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272" r:id="rId3"/>
    <p:sldId id="293" r:id="rId4"/>
    <p:sldId id="292" r:id="rId5"/>
    <p:sldId id="294" r:id="rId6"/>
    <p:sldId id="295" r:id="rId7"/>
    <p:sldId id="296" r:id="rId8"/>
    <p:sldId id="297" r:id="rId9"/>
    <p:sldId id="298" r:id="rId10"/>
    <p:sldId id="299" r:id="rId11"/>
    <p:sldId id="300" r:id="rId12"/>
  </p:sldIdLst>
  <p:sldSz cx="9144000" cy="6858000" type="screen4x3"/>
  <p:notesSz cx="7099300" cy="10234613"/>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718" autoAdjust="0"/>
  </p:normalViewPr>
  <p:slideViewPr>
    <p:cSldViewPr snapToGrid="0">
      <p:cViewPr varScale="1">
        <p:scale>
          <a:sx n="133" d="100"/>
          <a:sy n="133" d="100"/>
        </p:scale>
        <p:origin x="-1290" y="-90"/>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3224"/>
        <p:guide pos="223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1"/>
            <a:ext cx="3075985" cy="511026"/>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4021692" y="1"/>
            <a:ext cx="3075984" cy="511026"/>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9721828"/>
            <a:ext cx="3075985" cy="511026"/>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4021692" y="9721828"/>
            <a:ext cx="3075984" cy="511026"/>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1"/>
            <a:ext cx="3075985" cy="511026"/>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4021692" y="1"/>
            <a:ext cx="3075984" cy="511026"/>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10093" y="4861796"/>
            <a:ext cx="5679114" cy="4604517"/>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9721828"/>
            <a:ext cx="3075985" cy="511026"/>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4021692" y="9721828"/>
            <a:ext cx="3075984" cy="511026"/>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
            </a:r>
            <a:br>
              <a:rPr lang="en-US" dirty="0" smtClean="0"/>
            </a:br>
            <a:r>
              <a:rPr lang="en-US" dirty="0" smtClean="0"/>
              <a:t>SMP Basics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 </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Condition Variables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10</a:t>
            </a:fld>
            <a:endParaRPr lang="en-US" dirty="0"/>
          </a:p>
        </p:txBody>
      </p:sp>
      <p:sp>
        <p:nvSpPr>
          <p:cNvPr id="5" name="Rectangle 4"/>
          <p:cNvSpPr/>
          <p:nvPr/>
        </p:nvSpPr>
        <p:spPr>
          <a:xfrm>
            <a:off x="389299" y="1619702"/>
            <a:ext cx="7831248" cy="3036729"/>
          </a:xfrm>
          <a:prstGeom prst="rect">
            <a:avLst/>
          </a:prstGeom>
        </p:spPr>
        <p:txBody>
          <a:bodyPr wrap="square">
            <a:spAutoFit/>
          </a:bodyPr>
          <a:lstStyle/>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Condition variables behave like flags, they enable synchronization between threads based on variable value but without the need to explicitly pull the flag value.</a:t>
            </a:r>
          </a:p>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The thread gives resources to other threads until the condition variable is ready.</a:t>
            </a:r>
          </a:p>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To prevent race condition (when two threads try to access the same conditional variable at the same time), a condition variable is always used in conjunction with a mutex lock.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Demo In MCSDK Release</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11</a:t>
            </a:fld>
            <a:endParaRPr lang="en-US" dirty="0"/>
          </a:p>
        </p:txBody>
      </p:sp>
      <p:sp>
        <p:nvSpPr>
          <p:cNvPr id="6" name="TextBox 5"/>
          <p:cNvSpPr txBox="1"/>
          <p:nvPr/>
        </p:nvSpPr>
        <p:spPr>
          <a:xfrm>
            <a:off x="371192" y="2181885"/>
            <a:ext cx="8372758" cy="3662541"/>
          </a:xfrm>
          <a:prstGeom prst="rect">
            <a:avLst/>
          </a:prstGeom>
          <a:noFill/>
        </p:spPr>
        <p:txBody>
          <a:bodyPr wrap="square" rtlCol="0">
            <a:spAutoFit/>
          </a:bodyPr>
          <a:lstStyle/>
          <a:p>
            <a:r>
              <a:rPr lang="en-US" dirty="0" smtClean="0">
                <a:latin typeface="Calibri" pitchFamily="34" charset="0"/>
                <a:cs typeface="Calibri" pitchFamily="34" charset="0"/>
              </a:rPr>
              <a:t>Part of the release at: </a:t>
            </a:r>
          </a:p>
          <a:p>
            <a:endParaRPr lang="en-US" dirty="0" smtClean="0"/>
          </a:p>
          <a:p>
            <a:r>
              <a:rPr lang="en-US" sz="1600" b="1" dirty="0" smtClean="0">
                <a:latin typeface="Courier New" pitchFamily="49" charset="0"/>
                <a:cs typeface="Courier New" pitchFamily="49" charset="0"/>
              </a:rPr>
              <a:t>MCSDK_3_15\mcsdk_linux_3_00_03_15\example-applications\</a:t>
            </a:r>
            <a:r>
              <a:rPr lang="en-US" sz="1600" b="1" dirty="0" err="1" smtClean="0">
                <a:latin typeface="Courier New" pitchFamily="49" charset="0"/>
                <a:cs typeface="Courier New" pitchFamily="49" charset="0"/>
              </a:rPr>
              <a:t>smp_test</a:t>
            </a:r>
            <a:endParaRPr lang="en-US" sz="1600" b="1" dirty="0" smtClean="0">
              <a:latin typeface="Courier New" pitchFamily="49" charset="0"/>
              <a:cs typeface="Courier New" pitchFamily="49" charset="0"/>
            </a:endParaRPr>
          </a:p>
          <a:p>
            <a:endParaRPr lang="en-US" dirty="0" smtClean="0"/>
          </a:p>
          <a:p>
            <a:r>
              <a:rPr lang="en-US" dirty="0" smtClean="0">
                <a:latin typeface="Calibri" pitchFamily="34" charset="0"/>
                <a:cs typeface="Calibri" pitchFamily="34" charset="0"/>
              </a:rPr>
              <a:t>Need to add:</a:t>
            </a:r>
          </a:p>
          <a:p>
            <a:r>
              <a:rPr lang="en-US" dirty="0" smtClean="0"/>
              <a:t> </a:t>
            </a:r>
          </a:p>
          <a:p>
            <a:r>
              <a:rPr lang="en-US" sz="1600" b="1" dirty="0" smtClean="0">
                <a:latin typeface="Courier New" pitchFamily="49" charset="0"/>
                <a:cs typeface="Courier New" pitchFamily="49" charset="0"/>
              </a:rPr>
              <a:t>#include &lt;</a:t>
            </a:r>
            <a:r>
              <a:rPr lang="en-US" sz="1600" b="1" dirty="0" err="1" smtClean="0">
                <a:latin typeface="Courier New" pitchFamily="49" charset="0"/>
                <a:cs typeface="Courier New" pitchFamily="49" charset="0"/>
              </a:rPr>
              <a:t>time.h</a:t>
            </a:r>
            <a:r>
              <a:rPr lang="en-US" sz="1600" b="1" dirty="0" smtClean="0">
                <a:latin typeface="Courier New" pitchFamily="49" charset="0"/>
                <a:cs typeface="Courier New" pitchFamily="49" charset="0"/>
              </a:rPr>
              <a:t>&gt;</a:t>
            </a:r>
          </a:p>
          <a:p>
            <a:r>
              <a:rPr lang="en-US" sz="1600" b="1" dirty="0" smtClean="0">
                <a:latin typeface="Courier New" pitchFamily="49" charset="0"/>
                <a:cs typeface="Courier New" pitchFamily="49" charset="0"/>
              </a:rPr>
              <a:t>#include &lt;linux/</a:t>
            </a:r>
            <a:r>
              <a:rPr lang="en-US" sz="1600" b="1" dirty="0" err="1" smtClean="0">
                <a:latin typeface="Courier New" pitchFamily="49" charset="0"/>
                <a:cs typeface="Courier New" pitchFamily="49" charset="0"/>
              </a:rPr>
              <a:t>sched.h</a:t>
            </a:r>
            <a:r>
              <a:rPr lang="en-US" sz="1600" b="1" dirty="0" smtClean="0">
                <a:latin typeface="Courier New" pitchFamily="49" charset="0"/>
                <a:cs typeface="Courier New" pitchFamily="49" charset="0"/>
              </a:rPr>
              <a:t>&gt;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Definition</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2</a:t>
            </a:fld>
            <a:endParaRPr lang="en-US" dirty="0"/>
          </a:p>
        </p:txBody>
      </p:sp>
      <p:sp>
        <p:nvSpPr>
          <p:cNvPr id="6" name="Rectangle 5"/>
          <p:cNvSpPr/>
          <p:nvPr/>
        </p:nvSpPr>
        <p:spPr>
          <a:xfrm>
            <a:off x="860079" y="1768030"/>
            <a:ext cx="6735778" cy="3139321"/>
          </a:xfrm>
          <a:prstGeom prst="rect">
            <a:avLst/>
          </a:prstGeom>
        </p:spPr>
        <p:txBody>
          <a:bodyPr wrap="square">
            <a:spAutoFit/>
          </a:bodyPr>
          <a:lstStyle/>
          <a:p>
            <a:r>
              <a:rPr lang="en-US" b="1" dirty="0" smtClean="0">
                <a:latin typeface="Calibri" pitchFamily="34" charset="0"/>
                <a:cs typeface="Calibri" pitchFamily="34" charset="0"/>
              </a:rPr>
              <a:t>S</a:t>
            </a:r>
            <a:r>
              <a:rPr lang="en-US" dirty="0" smtClean="0">
                <a:latin typeface="Calibri" pitchFamily="34" charset="0"/>
                <a:cs typeface="Calibri" pitchFamily="34" charset="0"/>
              </a:rPr>
              <a:t>ymmetric </a:t>
            </a:r>
            <a:r>
              <a:rPr lang="en-US" b="1" dirty="0" err="1" smtClean="0">
                <a:latin typeface="Calibri" pitchFamily="34" charset="0"/>
                <a:cs typeface="Calibri" pitchFamily="34" charset="0"/>
              </a:rPr>
              <a:t>M</a:t>
            </a:r>
            <a:r>
              <a:rPr lang="en-US" dirty="0" err="1" smtClean="0">
                <a:latin typeface="Calibri" pitchFamily="34" charset="0"/>
                <a:cs typeface="Calibri" pitchFamily="34" charset="0"/>
              </a:rPr>
              <a:t>ulti</a:t>
            </a:r>
            <a:r>
              <a:rPr lang="en-US" b="1" dirty="0" err="1" smtClean="0">
                <a:latin typeface="Calibri" pitchFamily="34" charset="0"/>
                <a:cs typeface="Calibri" pitchFamily="34" charset="0"/>
              </a:rPr>
              <a:t>P</a:t>
            </a:r>
            <a:r>
              <a:rPr lang="en-US" dirty="0" err="1" smtClean="0">
                <a:latin typeface="Calibri" pitchFamily="34" charset="0"/>
                <a:cs typeface="Calibri" pitchFamily="34" charset="0"/>
              </a:rPr>
              <a:t>rocessing</a:t>
            </a:r>
            <a:r>
              <a:rPr lang="en-US" dirty="0" smtClean="0">
                <a:latin typeface="Calibri" pitchFamily="34" charset="0"/>
                <a:cs typeface="Calibri" pitchFamily="34" charset="0"/>
              </a:rPr>
              <a:t> (SMP): A multiprocessing architecture in which multiple CPUs, residing in one cabinet, share the same memory. SMP systems provide scalability. As business increases, additional CPUs can be added to absorb the increased transaction volume.</a:t>
            </a:r>
            <a:br>
              <a:rPr lang="en-US" dirty="0" smtClean="0">
                <a:latin typeface="Calibri" pitchFamily="34" charset="0"/>
                <a:cs typeface="Calibri" pitchFamily="34" charset="0"/>
              </a:rPr>
            </a:b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SMP systems range from two to as many as 32 or more processors. However, if one CPU fails, the entire SMP system is down. Clusters of two or more SMP systems can be used to provide high availability (fault resilience). If one SMP system fails, the others continue to operate.</a:t>
            </a:r>
            <a:br>
              <a:rPr lang="en-US" dirty="0" smtClean="0">
                <a:latin typeface="Calibri" pitchFamily="34" charset="0"/>
                <a:cs typeface="Calibri" pitchFamily="34" charset="0"/>
              </a:rPr>
            </a:b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Work </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3</a:t>
            </a:fld>
            <a:endParaRPr lang="en-US" dirty="0"/>
          </a:p>
        </p:txBody>
      </p:sp>
      <p:sp>
        <p:nvSpPr>
          <p:cNvPr id="5" name="Rectangle 4"/>
          <p:cNvSpPr/>
          <p:nvPr/>
        </p:nvSpPr>
        <p:spPr>
          <a:xfrm>
            <a:off x="715223" y="1699261"/>
            <a:ext cx="7559644" cy="3693319"/>
          </a:xfrm>
          <a:prstGeom prst="rect">
            <a:avLst/>
          </a:prstGeom>
        </p:spPr>
        <p:txBody>
          <a:bodyPr wrap="square">
            <a:spAutoFit/>
          </a:bodyPr>
          <a:lstStyle/>
          <a:p>
            <a:r>
              <a:rPr lang="en-US" b="1" dirty="0" smtClean="0">
                <a:latin typeface="Calibri" pitchFamily="34" charset="0"/>
                <a:cs typeface="Calibri" pitchFamily="34" charset="0"/>
              </a:rPr>
              <a:t>A Pool of Resources</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One of the CPUs boots the system and loads the SMP operating system, which brings the other CPUs online. There is only one instance of the operating system and one instance of an application in memory. The operating system uses the CPUs as a pool of processing resources, all executing simultaneously, either processing data or in an idle loop waiting to do something.</a:t>
            </a:r>
            <a:br>
              <a:rPr lang="en-US" dirty="0" smtClean="0">
                <a:latin typeface="Calibri" pitchFamily="34" charset="0"/>
                <a:cs typeface="Calibri" pitchFamily="34" charset="0"/>
              </a:rPr>
            </a:b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b="1" dirty="0" smtClean="0">
                <a:latin typeface="Calibri" pitchFamily="34" charset="0"/>
                <a:cs typeface="Calibri" pitchFamily="34" charset="0"/>
              </a:rPr>
              <a:t>Speed Up</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SMP speeds up the processes that can be overlapped such as running multiple applications simultaneously. If an application is multithreaded, which allows for concurrent operations within the application itself, then SMP can improve the performance of that single application.</a:t>
            </a:r>
            <a:br>
              <a:rPr lang="en-US" dirty="0" smtClean="0">
                <a:latin typeface="Calibri" pitchFamily="34" charset="0"/>
                <a:cs typeface="Calibri" pitchFamily="34" charset="0"/>
              </a:rPr>
            </a:b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SMP High Points</a:t>
            </a:r>
            <a:endParaRPr lang="en-US" dirty="0"/>
          </a:p>
        </p:txBody>
      </p:sp>
      <p:sp>
        <p:nvSpPr>
          <p:cNvPr id="7" name="Content Placeholder 6"/>
          <p:cNvSpPr>
            <a:spLocks noGrp="1"/>
          </p:cNvSpPr>
          <p:nvPr>
            <p:ph idx="1"/>
          </p:nvPr>
        </p:nvSpPr>
        <p:spPr>
          <a:xfrm>
            <a:off x="333375" y="1928388"/>
            <a:ext cx="8467725" cy="4368503"/>
          </a:xfrm>
        </p:spPr>
        <p:txBody>
          <a:bodyPr/>
          <a:lstStyle/>
          <a:p>
            <a:pPr marL="365760" indent="-365760"/>
            <a:r>
              <a:rPr lang="en-US" sz="2800" dirty="0" smtClean="0"/>
              <a:t>A single operating system</a:t>
            </a:r>
          </a:p>
          <a:p>
            <a:pPr marL="365760" indent="-365760"/>
            <a:r>
              <a:rPr lang="en-US" sz="2800" dirty="0" smtClean="0"/>
              <a:t>An application can be distributed between multiple cores</a:t>
            </a:r>
          </a:p>
          <a:p>
            <a:pPr marL="365760" indent="-365760"/>
            <a:r>
              <a:rPr lang="en-US" sz="2800" dirty="0" smtClean="0"/>
              <a:t>Memories can be global to all threads or local to each thread</a:t>
            </a:r>
          </a:p>
          <a:p>
            <a:pPr marL="365760" indent="-365760"/>
            <a:r>
              <a:rPr lang="en-US" sz="2800" dirty="0" smtClean="0"/>
              <a:t>Pthreads provide the parallelism  </a:t>
            </a:r>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5</a:t>
            </a:fld>
            <a:endParaRPr lang="en-US" dirty="0"/>
          </a:p>
        </p:txBody>
      </p:sp>
      <p:sp>
        <p:nvSpPr>
          <p:cNvPr id="5" name="Rectangle 4"/>
          <p:cNvSpPr/>
          <p:nvPr/>
        </p:nvSpPr>
        <p:spPr>
          <a:xfrm>
            <a:off x="389299" y="1619702"/>
            <a:ext cx="7831248" cy="4031873"/>
          </a:xfrm>
          <a:prstGeom prst="rect">
            <a:avLst/>
          </a:prstGeom>
        </p:spPr>
        <p:txBody>
          <a:bodyPr wrap="square">
            <a:spAutoFit/>
          </a:bodyPr>
          <a:lstStyle/>
          <a:p>
            <a:pPr marL="365760" indent="-365760" eaLnBrk="0" hangingPunct="0">
              <a:spcBef>
                <a:spcPts val="800"/>
              </a:spcBef>
              <a:buChar char="•"/>
            </a:pPr>
            <a:r>
              <a:rPr lang="en-US" sz="2000" dirty="0" smtClean="0">
                <a:latin typeface="Calibri" pitchFamily="34" charset="0"/>
                <a:cs typeface="Calibri" pitchFamily="34" charset="0"/>
              </a:rPr>
              <a:t>A process is created by the operating system to run an application. Starting a process requires a great amount of overhead.</a:t>
            </a:r>
          </a:p>
          <a:p>
            <a:pPr marL="365760" indent="-365760" eaLnBrk="0" hangingPunct="0">
              <a:spcBef>
                <a:spcPts val="800"/>
              </a:spcBef>
              <a:buChar char="•"/>
            </a:pPr>
            <a:r>
              <a:rPr lang="en-US" sz="2000" dirty="0" smtClean="0">
                <a:latin typeface="Calibri" pitchFamily="34" charset="0"/>
                <a:cs typeface="Calibri" pitchFamily="34" charset="0"/>
              </a:rPr>
              <a:t>A process might have multiple procedures each one is somewhat independent from other procedures. A system that can schedule these procedures in an efficient way is multi-thread system.</a:t>
            </a:r>
          </a:p>
          <a:p>
            <a:pPr marL="365760" indent="-365760" eaLnBrk="0" hangingPunct="0">
              <a:spcBef>
                <a:spcPts val="800"/>
              </a:spcBef>
              <a:buChar char="•"/>
            </a:pPr>
            <a:r>
              <a:rPr lang="en-US" sz="2000" dirty="0" smtClean="0">
                <a:latin typeface="Calibri" pitchFamily="34" charset="0"/>
                <a:cs typeface="Calibri" pitchFamily="34" charset="0"/>
              </a:rPr>
              <a:t>A thread is defined as an independent stream of instructions that can be scheduled to run as such by the operating system and requires much less overhead than a process.</a:t>
            </a:r>
          </a:p>
          <a:p>
            <a:pPr marL="365760" indent="-365760" eaLnBrk="0" hangingPunct="0">
              <a:spcBef>
                <a:spcPts val="800"/>
              </a:spcBef>
              <a:buChar char="•"/>
            </a:pPr>
            <a:r>
              <a:rPr lang="en-US" sz="2000" dirty="0" smtClean="0">
                <a:latin typeface="Calibri" pitchFamily="34" charset="0"/>
                <a:cs typeface="Calibri" pitchFamily="34" charset="0"/>
              </a:rPr>
              <a:t>POSIX threads (pthreads) is an IEEE standard that defines portable (between different hardware) threads.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6</a:t>
            </a:fld>
            <a:endParaRPr lang="en-US" dirty="0"/>
          </a:p>
        </p:txBody>
      </p:sp>
      <p:sp>
        <p:nvSpPr>
          <p:cNvPr id="5" name="Rectangle 4"/>
          <p:cNvSpPr/>
          <p:nvPr/>
        </p:nvSpPr>
        <p:spPr>
          <a:xfrm>
            <a:off x="389299" y="1619702"/>
            <a:ext cx="7831248" cy="3590727"/>
          </a:xfrm>
          <a:prstGeom prst="rect">
            <a:avLst/>
          </a:prstGeom>
        </p:spPr>
        <p:txBody>
          <a:bodyPr wrap="square">
            <a:spAutoFit/>
          </a:bodyPr>
          <a:lstStyle/>
          <a:p>
            <a:pPr marL="365760" indent="-365760" eaLnBrk="0" hangingPunct="0">
              <a:spcBef>
                <a:spcPts val="800"/>
              </a:spcBef>
              <a:buChar char="•"/>
            </a:pPr>
            <a:r>
              <a:rPr lang="en-US" sz="2000" dirty="0" smtClean="0">
                <a:latin typeface="Calibri" pitchFamily="34" charset="0"/>
                <a:cs typeface="Calibri" pitchFamily="34" charset="0"/>
              </a:rPr>
              <a:t>Pthreads are defined as a set of C language programming types and procedure calls, implemented with a pthread.h header/include file and a thread library.</a:t>
            </a:r>
          </a:p>
          <a:p>
            <a:pPr marL="365760" indent="-365760" eaLnBrk="0" hangingPunct="0">
              <a:spcBef>
                <a:spcPts val="800"/>
              </a:spcBef>
              <a:buChar char="•"/>
            </a:pPr>
            <a:r>
              <a:rPr lang="en-US" sz="2000" dirty="0" smtClean="0">
                <a:latin typeface="Calibri" pitchFamily="34" charset="0"/>
                <a:cs typeface="Calibri" pitchFamily="34" charset="0"/>
              </a:rPr>
              <a:t>In terms of performance cost, pthreads require much less resources to be created and managed .</a:t>
            </a:r>
          </a:p>
          <a:p>
            <a:pPr marL="365760" indent="-365760" eaLnBrk="0" hangingPunct="0">
              <a:spcBef>
                <a:spcPts val="800"/>
              </a:spcBef>
              <a:buChar char="•"/>
            </a:pPr>
            <a:r>
              <a:rPr lang="en-US" sz="2000" dirty="0" smtClean="0">
                <a:latin typeface="Calibri" pitchFamily="34" charset="0"/>
                <a:cs typeface="Calibri" pitchFamily="34" charset="0"/>
              </a:rPr>
              <a:t>All threads within a process share the same address space. Inter-thread communication is more efficient and easier than inter-process communication.</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Parallel 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7</a:t>
            </a:fld>
            <a:endParaRPr lang="en-US" dirty="0"/>
          </a:p>
        </p:txBody>
      </p:sp>
      <p:sp>
        <p:nvSpPr>
          <p:cNvPr id="5" name="Rectangle 4"/>
          <p:cNvSpPr/>
          <p:nvPr/>
        </p:nvSpPr>
        <p:spPr>
          <a:xfrm>
            <a:off x="389299" y="1619702"/>
            <a:ext cx="7831248" cy="4370427"/>
          </a:xfrm>
          <a:prstGeom prst="rect">
            <a:avLst/>
          </a:prstGeom>
        </p:spPr>
        <p:txBody>
          <a:bodyPr wrap="square">
            <a:spAutoFit/>
          </a:bodyPr>
          <a:lstStyle/>
          <a:p>
            <a:r>
              <a:rPr lang="en-US" sz="2400" dirty="0" smtClean="0">
                <a:latin typeface="Calibri" pitchFamily="34" charset="0"/>
                <a:cs typeface="Calibri" pitchFamily="34" charset="0"/>
              </a:rPr>
              <a:t>Several common models for threaded programs exist: </a:t>
            </a:r>
          </a:p>
          <a:p>
            <a:pPr marL="365760" lvl="1" indent="-365760" eaLnBrk="0" hangingPunct="0">
              <a:spcBef>
                <a:spcPts val="800"/>
              </a:spcBef>
              <a:buChar char="•"/>
            </a:pPr>
            <a:r>
              <a:rPr lang="en-US" sz="2000" b="1" dirty="0" smtClean="0">
                <a:latin typeface="Calibri" pitchFamily="34" charset="0"/>
                <a:cs typeface="Calibri" pitchFamily="34" charset="0"/>
              </a:rPr>
              <a:t>Master/slaves: </a:t>
            </a:r>
            <a:r>
              <a:rPr lang="en-US" sz="2000" dirty="0" smtClean="0">
                <a:latin typeface="Calibri" pitchFamily="34" charset="0"/>
                <a:cs typeface="Calibri" pitchFamily="34" charset="0"/>
              </a:rPr>
              <a:t>a single thread, the master assigns work to other threads, the slaves. Typically, the master handles all input and parcels out work to the other tasks. At least two forms of the master/slaves model are common: static slaves pool and dynamic slaves pool. </a:t>
            </a:r>
          </a:p>
          <a:p>
            <a:pPr marL="365760" lvl="1" indent="-365760" eaLnBrk="0" hangingPunct="0">
              <a:spcBef>
                <a:spcPts val="800"/>
              </a:spcBef>
              <a:buChar char="•"/>
            </a:pPr>
            <a:r>
              <a:rPr lang="en-US" sz="2000" b="1" dirty="0" smtClean="0">
                <a:latin typeface="Calibri" pitchFamily="34" charset="0"/>
                <a:cs typeface="Calibri" pitchFamily="34" charset="0"/>
              </a:rPr>
              <a:t>Pipeline: </a:t>
            </a:r>
            <a:r>
              <a:rPr lang="en-US" sz="2000" dirty="0" smtClean="0">
                <a:latin typeface="Calibri" pitchFamily="34" charset="0"/>
                <a:cs typeface="Calibri" pitchFamily="34" charset="0"/>
              </a:rPr>
              <a:t>a task is broken into a series of sub-operations, each of which is handled in series, but concurrently, by a different thread. An automobile assembly line best describes this model. </a:t>
            </a:r>
          </a:p>
          <a:p>
            <a:pPr marL="365760" lvl="1" indent="-365760" eaLnBrk="0" hangingPunct="0">
              <a:spcBef>
                <a:spcPts val="800"/>
              </a:spcBef>
              <a:buChar char="•"/>
            </a:pPr>
            <a:r>
              <a:rPr lang="en-US" sz="2000" b="1" dirty="0" smtClean="0">
                <a:latin typeface="Calibri" pitchFamily="34" charset="0"/>
                <a:cs typeface="Calibri" pitchFamily="34" charset="0"/>
              </a:rPr>
              <a:t>Peer: </a:t>
            </a:r>
            <a:r>
              <a:rPr lang="en-US" sz="2000" dirty="0" smtClean="0">
                <a:latin typeface="Calibri" pitchFamily="34" charset="0"/>
                <a:cs typeface="Calibri" pitchFamily="34" charset="0"/>
              </a:rPr>
              <a:t>similar to the master/slave model, but after the main thread creates other threads, it participates in the work. </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1" y="0"/>
            <a:ext cx="7772400" cy="914400"/>
          </a:xfrm>
        </p:spPr>
        <p:txBody>
          <a:bodyPr>
            <a:normAutofit/>
          </a:bodyPr>
          <a:lstStyle/>
          <a:p>
            <a:pPr algn="ctr"/>
            <a:r>
              <a:rPr lang="en-US" sz="3600" dirty="0" smtClean="0"/>
              <a:t>Memory Model</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8</a:t>
            </a:fld>
            <a:endParaRPr lang="en-US" dirty="0"/>
          </a:p>
        </p:txBody>
      </p:sp>
      <p:sp>
        <p:nvSpPr>
          <p:cNvPr id="5" name="Rectangle 4"/>
          <p:cNvSpPr/>
          <p:nvPr/>
        </p:nvSpPr>
        <p:spPr>
          <a:xfrm>
            <a:off x="334978" y="958799"/>
            <a:ext cx="7831248" cy="2082621"/>
          </a:xfrm>
          <a:prstGeom prst="rect">
            <a:avLst/>
          </a:prstGeom>
        </p:spPr>
        <p:txBody>
          <a:bodyPr wrap="square">
            <a:spAutoFit/>
          </a:bodyPr>
          <a:lstStyle/>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All threads have access to the same global, shared memory.</a:t>
            </a:r>
          </a:p>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Threads also have their own private data.</a:t>
            </a:r>
          </a:p>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Programmers are responsible for synchronizing access (protecting) globally shared data.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graphicFrame>
        <p:nvGraphicFramePr>
          <p:cNvPr id="6" name="Object 5"/>
          <p:cNvGraphicFramePr>
            <a:graphicFrameLocks noChangeAspect="1"/>
          </p:cNvGraphicFramePr>
          <p:nvPr/>
        </p:nvGraphicFramePr>
        <p:xfrm>
          <a:off x="2109456" y="2793776"/>
          <a:ext cx="4689696" cy="3444880"/>
        </p:xfrm>
        <a:graphic>
          <a:graphicData uri="http://schemas.openxmlformats.org/presentationml/2006/ole">
            <p:oleObj spid="_x0000_s56322" name="Visio" r:id="rId3" imgW="6453938" imgH="4739547"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Protection MUTEX</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9</a:t>
            </a:fld>
            <a:endParaRPr lang="en-US" dirty="0"/>
          </a:p>
        </p:txBody>
      </p:sp>
      <p:sp>
        <p:nvSpPr>
          <p:cNvPr id="5" name="Rectangle 4"/>
          <p:cNvSpPr/>
          <p:nvPr/>
        </p:nvSpPr>
        <p:spPr>
          <a:xfrm>
            <a:off x="389299" y="1619702"/>
            <a:ext cx="7831248" cy="2390398"/>
          </a:xfrm>
          <a:prstGeom prst="rect">
            <a:avLst/>
          </a:prstGeom>
        </p:spPr>
        <p:txBody>
          <a:bodyPr wrap="square">
            <a:spAutoFit/>
          </a:bodyPr>
          <a:lstStyle/>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Mutex is an abbreviation for "mutual exclusion.“</a:t>
            </a:r>
          </a:p>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A mutex variable is a "lock" (a semaphore), protecting access to a shared data resource to prevent “race” conditions.</a:t>
            </a:r>
          </a:p>
          <a:p>
            <a:pPr marL="365760" indent="-365760" eaLnBrk="0" hangingPunct="0">
              <a:spcBef>
                <a:spcPts val="800"/>
              </a:spcBef>
              <a:buFont typeface="Arial" pitchFamily="34" charset="0"/>
              <a:buChar char="•"/>
            </a:pPr>
            <a:r>
              <a:rPr lang="en-US" sz="2000" dirty="0" smtClean="0">
                <a:latin typeface="Calibri" pitchFamily="34" charset="0"/>
                <a:cs typeface="Calibri" pitchFamily="34" charset="0"/>
              </a:rPr>
              <a:t>Using MUTEX ensures that when a thread lock a mutex variable, no other thread can access the same variable until the mutex is released.</a:t>
            </a:r>
          </a:p>
          <a:p>
            <a:endParaRPr lang="en-US" dirty="0" smtClean="0"/>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23636</TotalTime>
  <Words>587</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FinalPowerpoint</vt:lpstr>
      <vt:lpstr>Visio</vt:lpstr>
      <vt:lpstr> SMP Basics</vt:lpstr>
      <vt:lpstr>Definition</vt:lpstr>
      <vt:lpstr>SMP Work </vt:lpstr>
      <vt:lpstr>SMP High Points</vt:lpstr>
      <vt:lpstr>Threads</vt:lpstr>
      <vt:lpstr>Pthreads</vt:lpstr>
      <vt:lpstr>Parallel pthreads</vt:lpstr>
      <vt:lpstr>Memory Model</vt:lpstr>
      <vt:lpstr>Memory Protection MUTEX</vt:lpstr>
      <vt:lpstr>Condition Variables</vt:lpstr>
      <vt:lpstr>SMP Demo In MCSDK Release</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Robert J. Hillard</cp:lastModifiedBy>
  <cp:revision>726</cp:revision>
  <dcterms:created xsi:type="dcterms:W3CDTF">2007-12-19T20:51:45Z</dcterms:created>
  <dcterms:modified xsi:type="dcterms:W3CDTF">2014-02-05T04:10:10Z</dcterms:modified>
</cp:coreProperties>
</file>