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67"/>
  </p:notesMasterIdLst>
  <p:handoutMasterIdLst>
    <p:handoutMasterId r:id="rId68"/>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13" r:id="rId23"/>
    <p:sldId id="914" r:id="rId24"/>
    <p:sldId id="880" r:id="rId25"/>
    <p:sldId id="881" r:id="rId26"/>
    <p:sldId id="917" r:id="rId27"/>
    <p:sldId id="918" r:id="rId28"/>
    <p:sldId id="882" r:id="rId29"/>
    <p:sldId id="883" r:id="rId30"/>
    <p:sldId id="884" r:id="rId31"/>
    <p:sldId id="915" r:id="rId32"/>
    <p:sldId id="925" r:id="rId33"/>
    <p:sldId id="926" r:id="rId34"/>
    <p:sldId id="927" r:id="rId35"/>
    <p:sldId id="928" r:id="rId36"/>
    <p:sldId id="929" r:id="rId37"/>
    <p:sldId id="885" r:id="rId38"/>
    <p:sldId id="886" r:id="rId39"/>
    <p:sldId id="887" r:id="rId40"/>
    <p:sldId id="888" r:id="rId41"/>
    <p:sldId id="889" r:id="rId42"/>
    <p:sldId id="890" r:id="rId43"/>
    <p:sldId id="891" r:id="rId44"/>
    <p:sldId id="892" r:id="rId45"/>
    <p:sldId id="920" r:id="rId46"/>
    <p:sldId id="916" r:id="rId47"/>
    <p:sldId id="921" r:id="rId48"/>
    <p:sldId id="922" r:id="rId49"/>
    <p:sldId id="894" r:id="rId50"/>
    <p:sldId id="895" r:id="rId51"/>
    <p:sldId id="896" r:id="rId52"/>
    <p:sldId id="897" r:id="rId53"/>
    <p:sldId id="898" r:id="rId54"/>
    <p:sldId id="899" r:id="rId55"/>
    <p:sldId id="900" r:id="rId56"/>
    <p:sldId id="923" r:id="rId57"/>
    <p:sldId id="901" r:id="rId58"/>
    <p:sldId id="902" r:id="rId59"/>
    <p:sldId id="903" r:id="rId60"/>
    <p:sldId id="904" r:id="rId61"/>
    <p:sldId id="905" r:id="rId62"/>
    <p:sldId id="906" r:id="rId63"/>
    <p:sldId id="924" r:id="rId64"/>
    <p:sldId id="907" r:id="rId65"/>
    <p:sldId id="908" r:id="rId66"/>
  </p:sldIdLst>
  <p:sldSz cx="9144000" cy="6858000" type="screen4x3"/>
  <p:notesSz cx="7010400" cy="9296400"/>
  <p:custDataLst>
    <p:tags r:id="rId69"/>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78382" autoAdjust="0"/>
  </p:normalViewPr>
  <p:slideViewPr>
    <p:cSldViewPr snapToGrid="0">
      <p:cViewPr varScale="1">
        <p:scale>
          <a:sx n="82" d="100"/>
          <a:sy n="82" d="100"/>
        </p:scale>
        <p:origin x="-762" y="-8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2/5/2013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SoC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49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2/5/2013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4.png"/><Relationship Id="rId4"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2.png"/><Relationship Id="rId4" Type="http://schemas.openxmlformats.org/officeDocument/2006/relationships/notesSlide" Target="../notesSlides/notesSlide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MCP-MGM Applications Team</a:t>
            </a:r>
          </a:p>
          <a:p>
            <a:r>
              <a:rPr lang="en-US" sz="2800" dirty="0" smtClean="0">
                <a:solidFill>
                  <a:schemeClr val="tx1">
                    <a:lumMod val="75000"/>
                    <a:lumOff val="25000"/>
                  </a:schemeClr>
                </a:solidFill>
              </a:rPr>
              <a:t>December 2012</a:t>
            </a:r>
            <a:endParaRPr lang="en-US" sz="2800" dirty="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2884283"/>
          </a:xfrm>
        </p:spPr>
        <p:txBody>
          <a:bodyPr>
            <a:normAutofit fontScale="85000" lnSpcReduction="20000"/>
          </a:bodyPr>
          <a:lstStyle/>
          <a:p>
            <a:r>
              <a:rPr lang="en-US" sz="2800" dirty="0" smtClean="0"/>
              <a:t>Increase fetch from 64 to 128 bits</a:t>
            </a:r>
          </a:p>
          <a:p>
            <a:r>
              <a:rPr lang="en-US" sz="2800" dirty="0" smtClean="0"/>
              <a:t>Full support for unaligned fetch address</a:t>
            </a:r>
          </a:p>
          <a:p>
            <a:r>
              <a:rPr lang="en-US" sz="2800" dirty="0" smtClean="0"/>
              <a:t>L1D and L1P</a:t>
            </a:r>
          </a:p>
          <a:p>
            <a:pPr lvl="1"/>
            <a:r>
              <a:rPr lang="en-US" sz="2400" dirty="0" smtClean="0"/>
              <a:t>32KB size</a:t>
            </a:r>
          </a:p>
          <a:p>
            <a:pPr lvl="1"/>
            <a:r>
              <a:rPr lang="en-US" sz="2400" dirty="0" smtClean="0"/>
              <a:t>Configured as cache</a:t>
            </a:r>
          </a:p>
          <a:p>
            <a:r>
              <a:rPr lang="en-US" sz="28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457200" y="861060"/>
            <a:ext cx="8229600" cy="5059363"/>
          </a:xfrm>
        </p:spPr>
        <p:txBody>
          <a:bodyPr>
            <a:normAutofit/>
          </a:bodyPr>
          <a:lstStyle/>
          <a:p>
            <a:pPr indent="0">
              <a:buNone/>
            </a:pPr>
            <a:r>
              <a:rPr lang="en-US" sz="2800" dirty="0" smtClean="0"/>
              <a:t>Load and store data into 64-bits registers from memory with on the fly interleave – from ARM documentation:</a:t>
            </a:r>
          </a:p>
          <a:p>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937260" y="2299661"/>
            <a:ext cx="6792126" cy="340771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 precision</a:t>
            </a:r>
          </a:p>
          <a:p>
            <a:r>
              <a:rPr lang="en-US" sz="2800" dirty="0" smtClean="0"/>
              <a:t>Supports fused MAC operation (e.g., rounding after the addition or after the multiplication)</a:t>
            </a:r>
          </a:p>
          <a:p>
            <a:r>
              <a:rPr lang="en-US" sz="2800" dirty="0" smtClean="0"/>
              <a:t>Supports half-precision (IEEE754-2008) (1 sign, 5 exponent, 10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Users protection</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caches one page of address translations per entry to speed up translation process (L1 instruction access, L1 data access and L2 TLB)</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t>From Wikipedia – MMU, TLB and Page</a:t>
            </a:r>
            <a:endParaRPr lang="en-US" sz="3600" dirty="0"/>
          </a:p>
        </p:txBody>
      </p:sp>
      <p:pic>
        <p:nvPicPr>
          <p:cNvPr id="2050" name="Picture 2"/>
          <p:cNvPicPr>
            <a:picLocks noGrp="1" noChangeAspect="1" noChangeArrowheads="1"/>
          </p:cNvPicPr>
          <p:nvPr>
            <p:ph idx="1"/>
          </p:nvPr>
        </p:nvPicPr>
        <p:blipFill>
          <a:blip r:embed="rId2" cstate="print"/>
          <a:srcRect l="2689" t="7007" b="7007"/>
          <a:stretch>
            <a:fillRect/>
          </a:stretch>
        </p:blipFill>
        <p:spPr bwMode="auto">
          <a:xfrm>
            <a:off x="980902" y="1325880"/>
            <a:ext cx="6913418" cy="4688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04800" y="1981200"/>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 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41" imgH="6813741"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2882" name="Picture 2"/>
          <p:cNvPicPr>
            <a:picLocks noChangeAspect="1" noChangeArrowheads="1"/>
          </p:cNvPicPr>
          <p:nvPr/>
        </p:nvPicPr>
        <p:blipFill>
          <a:blip r:embed="rId2" cstate="print"/>
          <a:srcRect/>
          <a:stretch>
            <a:fillRect/>
          </a:stretch>
        </p:blipFill>
        <p:spPr bwMode="auto">
          <a:xfrm>
            <a:off x="119063" y="1419225"/>
            <a:ext cx="8905875" cy="4019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3906" name="Picture 2"/>
          <p:cNvPicPr>
            <a:picLocks noChangeAspect="1" noChangeArrowheads="1"/>
          </p:cNvPicPr>
          <p:nvPr/>
        </p:nvPicPr>
        <p:blipFill>
          <a:blip r:embed="rId2" cstate="print"/>
          <a:srcRect/>
          <a:stretch>
            <a:fillRect/>
          </a:stretch>
        </p:blipFill>
        <p:spPr bwMode="auto">
          <a:xfrm>
            <a:off x="312516" y="1354238"/>
            <a:ext cx="8289289" cy="424067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304800" y="1066800"/>
            <a:ext cx="2857500" cy="4324261"/>
          </a:xfrm>
          <a:prstGeom prst="rect">
            <a:avLst/>
          </a:prstGeom>
          <a:noFill/>
        </p:spPr>
        <p:txBody>
          <a:bodyPr wrap="square" rtlCol="0">
            <a:spAutoFit/>
          </a:bodyPr>
          <a:lstStyle/>
          <a:p>
            <a:pPr marL="342900" indent="-342900" algn="l">
              <a:spcBef>
                <a:spcPts val="600"/>
              </a:spcBef>
              <a:buAutoNum type="arabicPeriod"/>
            </a:pPr>
            <a:r>
              <a:rPr lang="en-US" sz="2000" dirty="0" smtClean="0">
                <a:latin typeface="+mn-lt"/>
              </a:rPr>
              <a:t>40-bit address access to external memory (8G DDRA, 2G DDRB)</a:t>
            </a:r>
          </a:p>
          <a:p>
            <a:pPr marL="342900" indent="-342900" algn="l">
              <a:spcBef>
                <a:spcPts val="600"/>
              </a:spcBef>
              <a:buAutoNum type="arabicPeriod"/>
            </a:pPr>
            <a:r>
              <a:rPr lang="en-US" sz="2000" dirty="0" smtClean="0">
                <a:latin typeface="+mn-lt"/>
              </a:rPr>
              <a:t>Snooping mechanism maintains coherency  between L2 cache and DDRA and MSM memory</a:t>
            </a:r>
          </a:p>
          <a:p>
            <a:pPr marL="342900" indent="-342900" algn="l">
              <a:spcBef>
                <a:spcPts val="600"/>
              </a:spcBef>
              <a:buAutoNum type="arabicPeriod"/>
            </a:pPr>
            <a:r>
              <a:rPr lang="en-US" sz="2000" dirty="0" smtClean="0">
                <a:latin typeface="+mn-lt"/>
              </a:rPr>
              <a:t>Access to all SOC internal memory via TeraNet</a:t>
            </a:r>
          </a:p>
          <a:p>
            <a:pPr marL="342900" indent="-342900" algn="l">
              <a:spcBef>
                <a:spcPts val="600"/>
              </a:spcBef>
              <a:buAutoNum type="arabicPeriod"/>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268980" y="1211580"/>
          <a:ext cx="5786755" cy="4978484"/>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sp>
        <p:nvSpPr>
          <p:cNvPr id="7" name="Content Placeholder 6"/>
          <p:cNvSpPr>
            <a:spLocks noGrp="1"/>
          </p:cNvSpPr>
          <p:nvPr>
            <p:ph idx="1"/>
          </p:nvPr>
        </p:nvSpPr>
        <p:spPr/>
        <p:txBody>
          <a:bodyPr/>
          <a:lstStyle/>
          <a:p>
            <a:endParaRPr lang="en-US"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359078"/>
            <a:ext cx="1600200" cy="1194122"/>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359078"/>
            <a:ext cx="1600200" cy="1194122"/>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2133600"/>
            <a:ext cx="1600200" cy="106680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2133600"/>
            <a:ext cx="1600200" cy="106680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ARM evicts updated data</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2133600"/>
            <a:ext cx="1600200" cy="106680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ARM evicts updated data</a:t>
            </a:r>
            <a:endParaRPr lang="en-US" dirty="0"/>
          </a:p>
        </p:txBody>
      </p:sp>
      <p:sp>
        <p:nvSpPr>
          <p:cNvPr id="15" name="Freeform 14"/>
          <p:cNvSpPr/>
          <p:nvPr/>
        </p:nvSpPr>
        <p:spPr>
          <a:xfrm>
            <a:off x="1696278" y="4485860"/>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33800" y="4419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620000" y="5334000"/>
            <a:ext cx="1524000" cy="1066800"/>
          </a:xfrm>
          <a:prstGeom prst="wedgeRoundRectCallout">
            <a:avLst>
              <a:gd name="adj1" fmla="val -259632"/>
              <a:gd name="adj2" fmla="val -1208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returns read data to EDMA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 bytes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 (4 tag bank, 4 data bank each)</a:t>
            </a:r>
          </a:p>
          <a:p>
            <a:pPr marL="227013" indent="-227013" eaLnBrk="1" hangingPunct="1">
              <a:spcBef>
                <a:spcPct val="0"/>
              </a:spcBef>
              <a:spcAft>
                <a:spcPct val="10000"/>
              </a:spcAft>
            </a:pPr>
            <a:r>
              <a:rPr lang="en-US" sz="2000" dirty="0" smtClean="0"/>
              <a:t>64 bytes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671332"/>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52400" y="2245489"/>
            <a:ext cx="8831579" cy="4201031"/>
          </a:xfrm>
        </p:spPr>
        <p:txBody>
          <a:bodyPr/>
          <a:lstStyle/>
          <a:p>
            <a:pPr marL="347472" indent="-347472"/>
            <a:r>
              <a:rPr lang="en-US" altLang="ko-KR" sz="2000" dirty="0" smtClean="0"/>
              <a:t>Masking and unmasking of interrupts and events</a:t>
            </a:r>
          </a:p>
          <a:p>
            <a:pPr marL="347472" indent="-347472"/>
            <a:r>
              <a:rPr lang="en-US" altLang="ko-KR" sz="2000" dirty="0" smtClean="0"/>
              <a:t>Prioritize interrupt</a:t>
            </a:r>
          </a:p>
          <a:p>
            <a:pPr marL="347472" indent="-347472"/>
            <a:r>
              <a:rPr lang="en-US" altLang="ko-KR" sz="2000" dirty="0" smtClean="0"/>
              <a:t>Distribution of interrupts to the appropriate processor</a:t>
            </a:r>
          </a:p>
          <a:p>
            <a:pPr marL="347472" indent="-347472"/>
            <a:r>
              <a:rPr lang="en-US" altLang="ko-KR" sz="2000" dirty="0" smtClean="0"/>
              <a:t>Software generation of interrupts</a:t>
            </a:r>
          </a:p>
          <a:p>
            <a:pPr marL="347472" indent="-347472"/>
            <a:r>
              <a:rPr lang="en-US" altLang="ko-KR" sz="2000" dirty="0" smtClean="0"/>
              <a:t>Tracking the status of interrupt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196383" y="3920441"/>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a:p>
            <a:pPr marL="274320" indent="-274320">
              <a:spcBef>
                <a:spcPts val="600"/>
              </a:spcBef>
            </a:pPr>
            <a:r>
              <a:rPr lang="en-US" altLang="ko-KR" sz="2000" kern="1200" dirty="0" smtClean="0">
                <a:latin typeface="Arial" pitchFamily="34" charset="0"/>
              </a:rPr>
              <a:t>Distribution and CPU interfaces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Distributer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 bit AMBA interface and 64/128 bits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 performance Monitoring Unit</a:t>
            </a:r>
          </a:p>
          <a:p>
            <a:pPr lvl="1"/>
            <a:r>
              <a:rPr lang="en-US" sz="2400" dirty="0" smtClean="0"/>
              <a:t>Set of counters that can count various events</a:t>
            </a:r>
          </a:p>
          <a:p>
            <a:r>
              <a:rPr lang="en-US" sz="2400" dirty="0" smtClean="0"/>
              <a:t>Trace Macrocell</a:t>
            </a:r>
          </a:p>
          <a:p>
            <a:pPr lvl="1"/>
            <a:r>
              <a:rPr lang="en-US" sz="2400" dirty="0" smtClean="0"/>
              <a:t>Logic to control the trace</a:t>
            </a:r>
          </a:p>
          <a:p>
            <a:pPr lvl="1"/>
            <a:r>
              <a:rPr lang="en-US" sz="2400" dirty="0" smtClean="0"/>
              <a:t>Path to move the trace data outside</a:t>
            </a:r>
          </a:p>
          <a:p>
            <a:r>
              <a:rPr lang="en-US" sz="2400" dirty="0" smtClean="0"/>
              <a:t>Cross trigger unit</a:t>
            </a:r>
          </a:p>
          <a:p>
            <a:pPr lvl="1"/>
            <a:r>
              <a:rPr lang="en-US" sz="2400" dirty="0" smtClean="0"/>
              <a:t>Enable event from one CPU to trigger trace at another CPU </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8"/>
            <a:ext cx="8229600" cy="3210962"/>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pPr lvl="1"/>
            <a:r>
              <a:rPr lang="en-US" dirty="0" smtClean="0"/>
              <a:t>GNU Debugger (GDB)</a:t>
            </a:r>
          </a:p>
          <a:p>
            <a:r>
              <a:rPr lang="en-US" sz="2800" dirty="0" smtClean="0"/>
              <a:t>ARM hardware Debug 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1319514" y="1099114"/>
            <a:ext cx="6895799" cy="4939736"/>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Trace Macrocell</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interface for each CPU</a:t>
            </a:r>
          </a:p>
          <a:p>
            <a:pPr lvl="1"/>
            <a:r>
              <a:rPr lang="en-US" sz="2400" dirty="0" smtClean="0"/>
              <a:t>Combines and maps triggering requests </a:t>
            </a:r>
          </a:p>
          <a:p>
            <a:pPr lvl="1"/>
            <a:r>
              <a:rPr lang="en-US" sz="2400" dirty="0" smtClean="0"/>
              <a:t>Enables the debug logic, PTM and PMU to interact with each other and with other </a:t>
            </a:r>
            <a:r>
              <a:rPr lang="en-US" sz="2400" dirty="0" err="1" smtClean="0"/>
              <a:t>CoreSight</a:t>
            </a:r>
            <a:r>
              <a:rPr lang="en-US" sz="2400" dirty="0" smtClean="0"/>
              <a:t> component</a:t>
            </a:r>
          </a:p>
          <a:p>
            <a:r>
              <a:rPr lang="en-US" sz="2800" dirty="0" smtClean="0"/>
              <a:t>CTM controls the distribution of events across CPUs and from external modules</a:t>
            </a:r>
          </a:p>
          <a:p>
            <a:pPr lvl="1"/>
            <a:r>
              <a:rPr lang="en-US" sz="2400" dirty="0" smtClean="0"/>
              <a:t>Matrix connections. Number of trigger inputs and trigger outputs are connected between debug components in the MPCore and CTIs.</a:t>
            </a: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7.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9.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08087394-933C-48A1-8AD9-030539CA3EF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45563</TotalTime>
  <Words>3087</Words>
  <Application>Microsoft Office PowerPoint</Application>
  <PresentationFormat>On-screen Show (4:3)</PresentationFormat>
  <Paragraphs>449</Paragraphs>
  <Slides>61</Slides>
  <Notes>29</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13_KeyStoneOLT</vt:lpstr>
      <vt:lpstr>Visio</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From Wikipedia – MMU, TLB and Page</vt:lpstr>
      <vt:lpstr>Memory Management Unit (MMU)</vt:lpstr>
      <vt:lpstr>Two Stage MMU – Guest to Supervisor </vt:lpstr>
      <vt:lpstr>Two Stage MMU Guest to Supervisor, Supervisor to Hypervisor </vt:lpstr>
      <vt:lpstr>From ARM white paper on two stages MMU</vt:lpstr>
      <vt:lpstr>From ARM white paper on two stages MMU</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Distributer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Trace Macrocell</vt:lpstr>
      <vt:lpstr>STM Challenges</vt:lpstr>
      <vt:lpstr>STM as Part of the SoC</vt:lpstr>
      <vt:lpstr>Tracing Features</vt:lpstr>
      <vt:lpstr>Embedded Cross Trigger (ECT) Module</vt:lpstr>
      <vt:lpstr>Cross Triggering – 2 CTIs &amp; the CTM</vt:lpstr>
      <vt:lpstr>CTI and CTM signals</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1825</cp:revision>
  <dcterms:created xsi:type="dcterms:W3CDTF">2007-12-19T20:51:45Z</dcterms:created>
  <dcterms:modified xsi:type="dcterms:W3CDTF">2013-02-05T20:10:17Z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FB23D8C9-717A-4939-BA0A-50E12ED568B2</vt:lpwstr>
  </property>
  <property fmtid="{D5CDD505-2E9C-101B-9397-08002B2CF9AE}" pid="6" name="ArticulateProjectFull">
    <vt:lpwstr>C:\Data\Keystone Training\BINDERS\preliminary\KeyStoneII ARM Overview.ppta</vt:lpwstr>
  </property>
</Properties>
</file>