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theme/themeOverride12.xml" ContentType="application/vnd.openxmlformats-officedocument.themeOverr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Override5.xml" ContentType="application/vnd.openxmlformats-officedocument.themeOverride+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theme/themeOverride17.xml" ContentType="application/vnd.openxmlformats-officedocument.themeOverr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theme/themeOverride24.xml" ContentType="application/vnd.openxmlformats-officedocument.themeOverr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heme/themeOverride13.xml" ContentType="application/vnd.openxmlformats-officedocument.themeOverride+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Override20.xml" ContentType="application/vnd.openxmlformats-officedocument.themeOverride+xml"/>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theme/themeOverride6.xml" ContentType="application/vnd.openxmlformats-officedocument.themeOverrid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ppt/theme/themeOverride2.xml" ContentType="application/vnd.openxmlformats-officedocument.themeOverr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theme/themeOverride18.xml" ContentType="application/vnd.openxmlformats-officedocument.themeOverr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theme/themeOverride16.xml" ContentType="application/vnd.openxmlformats-officedocument.themeOverride+xml"/>
  <Override PartName="/ppt/theme/themeOverride25.xml" ContentType="application/vnd.openxmlformats-officedocument.themeOverr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theme/themeOverride9.xml" ContentType="application/vnd.openxmlformats-officedocument.themeOverride+xml"/>
  <Override PartName="/ppt/theme/themeOverride14.xml" ContentType="application/vnd.openxmlformats-officedocument.themeOverride+xml"/>
  <Override PartName="/ppt/theme/themeOverride23.xml" ContentType="application/vnd.openxmlformats-officedocument.themeOverr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theme/themeOverride7.xml" ContentType="application/vnd.openxmlformats-officedocument.themeOverride+xml"/>
  <Override PartName="/ppt/theme/themeOverride21.xml" ContentType="application/vnd.openxmlformats-officedocument.themeOverr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theme/themeOverride10.xml" ContentType="application/vnd.openxmlformats-officedocument.themeOverrid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theme/themeOverride3.xml" ContentType="application/vnd.openxmlformats-officedocument.themeOverride+xml"/>
  <Override PartName="/ppt/notesSlides/notesSlide18.xml" ContentType="application/vnd.openxmlformats-officedocument.presentationml.notesSlide+xml"/>
  <Override PartName="/ppt/tags/tag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heme/themeOverride19.xml" ContentType="application/vnd.openxmlformats-officedocument.themeOverr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heme/themeOverride15.xml" ContentType="application/vnd.openxmlformats-officedocument.themeOverr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theme/themeOverride22.xml" ContentType="application/vnd.openxmlformats-officedocument.themeOverrid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theme/themeOverride8.xml" ContentType="application/vnd.openxmlformats-officedocument.themeOverride+xml"/>
  <Override PartName="/ppt/theme/themeOverride11.xml" ContentType="application/vnd.openxmlformats-officedocument.themeOverr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slideLayouts/slideLayout16.xml" ContentType="application/vnd.openxmlformats-officedocument.presentationml.slideLayout+xml"/>
  <Override PartName="/ppt/theme/themeOverride4.xml" ContentType="application/vnd.openxmlformats-officedocument.themeOverride+xml"/>
  <Override PartName="/ppt/tags/tag3.xml" ContentType="application/vnd.openxmlformats-officedocument.presentationml.tags+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70"/>
  </p:notesMasterIdLst>
  <p:sldIdLst>
    <p:sldId id="339" r:id="rId3"/>
    <p:sldId id="340" r:id="rId4"/>
    <p:sldId id="341" r:id="rId5"/>
    <p:sldId id="261" r:id="rId6"/>
    <p:sldId id="262" r:id="rId7"/>
    <p:sldId id="260" r:id="rId8"/>
    <p:sldId id="263" r:id="rId9"/>
    <p:sldId id="264" r:id="rId10"/>
    <p:sldId id="318" r:id="rId11"/>
    <p:sldId id="342" r:id="rId12"/>
    <p:sldId id="267" r:id="rId13"/>
    <p:sldId id="268" r:id="rId14"/>
    <p:sldId id="269" r:id="rId15"/>
    <p:sldId id="270" r:id="rId16"/>
    <p:sldId id="273" r:id="rId17"/>
    <p:sldId id="274" r:id="rId18"/>
    <p:sldId id="275" r:id="rId19"/>
    <p:sldId id="276" r:id="rId20"/>
    <p:sldId id="319" r:id="rId21"/>
    <p:sldId id="277" r:id="rId22"/>
    <p:sldId id="278" r:id="rId23"/>
    <p:sldId id="279" r:id="rId24"/>
    <p:sldId id="257" r:id="rId25"/>
    <p:sldId id="258" r:id="rId26"/>
    <p:sldId id="280" r:id="rId27"/>
    <p:sldId id="281" r:id="rId28"/>
    <p:sldId id="320" r:id="rId29"/>
    <p:sldId id="290" r:id="rId30"/>
    <p:sldId id="291" r:id="rId31"/>
    <p:sldId id="292" r:id="rId32"/>
    <p:sldId id="321" r:id="rId33"/>
    <p:sldId id="322" r:id="rId34"/>
    <p:sldId id="324" r:id="rId35"/>
    <p:sldId id="325" r:id="rId36"/>
    <p:sldId id="326" r:id="rId37"/>
    <p:sldId id="328" r:id="rId38"/>
    <p:sldId id="329"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8" r:id="rId53"/>
    <p:sldId id="330" r:id="rId54"/>
    <p:sldId id="310" r:id="rId55"/>
    <p:sldId id="311" r:id="rId56"/>
    <p:sldId id="312" r:id="rId57"/>
    <p:sldId id="313" r:id="rId58"/>
    <p:sldId id="314" r:id="rId59"/>
    <p:sldId id="315" r:id="rId60"/>
    <p:sldId id="316" r:id="rId61"/>
    <p:sldId id="317" r:id="rId62"/>
    <p:sldId id="335" r:id="rId63"/>
    <p:sldId id="331" r:id="rId64"/>
    <p:sldId id="333" r:id="rId65"/>
    <p:sldId id="336" r:id="rId66"/>
    <p:sldId id="337" r:id="rId67"/>
    <p:sldId id="338" r:id="rId68"/>
    <p:sldId id="334" r:id="rId69"/>
  </p:sldIdLst>
  <p:sldSz cx="9144000" cy="6858000" type="screen4x3"/>
  <p:notesSz cx="6858000" cy="9144000"/>
  <p:custDataLst>
    <p:tags r:id="rId7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5C86174A-69D4-4392-BC47-27AEDA926886}">
          <p14:sldIdLst>
            <p14:sldId id="339"/>
            <p14:sldId id="340"/>
            <p14:sldId id="265"/>
            <p14:sldId id="261"/>
            <p14:sldId id="262"/>
            <p14:sldId id="260"/>
            <p14:sldId id="263"/>
            <p14:sldId id="264"/>
            <p14:sldId id="318"/>
            <p14:sldId id="266"/>
            <p14:sldId id="267"/>
            <p14:sldId id="268"/>
            <p14:sldId id="269"/>
            <p14:sldId id="270"/>
            <p14:sldId id="273"/>
            <p14:sldId id="274"/>
            <p14:sldId id="275"/>
            <p14:sldId id="276"/>
            <p14:sldId id="319"/>
            <p14:sldId id="277"/>
            <p14:sldId id="278"/>
            <p14:sldId id="279"/>
            <p14:sldId id="257"/>
            <p14:sldId id="258"/>
            <p14:sldId id="280"/>
            <p14:sldId id="281"/>
            <p14:sldId id="320"/>
            <p14:sldId id="290"/>
            <p14:sldId id="291"/>
            <p14:sldId id="292"/>
            <p14:sldId id="321"/>
            <p14:sldId id="322"/>
            <p14:sldId id="324"/>
            <p14:sldId id="325"/>
            <p14:sldId id="326"/>
            <p14:sldId id="328"/>
            <p14:sldId id="329"/>
            <p14:sldId id="293"/>
            <p14:sldId id="294"/>
            <p14:sldId id="295"/>
            <p14:sldId id="296"/>
            <p14:sldId id="297"/>
            <p14:sldId id="298"/>
            <p14:sldId id="299"/>
            <p14:sldId id="300"/>
            <p14:sldId id="301"/>
            <p14:sldId id="302"/>
            <p14:sldId id="303"/>
            <p14:sldId id="304"/>
            <p14:sldId id="305"/>
            <p14:sldId id="308"/>
            <p14:sldId id="330"/>
            <p14:sldId id="310"/>
            <p14:sldId id="311"/>
            <p14:sldId id="312"/>
            <p14:sldId id="313"/>
            <p14:sldId id="314"/>
            <p14:sldId id="315"/>
            <p14:sldId id="316"/>
            <p14:sldId id="317"/>
            <p14:sldId id="335"/>
            <p14:sldId id="331"/>
            <p14:sldId id="333"/>
            <p14:sldId id="336"/>
            <p14:sldId id="337"/>
            <p14:sldId id="338"/>
            <p14:sldId id="33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1194" y="-8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945577-4578-4142-992F-723E0F8C9F57}" type="datetimeFigureOut">
              <a:rPr lang="en-US" smtClean="0"/>
              <a:pPr/>
              <a:t>9/10/2014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B3EA2D-B749-48AC-A62E-059D2182C7B9}" type="slidenum">
              <a:rPr lang="en-US" smtClean="0"/>
              <a:pPr/>
              <a:t>‹#›</a:t>
            </a:fld>
            <a:endParaRPr lang="en-US" dirty="0"/>
          </a:p>
        </p:txBody>
      </p:sp>
    </p:spTree>
    <p:extLst>
      <p:ext uri="{BB962C8B-B14F-4D97-AF65-F5344CB8AC3E}">
        <p14:creationId xmlns:p14="http://schemas.microsoft.com/office/powerpoint/2010/main" xmlns="" val="3197560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23</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38</a:t>
            </a:fld>
            <a:endParaRPr lang="en-US"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39</a:t>
            </a:fld>
            <a:endParaRPr lang="en-US"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40</a:t>
            </a:fld>
            <a:endParaRPr lang="en-US"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41</a:t>
            </a:fld>
            <a:endParaRPr lang="en-US" dirty="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B8B1DFA-B3AC-48C4-A020-6903E38D181E}" type="slidenum">
              <a:rPr lang="en-US" smtClean="0">
                <a:solidFill>
                  <a:prstClr val="black"/>
                </a:solidFill>
              </a:rPr>
              <a:pPr/>
              <a:t>42</a:t>
            </a:fld>
            <a:endParaRPr lang="en-US" dirty="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43</a:t>
            </a:fld>
            <a:endParaRPr lang="en-US" dirty="0">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B3EA2D-B749-48AC-A62E-059D2182C7B9}" type="slidenum">
              <a:rPr lang="en-US" smtClean="0"/>
              <a:pPr/>
              <a:t>44</a:t>
            </a:fld>
            <a:endParaRPr lang="en-US" dirty="0"/>
          </a:p>
        </p:txBody>
      </p:sp>
    </p:spTree>
    <p:extLst>
      <p:ext uri="{BB962C8B-B14F-4D97-AF65-F5344CB8AC3E}">
        <p14:creationId xmlns:p14="http://schemas.microsoft.com/office/powerpoint/2010/main" xmlns="" val="23673126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45</a:t>
            </a:fld>
            <a:endParaRPr lang="en-US" dirty="0">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46</a:t>
            </a:fld>
            <a:endParaRPr lang="en-US" dirty="0">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47</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solidFill>
                  <a:prstClr val="black"/>
                </a:solidFill>
              </a:rPr>
              <a:pPr>
                <a:defRPr/>
              </a:pPr>
              <a:t>29</a:t>
            </a:fld>
            <a:endParaRPr lang="en-US" dirty="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48</a:t>
            </a:fld>
            <a:endParaRPr lang="en-US" dirty="0">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49</a:t>
            </a:fld>
            <a:endParaRPr lang="en-US" dirty="0">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50</a:t>
            </a:fld>
            <a:endParaRPr lang="en-US" dirty="0">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892520"/>
            <a:fld id="{A9C92054-1BD5-4B92-94B7-517672C0FAF0}" type="slidenum">
              <a:rPr lang="en-US" smtClean="0">
                <a:solidFill>
                  <a:srgbClr val="000000"/>
                </a:solidFill>
              </a:rPr>
              <a:pPr defTabSz="892520"/>
              <a:t>51</a:t>
            </a:fld>
            <a:endParaRPr lang="en-US" dirty="0" smtClean="0">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53</a:t>
            </a:fld>
            <a:endParaRPr lang="en-US" dirty="0">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54</a:t>
            </a:fld>
            <a:endParaRPr lang="en-US" dirty="0">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Dotted line to show what the application is doing and what is done automatically</a:t>
            </a:r>
          </a:p>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55</a:t>
            </a:fld>
            <a:endParaRPr lang="en-US" dirty="0">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solidFill>
                  <a:prstClr val="black"/>
                </a:solidFill>
              </a:rPr>
              <a:pPr>
                <a:defRPr/>
              </a:pPr>
              <a:t>56</a:t>
            </a:fld>
            <a:endParaRPr lang="en-US" dirty="0">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a:noFill/>
        </p:spPr>
        <p:txBody>
          <a:bodyPr/>
          <a:lstStyle/>
          <a:p>
            <a:fld id="{8FF64B04-1992-4103-8674-0CC1B4BCFB3D}" type="slidenum">
              <a:rPr lang="en-US" smtClean="0">
                <a:solidFill>
                  <a:prstClr val="black"/>
                </a:solidFill>
              </a:rPr>
              <a:pPr/>
              <a:t>60</a:t>
            </a:fld>
            <a:endParaRPr lang="en-US" dirty="0" smtClean="0">
              <a:solidFill>
                <a:prstClr val="black"/>
              </a:solidFill>
            </a:endParaRPr>
          </a:p>
        </p:txBody>
      </p:sp>
      <p:sp>
        <p:nvSpPr>
          <p:cNvPr id="56323" name="Rectangle 2"/>
          <p:cNvSpPr>
            <a:spLocks noGrp="1" noRot="1" noChangeAspect="1" noChangeArrowheads="1" noTextEdit="1"/>
          </p:cNvSpPr>
          <p:nvPr>
            <p:ph type="sldImg"/>
          </p:nvPr>
        </p:nvSpPr>
        <p:spPr>
          <a:ln cap="flat"/>
        </p:spPr>
      </p:sp>
      <p:sp>
        <p:nvSpPr>
          <p:cNvPr id="56324"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a:noFill/>
        </p:spPr>
        <p:txBody>
          <a:bodyPr/>
          <a:lstStyle/>
          <a:p>
            <a:fld id="{8FF64B04-1992-4103-8674-0CC1B4BCFB3D}" type="slidenum">
              <a:rPr lang="en-US" smtClean="0">
                <a:solidFill>
                  <a:prstClr val="black"/>
                </a:solidFill>
              </a:rPr>
              <a:pPr/>
              <a:t>61</a:t>
            </a:fld>
            <a:endParaRPr lang="en-US" dirty="0" smtClean="0">
              <a:solidFill>
                <a:prstClr val="black"/>
              </a:solidFill>
            </a:endParaRPr>
          </a:p>
        </p:txBody>
      </p:sp>
      <p:sp>
        <p:nvSpPr>
          <p:cNvPr id="56323" name="Rectangle 2"/>
          <p:cNvSpPr>
            <a:spLocks noGrp="1" noRot="1" noChangeAspect="1" noChangeArrowheads="1" noTextEdit="1"/>
          </p:cNvSpPr>
          <p:nvPr>
            <p:ph type="sldImg"/>
          </p:nvPr>
        </p:nvSpPr>
        <p:spPr>
          <a:ln cap="flat"/>
        </p:spPr>
      </p:sp>
      <p:sp>
        <p:nvSpPr>
          <p:cNvPr id="56324"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solidFill>
                  <a:prstClr val="black"/>
                </a:solidFill>
              </a:rPr>
              <a:pPr>
                <a:defRPr/>
              </a:pPr>
              <a:t>30</a:t>
            </a:fld>
            <a:endParaRPr lang="en-US" dirty="0">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892520"/>
            <a:fld id="{A9C92054-1BD5-4B92-94B7-517672C0FAF0}" type="slidenum">
              <a:rPr lang="en-US" smtClean="0">
                <a:solidFill>
                  <a:srgbClr val="000000"/>
                </a:solidFill>
              </a:rPr>
              <a:pPr defTabSz="892520"/>
              <a:t>63</a:t>
            </a:fld>
            <a:endParaRPr lang="en-US" dirty="0" smtClean="0">
              <a:solidFill>
                <a:srgbClr val="000000"/>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892520"/>
            <a:fld id="{A9C92054-1BD5-4B92-94B7-517672C0FAF0}" type="slidenum">
              <a:rPr lang="en-US" smtClean="0">
                <a:solidFill>
                  <a:srgbClr val="000000"/>
                </a:solidFill>
              </a:rPr>
              <a:pPr defTabSz="892520"/>
              <a:t>64</a:t>
            </a:fld>
            <a:endParaRPr lang="en-US" dirty="0" smtClean="0">
              <a:solidFill>
                <a:srgbClr val="000000"/>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892520"/>
            <a:fld id="{A9C92054-1BD5-4B92-94B7-517672C0FAF0}" type="slidenum">
              <a:rPr lang="en-US" smtClean="0">
                <a:solidFill>
                  <a:srgbClr val="000000"/>
                </a:solidFill>
              </a:rPr>
              <a:pPr defTabSz="892520"/>
              <a:t>65</a:t>
            </a:fld>
            <a:endParaRPr lang="en-US" dirty="0" smtClean="0">
              <a:solidFill>
                <a:srgbClr val="000000"/>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892520"/>
            <a:fld id="{A9C92054-1BD5-4B92-94B7-517672C0FAF0}" type="slidenum">
              <a:rPr lang="en-US" smtClean="0">
                <a:solidFill>
                  <a:srgbClr val="000000"/>
                </a:solidFill>
              </a:rPr>
              <a:pPr defTabSz="892520"/>
              <a:t>66</a:t>
            </a:fld>
            <a:endParaRPr lang="en-US" dirty="0" smtClean="0">
              <a:solidFill>
                <a:srgbClr val="000000"/>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892520"/>
            <a:fld id="{A9C92054-1BD5-4B92-94B7-517672C0FAF0}" type="slidenum">
              <a:rPr lang="en-US" smtClean="0">
                <a:solidFill>
                  <a:srgbClr val="000000"/>
                </a:solidFill>
              </a:rPr>
              <a:pPr defTabSz="892520"/>
              <a:t>67</a:t>
            </a:fld>
            <a:endParaRPr lang="en-US" dirty="0" smtClean="0">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77312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77312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77312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77312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77312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773123"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768378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cs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6"/>
          <p:cNvSpPr>
            <a:spLocks noGrp="1" noChangeArrowheads="1"/>
          </p:cNvSpPr>
          <p:nvPr>
            <p:ph type="sldNum" sz="quarter" idx="10"/>
          </p:nvPr>
        </p:nvSpPr>
        <p:spPr>
          <a:xfrm>
            <a:off x="6638925" y="6049963"/>
            <a:ext cx="2133600" cy="206375"/>
          </a:xfrm>
        </p:spPr>
        <p:txBody>
          <a:bodyPr/>
          <a:lstStyle>
            <a:lvl1pPr>
              <a:defRPr/>
            </a:lvl1pPr>
          </a:lstStyle>
          <a:p>
            <a:fld id="{156AB8A3-9FE4-4612-8857-687BFF70DD9F}"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xmlns="" val="2298222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33375" y="1185863"/>
            <a:ext cx="4157663" cy="4692650"/>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3438" y="1185863"/>
            <a:ext cx="4157662" cy="4692650"/>
          </a:xfrm>
          <a:noFill/>
          <a:ln w="9525" algn="ctr">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Aft>
                <a:spcPct val="0"/>
              </a:spcAft>
              <a:defRPr lang="en-US" sz="2000" smtClean="0">
                <a:solidFill>
                  <a:schemeClr val="tx1"/>
                </a:solidFill>
                <a:latin typeface="Calibri" pitchFamily="34" charset="0"/>
                <a:ea typeface="+mn-ea"/>
                <a:cs typeface="Calibri" pitchFamily="34" charset="0"/>
              </a:defRPr>
            </a:lvl1pPr>
            <a:lvl2pPr algn="l" rtl="0" eaLnBrk="0" fontAlgn="base" hangingPunct="0">
              <a:spcAft>
                <a:spcPct val="0"/>
              </a:spcAft>
              <a:defRPr lang="en-US" sz="1800" smtClean="0">
                <a:solidFill>
                  <a:schemeClr val="tx1"/>
                </a:solidFill>
                <a:latin typeface="Calibri" pitchFamily="34" charset="0"/>
                <a:ea typeface="+mn-ea"/>
                <a:cs typeface="Calibri" pitchFamily="34" charset="0"/>
              </a:defRPr>
            </a:lvl2pPr>
            <a:lvl3pPr algn="l" rtl="0" eaLnBrk="0" fontAlgn="base" hangingPunct="0">
              <a:spcAft>
                <a:spcPct val="0"/>
              </a:spcAft>
              <a:defRPr lang="en-US" sz="1800" smtClean="0">
                <a:solidFill>
                  <a:schemeClr val="tx1"/>
                </a:solidFill>
                <a:latin typeface="Calibri" pitchFamily="34" charset="0"/>
                <a:ea typeface="+mn-ea"/>
                <a:cs typeface="Calibri" pitchFamily="34" charset="0"/>
              </a:defRPr>
            </a:lvl3pPr>
            <a:lvl4pPr algn="l" rtl="0" eaLnBrk="0" fontAlgn="base" hangingPunct="0">
              <a:spcAft>
                <a:spcPct val="0"/>
              </a:spcAft>
              <a:defRPr lang="en-US" sz="1800" smtClean="0">
                <a:solidFill>
                  <a:schemeClr val="tx1"/>
                </a:solidFill>
                <a:latin typeface="Calibri" pitchFamily="34" charset="0"/>
                <a:ea typeface="+mn-ea"/>
                <a:cs typeface="Calibri" pitchFamily="34" charset="0"/>
              </a:defRPr>
            </a:lvl4pPr>
            <a:lvl5pPr algn="l" rtl="0" eaLnBrk="0" fontAlgn="base" hangingPunct="0">
              <a:spcAft>
                <a:spcPct val="0"/>
              </a:spcAft>
              <a:defRPr lang="en-US" sz="1800">
                <a:solidFill>
                  <a:schemeClr val="tx1"/>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10"/>
          </p:nvPr>
        </p:nvSpPr>
        <p:spPr>
          <a:ln/>
        </p:spPr>
        <p:txBody>
          <a:bodyPr/>
          <a:lstStyle>
            <a:lvl1pPr>
              <a:defRPr/>
            </a:lvl1pPr>
          </a:lstStyle>
          <a:p>
            <a:fld id="{93A6A834-CC4A-4943-952A-D55BFAADAD59}"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xmlns="" val="2304647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cs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cs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a:spLocks noGrp="1" noChangeArrowheads="1"/>
          </p:cNvSpPr>
          <p:nvPr>
            <p:ph type="sldNum" sz="quarter" idx="10"/>
          </p:nvPr>
        </p:nvSpPr>
        <p:spPr>
          <a:ln/>
        </p:spPr>
        <p:txBody>
          <a:bodyPr/>
          <a:lstStyle>
            <a:lvl1pPr>
              <a:defRPr/>
            </a:lvl1pPr>
          </a:lstStyle>
          <a:p>
            <a:fld id="{2B3D8EEF-7576-4AB0-8518-088FB58AB734}"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xmlns="" val="1584395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fld id="{803D9FE4-F784-4A94-8F3E-54A098F0E8CC}"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xmlns="" val="4272314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4BD60626-1ACC-48B1-8201-AA7BD5684B54}"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xmlns="" val="30814475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3200" b="1">
                <a:solidFill>
                  <a:schemeClr val="tx2"/>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atin typeface="Calibri" pitchFamily="34" charset="0"/>
                <a:cs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B1F5D59E-3020-483D-90FC-392986F41C50}"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xmlns="" val="1415988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800" b="1">
                <a:solidFill>
                  <a:schemeClr val="tx2"/>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cs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2000">
                <a:latin typeface="Calibri" pitchFamily="34" charset="0"/>
                <a:cs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7E2DB302-961D-41B7-BD2E-EA757E550C4C}"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xmlns="" val="34723565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fld id="{89852D4D-CA63-4F5E-A04D-C043C1229BEE}"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xmlns="" val="30273565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142875"/>
            <a:ext cx="2141537" cy="5735638"/>
          </a:xfrm>
        </p:spPr>
        <p:txBody>
          <a:bodyPr vert="eaVert"/>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31775" y="142875"/>
            <a:ext cx="6275388" cy="5735638"/>
          </a:xfrm>
        </p:spPr>
        <p:txBody>
          <a:bodyPr vert="eaVert"/>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1C0706DD-24B8-4851-91EA-2616D1811F38}"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xmlns="" val="2871816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5"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hasCustomPrompt="1"/>
          </p:nvPr>
        </p:nvSpPr>
        <p:spPr>
          <a:xfrm>
            <a:off x="283535" y="2130425"/>
            <a:ext cx="8562753" cy="1470025"/>
          </a:xfrm>
        </p:spPr>
        <p:txBody>
          <a:bodyPr/>
          <a:lstStyle>
            <a:lvl1pPr algn="l">
              <a:defRPr/>
            </a:lvl1pPr>
          </a:lstStyle>
          <a:p>
            <a:r>
              <a:rPr lang="en-US" dirty="0" smtClean="0"/>
              <a:t>Click to edit Section title style</a:t>
            </a:r>
            <a:endParaRPr lang="en-US" dirty="0"/>
          </a:p>
        </p:txBody>
      </p:sp>
      <p:sp>
        <p:nvSpPr>
          <p:cNvPr id="3" name="Subtitle 2"/>
          <p:cNvSpPr>
            <a:spLocks noGrp="1"/>
          </p:cNvSpPr>
          <p:nvPr>
            <p:ph type="subTitle" idx="1"/>
          </p:nvPr>
        </p:nvSpPr>
        <p:spPr>
          <a:xfrm>
            <a:off x="311888" y="3886200"/>
            <a:ext cx="8527312" cy="1752600"/>
          </a:xfrm>
        </p:spPr>
        <p:txBody>
          <a:bodyPr/>
          <a:lstStyle>
            <a:lvl1pPr marL="0" indent="0" algn="l">
              <a:buNone/>
              <a:defRPr sz="2000" b="1" i="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6" name="Rectangle 5"/>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2400">
              <a:solidFill>
                <a:srgbClr val="FFFFFF"/>
              </a:solidFill>
            </a:endParaRPr>
          </a:p>
        </p:txBody>
      </p:sp>
      <p:pic>
        <p:nvPicPr>
          <p:cNvPr id="7"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extLst>
      <p:ext uri="{BB962C8B-B14F-4D97-AF65-F5344CB8AC3E}">
        <p14:creationId xmlns:p14="http://schemas.microsoft.com/office/powerpoint/2010/main" xmlns="" val="1971621959"/>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pPr algn="r" fontAlgn="base">
              <a:spcBef>
                <a:spcPct val="0"/>
              </a:spcBef>
              <a:spcAft>
                <a:spcPct val="0"/>
              </a:spcAft>
            </a:pPr>
            <a:fld id="{AEF89BD6-E300-4C67-B175-76E5828D27B4}" type="datetimeFigureOut">
              <a:rPr lang="en-US" sz="2400">
                <a:solidFill>
                  <a:srgbClr val="000000"/>
                </a:solidFill>
                <a:latin typeface="Arial" pitchFamily="34" charset="0"/>
              </a:rPr>
              <a:pPr algn="r" fontAlgn="base">
                <a:spcBef>
                  <a:spcPct val="0"/>
                </a:spcBef>
                <a:spcAft>
                  <a:spcPct val="0"/>
                </a:spcAft>
              </a:pPr>
              <a:t>9/10/2014</a:t>
            </a:fld>
            <a:endParaRPr lang="en-US" sz="2400" dirty="0">
              <a:solidFill>
                <a:srgbClr val="000000"/>
              </a:solidFill>
              <a:latin typeface="Arial" pitchFamily="34" charset="0"/>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pPr algn="r" fontAlgn="base">
              <a:spcBef>
                <a:spcPct val="0"/>
              </a:spcBef>
              <a:spcAft>
                <a:spcPct val="0"/>
              </a:spcAft>
            </a:pPr>
            <a:endParaRPr lang="en-US" sz="2400" dirty="0">
              <a:solidFill>
                <a:srgbClr val="000000"/>
              </a:solidFill>
              <a:latin typeface="Arial" pitchFamily="34" charset="0"/>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pPr algn="r" fontAlgn="base">
              <a:spcBef>
                <a:spcPct val="0"/>
              </a:spcBef>
              <a:spcAft>
                <a:spcPct val="0"/>
              </a:spcAft>
            </a:pPr>
            <a:fld id="{4E582210-5FCA-4178-AB04-4337EADA3D81}" type="slidenum">
              <a:rPr lang="en-US" sz="2400">
                <a:solidFill>
                  <a:srgbClr val="000000"/>
                </a:solidFill>
                <a:latin typeface="Arial" pitchFamily="34" charset="0"/>
              </a:rPr>
              <a:pPr algn="r" fontAlgn="base">
                <a:spcBef>
                  <a:spcPct val="0"/>
                </a:spcBef>
                <a:spcAft>
                  <a:spcPct val="0"/>
                </a:spcAft>
              </a:pPr>
              <a:t>‹#›</a:t>
            </a:fld>
            <a:endParaRPr lang="en-US" sz="2400" dirty="0">
              <a:solidFill>
                <a:srgbClr val="000000"/>
              </a:solidFill>
              <a:latin typeface="Arial" pitchFamily="34" charset="0"/>
            </a:endParaRPr>
          </a:p>
        </p:txBody>
      </p:sp>
    </p:spTree>
    <p:extLst>
      <p:ext uri="{BB962C8B-B14F-4D97-AF65-F5344CB8AC3E}">
        <p14:creationId xmlns:p14="http://schemas.microsoft.com/office/powerpoint/2010/main" xmlns="" val="171245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lgn="r" fontAlgn="base">
              <a:spcBef>
                <a:spcPct val="0"/>
              </a:spcBef>
              <a:spcAft>
                <a:spcPct val="0"/>
              </a:spcAft>
            </a:pPr>
            <a:fld id="{AEF89BD6-E300-4C67-B175-76E5828D27B4}" type="datetimeFigureOut">
              <a:rPr lang="en-US" sz="2400">
                <a:solidFill>
                  <a:srgbClr val="000000"/>
                </a:solidFill>
                <a:latin typeface="Arial" pitchFamily="34" charset="0"/>
              </a:rPr>
              <a:pPr algn="r" fontAlgn="base">
                <a:spcBef>
                  <a:spcPct val="0"/>
                </a:spcBef>
                <a:spcAft>
                  <a:spcPct val="0"/>
                </a:spcAft>
              </a:pPr>
              <a:t>9/10/2014</a:t>
            </a:fld>
            <a:endParaRPr lang="en-US" sz="2400" dirty="0">
              <a:solidFill>
                <a:srgbClr val="000000"/>
              </a:solidFill>
              <a:latin typeface="Arial" pitchFamily="34"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lgn="r" fontAlgn="base">
              <a:spcBef>
                <a:spcPct val="0"/>
              </a:spcBef>
              <a:spcAft>
                <a:spcPct val="0"/>
              </a:spcAft>
            </a:pPr>
            <a:endParaRPr lang="en-US" sz="2400" dirty="0">
              <a:solidFill>
                <a:srgbClr val="000000"/>
              </a:solidFill>
              <a:latin typeface="Arial" pitchFamily="34"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algn="r" fontAlgn="base">
              <a:spcBef>
                <a:spcPct val="0"/>
              </a:spcBef>
              <a:spcAft>
                <a:spcPct val="0"/>
              </a:spcAft>
            </a:pPr>
            <a:fld id="{4E582210-5FCA-4178-AB04-4337EADA3D81}" type="slidenum">
              <a:rPr lang="en-US" sz="2400">
                <a:solidFill>
                  <a:srgbClr val="000000"/>
                </a:solidFill>
                <a:latin typeface="Arial" pitchFamily="34" charset="0"/>
              </a:rPr>
              <a:pPr algn="r" fontAlgn="base">
                <a:spcBef>
                  <a:spcPct val="0"/>
                </a:spcBef>
                <a:spcAft>
                  <a:spcPct val="0"/>
                </a:spcAft>
              </a:pPr>
              <a:t>‹#›</a:t>
            </a:fld>
            <a:endParaRPr lang="en-US" sz="2400" dirty="0">
              <a:solidFill>
                <a:srgbClr val="000000"/>
              </a:solidFill>
              <a:latin typeface="Arial" pitchFamily="34" charset="0"/>
            </a:endParaRPr>
          </a:p>
        </p:txBody>
      </p:sp>
    </p:spTree>
    <p:extLst>
      <p:ext uri="{BB962C8B-B14F-4D97-AF65-F5344CB8AC3E}">
        <p14:creationId xmlns:p14="http://schemas.microsoft.com/office/powerpoint/2010/main" xmlns="" val="2907870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4" name="Rectangle 24"/>
          <p:cNvSpPr>
            <a:spLocks noGrp="1" noChangeArrowheads="1"/>
          </p:cNvSpPr>
          <p:nvPr>
            <p:ph type="sldNum" sz="quarter" idx="10"/>
          </p:nvPr>
        </p:nvSpPr>
        <p:spPr>
          <a:xfrm>
            <a:off x="6642100" y="6038850"/>
            <a:ext cx="2133600" cy="206375"/>
          </a:xfrm>
        </p:spPr>
        <p:txBody>
          <a:bodyPr/>
          <a:lstStyle>
            <a:lvl1pPr>
              <a:defRPr/>
            </a:lvl1pPr>
          </a:lstStyle>
          <a:p>
            <a:fld id="{B1006088-BF21-4FD5-870B-675EAADE47BD}"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xmlns="" val="2980530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4" name="Picture 6" descr="selected_powerpoint_bg_2.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B09843C0-6DAC-490D-A4BA-BCECDC8ED96F}"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xmlns="" val="308462085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6"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4"/>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F2394529-A9B3-4A54-83EC-E61379E8334E}"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xmlns="" val="144821580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4"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4"/>
          <p:cNvSpPr/>
          <p:nvPr userDrawn="1"/>
        </p:nvSpPr>
        <p:spPr>
          <a:xfrm>
            <a:off x="0" y="6324600"/>
            <a:ext cx="878205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91A5AC0A-F4BD-4464-80DC-A88E0D9F781D}"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xmlns="" val="3071011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33375" y="1048468"/>
            <a:ext cx="8467725" cy="4945932"/>
          </a:xfrm>
        </p:spPr>
        <p:txBody>
          <a:bodyPr/>
          <a:lstStyle>
            <a:lvl1pPr>
              <a:spcBef>
                <a:spcPts val="800"/>
              </a:spcBef>
              <a:defRPr>
                <a:latin typeface="Calibri" pitchFamily="34" charset="0"/>
                <a:cs typeface="Calibri" pitchFamily="34" charset="0"/>
              </a:defRPr>
            </a:lvl1pPr>
            <a:lvl2pPr>
              <a:defRPr>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Rectangle 6"/>
          <p:cNvSpPr>
            <a:spLocks noGrp="1" noChangeArrowheads="1"/>
          </p:cNvSpPr>
          <p:nvPr>
            <p:ph type="sldNum" sz="quarter" idx="10"/>
          </p:nvPr>
        </p:nvSpPr>
        <p:spPr>
          <a:ln/>
        </p:spPr>
        <p:txBody>
          <a:bodyPr/>
          <a:lstStyle>
            <a:lvl1pPr>
              <a:defRPr/>
            </a:lvl1pPr>
          </a:lstStyle>
          <a:p>
            <a:fld id="{3B20521C-F793-4067-BB07-C7AF74E21EF3}"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xmlns="" val="22534750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6"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theme" Target="../theme/theme2.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Rectangle 6"/>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2400">
              <a:solidFill>
                <a:srgbClr val="FFFFFF"/>
              </a:solidFill>
            </a:endParaRPr>
          </a:p>
        </p:txBody>
      </p:sp>
      <p:pic>
        <p:nvPicPr>
          <p:cNvPr id="9" name="Picture 8" descr="ti_logo_powerpoint_1_line.png"/>
          <p:cNvPicPr>
            <a:picLocks noChangeAspect="1"/>
          </p:cNvPicPr>
          <p:nvPr userDrawn="1"/>
        </p:nvPicPr>
        <p:blipFill>
          <a:blip r:embed="rId6" cstate="print"/>
          <a:srcRect/>
          <a:stretch>
            <a:fillRect/>
          </a:stretch>
        </p:blipFill>
        <p:spPr bwMode="auto">
          <a:xfrm>
            <a:off x="6675438" y="6440488"/>
            <a:ext cx="1874837" cy="231775"/>
          </a:xfrm>
          <a:prstGeom prst="rect">
            <a:avLst/>
          </a:prstGeom>
          <a:noFill/>
          <a:ln w="9525">
            <a:noFill/>
            <a:miter lim="800000"/>
            <a:headEnd/>
            <a:tailEnd/>
          </a:ln>
        </p:spPr>
      </p:pic>
    </p:spTree>
    <p:extLst>
      <p:ext uri="{BB962C8B-B14F-4D97-AF65-F5344CB8AC3E}">
        <p14:creationId xmlns:p14="http://schemas.microsoft.com/office/powerpoint/2010/main" xmlns="" val="1910547418"/>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Lst>
  <p:txStyles>
    <p:titleStyle>
      <a:lvl1pPr algn="ctr" rtl="0" eaLnBrk="0" fontAlgn="base" hangingPunct="0">
        <a:spcBef>
          <a:spcPct val="0"/>
        </a:spcBef>
        <a:spcAft>
          <a:spcPct val="0"/>
        </a:spcAft>
        <a:defRPr sz="4400" b="1" baseline="0">
          <a:solidFill>
            <a:srgbClr val="DE0000"/>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19" name="Rectangle 18"/>
          <p:cNvSpPr/>
          <p:nvPr userDrawn="1"/>
        </p:nvSpPr>
        <p:spPr>
          <a:xfrm>
            <a:off x="41275" y="6324600"/>
            <a:ext cx="87407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22" name="Rectangle 21"/>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pic>
        <p:nvPicPr>
          <p:cNvPr id="1028" name="Picture 8" descr="ti_logo_powerpoint_1_line.png"/>
          <p:cNvPicPr>
            <a:picLocks noChangeAspect="1"/>
          </p:cNvPicPr>
          <p:nvPr userDrawn="1"/>
        </p:nvPicPr>
        <p:blipFill>
          <a:blip r:embed="rId16" cstate="print"/>
          <a:srcRect/>
          <a:stretch>
            <a:fillRect/>
          </a:stretch>
        </p:blipFill>
        <p:spPr bwMode="auto">
          <a:xfrm>
            <a:off x="6675438" y="6440488"/>
            <a:ext cx="1874837" cy="231775"/>
          </a:xfrm>
          <a:prstGeom prst="rect">
            <a:avLst/>
          </a:prstGeom>
          <a:noFill/>
          <a:ln w="9525">
            <a:noFill/>
            <a:miter lim="800000"/>
            <a:headEnd/>
            <a:tailEnd/>
          </a:ln>
        </p:spPr>
      </p:pic>
      <p:sp>
        <p:nvSpPr>
          <p:cNvPr id="1029" name="Rectangle 2"/>
          <p:cNvSpPr>
            <a:spLocks noGrp="1" noChangeArrowheads="1"/>
          </p:cNvSpPr>
          <p:nvPr>
            <p:ph type="title"/>
          </p:nvPr>
        </p:nvSpPr>
        <p:spPr bwMode="auto">
          <a:xfrm>
            <a:off x="231775"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3"/>
          <p:cNvSpPr>
            <a:spLocks noGrp="1" noChangeArrowheads="1"/>
          </p:cNvSpPr>
          <p:nvPr>
            <p:ph type="body" idx="1"/>
          </p:nvPr>
        </p:nvSpPr>
        <p:spPr bwMode="auto">
          <a:xfrm>
            <a:off x="333375" y="1058863"/>
            <a:ext cx="8467725" cy="493553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pPr fontAlgn="base">
              <a:spcBef>
                <a:spcPct val="0"/>
              </a:spcBef>
              <a:spcAft>
                <a:spcPct val="0"/>
              </a:spcAft>
            </a:pPr>
            <a:fld id="{3144B24B-BAB1-431A-82C6-36E096187F50}" type="slidenum">
              <a:rPr lang="en-US">
                <a:solidFill>
                  <a:srgbClr val="000000"/>
                </a:solidFill>
                <a:cs typeface="Arial" charset="0"/>
              </a:rPr>
              <a:pPr fontAlgn="base">
                <a:spcBef>
                  <a:spcPct val="0"/>
                </a:spcBef>
                <a:spcAft>
                  <a:spcPct val="0"/>
                </a:spcAft>
              </a:pPr>
              <a:t>‹#›</a:t>
            </a:fld>
            <a:endParaRPr lang="en-US" dirty="0">
              <a:solidFill>
                <a:srgbClr val="000000"/>
              </a:solidFill>
              <a:cs typeface="Arial" charset="0"/>
            </a:endParaRPr>
          </a:p>
        </p:txBody>
      </p:sp>
    </p:spTree>
    <p:extLst>
      <p:ext uri="{BB962C8B-B14F-4D97-AF65-F5344CB8AC3E}">
        <p14:creationId xmlns:p14="http://schemas.microsoft.com/office/powerpoint/2010/main" xmlns="" val="78802842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Lst>
  <p:timing>
    <p:tnLst>
      <p:par>
        <p:cTn id="1" dur="indefinite" restart="never" nodeType="tmRoot"/>
      </p:par>
    </p:tnLst>
  </p:timing>
  <p:hf hdr="0" ftr="0" dt="0"/>
  <p:txStyles>
    <p:titleStyle>
      <a:lvl1pPr algn="ctr" rtl="0" eaLnBrk="0" fontAlgn="base" hangingPunct="0">
        <a:lnSpc>
          <a:spcPct val="85000"/>
        </a:lnSpc>
        <a:spcBef>
          <a:spcPct val="0"/>
        </a:spcBef>
        <a:spcAft>
          <a:spcPct val="0"/>
        </a:spcAft>
        <a:defRPr sz="4000" b="1">
          <a:solidFill>
            <a:schemeClr val="tx2"/>
          </a:solidFill>
          <a:latin typeface="Calibri" pitchFamily="34" charset="0"/>
          <a:ea typeface="+mj-ea"/>
          <a:cs typeface="Calibri" pitchFamily="34" charset="0"/>
        </a:defRPr>
      </a:lvl1pPr>
      <a:lvl2pPr algn="l" rtl="0" eaLnBrk="0" fontAlgn="base" hangingPunct="0">
        <a:lnSpc>
          <a:spcPct val="85000"/>
        </a:lnSpc>
        <a:spcBef>
          <a:spcPct val="0"/>
        </a:spcBef>
        <a:spcAft>
          <a:spcPct val="0"/>
        </a:spcAft>
        <a:defRPr sz="3200" b="1">
          <a:solidFill>
            <a:schemeClr val="tx2"/>
          </a:solidFill>
          <a:latin typeface="Arial" charset="0"/>
        </a:defRPr>
      </a:lvl2pPr>
      <a:lvl3pPr algn="l" rtl="0" eaLnBrk="0" fontAlgn="base" hangingPunct="0">
        <a:lnSpc>
          <a:spcPct val="85000"/>
        </a:lnSpc>
        <a:spcBef>
          <a:spcPct val="0"/>
        </a:spcBef>
        <a:spcAft>
          <a:spcPct val="0"/>
        </a:spcAft>
        <a:defRPr sz="3200" b="1">
          <a:solidFill>
            <a:schemeClr val="tx2"/>
          </a:solidFill>
          <a:latin typeface="Arial" charset="0"/>
        </a:defRPr>
      </a:lvl3pPr>
      <a:lvl4pPr algn="l" rtl="0" eaLnBrk="0" fontAlgn="base" hangingPunct="0">
        <a:lnSpc>
          <a:spcPct val="85000"/>
        </a:lnSpc>
        <a:spcBef>
          <a:spcPct val="0"/>
        </a:spcBef>
        <a:spcAft>
          <a:spcPct val="0"/>
        </a:spcAft>
        <a:defRPr sz="3200" b="1">
          <a:solidFill>
            <a:schemeClr val="tx2"/>
          </a:solidFill>
          <a:latin typeface="Arial" charset="0"/>
        </a:defRPr>
      </a:lvl4pPr>
      <a:lvl5pPr algn="l" rtl="0" eaLnBrk="0" fontAlgn="base" hangingPunct="0">
        <a:lnSpc>
          <a:spcPct val="85000"/>
        </a:lnSpc>
        <a:spcBef>
          <a:spcPct val="0"/>
        </a:spcBef>
        <a:spcAft>
          <a:spcPct val="0"/>
        </a:spcAft>
        <a:defRPr sz="3200" b="1">
          <a:solidFill>
            <a:schemeClr val="tx2"/>
          </a:solidFill>
          <a:latin typeface="Arial" charset="0"/>
        </a:defRPr>
      </a:lvl5pPr>
      <a:lvl6pPr marL="457200" algn="l" rtl="0" fontAlgn="base">
        <a:lnSpc>
          <a:spcPct val="85000"/>
        </a:lnSpc>
        <a:spcBef>
          <a:spcPct val="0"/>
        </a:spcBef>
        <a:spcAft>
          <a:spcPct val="0"/>
        </a:spcAft>
        <a:defRPr sz="3200" b="1">
          <a:solidFill>
            <a:srgbClr val="FF0000"/>
          </a:solidFill>
          <a:latin typeface="Arial" charset="0"/>
        </a:defRPr>
      </a:lvl6pPr>
      <a:lvl7pPr marL="914400" algn="l" rtl="0" fontAlgn="base">
        <a:lnSpc>
          <a:spcPct val="85000"/>
        </a:lnSpc>
        <a:spcBef>
          <a:spcPct val="0"/>
        </a:spcBef>
        <a:spcAft>
          <a:spcPct val="0"/>
        </a:spcAft>
        <a:defRPr sz="3200" b="1">
          <a:solidFill>
            <a:srgbClr val="FF0000"/>
          </a:solidFill>
          <a:latin typeface="Arial" charset="0"/>
        </a:defRPr>
      </a:lvl7pPr>
      <a:lvl8pPr marL="1371600" algn="l" rtl="0" fontAlgn="base">
        <a:lnSpc>
          <a:spcPct val="85000"/>
        </a:lnSpc>
        <a:spcBef>
          <a:spcPct val="0"/>
        </a:spcBef>
        <a:spcAft>
          <a:spcPct val="0"/>
        </a:spcAft>
        <a:defRPr sz="3200" b="1">
          <a:solidFill>
            <a:srgbClr val="FF0000"/>
          </a:solidFill>
          <a:latin typeface="Arial" charset="0"/>
        </a:defRPr>
      </a:lvl8pPr>
      <a:lvl9pPr marL="1828800" algn="l" rtl="0" fontAlgn="base">
        <a:lnSpc>
          <a:spcPct val="85000"/>
        </a:lnSpc>
        <a:spcBef>
          <a:spcPct val="0"/>
        </a:spcBef>
        <a:spcAft>
          <a:spcPct val="0"/>
        </a:spcAft>
        <a:defRPr sz="3200" b="1">
          <a:solidFill>
            <a:srgbClr val="FF0000"/>
          </a:solidFill>
          <a:latin typeface="Arial" charset="0"/>
        </a:defRPr>
      </a:lvl9pPr>
    </p:titleStyle>
    <p:body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a:solidFill>
            <a:schemeClr val="tx1"/>
          </a:solidFill>
          <a:latin typeface="+mn-lt"/>
        </a:defRPr>
      </a:lvl3pPr>
      <a:lvl4pPr marL="1201738" indent="-233363" algn="l" rtl="0" eaLnBrk="0" fontAlgn="base" hangingPunct="0">
        <a:spcBef>
          <a:spcPct val="5000"/>
        </a:spcBef>
        <a:spcAft>
          <a:spcPct val="0"/>
        </a:spcAft>
        <a:buChar char="–"/>
        <a:defRPr>
          <a:solidFill>
            <a:schemeClr val="tx1"/>
          </a:solidFill>
          <a:latin typeface="+mn-lt"/>
        </a:defRPr>
      </a:lvl4pPr>
      <a:lvl5pPr marL="1489075" indent="-173038" algn="l" rtl="0" eaLnBrk="0" fontAlgn="base" hangingPunct="0">
        <a:spcBef>
          <a:spcPct val="0"/>
        </a:spcBef>
        <a:spcAft>
          <a:spcPct val="0"/>
        </a:spcAft>
        <a:buChar char="»"/>
        <a:defRPr>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9.xml"/><Relationship Id="rId1" Type="http://schemas.openxmlformats.org/officeDocument/2006/relationships/themeOverride" Target="../theme/themeOverride1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9.xml"/><Relationship Id="rId1" Type="http://schemas.openxmlformats.org/officeDocument/2006/relationships/themeOverride" Target="../theme/themeOverride1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1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1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1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1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18.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9.xml"/><Relationship Id="rId1" Type="http://schemas.openxmlformats.org/officeDocument/2006/relationships/themeOverride" Target="../theme/themeOverride19.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9.xml"/><Relationship Id="rId1" Type="http://schemas.openxmlformats.org/officeDocument/2006/relationships/themeOverride" Target="../theme/themeOverride2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hemeOverride" Target="../theme/themeOverride21.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vmlDrawing" Target="../drawings/vmlDrawing1.vml"/><Relationship Id="rId1" Type="http://schemas.openxmlformats.org/officeDocument/2006/relationships/themeOverride" Target="../theme/themeOverride22.xml"/><Relationship Id="rId5" Type="http://schemas.openxmlformats.org/officeDocument/2006/relationships/image" Target="../media/image14.png"/><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9.xml"/><Relationship Id="rId1" Type="http://schemas.openxmlformats.org/officeDocument/2006/relationships/themeOverride" Target="../theme/themeOverride2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2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hyperlink" Target="http://processors.wiki.ti.com/index.php/Keystone_Device_Architecture" TargetMode="External"/><Relationship Id="rId2" Type="http://schemas.openxmlformats.org/officeDocument/2006/relationships/hyperlink" Target="http://www.ti.com/multicore" TargetMode="External"/><Relationship Id="rId1" Type="http://schemas.openxmlformats.org/officeDocument/2006/relationships/slideLayout" Target="../slideLayouts/slideLayout4.xml"/><Relationship Id="rId4" Type="http://schemas.openxmlformats.org/officeDocument/2006/relationships/hyperlink" Target="http://e2e.ti.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9.xml"/><Relationship Id="rId1" Type="http://schemas.openxmlformats.org/officeDocument/2006/relationships/themeOverride" Target="../theme/themeOverride5.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18.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eaLnBrk="1" hangingPunct="1"/>
            <a:r>
              <a:rPr lang="en-US" dirty="0" smtClean="0"/>
              <a:t>Keystone IPC</a:t>
            </a:r>
            <a:br>
              <a:rPr lang="en-US" dirty="0" smtClean="0"/>
            </a:br>
            <a:r>
              <a:rPr lang="en-US" dirty="0" smtClean="0"/>
              <a:t>For Internal Audience Only</a:t>
            </a:r>
          </a:p>
        </p:txBody>
      </p:sp>
      <p:sp>
        <p:nvSpPr>
          <p:cNvPr id="9219" name="Rectangle 3"/>
          <p:cNvSpPr>
            <a:spLocks noGrp="1" noChangeArrowheads="1"/>
          </p:cNvSpPr>
          <p:nvPr>
            <p:ph type="subTitle" idx="1"/>
          </p:nvPr>
        </p:nvSpPr>
        <p:spPr/>
        <p:txBody>
          <a:bodyPr/>
          <a:lstStyle/>
          <a:p>
            <a:r>
              <a:rPr lang="en-US" dirty="0" smtClean="0"/>
              <a:t>Multicore Applications</a:t>
            </a:r>
          </a:p>
          <a:p>
            <a:r>
              <a:rPr lang="en-US" dirty="0" smtClean="0"/>
              <a:t>Ran Katzur</a:t>
            </a:r>
          </a:p>
          <a:p>
            <a:r>
              <a:rPr lang="en-US" dirty="0" smtClean="0"/>
              <a:t>Acknowledge the help of Ramsey  Harris </a:t>
            </a:r>
            <a:endParaRPr lang="en-US" dirty="0"/>
          </a:p>
        </p:txBody>
      </p:sp>
    </p:spTree>
    <p:extLst>
      <p:ext uri="{BB962C8B-B14F-4D97-AF65-F5344CB8AC3E}">
        <p14:creationId xmlns:p14="http://schemas.microsoft.com/office/powerpoint/2010/main" xmlns="" val="32659329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IPC Issues</a:t>
            </a:r>
            <a:endParaRPr lang="en-US" dirty="0"/>
          </a:p>
        </p:txBody>
      </p:sp>
      <p:sp>
        <p:nvSpPr>
          <p:cNvPr id="3" name="Subtitle 2"/>
          <p:cNvSpPr>
            <a:spLocks noGrp="1"/>
          </p:cNvSpPr>
          <p:nvPr>
            <p:ph type="subTitle" idx="1"/>
          </p:nvPr>
        </p:nvSpPr>
        <p:spPr>
          <a:xfrm>
            <a:off x="342900" y="3698874"/>
            <a:ext cx="8458200" cy="2168525"/>
          </a:xfrm>
        </p:spPr>
        <p:txBody>
          <a:bodyPr/>
          <a:lstStyle/>
          <a:p>
            <a:pPr indent="-228600">
              <a:buFont typeface="Arial" pitchFamily="34" charset="0"/>
              <a:buChar char="•"/>
            </a:pPr>
            <a:r>
              <a:rPr lang="en-US" dirty="0" smtClean="0"/>
              <a:t>Memory</a:t>
            </a:r>
          </a:p>
          <a:p>
            <a:pPr indent="-228600">
              <a:buFont typeface="Arial" pitchFamily="34" charset="0"/>
              <a:buChar char="•"/>
            </a:pPr>
            <a:r>
              <a:rPr lang="en-US" dirty="0" smtClean="0"/>
              <a:t>Coherency</a:t>
            </a:r>
          </a:p>
          <a:p>
            <a:pPr indent="-228600">
              <a:buFont typeface="Arial" pitchFamily="34" charset="0"/>
              <a:buChar char="•"/>
            </a:pPr>
            <a:r>
              <a:rPr lang="en-US" dirty="0" smtClean="0"/>
              <a:t>Allocation and free</a:t>
            </a:r>
          </a:p>
          <a:p>
            <a:pPr indent="-228600">
              <a:buFont typeface="Arial" pitchFamily="34" charset="0"/>
              <a:buChar char="•"/>
            </a:pPr>
            <a:r>
              <a:rPr lang="en-US" dirty="0" smtClean="0"/>
              <a:t>Race </a:t>
            </a:r>
            <a:r>
              <a:rPr lang="en-US" dirty="0" smtClean="0"/>
              <a:t>Condition</a:t>
            </a:r>
            <a:endParaRPr lang="en-US" dirty="0" smtClean="0"/>
          </a:p>
          <a:p>
            <a:pPr indent="-228600">
              <a:buFont typeface="Arial" pitchFamily="34" charset="0"/>
              <a:buChar char="•"/>
            </a:pPr>
            <a:r>
              <a:rPr lang="en-US" dirty="0" smtClean="0"/>
              <a:t>Linux </a:t>
            </a:r>
            <a:r>
              <a:rPr lang="en-US" dirty="0" smtClean="0"/>
              <a:t>Protection</a:t>
            </a:r>
            <a:endParaRPr lang="en-US" dirty="0"/>
          </a:p>
        </p:txBody>
      </p:sp>
      <p:sp>
        <p:nvSpPr>
          <p:cNvPr id="4" name="Slide Number Placeholder 3"/>
          <p:cNvSpPr>
            <a:spLocks noGrp="1"/>
          </p:cNvSpPr>
          <p:nvPr>
            <p:ph type="sldNum" sz="quarter" idx="10"/>
          </p:nvPr>
        </p:nvSpPr>
        <p:spPr/>
        <p:txBody>
          <a:bodyPr/>
          <a:lstStyle/>
          <a:p>
            <a:fld id="{91A5AC0A-F4BD-4464-80DC-A88E0D9F781D}" type="slidenum">
              <a:rPr lang="en-US" smtClean="0">
                <a:solidFill>
                  <a:srgbClr val="000000"/>
                </a:solidFill>
              </a:rPr>
              <a:pPr/>
              <a:t>10</a:t>
            </a:fld>
            <a:endParaRPr lang="en-US" dirty="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Logical and Physical </a:t>
            </a:r>
            <a:r>
              <a:rPr lang="en-US" sz="3600" dirty="0" smtClean="0"/>
              <a:t>Memory</a:t>
            </a:r>
            <a:endParaRPr lang="en-US" sz="3600" dirty="0"/>
          </a:p>
        </p:txBody>
      </p:sp>
      <p:sp>
        <p:nvSpPr>
          <p:cNvPr id="3" name="Content Placeholder 2"/>
          <p:cNvSpPr>
            <a:spLocks noGrp="1"/>
          </p:cNvSpPr>
          <p:nvPr>
            <p:ph idx="1"/>
          </p:nvPr>
        </p:nvSpPr>
        <p:spPr>
          <a:xfrm>
            <a:off x="457200" y="1600200"/>
            <a:ext cx="8229600" cy="1447800"/>
          </a:xfrm>
        </p:spPr>
        <p:txBody>
          <a:bodyPr>
            <a:normAutofit/>
          </a:bodyPr>
          <a:lstStyle/>
          <a:p>
            <a:r>
              <a:rPr lang="en-US" dirty="0" smtClean="0"/>
              <a:t>MPAX registers map the same logical memory to different </a:t>
            </a:r>
            <a:r>
              <a:rPr lang="en-US" dirty="0" smtClean="0"/>
              <a:t>physical memory</a:t>
            </a:r>
            <a:endParaRPr lang="en-US" dirty="0" smtClean="0"/>
          </a:p>
          <a:p>
            <a:r>
              <a:rPr lang="en-US" dirty="0" smtClean="0"/>
              <a:t>Must agree on the location </a:t>
            </a:r>
            <a:r>
              <a:rPr lang="en-US" dirty="0" smtClean="0"/>
              <a:t>and translation of </a:t>
            </a:r>
            <a:r>
              <a:rPr lang="en-US" dirty="0" smtClean="0"/>
              <a:t>the shared memory </a:t>
            </a:r>
            <a:endParaRPr lang="en-US" dirty="0" smtClean="0"/>
          </a:p>
          <a:p>
            <a:r>
              <a:rPr lang="en-US" dirty="0" smtClean="0"/>
              <a:t>Current solution: Use </a:t>
            </a:r>
            <a:r>
              <a:rPr lang="en-US" dirty="0" smtClean="0"/>
              <a:t>the default MPAX for shared </a:t>
            </a:r>
            <a:r>
              <a:rPr lang="en-US" dirty="0" smtClean="0"/>
              <a:t>memory</a:t>
            </a:r>
            <a:endParaRPr lang="en-US" dirty="0" smtClean="0"/>
          </a:p>
        </p:txBody>
      </p:sp>
      <p:grpSp>
        <p:nvGrpSpPr>
          <p:cNvPr id="4" name="Group 3"/>
          <p:cNvGrpSpPr/>
          <p:nvPr/>
        </p:nvGrpSpPr>
        <p:grpSpPr>
          <a:xfrm>
            <a:off x="2209800" y="3429000"/>
            <a:ext cx="4389120" cy="2567940"/>
            <a:chOff x="2148840" y="4023360"/>
            <a:chExt cx="4069080" cy="2278380"/>
          </a:xfrm>
        </p:grpSpPr>
        <p:sp>
          <p:nvSpPr>
            <p:cNvPr id="5" name="Rectangle 4"/>
            <p:cNvSpPr/>
            <p:nvPr/>
          </p:nvSpPr>
          <p:spPr bwMode="auto">
            <a:xfrm>
              <a:off x="2148840" y="4053840"/>
              <a:ext cx="929640" cy="960120"/>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Calibri" pitchFamily="34" charset="0"/>
                </a:rPr>
                <a:t>Proc 0</a:t>
              </a:r>
            </a:p>
          </p:txBody>
        </p:sp>
        <p:sp>
          <p:nvSpPr>
            <p:cNvPr id="6" name="Rectangle 5"/>
            <p:cNvSpPr/>
            <p:nvPr/>
          </p:nvSpPr>
          <p:spPr bwMode="auto">
            <a:xfrm>
              <a:off x="5288280" y="4053840"/>
              <a:ext cx="929640" cy="960120"/>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Calibri" pitchFamily="34" charset="0"/>
                </a:rPr>
                <a:t>Proc 1</a:t>
              </a:r>
            </a:p>
          </p:txBody>
        </p:sp>
        <p:sp>
          <p:nvSpPr>
            <p:cNvPr id="7" name="Oval 6"/>
            <p:cNvSpPr/>
            <p:nvPr/>
          </p:nvSpPr>
          <p:spPr bwMode="auto">
            <a:xfrm>
              <a:off x="3726180" y="4023360"/>
              <a:ext cx="914400" cy="102108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cs typeface="Calibri" pitchFamily="34" charset="0"/>
                </a:rPr>
                <a:t>Shared Memory Region</a:t>
              </a:r>
              <a:br>
                <a:rPr kumimoji="0" lang="en-US" sz="1200" b="0" i="0" u="none" strike="noStrike" cap="none" normalizeH="0" baseline="0" dirty="0" smtClean="0">
                  <a:ln>
                    <a:noFill/>
                  </a:ln>
                  <a:solidFill>
                    <a:schemeClr val="tx1"/>
                  </a:solidFill>
                  <a:effectLst/>
                  <a:latin typeface="Calibri" pitchFamily="34" charset="0"/>
                  <a:cs typeface="Calibri" pitchFamily="34" charset="0"/>
                </a:rPr>
              </a:br>
              <a:r>
                <a:rPr kumimoji="0" lang="en-US" sz="1200" b="0" i="0" u="none" strike="noStrike" cap="none" normalizeH="0" baseline="0" dirty="0" smtClean="0">
                  <a:ln>
                    <a:noFill/>
                  </a:ln>
                  <a:solidFill>
                    <a:schemeClr val="tx1"/>
                  </a:solidFill>
                  <a:effectLst/>
                  <a:latin typeface="Calibri" pitchFamily="34" charset="0"/>
                  <a:cs typeface="Calibri" pitchFamily="34" charset="0"/>
                </a:rPr>
                <a:t>(</a:t>
              </a:r>
              <a:r>
                <a:rPr kumimoji="0" lang="en-US" sz="1200" b="0" i="0" u="none" strike="noStrike" cap="none" normalizeH="0" baseline="0" dirty="0" smtClean="0">
                  <a:ln>
                    <a:noFill/>
                  </a:ln>
                  <a:solidFill>
                    <a:srgbClr val="FF0000"/>
                  </a:solidFill>
                  <a:effectLst/>
                  <a:latin typeface="Calibri" pitchFamily="34" charset="0"/>
                  <a:cs typeface="Calibri" pitchFamily="34" charset="0"/>
                </a:rPr>
                <a:t>DDR3</a:t>
              </a:r>
              <a:r>
                <a:rPr kumimoji="0" lang="en-US" sz="1200" b="0" i="0" u="none" strike="noStrike" cap="none" normalizeH="0" baseline="0" dirty="0" smtClean="0">
                  <a:ln>
                    <a:noFill/>
                  </a:ln>
                  <a:solidFill>
                    <a:schemeClr val="tx1"/>
                  </a:solidFill>
                  <a:effectLst/>
                  <a:latin typeface="Calibri" pitchFamily="34" charset="0"/>
                  <a:cs typeface="Calibri" pitchFamily="34" charset="0"/>
                </a:rPr>
                <a:t>)</a:t>
              </a:r>
            </a:p>
          </p:txBody>
        </p:sp>
        <p:cxnSp>
          <p:nvCxnSpPr>
            <p:cNvPr id="8" name="Straight Arrow Connector 7"/>
            <p:cNvCxnSpPr>
              <a:stCxn id="5" idx="3"/>
              <a:endCxn id="7" idx="2"/>
            </p:cNvCxnSpPr>
            <p:nvPr/>
          </p:nvCxnSpPr>
          <p:spPr bwMode="auto">
            <a:xfrm>
              <a:off x="3078480" y="4533900"/>
              <a:ext cx="6477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9" name="Straight Arrow Connector 8"/>
            <p:cNvCxnSpPr/>
            <p:nvPr/>
          </p:nvCxnSpPr>
          <p:spPr bwMode="auto">
            <a:xfrm flipH="1">
              <a:off x="4632960" y="4533900"/>
              <a:ext cx="65532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10" name="Oval 9"/>
            <p:cNvSpPr/>
            <p:nvPr/>
          </p:nvSpPr>
          <p:spPr bwMode="auto">
            <a:xfrm>
              <a:off x="2156460" y="5379720"/>
              <a:ext cx="906780" cy="92202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cs typeface="Calibri" pitchFamily="34" charset="0"/>
                </a:rPr>
                <a:t>Proc 0</a:t>
              </a:r>
              <a:r>
                <a:rPr kumimoji="0" lang="en-US" sz="1200" b="0" i="0" u="none" strike="noStrike" cap="none" normalizeH="0" dirty="0" smtClean="0">
                  <a:ln>
                    <a:noFill/>
                  </a:ln>
                  <a:solidFill>
                    <a:schemeClr val="tx1"/>
                  </a:solidFill>
                  <a:effectLst/>
                  <a:latin typeface="Calibri" pitchFamily="34" charset="0"/>
                  <a:cs typeface="Calibri" pitchFamily="34" charset="0"/>
                </a:rPr>
                <a:t> Local Memory Region</a:t>
              </a:r>
              <a:endParaRPr kumimoji="0" lang="en-US" sz="12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11" name="Oval 10"/>
            <p:cNvSpPr/>
            <p:nvPr/>
          </p:nvSpPr>
          <p:spPr bwMode="auto">
            <a:xfrm>
              <a:off x="5311140" y="5372100"/>
              <a:ext cx="906780" cy="92202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cs typeface="Calibri" pitchFamily="34" charset="0"/>
                </a:rPr>
                <a:t>Proc 1</a:t>
              </a:r>
              <a:r>
                <a:rPr kumimoji="0" lang="en-US" sz="1200" b="0" i="0" u="none" strike="noStrike" cap="none" normalizeH="0" dirty="0" smtClean="0">
                  <a:ln>
                    <a:noFill/>
                  </a:ln>
                  <a:solidFill>
                    <a:schemeClr val="tx1"/>
                  </a:solidFill>
                  <a:effectLst/>
                  <a:latin typeface="Calibri" pitchFamily="34" charset="0"/>
                  <a:cs typeface="Calibri" pitchFamily="34" charset="0"/>
                </a:rPr>
                <a:t> Local Memory Region</a:t>
              </a:r>
              <a:endParaRPr kumimoji="0" lang="en-US" sz="1200" b="0" i="0" u="none" strike="noStrike" cap="none" normalizeH="0" baseline="0" dirty="0" smtClean="0">
                <a:ln>
                  <a:noFill/>
                </a:ln>
                <a:solidFill>
                  <a:schemeClr val="tx1"/>
                </a:solidFill>
                <a:effectLst/>
                <a:latin typeface="Calibri" pitchFamily="34" charset="0"/>
                <a:cs typeface="Calibri" pitchFamily="34" charset="0"/>
              </a:endParaRPr>
            </a:p>
          </p:txBody>
        </p:sp>
        <p:cxnSp>
          <p:nvCxnSpPr>
            <p:cNvPr id="12" name="Straight Arrow Connector 11"/>
            <p:cNvCxnSpPr>
              <a:stCxn id="5" idx="2"/>
              <a:endCxn id="10" idx="0"/>
            </p:cNvCxnSpPr>
            <p:nvPr/>
          </p:nvCxnSpPr>
          <p:spPr bwMode="auto">
            <a:xfrm flipH="1">
              <a:off x="2609850" y="5013960"/>
              <a:ext cx="3810" cy="36576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3" name="Straight Arrow Connector 12"/>
            <p:cNvCxnSpPr>
              <a:stCxn id="6" idx="2"/>
              <a:endCxn id="11" idx="0"/>
            </p:cNvCxnSpPr>
            <p:nvPr/>
          </p:nvCxnSpPr>
          <p:spPr bwMode="auto">
            <a:xfrm>
              <a:off x="5753100" y="5013960"/>
              <a:ext cx="11430" cy="3581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 name="TextBox 13"/>
            <p:cNvSpPr txBox="1"/>
            <p:nvPr/>
          </p:nvSpPr>
          <p:spPr>
            <a:xfrm>
              <a:off x="3021576" y="4343400"/>
              <a:ext cx="640814" cy="191151"/>
            </a:xfrm>
            <a:prstGeom prst="rect">
              <a:avLst/>
            </a:prstGeom>
            <a:noFill/>
          </p:spPr>
          <p:txBody>
            <a:bodyPr wrap="none" rtlCol="0">
              <a:spAutoFit/>
            </a:bodyPr>
            <a:lstStyle/>
            <a:p>
              <a:r>
                <a:rPr lang="en-US" sz="800" dirty="0" smtClean="0">
                  <a:latin typeface="Calibri" pitchFamily="34" charset="0"/>
                  <a:cs typeface="Calibri" pitchFamily="34" charset="0"/>
                </a:rPr>
                <a:t>0x90000000</a:t>
              </a:r>
              <a:endParaRPr lang="en-US" sz="800" dirty="0">
                <a:latin typeface="Calibri" pitchFamily="34" charset="0"/>
                <a:cs typeface="Calibri" pitchFamily="34" charset="0"/>
              </a:endParaRPr>
            </a:p>
          </p:txBody>
        </p:sp>
        <p:sp>
          <p:nvSpPr>
            <p:cNvPr id="15" name="TextBox 14"/>
            <p:cNvSpPr txBox="1"/>
            <p:nvPr/>
          </p:nvSpPr>
          <p:spPr>
            <a:xfrm>
              <a:off x="4659876" y="4343400"/>
              <a:ext cx="640814" cy="191151"/>
            </a:xfrm>
            <a:prstGeom prst="rect">
              <a:avLst/>
            </a:prstGeom>
            <a:noFill/>
          </p:spPr>
          <p:txBody>
            <a:bodyPr wrap="none" rtlCol="0">
              <a:spAutoFit/>
            </a:bodyPr>
            <a:lstStyle/>
            <a:p>
              <a:r>
                <a:rPr lang="en-US" sz="800" dirty="0" smtClean="0">
                  <a:latin typeface="Calibri" pitchFamily="34" charset="0"/>
                  <a:cs typeface="Calibri" pitchFamily="34" charset="0"/>
                </a:rPr>
                <a:t>0x90000000</a:t>
              </a:r>
              <a:endParaRPr lang="en-US" sz="800" dirty="0">
                <a:latin typeface="Calibri" pitchFamily="34" charset="0"/>
                <a:cs typeface="Calibri" pitchFamily="34" charset="0"/>
              </a:endParaRPr>
            </a:p>
          </p:txBody>
        </p:sp>
      </p:grpSp>
    </p:spTree>
    <p:extLst>
      <p:ext uri="{BB962C8B-B14F-4D97-AF65-F5344CB8AC3E}">
        <p14:creationId xmlns:p14="http://schemas.microsoft.com/office/powerpoint/2010/main" xmlns="" val="217130598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3600" dirty="0" smtClean="0"/>
              <a:t>Logical and Physical </a:t>
            </a:r>
            <a:r>
              <a:rPr lang="en-US" sz="3600" dirty="0" smtClean="0"/>
              <a:t>Memory: User Space </a:t>
            </a:r>
            <a:r>
              <a:rPr lang="en-US" sz="3600" dirty="0" smtClean="0"/>
              <a:t>ARM</a:t>
            </a:r>
            <a:endParaRPr lang="en-US" sz="3600" dirty="0"/>
          </a:p>
        </p:txBody>
      </p:sp>
      <p:sp>
        <p:nvSpPr>
          <p:cNvPr id="3" name="Content Placeholder 2"/>
          <p:cNvSpPr>
            <a:spLocks noGrp="1"/>
          </p:cNvSpPr>
          <p:nvPr>
            <p:ph idx="1"/>
          </p:nvPr>
        </p:nvSpPr>
        <p:spPr>
          <a:xfrm>
            <a:off x="457200" y="1600200"/>
            <a:ext cx="8229600" cy="1219200"/>
          </a:xfrm>
        </p:spPr>
        <p:txBody>
          <a:bodyPr>
            <a:normAutofit/>
          </a:bodyPr>
          <a:lstStyle/>
          <a:p>
            <a:pPr>
              <a:buNone/>
            </a:pPr>
            <a:r>
              <a:rPr lang="en-US" dirty="0" smtClean="0"/>
              <a:t>MMU assigns (</a:t>
            </a:r>
            <a:r>
              <a:rPr lang="en-US" dirty="0" smtClean="0"/>
              <a:t>non-continuous</a:t>
            </a:r>
            <a:r>
              <a:rPr lang="en-US" dirty="0" smtClean="0"/>
              <a:t>) physical location for buffers</a:t>
            </a:r>
          </a:p>
          <a:p>
            <a:endParaRPr lang="en-US" dirty="0" smtClean="0"/>
          </a:p>
        </p:txBody>
      </p:sp>
      <p:grpSp>
        <p:nvGrpSpPr>
          <p:cNvPr id="16" name="Group 15"/>
          <p:cNvGrpSpPr/>
          <p:nvPr/>
        </p:nvGrpSpPr>
        <p:grpSpPr>
          <a:xfrm>
            <a:off x="1143774" y="3147510"/>
            <a:ext cx="6030686" cy="2414115"/>
            <a:chOff x="1175657" y="1567543"/>
            <a:chExt cx="6494597" cy="3175279"/>
          </a:xfrm>
        </p:grpSpPr>
        <p:sp>
          <p:nvSpPr>
            <p:cNvPr id="17" name="Rectangle 16"/>
            <p:cNvSpPr/>
            <p:nvPr/>
          </p:nvSpPr>
          <p:spPr bwMode="auto">
            <a:xfrm>
              <a:off x="1175657" y="2249972"/>
              <a:ext cx="1065968" cy="854109"/>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CorePac</a:t>
              </a:r>
              <a:endParaRPr kumimoji="0" lang="en-US" sz="16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18" name="Rectangle 17"/>
            <p:cNvSpPr/>
            <p:nvPr/>
          </p:nvSpPr>
          <p:spPr bwMode="auto">
            <a:xfrm>
              <a:off x="3558791" y="2262554"/>
              <a:ext cx="1123741" cy="85411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Calibri" pitchFamily="34" charset="0"/>
                </a:rPr>
                <a:t>MMU</a:t>
              </a:r>
              <a:endParaRPr kumimoji="0" lang="en-US" sz="18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19" name="Rectangle 18"/>
            <p:cNvSpPr/>
            <p:nvPr/>
          </p:nvSpPr>
          <p:spPr bwMode="auto">
            <a:xfrm>
              <a:off x="3558791" y="3657600"/>
              <a:ext cx="1123741" cy="569407"/>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Calibri" pitchFamily="34" charset="0"/>
                </a:rPr>
                <a:t>TLB</a:t>
              </a:r>
              <a:endParaRPr kumimoji="0" lang="en-US" sz="1800" b="0" i="0" u="none" strike="noStrike" cap="none" normalizeH="0" baseline="0" dirty="0" smtClean="0">
                <a:ln>
                  <a:noFill/>
                </a:ln>
                <a:solidFill>
                  <a:schemeClr val="tx1"/>
                </a:solidFill>
                <a:effectLst/>
                <a:latin typeface="Calibri" pitchFamily="34" charset="0"/>
                <a:cs typeface="Calibri" pitchFamily="34" charset="0"/>
              </a:endParaRPr>
            </a:p>
          </p:txBody>
        </p:sp>
        <p:cxnSp>
          <p:nvCxnSpPr>
            <p:cNvPr id="20" name="Straight Arrow Connector 19"/>
            <p:cNvCxnSpPr>
              <a:stCxn id="17" idx="3"/>
              <a:endCxn id="18" idx="1"/>
            </p:cNvCxnSpPr>
            <p:nvPr/>
          </p:nvCxnSpPr>
          <p:spPr bwMode="auto">
            <a:xfrm>
              <a:off x="2241625" y="2677027"/>
              <a:ext cx="1317166" cy="12582"/>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cxnSp>
          <p:nvCxnSpPr>
            <p:cNvPr id="21" name="Straight Arrow Connector 20"/>
            <p:cNvCxnSpPr/>
            <p:nvPr/>
          </p:nvCxnSpPr>
          <p:spPr bwMode="auto">
            <a:xfrm flipH="1">
              <a:off x="3898760" y="3155183"/>
              <a:ext cx="10049" cy="502417"/>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cxnSp>
          <p:nvCxnSpPr>
            <p:cNvPr id="22" name="Straight Arrow Connector 21"/>
            <p:cNvCxnSpPr/>
            <p:nvPr/>
          </p:nvCxnSpPr>
          <p:spPr bwMode="auto">
            <a:xfrm flipH="1">
              <a:off x="4421275" y="3135086"/>
              <a:ext cx="10049" cy="502417"/>
            </a:xfrm>
            <a:prstGeom prst="straightConnector1">
              <a:avLst/>
            </a:prstGeom>
            <a:solidFill>
              <a:schemeClr val="accent1"/>
            </a:solidFill>
            <a:ln w="28575" cap="flat" cmpd="sng" algn="ctr">
              <a:solidFill>
                <a:schemeClr val="tx1"/>
              </a:solidFill>
              <a:prstDash val="solid"/>
              <a:round/>
              <a:headEnd type="triangle" w="lg" len="lg"/>
              <a:tailEnd type="none" w="lg" len="lg"/>
            </a:ln>
            <a:effectLst/>
          </p:spPr>
        </p:cxnSp>
        <p:cxnSp>
          <p:nvCxnSpPr>
            <p:cNvPr id="23" name="Straight Arrow Connector 22"/>
            <p:cNvCxnSpPr>
              <a:endCxn id="27" idx="1"/>
            </p:cNvCxnSpPr>
            <p:nvPr/>
          </p:nvCxnSpPr>
          <p:spPr bwMode="auto">
            <a:xfrm>
              <a:off x="4665737" y="2798165"/>
              <a:ext cx="1718328" cy="410583"/>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sp>
          <p:nvSpPr>
            <p:cNvPr id="24" name="Rectangle 23"/>
            <p:cNvSpPr/>
            <p:nvPr/>
          </p:nvSpPr>
          <p:spPr bwMode="auto">
            <a:xfrm>
              <a:off x="6380703" y="1567543"/>
              <a:ext cx="1286189" cy="317527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bg1"/>
                  </a:solidFill>
                  <a:effectLst/>
                  <a:latin typeface="Calibri" pitchFamily="34" charset="0"/>
                  <a:cs typeface="Calibri" pitchFamily="34" charset="0"/>
                </a:rPr>
                <a:t>Memory</a:t>
              </a: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Calibri" pitchFamily="34" charset="0"/>
                <a:cs typeface="Calibri"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Calibri" pitchFamily="34" charset="0"/>
                <a:cs typeface="Calibri"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Calibri" pitchFamily="34" charset="0"/>
                <a:cs typeface="Calibri"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Calibri" pitchFamily="34" charset="0"/>
                <a:cs typeface="Calibri"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Calibri" pitchFamily="34" charset="0"/>
                <a:cs typeface="Calibri"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Calibri" pitchFamily="34" charset="0"/>
                <a:cs typeface="Calibri"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Calibri" pitchFamily="34" charset="0"/>
                <a:cs typeface="Calibri"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bg1"/>
                </a:solidFill>
                <a:effectLst/>
                <a:latin typeface="Calibri" pitchFamily="34" charset="0"/>
                <a:cs typeface="Calibri"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solidFill>
                  <a:schemeClr val="bg1"/>
                </a:solidFill>
                <a:latin typeface="Calibri" pitchFamily="34" charset="0"/>
                <a:cs typeface="Calibri"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solidFill>
                    <a:schemeClr val="bg1"/>
                  </a:solidFill>
                  <a:latin typeface="Calibri" pitchFamily="34" charset="0"/>
                  <a:cs typeface="Calibri" pitchFamily="34" charset="0"/>
                </a:rPr>
                <a:t>…</a:t>
              </a:r>
              <a:endParaRPr kumimoji="0" lang="en-US" sz="1800" b="0" i="0" u="none" strike="noStrike" cap="none" normalizeH="0" baseline="0" dirty="0" smtClean="0">
                <a:ln>
                  <a:noFill/>
                </a:ln>
                <a:solidFill>
                  <a:schemeClr val="bg1"/>
                </a:solidFill>
                <a:effectLst/>
                <a:latin typeface="Calibri" pitchFamily="34" charset="0"/>
                <a:cs typeface="Calibri" pitchFamily="34" charset="0"/>
              </a:endParaRPr>
            </a:p>
          </p:txBody>
        </p:sp>
        <p:sp>
          <p:nvSpPr>
            <p:cNvPr id="25" name="Rectangle 24"/>
            <p:cNvSpPr/>
            <p:nvPr/>
          </p:nvSpPr>
          <p:spPr bwMode="auto">
            <a:xfrm>
              <a:off x="6380705" y="1999619"/>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cs typeface="Calibri" pitchFamily="34" charset="0"/>
                </a:rPr>
                <a:t>Page 1</a:t>
              </a:r>
            </a:p>
          </p:txBody>
        </p:sp>
        <p:sp>
          <p:nvSpPr>
            <p:cNvPr id="26" name="Rectangle 25"/>
            <p:cNvSpPr/>
            <p:nvPr/>
          </p:nvSpPr>
          <p:spPr bwMode="auto">
            <a:xfrm>
              <a:off x="6382385" y="2483603"/>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Calibri" pitchFamily="34" charset="0"/>
                  <a:cs typeface="Calibri" pitchFamily="34" charset="0"/>
                </a:rPr>
                <a:t>Page 2</a:t>
              </a:r>
            </a:p>
          </p:txBody>
        </p:sp>
        <p:sp>
          <p:nvSpPr>
            <p:cNvPr id="27" name="Rectangle 26"/>
            <p:cNvSpPr/>
            <p:nvPr/>
          </p:nvSpPr>
          <p:spPr bwMode="auto">
            <a:xfrm>
              <a:off x="6384065" y="2967587"/>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Calibri" pitchFamily="34" charset="0"/>
                  <a:cs typeface="Calibri" pitchFamily="34" charset="0"/>
                </a:rPr>
                <a:t>Page 3</a:t>
              </a:r>
            </a:p>
          </p:txBody>
        </p:sp>
        <p:sp>
          <p:nvSpPr>
            <p:cNvPr id="28" name="Rectangle 27"/>
            <p:cNvSpPr/>
            <p:nvPr/>
          </p:nvSpPr>
          <p:spPr bwMode="auto">
            <a:xfrm>
              <a:off x="6384065" y="3449891"/>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Calibri" pitchFamily="34" charset="0"/>
                  <a:cs typeface="Calibri" pitchFamily="34" charset="0"/>
                </a:rPr>
                <a:t>Page 4</a:t>
              </a:r>
            </a:p>
          </p:txBody>
        </p:sp>
        <p:sp>
          <p:nvSpPr>
            <p:cNvPr id="29" name="Rectangle 28"/>
            <p:cNvSpPr/>
            <p:nvPr/>
          </p:nvSpPr>
          <p:spPr bwMode="auto">
            <a:xfrm>
              <a:off x="6384065" y="3932195"/>
              <a:ext cx="1286189" cy="48232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sz="1800" dirty="0" smtClean="0">
                  <a:latin typeface="Calibri" pitchFamily="34" charset="0"/>
                  <a:cs typeface="Calibri" pitchFamily="34" charset="0"/>
                </a:rPr>
                <a:t>Page 5</a:t>
              </a:r>
            </a:p>
          </p:txBody>
        </p:sp>
        <p:sp>
          <p:nvSpPr>
            <p:cNvPr id="30" name="TextBox 29"/>
            <p:cNvSpPr txBox="1"/>
            <p:nvPr/>
          </p:nvSpPr>
          <p:spPr>
            <a:xfrm>
              <a:off x="2288975" y="2798165"/>
              <a:ext cx="915845" cy="769153"/>
            </a:xfrm>
            <a:prstGeom prst="rect">
              <a:avLst/>
            </a:prstGeom>
            <a:noFill/>
          </p:spPr>
          <p:txBody>
            <a:bodyPr wrap="none" rtlCol="0">
              <a:spAutoFit/>
            </a:bodyPr>
            <a:lstStyle/>
            <a:p>
              <a:pPr algn="ctr"/>
              <a:r>
                <a:rPr lang="en-US" sz="1600" dirty="0" smtClean="0">
                  <a:latin typeface="Calibri" pitchFamily="34" charset="0"/>
                  <a:cs typeface="Calibri" pitchFamily="34" charset="0"/>
                </a:rPr>
                <a:t>Logical</a:t>
              </a:r>
            </a:p>
            <a:p>
              <a:pPr algn="ctr"/>
              <a:r>
                <a:rPr lang="en-US" sz="1600" dirty="0" smtClean="0">
                  <a:latin typeface="Calibri" pitchFamily="34" charset="0"/>
                  <a:cs typeface="Calibri" pitchFamily="34" charset="0"/>
                </a:rPr>
                <a:t>Address</a:t>
              </a:r>
              <a:endParaRPr lang="en-US" sz="1600" dirty="0">
                <a:latin typeface="Calibri" pitchFamily="34" charset="0"/>
                <a:cs typeface="Calibri" pitchFamily="34" charset="0"/>
              </a:endParaRPr>
            </a:p>
          </p:txBody>
        </p:sp>
        <p:sp>
          <p:nvSpPr>
            <p:cNvPr id="31" name="TextBox 30"/>
            <p:cNvSpPr txBox="1"/>
            <p:nvPr/>
          </p:nvSpPr>
          <p:spPr>
            <a:xfrm>
              <a:off x="4775485" y="1567543"/>
              <a:ext cx="1112645" cy="769153"/>
            </a:xfrm>
            <a:prstGeom prst="rect">
              <a:avLst/>
            </a:prstGeom>
            <a:noFill/>
          </p:spPr>
          <p:txBody>
            <a:bodyPr wrap="none" rtlCol="0">
              <a:spAutoFit/>
            </a:bodyPr>
            <a:lstStyle/>
            <a:p>
              <a:pPr algn="ctr"/>
              <a:r>
                <a:rPr lang="en-US" sz="1600" dirty="0" smtClean="0">
                  <a:latin typeface="Calibri" pitchFamily="34" charset="0"/>
                  <a:cs typeface="Calibri" pitchFamily="34" charset="0"/>
                </a:rPr>
                <a:t>Physical</a:t>
              </a:r>
            </a:p>
            <a:p>
              <a:pPr algn="ctr"/>
              <a:r>
                <a:rPr lang="en-US" sz="1600" dirty="0" smtClean="0">
                  <a:latin typeface="Calibri" pitchFamily="34" charset="0"/>
                  <a:cs typeface="Calibri" pitchFamily="34" charset="0"/>
                </a:rPr>
                <a:t>Addresses</a:t>
              </a:r>
              <a:endParaRPr lang="en-US" sz="1600" dirty="0">
                <a:latin typeface="Calibri" pitchFamily="34" charset="0"/>
                <a:cs typeface="Calibri" pitchFamily="34" charset="0"/>
              </a:endParaRPr>
            </a:p>
          </p:txBody>
        </p:sp>
        <p:cxnSp>
          <p:nvCxnSpPr>
            <p:cNvPr id="33" name="Straight Arrow Connector 32"/>
            <p:cNvCxnSpPr/>
            <p:nvPr/>
          </p:nvCxnSpPr>
          <p:spPr bwMode="auto">
            <a:xfrm>
              <a:off x="4682532" y="2806024"/>
              <a:ext cx="1698171" cy="1367330"/>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cxnSp>
          <p:nvCxnSpPr>
            <p:cNvPr id="35" name="Straight Arrow Connector 34"/>
            <p:cNvCxnSpPr/>
            <p:nvPr/>
          </p:nvCxnSpPr>
          <p:spPr bwMode="auto">
            <a:xfrm flipV="1">
              <a:off x="4740219" y="2229764"/>
              <a:ext cx="1676400" cy="253839"/>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grpSp>
    </p:spTree>
    <p:extLst>
      <p:ext uri="{BB962C8B-B14F-4D97-AF65-F5344CB8AC3E}">
        <p14:creationId xmlns:p14="http://schemas.microsoft.com/office/powerpoint/2010/main" xmlns="" val="24982981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Coherency</a:t>
            </a:r>
            <a:endParaRPr lang="en-US" sz="3600" dirty="0"/>
          </a:p>
        </p:txBody>
      </p:sp>
      <p:sp>
        <p:nvSpPr>
          <p:cNvPr id="3" name="Content Placeholder 2"/>
          <p:cNvSpPr>
            <a:spLocks noGrp="1"/>
          </p:cNvSpPr>
          <p:nvPr>
            <p:ph idx="1"/>
          </p:nvPr>
        </p:nvSpPr>
        <p:spPr>
          <a:xfrm>
            <a:off x="390525" y="1143000"/>
            <a:ext cx="8229600" cy="1524000"/>
          </a:xfrm>
        </p:spPr>
        <p:txBody>
          <a:bodyPr>
            <a:normAutofit/>
          </a:bodyPr>
          <a:lstStyle/>
          <a:p>
            <a:r>
              <a:rPr lang="en-US" dirty="0" smtClean="0"/>
              <a:t>DSP cores L2 does not have coherency with the external world</a:t>
            </a:r>
          </a:p>
          <a:p>
            <a:r>
              <a:rPr lang="en-US" dirty="0" smtClean="0"/>
              <a:t>What about ARM?  - Depends what port is used into the MSMC</a:t>
            </a:r>
          </a:p>
          <a:p>
            <a:pPr lvl="1"/>
            <a:r>
              <a:rPr lang="en-US" dirty="0" smtClean="0"/>
              <a:t>Coherency from the </a:t>
            </a:r>
            <a:r>
              <a:rPr lang="en-US" dirty="0"/>
              <a:t>T</a:t>
            </a:r>
            <a:r>
              <a:rPr lang="en-US" dirty="0" smtClean="0"/>
              <a:t>eranet </a:t>
            </a:r>
          </a:p>
          <a:p>
            <a:pPr lvl="1"/>
            <a:r>
              <a:rPr lang="en-US" dirty="0" smtClean="0"/>
              <a:t>Not coherent from DSP CorePac</a:t>
            </a:r>
          </a:p>
          <a:p>
            <a:endParaRPr lang="en-US" dirty="0" smtClean="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3400" y="2590800"/>
            <a:ext cx="7943850" cy="3343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287076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Coherency</a:t>
            </a:r>
            <a:endParaRPr lang="en-US" sz="3600" dirty="0"/>
          </a:p>
        </p:txBody>
      </p:sp>
      <p:sp>
        <p:nvSpPr>
          <p:cNvPr id="3" name="Content Placeholder 2"/>
          <p:cNvSpPr>
            <a:spLocks noGrp="1"/>
          </p:cNvSpPr>
          <p:nvPr>
            <p:ph idx="1"/>
          </p:nvPr>
        </p:nvSpPr>
        <p:spPr>
          <a:xfrm>
            <a:off x="381000" y="1905000"/>
            <a:ext cx="8229600" cy="2971800"/>
          </a:xfrm>
        </p:spPr>
        <p:txBody>
          <a:bodyPr>
            <a:normAutofit/>
          </a:bodyPr>
          <a:lstStyle/>
          <a:p>
            <a:r>
              <a:rPr lang="en-US" dirty="0" smtClean="0"/>
              <a:t>Can we use the MAR registers to disable cache? Yes, but</a:t>
            </a:r>
          </a:p>
          <a:p>
            <a:pPr lvl="1"/>
            <a:r>
              <a:rPr lang="en-US" dirty="0" smtClean="0"/>
              <a:t>Do we want to disable cache for a message?  - </a:t>
            </a:r>
          </a:p>
          <a:p>
            <a:pPr lvl="2"/>
            <a:r>
              <a:rPr lang="en-US" dirty="0" smtClean="0"/>
              <a:t>If the data in the message needs complex processing it is better to be cached</a:t>
            </a:r>
          </a:p>
          <a:p>
            <a:pPr lvl="1"/>
            <a:r>
              <a:rPr lang="en-US" dirty="0" smtClean="0"/>
              <a:t>MSMC memory MAR register is given in the next slide</a:t>
            </a:r>
          </a:p>
          <a:p>
            <a:endParaRPr lang="en-US" dirty="0" smtClean="0"/>
          </a:p>
        </p:txBody>
      </p:sp>
    </p:spTree>
    <p:extLst>
      <p:ext uri="{BB962C8B-B14F-4D97-AF65-F5344CB8AC3E}">
        <p14:creationId xmlns:p14="http://schemas.microsoft.com/office/powerpoint/2010/main" xmlns="" val="4859238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457200" y="3733722"/>
            <a:ext cx="7696200" cy="2308324"/>
          </a:xfrm>
          <a:prstGeom prst="rect">
            <a:avLst/>
          </a:prstGeom>
        </p:spPr>
        <p:txBody>
          <a:bodyPr wrap="square">
            <a:spAutoFit/>
          </a:bodyPr>
          <a:lstStyle/>
          <a:p>
            <a:r>
              <a:rPr lang="en-US" sz="1600" dirty="0"/>
              <a:t>MAR0 is implemented as a read-only register. The PC of the MAR0 is always read</a:t>
            </a:r>
          </a:p>
          <a:p>
            <a:r>
              <a:rPr lang="en-US" sz="1600" dirty="0"/>
              <a:t>as 1.</a:t>
            </a:r>
          </a:p>
          <a:p>
            <a:r>
              <a:rPr lang="en-US" sz="1600" dirty="0"/>
              <a:t>2. MAR1 through MAR11 correspond to internal and external configuration</a:t>
            </a:r>
          </a:p>
          <a:p>
            <a:r>
              <a:rPr lang="en-US" sz="1600" dirty="0"/>
              <a:t>address spaces. Therefore, these registers are read-only, and their PC field reads</a:t>
            </a:r>
          </a:p>
          <a:p>
            <a:r>
              <a:rPr lang="en-US" sz="1600" dirty="0"/>
              <a:t>as 0.</a:t>
            </a:r>
          </a:p>
          <a:p>
            <a:r>
              <a:rPr lang="en-US" sz="1600" dirty="0"/>
              <a:t>3. MAR12 through MAR15 correspond to MSMC memory. These are read-only</a:t>
            </a:r>
          </a:p>
          <a:p>
            <a:r>
              <a:rPr lang="en-US" sz="1600" dirty="0"/>
              <a:t>registers, the PC always read as 1. This makes the MSMC memory always</a:t>
            </a:r>
          </a:p>
          <a:p>
            <a:r>
              <a:rPr lang="en-US" sz="1600" dirty="0"/>
              <a:t>cacheable within L1D when accessed by its primary address </a:t>
            </a:r>
            <a:r>
              <a:rPr lang="en-US" sz="1600" dirty="0" smtClean="0"/>
              <a:t>range</a:t>
            </a:r>
          </a:p>
          <a:p>
            <a:r>
              <a:rPr lang="en-US" sz="1600" dirty="0" smtClean="0"/>
              <a:t>*****Using MPAX may disable L1 cache for MSMC memory *****</a:t>
            </a:r>
            <a:endParaRPr lang="en-US" sz="1600"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9600" y="120192"/>
            <a:ext cx="5486400" cy="357671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8218528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Allocation and Free</a:t>
            </a:r>
            <a:endParaRPr lang="en-US" sz="3600" dirty="0"/>
          </a:p>
        </p:txBody>
      </p:sp>
      <p:sp>
        <p:nvSpPr>
          <p:cNvPr id="3" name="Content Placeholder 2"/>
          <p:cNvSpPr>
            <a:spLocks noGrp="1"/>
          </p:cNvSpPr>
          <p:nvPr>
            <p:ph idx="1"/>
          </p:nvPr>
        </p:nvSpPr>
        <p:spPr>
          <a:xfrm>
            <a:off x="381000" y="990600"/>
            <a:ext cx="8229600" cy="2971800"/>
          </a:xfrm>
        </p:spPr>
        <p:txBody>
          <a:bodyPr>
            <a:normAutofit/>
          </a:bodyPr>
          <a:lstStyle/>
          <a:p>
            <a:r>
              <a:rPr lang="en-US" dirty="0" smtClean="0"/>
              <a:t>Messages are not consumed in the same order that they are generated</a:t>
            </a:r>
          </a:p>
          <a:p>
            <a:pPr lvl="1"/>
            <a:r>
              <a:rPr lang="en-US" dirty="0" smtClean="0"/>
              <a:t>There is a need for Heap management</a:t>
            </a:r>
          </a:p>
          <a:p>
            <a:pPr lvl="1"/>
            <a:r>
              <a:rPr lang="en-US" dirty="0" smtClean="0"/>
              <a:t>The core that allocates the memory is not the core that frees the memory, thus general heap management is needed</a:t>
            </a:r>
          </a:p>
        </p:txBody>
      </p:sp>
    </p:spTree>
    <p:extLst>
      <p:ext uri="{BB962C8B-B14F-4D97-AF65-F5344CB8AC3E}">
        <p14:creationId xmlns:p14="http://schemas.microsoft.com/office/powerpoint/2010/main" xmlns="" val="10077741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Race Condition</a:t>
            </a:r>
            <a:endParaRPr lang="en-US" sz="3600" dirty="0"/>
          </a:p>
        </p:txBody>
      </p:sp>
      <p:sp>
        <p:nvSpPr>
          <p:cNvPr id="3" name="Content Placeholder 2"/>
          <p:cNvSpPr>
            <a:spLocks noGrp="1"/>
          </p:cNvSpPr>
          <p:nvPr>
            <p:ph idx="1"/>
          </p:nvPr>
        </p:nvSpPr>
        <p:spPr>
          <a:xfrm>
            <a:off x="381000" y="990600"/>
            <a:ext cx="8229600" cy="2971800"/>
          </a:xfrm>
        </p:spPr>
        <p:txBody>
          <a:bodyPr>
            <a:normAutofit/>
          </a:bodyPr>
          <a:lstStyle/>
          <a:p>
            <a:r>
              <a:rPr lang="en-US" dirty="0" smtClean="0"/>
              <a:t>If multiple cores can access the same heap, protection against race condition is needed</a:t>
            </a:r>
          </a:p>
          <a:p>
            <a:pPr lvl="1"/>
            <a:r>
              <a:rPr lang="en-US" dirty="0" smtClean="0"/>
              <a:t>Semaphores can protect resource that is shared by multiple cores</a:t>
            </a:r>
          </a:p>
        </p:txBody>
      </p:sp>
    </p:spTree>
    <p:extLst>
      <p:ext uri="{BB962C8B-B14F-4D97-AF65-F5344CB8AC3E}">
        <p14:creationId xmlns:p14="http://schemas.microsoft.com/office/powerpoint/2010/main" xmlns="" val="38726769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Linux Protection</a:t>
            </a:r>
            <a:endParaRPr lang="en-US" sz="3600" dirty="0"/>
          </a:p>
        </p:txBody>
      </p:sp>
      <p:sp>
        <p:nvSpPr>
          <p:cNvPr id="3" name="Content Placeholder 2"/>
          <p:cNvSpPr>
            <a:spLocks noGrp="1"/>
          </p:cNvSpPr>
          <p:nvPr>
            <p:ph idx="1"/>
          </p:nvPr>
        </p:nvSpPr>
        <p:spPr>
          <a:xfrm>
            <a:off x="381000" y="990600"/>
            <a:ext cx="8229600" cy="2971800"/>
          </a:xfrm>
        </p:spPr>
        <p:txBody>
          <a:bodyPr>
            <a:normAutofit/>
          </a:bodyPr>
          <a:lstStyle/>
          <a:p>
            <a:r>
              <a:rPr lang="en-US" dirty="0" smtClean="0"/>
              <a:t>In user space, MMU protects one process from another process, and protects the kernel space from any user space</a:t>
            </a:r>
          </a:p>
          <a:p>
            <a:r>
              <a:rPr lang="en-US" dirty="0" smtClean="0"/>
              <a:t>Using physical pointer in the user space breaks the protection </a:t>
            </a:r>
          </a:p>
        </p:txBody>
      </p:sp>
    </p:spTree>
    <p:extLst>
      <p:ext uri="{BB962C8B-B14F-4D97-AF65-F5344CB8AC3E}">
        <p14:creationId xmlns:p14="http://schemas.microsoft.com/office/powerpoint/2010/main" xmlns="" val="20981070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Agenda</a:t>
            </a:r>
            <a:endParaRPr lang="en-US" sz="3600" dirty="0"/>
          </a:p>
        </p:txBody>
      </p:sp>
      <p:sp>
        <p:nvSpPr>
          <p:cNvPr id="3" name="Content Placeholder 2"/>
          <p:cNvSpPr>
            <a:spLocks noGrp="1"/>
          </p:cNvSpPr>
          <p:nvPr>
            <p:ph idx="1"/>
          </p:nvPr>
        </p:nvSpPr>
        <p:spPr/>
        <p:txBody>
          <a:bodyPr>
            <a:normAutofit/>
          </a:bodyPr>
          <a:lstStyle/>
          <a:p>
            <a:r>
              <a:rPr lang="en-US" dirty="0" smtClean="0"/>
              <a:t>Keystone Hardware support for IPC</a:t>
            </a:r>
          </a:p>
          <a:p>
            <a:r>
              <a:rPr lang="en-US" dirty="0" smtClean="0"/>
              <a:t>IPC issues</a:t>
            </a:r>
          </a:p>
          <a:p>
            <a:r>
              <a:rPr lang="en-US" b="1" dirty="0" smtClean="0"/>
              <a:t>Progress of IPC support for Keystone</a:t>
            </a:r>
          </a:p>
          <a:p>
            <a:r>
              <a:rPr lang="en-US" dirty="0" smtClean="0"/>
              <a:t>Shared memory IPC</a:t>
            </a:r>
          </a:p>
          <a:p>
            <a:r>
              <a:rPr lang="en-US" dirty="0" smtClean="0"/>
              <a:t>Demo </a:t>
            </a:r>
          </a:p>
        </p:txBody>
      </p:sp>
    </p:spTree>
    <p:extLst>
      <p:ext uri="{BB962C8B-B14F-4D97-AF65-F5344CB8AC3E}">
        <p14:creationId xmlns:p14="http://schemas.microsoft.com/office/powerpoint/2010/main" xmlns="" val="18117379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Agenda</a:t>
            </a:r>
            <a:endParaRPr lang="en-US" sz="3600" dirty="0"/>
          </a:p>
        </p:txBody>
      </p:sp>
      <p:sp>
        <p:nvSpPr>
          <p:cNvPr id="3" name="Content Placeholder 2"/>
          <p:cNvSpPr>
            <a:spLocks noGrp="1"/>
          </p:cNvSpPr>
          <p:nvPr>
            <p:ph idx="1"/>
          </p:nvPr>
        </p:nvSpPr>
        <p:spPr/>
        <p:txBody>
          <a:bodyPr>
            <a:normAutofit/>
          </a:bodyPr>
          <a:lstStyle/>
          <a:p>
            <a:r>
              <a:rPr lang="en-US" dirty="0" smtClean="0"/>
              <a:t>Keystone Hardware </a:t>
            </a:r>
            <a:r>
              <a:rPr lang="en-US" dirty="0" smtClean="0"/>
              <a:t>Support </a:t>
            </a:r>
            <a:r>
              <a:rPr lang="en-US" dirty="0" smtClean="0"/>
              <a:t>for IPC</a:t>
            </a:r>
          </a:p>
          <a:p>
            <a:r>
              <a:rPr lang="en-US" dirty="0" smtClean="0"/>
              <a:t>IPC </a:t>
            </a:r>
            <a:r>
              <a:rPr lang="en-US" dirty="0" smtClean="0"/>
              <a:t>Issues</a:t>
            </a:r>
            <a:endParaRPr lang="en-US" dirty="0" smtClean="0"/>
          </a:p>
          <a:p>
            <a:r>
              <a:rPr lang="en-US" dirty="0" smtClean="0"/>
              <a:t>Progress of IPC </a:t>
            </a:r>
            <a:r>
              <a:rPr lang="en-US" dirty="0" smtClean="0"/>
              <a:t>Support </a:t>
            </a:r>
            <a:r>
              <a:rPr lang="en-US" dirty="0" smtClean="0"/>
              <a:t>for </a:t>
            </a:r>
            <a:r>
              <a:rPr lang="en-US" dirty="0" smtClean="0"/>
              <a:t>KeyStone</a:t>
            </a:r>
            <a:endParaRPr lang="en-US" dirty="0" smtClean="0"/>
          </a:p>
          <a:p>
            <a:r>
              <a:rPr lang="en-US" dirty="0" smtClean="0"/>
              <a:t>Shared </a:t>
            </a:r>
            <a:r>
              <a:rPr lang="en-US" dirty="0" smtClean="0"/>
              <a:t>Memory </a:t>
            </a:r>
            <a:r>
              <a:rPr lang="en-US" dirty="0" smtClean="0"/>
              <a:t>IPC</a:t>
            </a:r>
          </a:p>
          <a:p>
            <a:r>
              <a:rPr lang="en-US" dirty="0" smtClean="0"/>
              <a:t>Demo</a:t>
            </a:r>
          </a:p>
        </p:txBody>
      </p:sp>
    </p:spTree>
    <p:extLst>
      <p:ext uri="{BB962C8B-B14F-4D97-AF65-F5344CB8AC3E}">
        <p14:creationId xmlns:p14="http://schemas.microsoft.com/office/powerpoint/2010/main" xmlns="" val="35353862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Keystone IPC Support</a:t>
            </a:r>
            <a:endParaRPr lang="en-US" sz="3600" dirty="0"/>
          </a:p>
        </p:txBody>
      </p:sp>
      <p:sp>
        <p:nvSpPr>
          <p:cNvPr id="3" name="Content Placeholder 2"/>
          <p:cNvSpPr>
            <a:spLocks noGrp="1"/>
          </p:cNvSpPr>
          <p:nvPr>
            <p:ph idx="1"/>
          </p:nvPr>
        </p:nvSpPr>
        <p:spPr/>
        <p:txBody>
          <a:bodyPr>
            <a:normAutofit/>
          </a:bodyPr>
          <a:lstStyle/>
          <a:p>
            <a:r>
              <a:rPr lang="en-US" dirty="0" smtClean="0"/>
              <a:t>Keystone I IPC solution</a:t>
            </a:r>
          </a:p>
          <a:p>
            <a:r>
              <a:rPr lang="en-US" dirty="0" smtClean="0"/>
              <a:t>Appleton IPC</a:t>
            </a:r>
          </a:p>
          <a:p>
            <a:r>
              <a:rPr lang="en-US" dirty="0" smtClean="0"/>
              <a:t>Keystone II initial release </a:t>
            </a:r>
          </a:p>
          <a:p>
            <a:r>
              <a:rPr lang="en-US" dirty="0" smtClean="0"/>
              <a:t>Keystone II MCSDK_3_1 release</a:t>
            </a:r>
          </a:p>
        </p:txBody>
      </p:sp>
    </p:spTree>
    <p:extLst>
      <p:ext uri="{BB962C8B-B14F-4D97-AF65-F5344CB8AC3E}">
        <p14:creationId xmlns:p14="http://schemas.microsoft.com/office/powerpoint/2010/main" xmlns="" val="52776822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Keystone I IPC solution</a:t>
            </a:r>
          </a:p>
        </p:txBody>
      </p:sp>
      <p:sp>
        <p:nvSpPr>
          <p:cNvPr id="3" name="Content Placeholder 2"/>
          <p:cNvSpPr>
            <a:spLocks noGrp="1"/>
          </p:cNvSpPr>
          <p:nvPr>
            <p:ph idx="1"/>
          </p:nvPr>
        </p:nvSpPr>
        <p:spPr>
          <a:xfrm>
            <a:off x="381000" y="1143000"/>
            <a:ext cx="4114800" cy="4876800"/>
          </a:xfrm>
        </p:spPr>
        <p:txBody>
          <a:bodyPr>
            <a:normAutofit lnSpcReduction="10000"/>
          </a:bodyPr>
          <a:lstStyle/>
          <a:p>
            <a:r>
              <a:rPr lang="en-US" sz="2400" dirty="0" smtClean="0"/>
              <a:t>Based on the standard IPC API from other TI product</a:t>
            </a:r>
          </a:p>
          <a:p>
            <a:r>
              <a:rPr lang="en-US" sz="2400" dirty="0" smtClean="0"/>
              <a:t>Same API for messages inside a core, between cores or between devices</a:t>
            </a:r>
          </a:p>
          <a:p>
            <a:r>
              <a:rPr lang="en-US" sz="2400" dirty="0" smtClean="0"/>
              <a:t>Multiple transport mechanism, all have the same run time API</a:t>
            </a:r>
          </a:p>
          <a:p>
            <a:pPr lvl="1"/>
            <a:r>
              <a:rPr lang="en-US" sz="2000" dirty="0" smtClean="0"/>
              <a:t>Shared memory</a:t>
            </a:r>
          </a:p>
          <a:p>
            <a:pPr lvl="1"/>
            <a:r>
              <a:rPr lang="en-US" sz="2000" dirty="0" smtClean="0"/>
              <a:t> multicore navigator</a:t>
            </a:r>
          </a:p>
          <a:p>
            <a:pPr lvl="1"/>
            <a:r>
              <a:rPr lang="en-US" sz="2000" dirty="0" smtClean="0"/>
              <a:t> SRIO</a:t>
            </a:r>
          </a:p>
          <a:p>
            <a:r>
              <a:rPr lang="en-US" sz="1700" dirty="0" smtClean="0"/>
              <a:t>MCSDK_2_01_6\pdk_C6678_1_1_2_6\packages\ti\transport\ipc\examples</a:t>
            </a:r>
          </a:p>
          <a:p>
            <a:pPr lvl="1"/>
            <a:endParaRPr lang="en-US" sz="1300" dirty="0" smtClean="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876800" y="914400"/>
            <a:ext cx="3868969" cy="39485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147"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486400" y="4862988"/>
            <a:ext cx="1752600" cy="13906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9456956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Appleton IPC  6612 and 6614</a:t>
            </a:r>
          </a:p>
        </p:txBody>
      </p:sp>
      <p:sp>
        <p:nvSpPr>
          <p:cNvPr id="3" name="Content Placeholder 2"/>
          <p:cNvSpPr>
            <a:spLocks noGrp="1"/>
          </p:cNvSpPr>
          <p:nvPr>
            <p:ph idx="1"/>
          </p:nvPr>
        </p:nvSpPr>
        <p:spPr>
          <a:xfrm>
            <a:off x="381000" y="1600200"/>
            <a:ext cx="3276600" cy="4525963"/>
          </a:xfrm>
        </p:spPr>
        <p:txBody>
          <a:bodyPr>
            <a:normAutofit/>
          </a:bodyPr>
          <a:lstStyle/>
          <a:p>
            <a:r>
              <a:rPr lang="en-US" sz="2400" dirty="0" smtClean="0"/>
              <a:t>Navigator based msgCom package</a:t>
            </a:r>
          </a:p>
          <a:p>
            <a:pPr lvl="1"/>
            <a:r>
              <a:rPr lang="en-US" sz="2000" dirty="0" smtClean="0"/>
              <a:t> DSP to DSP  </a:t>
            </a:r>
          </a:p>
          <a:p>
            <a:pPr lvl="1"/>
            <a:r>
              <a:rPr lang="en-US" sz="2000" dirty="0" smtClean="0"/>
              <a:t>  ARM-DSP </a:t>
            </a:r>
          </a:p>
          <a:p>
            <a:r>
              <a:rPr lang="en-US" sz="2400" dirty="0" smtClean="0"/>
              <a:t>Developed for the vertical market, not easy to adapt to the broad market</a:t>
            </a: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29000" y="1219200"/>
            <a:ext cx="5438775" cy="521778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3241786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1250" name="Picture 2"/>
          <p:cNvPicPr>
            <a:picLocks noChangeAspect="1" noChangeArrowheads="1"/>
          </p:cNvPicPr>
          <p:nvPr/>
        </p:nvPicPr>
        <p:blipFill>
          <a:blip r:embed="rId4" cstate="print"/>
          <a:srcRect l="974" t="12632"/>
          <a:stretch>
            <a:fillRect/>
          </a:stretch>
        </p:blipFill>
        <p:spPr bwMode="auto">
          <a:xfrm>
            <a:off x="299055" y="1040389"/>
            <a:ext cx="8457595" cy="5176531"/>
          </a:xfrm>
          <a:prstGeom prst="rect">
            <a:avLst/>
          </a:prstGeom>
          <a:noFill/>
          <a:ln w="9525">
            <a:noFill/>
            <a:miter lim="800000"/>
            <a:headEnd/>
            <a:tailEnd/>
          </a:ln>
        </p:spPr>
      </p:pic>
      <p:sp>
        <p:nvSpPr>
          <p:cNvPr id="3" name="Title 2"/>
          <p:cNvSpPr>
            <a:spLocks noGrp="1"/>
          </p:cNvSpPr>
          <p:nvPr>
            <p:ph type="title"/>
          </p:nvPr>
        </p:nvSpPr>
        <p:spPr>
          <a:xfrm>
            <a:off x="457200" y="274638"/>
            <a:ext cx="8229600" cy="765751"/>
          </a:xfrm>
        </p:spPr>
        <p:txBody>
          <a:bodyPr>
            <a:normAutofit fontScale="90000"/>
          </a:bodyPr>
          <a:lstStyle/>
          <a:p>
            <a:r>
              <a:rPr lang="en-US" sz="3600" dirty="0" smtClean="0"/>
              <a:t>IPC Technologies in KeyStone II MCSDK 3.0.3.15</a:t>
            </a:r>
            <a:endParaRPr lang="en-US" sz="3600" dirty="0"/>
          </a:p>
        </p:txBody>
      </p:sp>
    </p:spTree>
    <p:extLst>
      <p:ext uri="{BB962C8B-B14F-4D97-AF65-F5344CB8AC3E}">
        <p14:creationId xmlns:p14="http://schemas.microsoft.com/office/powerpoint/2010/main" xmlns="" val="232778038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65890" name="Object 2"/>
          <p:cNvGraphicFramePr>
            <a:graphicFrameLocks noChangeAspect="1"/>
          </p:cNvGraphicFramePr>
          <p:nvPr>
            <p:extLst>
              <p:ext uri="{D42A27DB-BD31-4B8C-83A1-F6EECF244321}">
                <p14:modId xmlns:p14="http://schemas.microsoft.com/office/powerpoint/2010/main" xmlns="" val="3055347181"/>
              </p:ext>
            </p:extLst>
          </p:nvPr>
        </p:nvGraphicFramePr>
        <p:xfrm>
          <a:off x="304800" y="1066800"/>
          <a:ext cx="6801095" cy="4343400"/>
        </p:xfrm>
        <a:graphic>
          <a:graphicData uri="http://schemas.openxmlformats.org/presentationml/2006/ole">
            <p:oleObj spid="_x0000_s1052" name="Visio" r:id="rId4" imgW="7568585" imgH="4833566" progId="Visio.Drawing.11">
              <p:embed/>
            </p:oleObj>
          </a:graphicData>
        </a:graphic>
      </p:graphicFrame>
      <p:sp>
        <p:nvSpPr>
          <p:cNvPr id="4" name="Title 1"/>
          <p:cNvSpPr txBox="1">
            <a:spLocks/>
          </p:cNvSpPr>
          <p:nvPr/>
        </p:nvSpPr>
        <p:spPr>
          <a:xfrm>
            <a:off x="457200" y="152399"/>
            <a:ext cx="8229600" cy="830263"/>
          </a:xfrm>
          <a:prstGeom prst="rect">
            <a:avLst/>
          </a:prstGeom>
        </p:spPr>
        <p:txBody>
          <a:bodyPr>
            <a:normAutofit fontScale="75000" lnSpcReduction="20000"/>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4400" b="1" dirty="0" smtClean="0">
                <a:solidFill>
                  <a:srgbClr val="C00000"/>
                </a:solidFill>
                <a:latin typeface="+mj-lt"/>
                <a:ea typeface="+mj-ea"/>
                <a:cs typeface="+mj-cs"/>
              </a:rPr>
              <a:t>IPC Libraries MCSDK release 3_0_3_15</a:t>
            </a:r>
            <a:endParaRPr lang="en-US" sz="4400" b="1" dirty="0">
              <a:solidFill>
                <a:srgbClr val="C00000"/>
              </a:solidFill>
              <a:latin typeface="+mj-lt"/>
              <a:ea typeface="+mj-ea"/>
              <a:cs typeface="+mj-cs"/>
            </a:endParaRPr>
          </a:p>
        </p:txBody>
      </p:sp>
      <p:pic>
        <p:nvPicPr>
          <p:cNvPr id="1038" name="Picture 1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272377" y="3200400"/>
            <a:ext cx="1628775" cy="24860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122045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Keystone II MCSDK_3_1 </a:t>
            </a:r>
          </a:p>
        </p:txBody>
      </p:sp>
      <p:sp>
        <p:nvSpPr>
          <p:cNvPr id="3" name="Content Placeholder 2"/>
          <p:cNvSpPr>
            <a:spLocks noGrp="1"/>
          </p:cNvSpPr>
          <p:nvPr>
            <p:ph idx="1"/>
          </p:nvPr>
        </p:nvSpPr>
        <p:spPr>
          <a:xfrm>
            <a:off x="457200" y="1600201"/>
            <a:ext cx="3505200" cy="3352800"/>
          </a:xfrm>
        </p:spPr>
        <p:txBody>
          <a:bodyPr>
            <a:normAutofit fontScale="92500"/>
          </a:bodyPr>
          <a:lstStyle/>
          <a:p>
            <a:r>
              <a:rPr lang="en-US" sz="2400" dirty="0" smtClean="0"/>
              <a:t>Dropped syslib from the release, no msgCom</a:t>
            </a:r>
          </a:p>
          <a:p>
            <a:r>
              <a:rPr lang="en-US" sz="2400" dirty="0" smtClean="0"/>
              <a:t>IPC based on shared memory is still supported</a:t>
            </a:r>
          </a:p>
          <a:p>
            <a:r>
              <a:rPr lang="en-US" sz="2400" dirty="0" smtClean="0"/>
              <a:t>Transport_net_lib (appeared in release 3.0.4.18 as well) is used for openCL/ openMP type of communications</a:t>
            </a:r>
          </a:p>
          <a:p>
            <a:endParaRPr lang="en-US" sz="2400" dirty="0" smtClean="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943600" y="1143000"/>
            <a:ext cx="2581275" cy="4876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2195908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3600" dirty="0" smtClean="0"/>
              <a:t>Common to all releases – Shared memory IPC library</a:t>
            </a:r>
            <a:endParaRPr lang="en-US" sz="3600" dirty="0"/>
          </a:p>
        </p:txBody>
      </p:sp>
      <p:sp>
        <p:nvSpPr>
          <p:cNvPr id="4" name="Content Placeholder 3"/>
          <p:cNvSpPr>
            <a:spLocks noGrp="1"/>
          </p:cNvSpPr>
          <p:nvPr>
            <p:ph idx="1"/>
          </p:nvPr>
        </p:nvSpPr>
        <p:spPr>
          <a:xfrm>
            <a:off x="457200" y="1790299"/>
            <a:ext cx="8229600" cy="2705501"/>
          </a:xfrm>
        </p:spPr>
        <p:txBody>
          <a:bodyPr/>
          <a:lstStyle/>
          <a:p>
            <a:pPr>
              <a:buSzPct val="100000"/>
            </a:pPr>
            <a:r>
              <a:rPr lang="en-US" sz="2800" dirty="0" smtClean="0"/>
              <a:t>IPC library based on shared memory</a:t>
            </a:r>
          </a:p>
          <a:p>
            <a:pPr lvl="1"/>
            <a:r>
              <a:rPr lang="en-US" sz="2000" dirty="0" smtClean="0"/>
              <a:t>DSP: Must build with BIOS</a:t>
            </a:r>
          </a:p>
          <a:p>
            <a:pPr lvl="1"/>
            <a:r>
              <a:rPr lang="en-US" sz="2000" dirty="0" smtClean="0"/>
              <a:t>Designed for moving messages and “short” data</a:t>
            </a:r>
          </a:p>
          <a:p>
            <a:pPr lvl="1"/>
            <a:r>
              <a:rPr lang="en-US" sz="2000" dirty="0" smtClean="0"/>
              <a:t>Compatible with legacy devices (same API)</a:t>
            </a:r>
          </a:p>
          <a:p>
            <a:pPr lvl="1"/>
            <a:r>
              <a:rPr lang="en-US" sz="2000" dirty="0" smtClean="0"/>
              <a:t>Supported by all Keystone generation (2014)</a:t>
            </a:r>
          </a:p>
          <a:p>
            <a:endParaRPr lang="en-US" sz="2000" dirty="0"/>
          </a:p>
        </p:txBody>
      </p:sp>
    </p:spTree>
    <p:extLst>
      <p:ext uri="{BB962C8B-B14F-4D97-AF65-F5344CB8AC3E}">
        <p14:creationId xmlns:p14="http://schemas.microsoft.com/office/powerpoint/2010/main" xmlns="" val="21837558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Agenda</a:t>
            </a:r>
            <a:endParaRPr lang="en-US" sz="3600" dirty="0"/>
          </a:p>
        </p:txBody>
      </p:sp>
      <p:sp>
        <p:nvSpPr>
          <p:cNvPr id="3" name="Content Placeholder 2"/>
          <p:cNvSpPr>
            <a:spLocks noGrp="1"/>
          </p:cNvSpPr>
          <p:nvPr>
            <p:ph idx="1"/>
          </p:nvPr>
        </p:nvSpPr>
        <p:spPr/>
        <p:txBody>
          <a:bodyPr>
            <a:normAutofit/>
          </a:bodyPr>
          <a:lstStyle/>
          <a:p>
            <a:r>
              <a:rPr lang="en-US" dirty="0" smtClean="0"/>
              <a:t>Keystone Hardware support for IPC</a:t>
            </a:r>
          </a:p>
          <a:p>
            <a:r>
              <a:rPr lang="en-US" dirty="0" smtClean="0"/>
              <a:t>IPC issues</a:t>
            </a:r>
          </a:p>
          <a:p>
            <a:r>
              <a:rPr lang="en-US" dirty="0" smtClean="0"/>
              <a:t>Progress of IPC support for Keystone</a:t>
            </a:r>
          </a:p>
          <a:p>
            <a:r>
              <a:rPr lang="en-US" b="1" dirty="0" smtClean="0"/>
              <a:t>Shared memory IPC</a:t>
            </a:r>
          </a:p>
          <a:p>
            <a:r>
              <a:rPr lang="en-US" dirty="0" smtClean="0"/>
              <a:t>Demo</a:t>
            </a:r>
          </a:p>
        </p:txBody>
      </p:sp>
    </p:spTree>
    <p:extLst>
      <p:ext uri="{BB962C8B-B14F-4D97-AF65-F5344CB8AC3E}">
        <p14:creationId xmlns:p14="http://schemas.microsoft.com/office/powerpoint/2010/main" xmlns="" val="18117379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IPC Library</a:t>
            </a:r>
            <a:endParaRPr lang="en-US" dirty="0"/>
          </a:p>
        </p:txBody>
      </p:sp>
      <p:sp>
        <p:nvSpPr>
          <p:cNvPr id="3" name="Subtitle 2"/>
          <p:cNvSpPr>
            <a:spLocks noGrp="1"/>
          </p:cNvSpPr>
          <p:nvPr>
            <p:ph type="subTitle" idx="1"/>
          </p:nvPr>
        </p:nvSpPr>
        <p:spPr/>
        <p:txBody>
          <a:bodyPr/>
          <a:lstStyle/>
          <a:p>
            <a:r>
              <a:rPr lang="en-US" dirty="0" smtClean="0"/>
              <a:t>KeyStone IPC</a:t>
            </a:r>
            <a:endParaRPr lang="en-US" dirty="0"/>
          </a:p>
        </p:txBody>
      </p:sp>
    </p:spTree>
    <p:extLst>
      <p:ext uri="{BB962C8B-B14F-4D97-AF65-F5344CB8AC3E}">
        <p14:creationId xmlns:p14="http://schemas.microsoft.com/office/powerpoint/2010/main" xmlns="" val="1641228569"/>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8971" y="0"/>
            <a:ext cx="8229600" cy="762000"/>
          </a:xfrm>
        </p:spPr>
        <p:txBody>
          <a:bodyPr wrap="none" anchorCtr="1"/>
          <a:lstStyle/>
          <a:p>
            <a:r>
              <a:rPr lang="en-US" dirty="0" smtClean="0"/>
              <a:t>IPC Library: Transports</a:t>
            </a:r>
          </a:p>
        </p:txBody>
      </p:sp>
      <p:sp>
        <p:nvSpPr>
          <p:cNvPr id="22" name="TextBox 21"/>
          <p:cNvSpPr txBox="1"/>
          <p:nvPr/>
        </p:nvSpPr>
        <p:spPr>
          <a:xfrm>
            <a:off x="236220" y="792279"/>
            <a:ext cx="8046720" cy="395173"/>
          </a:xfrm>
          <a:prstGeom prst="rect">
            <a:avLst/>
          </a:prstGeom>
          <a:noFill/>
        </p:spPr>
        <p:txBody>
          <a:bodyPr wrap="square" rtlCol="0" anchor="ctr" anchorCtr="0">
            <a:spAutoFit/>
          </a:bodyPr>
          <a:lstStyle/>
          <a:p>
            <a:pPr marL="342900" indent="-342900" fontAlgn="base">
              <a:lnSpc>
                <a:spcPct val="80000"/>
              </a:lnSpc>
              <a:spcBef>
                <a:spcPts val="1200"/>
              </a:spcBef>
              <a:buClr>
                <a:srgbClr val="000000"/>
              </a:buClr>
              <a:buSzPct val="100000"/>
              <a:buFont typeface="Arial" pitchFamily="34" charset="0"/>
              <a:buChar char="•"/>
            </a:pPr>
            <a:r>
              <a:rPr lang="en-US" sz="2400" dirty="0">
                <a:solidFill>
                  <a:srgbClr val="000000"/>
                </a:solidFill>
              </a:rPr>
              <a:t>Current IPC implementation uses several transports:</a:t>
            </a:r>
          </a:p>
        </p:txBody>
      </p:sp>
      <p:grpSp>
        <p:nvGrpSpPr>
          <p:cNvPr id="2" name="Group 104"/>
          <p:cNvGrpSpPr/>
          <p:nvPr/>
        </p:nvGrpSpPr>
        <p:grpSpPr>
          <a:xfrm>
            <a:off x="924026" y="3137835"/>
            <a:ext cx="5778366" cy="3023135"/>
            <a:chOff x="1066800" y="2590800"/>
            <a:chExt cx="6858000" cy="3733800"/>
          </a:xfrm>
        </p:grpSpPr>
        <p:sp>
          <p:nvSpPr>
            <p:cNvPr id="52" name="Cube 51"/>
            <p:cNvSpPr/>
            <p:nvPr/>
          </p:nvSpPr>
          <p:spPr bwMode="auto">
            <a:xfrm>
              <a:off x="1066800" y="2590800"/>
              <a:ext cx="4267200" cy="3733800"/>
            </a:xfrm>
            <a:prstGeom prst="cube">
              <a:avLst>
                <a:gd name="adj" fmla="val 2700"/>
              </a:avLst>
            </a:prstGeom>
            <a:solidFill>
              <a:schemeClr val="bg1">
                <a:lumMod val="95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400" b="1" dirty="0">
                  <a:solidFill>
                    <a:srgbClr val="000000"/>
                  </a:solidFill>
                </a:rPr>
                <a:t>Device 1</a:t>
              </a:r>
            </a:p>
          </p:txBody>
        </p:sp>
        <p:sp>
          <p:nvSpPr>
            <p:cNvPr id="57" name="Rectangle 56"/>
            <p:cNvSpPr/>
            <p:nvPr/>
          </p:nvSpPr>
          <p:spPr bwMode="auto">
            <a:xfrm>
              <a:off x="3886200" y="5769934"/>
              <a:ext cx="1219200" cy="381000"/>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2400" dirty="0">
                  <a:solidFill>
                    <a:srgbClr val="000000"/>
                  </a:solidFill>
                </a:rPr>
                <a:t>SRIO</a:t>
              </a:r>
            </a:p>
          </p:txBody>
        </p:sp>
        <p:grpSp>
          <p:nvGrpSpPr>
            <p:cNvPr id="3" name="Group 60"/>
            <p:cNvGrpSpPr/>
            <p:nvPr/>
          </p:nvGrpSpPr>
          <p:grpSpPr>
            <a:xfrm>
              <a:off x="1371600" y="3124200"/>
              <a:ext cx="1600200" cy="1905000"/>
              <a:chOff x="990600" y="2362200"/>
              <a:chExt cx="1371600" cy="1905000"/>
            </a:xfrm>
          </p:grpSpPr>
          <p:sp>
            <p:nvSpPr>
              <p:cNvPr id="26" name="Rectangle 25"/>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000" b="1" dirty="0">
                    <a:solidFill>
                      <a:srgbClr val="000000"/>
                    </a:solidFill>
                  </a:rPr>
                  <a:t>CorePac 1</a:t>
                </a:r>
              </a:p>
            </p:txBody>
          </p:sp>
          <p:sp>
            <p:nvSpPr>
              <p:cNvPr id="21" name="Rounded Rectangle 20"/>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1600" dirty="0">
                    <a:solidFill>
                      <a:srgbClr val="000000"/>
                    </a:solidFill>
                  </a:rPr>
                  <a:t>Thread 1</a:t>
                </a:r>
              </a:p>
            </p:txBody>
          </p:sp>
          <p:sp>
            <p:nvSpPr>
              <p:cNvPr id="24" name="Rounded Rectangle 23"/>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dirty="0">
                    <a:solidFill>
                      <a:srgbClr val="000000"/>
                    </a:solidFill>
                  </a:rPr>
                  <a:t>IPC</a:t>
                </a:r>
              </a:p>
            </p:txBody>
          </p:sp>
          <p:sp>
            <p:nvSpPr>
              <p:cNvPr id="59" name="Rounded Rectangle 58"/>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non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1600" dirty="0">
                    <a:solidFill>
                      <a:srgbClr val="000000"/>
                    </a:solidFill>
                  </a:rPr>
                  <a:t>Thread 2</a:t>
                </a:r>
              </a:p>
            </p:txBody>
          </p:sp>
        </p:grpSp>
        <p:grpSp>
          <p:nvGrpSpPr>
            <p:cNvPr id="4" name="Group 67"/>
            <p:cNvGrpSpPr/>
            <p:nvPr/>
          </p:nvGrpSpPr>
          <p:grpSpPr>
            <a:xfrm>
              <a:off x="2043229" y="5195771"/>
              <a:ext cx="2286000" cy="457200"/>
              <a:chOff x="2294864" y="4572000"/>
              <a:chExt cx="2286000" cy="457200"/>
            </a:xfrm>
          </p:grpSpPr>
          <p:sp>
            <p:nvSpPr>
              <p:cNvPr id="56" name="Rectangle 55"/>
              <p:cNvSpPr/>
              <p:nvPr/>
            </p:nvSpPr>
            <p:spPr bwMode="auto">
              <a:xfrm>
                <a:off x="2294864" y="4572000"/>
                <a:ext cx="2286000" cy="457200"/>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55" name="Rectangle 54"/>
              <p:cNvSpPr/>
              <p:nvPr/>
            </p:nvSpPr>
            <p:spPr bwMode="auto">
              <a:xfrm>
                <a:off x="2438401" y="4635798"/>
                <a:ext cx="1690252" cy="317202"/>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dirty="0">
                    <a:solidFill>
                      <a:srgbClr val="000000"/>
                    </a:solidFill>
                  </a:rPr>
                  <a:t>MEM</a:t>
                </a:r>
              </a:p>
            </p:txBody>
          </p:sp>
        </p:grpSp>
        <p:grpSp>
          <p:nvGrpSpPr>
            <p:cNvPr id="5" name="Group 68"/>
            <p:cNvGrpSpPr/>
            <p:nvPr/>
          </p:nvGrpSpPr>
          <p:grpSpPr>
            <a:xfrm>
              <a:off x="3352800" y="3124200"/>
              <a:ext cx="1600200" cy="1905000"/>
              <a:chOff x="990600" y="2362200"/>
              <a:chExt cx="1371600" cy="1905000"/>
            </a:xfrm>
          </p:grpSpPr>
          <p:sp>
            <p:nvSpPr>
              <p:cNvPr id="70" name="Rectangle 69"/>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000" b="1" dirty="0">
                    <a:solidFill>
                      <a:srgbClr val="000000"/>
                    </a:solidFill>
                  </a:rPr>
                  <a:t>CorePac 2</a:t>
                </a:r>
              </a:p>
            </p:txBody>
          </p:sp>
          <p:sp>
            <p:nvSpPr>
              <p:cNvPr id="71" name="Rounded Rectangle 70"/>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non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1600" dirty="0">
                    <a:solidFill>
                      <a:srgbClr val="000000"/>
                    </a:solidFill>
                  </a:rPr>
                  <a:t>Thread 1</a:t>
                </a:r>
              </a:p>
            </p:txBody>
          </p:sp>
          <p:sp>
            <p:nvSpPr>
              <p:cNvPr id="72" name="Rounded Rectangle 71"/>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dirty="0">
                    <a:solidFill>
                      <a:srgbClr val="000000"/>
                    </a:solidFill>
                  </a:rPr>
                  <a:t>IPC</a:t>
                </a:r>
              </a:p>
            </p:txBody>
          </p:sp>
          <p:sp>
            <p:nvSpPr>
              <p:cNvPr id="73" name="Rounded Rectangle 72"/>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non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1600" dirty="0">
                    <a:solidFill>
                      <a:srgbClr val="000000"/>
                    </a:solidFill>
                  </a:rPr>
                  <a:t>Thread 2</a:t>
                </a:r>
              </a:p>
            </p:txBody>
          </p:sp>
        </p:grpSp>
        <p:sp>
          <p:nvSpPr>
            <p:cNvPr id="74" name="Cube 73"/>
            <p:cNvSpPr/>
            <p:nvPr/>
          </p:nvSpPr>
          <p:spPr bwMode="auto">
            <a:xfrm>
              <a:off x="5791200" y="2590800"/>
              <a:ext cx="2133600" cy="3733800"/>
            </a:xfrm>
            <a:prstGeom prst="cube">
              <a:avLst>
                <a:gd name="adj" fmla="val 5192"/>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400" b="1" dirty="0">
                  <a:solidFill>
                    <a:srgbClr val="000000"/>
                  </a:solidFill>
                </a:rPr>
                <a:t>Device 2</a:t>
              </a:r>
            </a:p>
          </p:txBody>
        </p:sp>
        <p:sp>
          <p:nvSpPr>
            <p:cNvPr id="75" name="Rectangle 74"/>
            <p:cNvSpPr/>
            <p:nvPr/>
          </p:nvSpPr>
          <p:spPr bwMode="auto">
            <a:xfrm>
              <a:off x="5943600" y="5769934"/>
              <a:ext cx="1219200" cy="381000"/>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2400" dirty="0">
                  <a:solidFill>
                    <a:srgbClr val="000000"/>
                  </a:solidFill>
                </a:rPr>
                <a:t>SRIO</a:t>
              </a:r>
            </a:p>
          </p:txBody>
        </p:sp>
        <p:grpSp>
          <p:nvGrpSpPr>
            <p:cNvPr id="6" name="Group 75"/>
            <p:cNvGrpSpPr/>
            <p:nvPr/>
          </p:nvGrpSpPr>
          <p:grpSpPr>
            <a:xfrm>
              <a:off x="6019800" y="3124200"/>
              <a:ext cx="1600200" cy="1905000"/>
              <a:chOff x="990600" y="2362200"/>
              <a:chExt cx="1371600" cy="1905000"/>
            </a:xfrm>
          </p:grpSpPr>
          <p:sp>
            <p:nvSpPr>
              <p:cNvPr id="77" name="Rectangle 76"/>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000" b="1" dirty="0">
                    <a:solidFill>
                      <a:srgbClr val="000000"/>
                    </a:solidFill>
                  </a:rPr>
                  <a:t>CorePac 1</a:t>
                </a:r>
              </a:p>
            </p:txBody>
          </p:sp>
          <p:sp>
            <p:nvSpPr>
              <p:cNvPr id="78" name="Rounded Rectangle 77"/>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non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1600" dirty="0">
                    <a:solidFill>
                      <a:srgbClr val="000000"/>
                    </a:solidFill>
                  </a:rPr>
                  <a:t>Thread 1</a:t>
                </a:r>
              </a:p>
            </p:txBody>
          </p:sp>
          <p:sp>
            <p:nvSpPr>
              <p:cNvPr id="79" name="Rounded Rectangle 78"/>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dirty="0">
                    <a:solidFill>
                      <a:srgbClr val="000000"/>
                    </a:solidFill>
                  </a:rPr>
                  <a:t>IPC</a:t>
                </a:r>
              </a:p>
            </p:txBody>
          </p:sp>
          <p:sp>
            <p:nvSpPr>
              <p:cNvPr id="80" name="Rounded Rectangle 79"/>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non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1600" dirty="0">
                    <a:solidFill>
                      <a:srgbClr val="000000"/>
                    </a:solidFill>
                  </a:rPr>
                  <a:t>Thread 2</a:t>
                </a:r>
              </a:p>
            </p:txBody>
          </p:sp>
        </p:grpSp>
        <p:cxnSp>
          <p:nvCxnSpPr>
            <p:cNvPr id="92" name="Shape 91"/>
            <p:cNvCxnSpPr>
              <a:stCxn id="21" idx="1"/>
              <a:endCxn id="56" idx="1"/>
            </p:cNvCxnSpPr>
            <p:nvPr/>
          </p:nvCxnSpPr>
          <p:spPr bwMode="auto">
            <a:xfrm rot="16200000" flipH="1">
              <a:off x="1433815" y="4814956"/>
              <a:ext cx="956039" cy="262789"/>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4" name="Shape 93"/>
            <p:cNvCxnSpPr>
              <a:stCxn id="56" idx="3"/>
              <a:endCxn id="73" idx="1"/>
            </p:cNvCxnSpPr>
            <p:nvPr/>
          </p:nvCxnSpPr>
          <p:spPr bwMode="auto">
            <a:xfrm flipV="1">
              <a:off x="4329229" y="4468332"/>
              <a:ext cx="214935" cy="956039"/>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6" name="Shape 95"/>
            <p:cNvCxnSpPr>
              <a:stCxn id="21" idx="1"/>
              <a:endCxn id="57" idx="1"/>
            </p:cNvCxnSpPr>
            <p:nvPr/>
          </p:nvCxnSpPr>
          <p:spPr bwMode="auto">
            <a:xfrm rot="16200000" flipH="1">
              <a:off x="2087269" y="4161503"/>
              <a:ext cx="1492102" cy="2105760"/>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8" name="Straight Arrow Connector 97"/>
            <p:cNvCxnSpPr>
              <a:stCxn id="57" idx="3"/>
              <a:endCxn id="75" idx="1"/>
            </p:cNvCxnSpPr>
            <p:nvPr/>
          </p:nvCxnSpPr>
          <p:spPr bwMode="auto">
            <a:xfrm>
              <a:off x="5105400" y="5960434"/>
              <a:ext cx="8382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100" name="Straight Arrow Connector 99"/>
            <p:cNvCxnSpPr/>
            <p:nvPr/>
          </p:nvCxnSpPr>
          <p:spPr bwMode="auto">
            <a:xfrm flipV="1">
              <a:off x="6422066" y="4474534"/>
              <a:ext cx="0" cy="129540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grpSp>
      <p:sp>
        <p:nvSpPr>
          <p:cNvPr id="103" name="TextBox 102"/>
          <p:cNvSpPr txBox="1"/>
          <p:nvPr/>
        </p:nvSpPr>
        <p:spPr>
          <a:xfrm>
            <a:off x="675167" y="1130253"/>
            <a:ext cx="6392776" cy="978729"/>
          </a:xfrm>
          <a:prstGeom prst="rect">
            <a:avLst/>
          </a:prstGeom>
          <a:noFill/>
        </p:spPr>
        <p:txBody>
          <a:bodyPr wrap="none" rtlCol="0" anchor="ctr" anchorCtr="0">
            <a:spAutoFit/>
          </a:bodyPr>
          <a:lstStyle/>
          <a:p>
            <a:pPr marL="233363" indent="-233363" fontAlgn="base">
              <a:lnSpc>
                <a:spcPct val="120000"/>
              </a:lnSpc>
              <a:spcBef>
                <a:spcPct val="0"/>
              </a:spcBef>
              <a:spcAft>
                <a:spcPct val="0"/>
              </a:spcAft>
              <a:buClr>
                <a:srgbClr val="000000"/>
              </a:buClr>
              <a:buFont typeface="Calibri" pitchFamily="34" charset="0"/>
              <a:buChar char="–"/>
            </a:pPr>
            <a:r>
              <a:rPr lang="en-US" sz="2400" dirty="0">
                <a:solidFill>
                  <a:srgbClr val="1F497D"/>
                </a:solidFill>
              </a:rPr>
              <a:t>CorePac </a:t>
            </a:r>
            <a:r>
              <a:rPr lang="en-US" sz="2400" dirty="0">
                <a:solidFill>
                  <a:srgbClr val="1F497D"/>
                </a:solidFill>
                <a:sym typeface="Wingdings"/>
              </a:rPr>
              <a:t> </a:t>
            </a:r>
            <a:r>
              <a:rPr lang="en-US" sz="2400" dirty="0">
                <a:solidFill>
                  <a:srgbClr val="1F497D"/>
                </a:solidFill>
              </a:rPr>
              <a:t>CorePac   </a:t>
            </a:r>
            <a:r>
              <a:rPr lang="en-US" sz="2400" dirty="0">
                <a:solidFill>
                  <a:srgbClr val="000000"/>
                </a:solidFill>
              </a:rPr>
              <a:t>(Shared Memory Model)</a:t>
            </a:r>
          </a:p>
          <a:p>
            <a:pPr marL="233363" indent="-233363" fontAlgn="base">
              <a:lnSpc>
                <a:spcPct val="120000"/>
              </a:lnSpc>
              <a:spcBef>
                <a:spcPct val="0"/>
              </a:spcBef>
              <a:spcAft>
                <a:spcPct val="0"/>
              </a:spcAft>
              <a:buClr>
                <a:srgbClr val="000000"/>
              </a:buClr>
              <a:buFont typeface="Calibri" pitchFamily="34" charset="0"/>
              <a:buChar char="–"/>
            </a:pPr>
            <a:r>
              <a:rPr lang="en-US" sz="2400" dirty="0">
                <a:solidFill>
                  <a:srgbClr val="1F497D"/>
                </a:solidFill>
              </a:rPr>
              <a:t>Device </a:t>
            </a:r>
            <a:r>
              <a:rPr lang="en-US" sz="2400" dirty="0">
                <a:solidFill>
                  <a:srgbClr val="1F497D"/>
                </a:solidFill>
                <a:sym typeface="Wingdings"/>
              </a:rPr>
              <a:t> </a:t>
            </a:r>
            <a:r>
              <a:rPr lang="en-US" sz="2400" dirty="0">
                <a:solidFill>
                  <a:srgbClr val="1F497D"/>
                </a:solidFill>
              </a:rPr>
              <a:t>Device  </a:t>
            </a:r>
            <a:r>
              <a:rPr lang="en-US" sz="2400" dirty="0">
                <a:solidFill>
                  <a:srgbClr val="000000"/>
                </a:solidFill>
              </a:rPr>
              <a:t>(Serial Rapid I/O) – KeyStone I</a:t>
            </a:r>
          </a:p>
        </p:txBody>
      </p:sp>
      <p:sp>
        <p:nvSpPr>
          <p:cNvPr id="104" name="TextBox 103"/>
          <p:cNvSpPr txBox="1"/>
          <p:nvPr/>
        </p:nvSpPr>
        <p:spPr>
          <a:xfrm>
            <a:off x="226195" y="2121684"/>
            <a:ext cx="8731108" cy="445635"/>
          </a:xfrm>
          <a:prstGeom prst="rect">
            <a:avLst/>
          </a:prstGeom>
          <a:noFill/>
        </p:spPr>
        <p:txBody>
          <a:bodyPr wrap="none" rtlCol="0" anchor="ctr" anchorCtr="0">
            <a:spAutoFit/>
          </a:bodyPr>
          <a:lstStyle/>
          <a:p>
            <a:pPr marL="342900" indent="-342900" fontAlgn="base">
              <a:lnSpc>
                <a:spcPct val="80000"/>
              </a:lnSpc>
              <a:spcBef>
                <a:spcPts val="1200"/>
              </a:spcBef>
              <a:buClr>
                <a:srgbClr val="000000"/>
              </a:buClr>
              <a:buSzPct val="100000"/>
              <a:buFont typeface="Arial" pitchFamily="34" charset="0"/>
              <a:buChar char="•"/>
            </a:pPr>
            <a:r>
              <a:rPr lang="en-US" sz="2400" dirty="0">
                <a:solidFill>
                  <a:srgbClr val="000000"/>
                </a:solidFill>
              </a:rPr>
              <a:t>Chosen at configuration; </a:t>
            </a:r>
            <a:r>
              <a:rPr lang="en-US" sz="2400" i="1" u="sng" dirty="0">
                <a:solidFill>
                  <a:srgbClr val="000000"/>
                </a:solidFill>
              </a:rPr>
              <a:t>Same code</a:t>
            </a:r>
            <a:r>
              <a:rPr lang="en-US" sz="2400" dirty="0">
                <a:solidFill>
                  <a:srgbClr val="000000"/>
                </a:solidFill>
              </a:rPr>
              <a:t> regardless of thread location</a:t>
            </a:r>
            <a:r>
              <a:rPr lang="en-US" sz="2800" dirty="0">
                <a:solidFill>
                  <a:srgbClr val="000000"/>
                </a:solidFill>
              </a:rPr>
              <a:t>.</a:t>
            </a:r>
            <a:endParaRPr lang="en-US" sz="2400" i="1" dirty="0">
              <a:solidFill>
                <a:srgbClr val="000000"/>
              </a:solidFill>
            </a:endParaRPr>
          </a:p>
        </p:txBody>
      </p:sp>
    </p:spTree>
    <p:extLst>
      <p:ext uri="{BB962C8B-B14F-4D97-AF65-F5344CB8AC3E}">
        <p14:creationId xmlns:p14="http://schemas.microsoft.com/office/powerpoint/2010/main" xmlns="" val="122147094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Keystone Hardware Support for </a:t>
            </a:r>
            <a:r>
              <a:rPr lang="en-US" dirty="0" smtClean="0"/>
              <a:t>IPC</a:t>
            </a:r>
            <a:endParaRPr lang="en-US" dirty="0"/>
          </a:p>
        </p:txBody>
      </p:sp>
      <p:sp>
        <p:nvSpPr>
          <p:cNvPr id="3" name="Subtitle 2"/>
          <p:cNvSpPr>
            <a:spLocks noGrp="1"/>
          </p:cNvSpPr>
          <p:nvPr>
            <p:ph type="subTitle" idx="1"/>
          </p:nvPr>
        </p:nvSpPr>
        <p:spPr>
          <a:xfrm>
            <a:off x="342900" y="3698874"/>
            <a:ext cx="8458200" cy="1635125"/>
          </a:xfrm>
        </p:spPr>
        <p:txBody>
          <a:bodyPr/>
          <a:lstStyle/>
          <a:p>
            <a:pPr indent="-228600">
              <a:buFont typeface="Arial" pitchFamily="34" charset="0"/>
              <a:buChar char="•"/>
            </a:pPr>
            <a:r>
              <a:rPr lang="en-US" dirty="0" smtClean="0"/>
              <a:t>Memory</a:t>
            </a:r>
          </a:p>
          <a:p>
            <a:pPr indent="-228600">
              <a:buFont typeface="Arial" pitchFamily="34" charset="0"/>
              <a:buChar char="•"/>
            </a:pPr>
            <a:r>
              <a:rPr lang="en-US" dirty="0" smtClean="0"/>
              <a:t>IPC Registers</a:t>
            </a:r>
          </a:p>
          <a:p>
            <a:pPr indent="-228600">
              <a:buFont typeface="Arial" pitchFamily="34" charset="0"/>
              <a:buChar char="•"/>
            </a:pPr>
            <a:r>
              <a:rPr lang="en-US" dirty="0" smtClean="0"/>
              <a:t>Multicore Navigator</a:t>
            </a:r>
          </a:p>
          <a:p>
            <a:pPr indent="-228600">
              <a:buFont typeface="Arial" pitchFamily="34" charset="0"/>
              <a:buChar char="•"/>
            </a:pPr>
            <a:r>
              <a:rPr lang="en-US" dirty="0" smtClean="0"/>
              <a:t>Semaphores</a:t>
            </a:r>
          </a:p>
          <a:p>
            <a:endParaRPr lang="en-US" dirty="0"/>
          </a:p>
        </p:txBody>
      </p:sp>
      <p:sp>
        <p:nvSpPr>
          <p:cNvPr id="4" name="Slide Number Placeholder 3"/>
          <p:cNvSpPr>
            <a:spLocks noGrp="1"/>
          </p:cNvSpPr>
          <p:nvPr>
            <p:ph type="sldNum" sz="quarter" idx="10"/>
          </p:nvPr>
        </p:nvSpPr>
        <p:spPr/>
        <p:txBody>
          <a:bodyPr/>
          <a:lstStyle/>
          <a:p>
            <a:fld id="{91A5AC0A-F4BD-4464-80DC-A88E0D9F781D}" type="slidenum">
              <a:rPr lang="en-US" smtClean="0">
                <a:solidFill>
                  <a:srgbClr val="000000"/>
                </a:solidFill>
              </a:rPr>
              <a:pPr/>
              <a:t>3</a:t>
            </a:fld>
            <a:endParaRPr lang="en-US" dirty="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65008" y="-14778"/>
            <a:ext cx="8229600" cy="762000"/>
          </a:xfrm>
        </p:spPr>
        <p:txBody>
          <a:bodyPr wrap="none" anchorCtr="1"/>
          <a:lstStyle/>
          <a:p>
            <a:r>
              <a:rPr lang="en-US" dirty="0" smtClean="0"/>
              <a:t>IPC Services</a:t>
            </a:r>
          </a:p>
        </p:txBody>
      </p:sp>
      <p:sp>
        <p:nvSpPr>
          <p:cNvPr id="7" name="TextBox 6"/>
          <p:cNvSpPr txBox="1"/>
          <p:nvPr/>
        </p:nvSpPr>
        <p:spPr>
          <a:xfrm>
            <a:off x="419100" y="617016"/>
            <a:ext cx="8374380" cy="1421928"/>
          </a:xfrm>
          <a:prstGeom prst="rect">
            <a:avLst/>
          </a:prstGeom>
          <a:noFill/>
        </p:spPr>
        <p:txBody>
          <a:bodyPr wrap="square" rtlCol="0" anchor="ctr" anchorCtr="0">
            <a:spAutoFit/>
          </a:bodyPr>
          <a:lstStyle/>
          <a:p>
            <a:pPr marL="342900" indent="-342900" fontAlgn="base">
              <a:lnSpc>
                <a:spcPct val="120000"/>
              </a:lnSpc>
              <a:spcBef>
                <a:spcPct val="0"/>
              </a:spcBef>
              <a:spcAft>
                <a:spcPct val="0"/>
              </a:spcAft>
              <a:buClr>
                <a:srgbClr val="000000"/>
              </a:buClr>
              <a:buSzPct val="100000"/>
              <a:buFont typeface="Arial" pitchFamily="34" charset="0"/>
              <a:buChar char="•"/>
            </a:pPr>
            <a:r>
              <a:rPr lang="en-US" sz="2400" dirty="0">
                <a:solidFill>
                  <a:srgbClr val="000000"/>
                </a:solidFill>
              </a:rPr>
              <a:t>The IPC package is a set of APIs. </a:t>
            </a:r>
          </a:p>
          <a:p>
            <a:pPr marL="342900" indent="-342900" fontAlgn="base">
              <a:lnSpc>
                <a:spcPct val="120000"/>
              </a:lnSpc>
              <a:spcBef>
                <a:spcPct val="0"/>
              </a:spcBef>
              <a:spcAft>
                <a:spcPct val="0"/>
              </a:spcAft>
              <a:buClr>
                <a:srgbClr val="000000"/>
              </a:buClr>
              <a:buSzPct val="100000"/>
              <a:buFont typeface="Arial" pitchFamily="34" charset="0"/>
              <a:buChar char="•"/>
            </a:pPr>
            <a:r>
              <a:rPr lang="en-US" sz="2400" dirty="0">
                <a:solidFill>
                  <a:srgbClr val="000000"/>
                </a:solidFill>
              </a:rPr>
              <a:t>MessageQ uses the modules below.</a:t>
            </a:r>
          </a:p>
          <a:p>
            <a:pPr marL="342900" indent="-342900" fontAlgn="base">
              <a:lnSpc>
                <a:spcPct val="120000"/>
              </a:lnSpc>
              <a:spcBef>
                <a:spcPct val="0"/>
              </a:spcBef>
              <a:spcAft>
                <a:spcPct val="0"/>
              </a:spcAft>
              <a:buClr>
                <a:srgbClr val="000000"/>
              </a:buClr>
              <a:buSzPct val="100000"/>
              <a:buFont typeface="Arial" pitchFamily="34" charset="0"/>
              <a:buChar char="•"/>
            </a:pPr>
            <a:r>
              <a:rPr lang="en-US" sz="2400" dirty="0">
                <a:solidFill>
                  <a:srgbClr val="000000"/>
                </a:solidFill>
              </a:rPr>
              <a:t>But each module can also be used independently.</a:t>
            </a:r>
          </a:p>
        </p:txBody>
      </p:sp>
      <p:sp>
        <p:nvSpPr>
          <p:cNvPr id="5" name="Rectangle 4"/>
          <p:cNvSpPr/>
          <p:nvPr/>
        </p:nvSpPr>
        <p:spPr bwMode="auto">
          <a:xfrm>
            <a:off x="419100" y="1996440"/>
            <a:ext cx="8328660" cy="4953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lnSpc>
                <a:spcPct val="150000"/>
              </a:lnSpc>
              <a:spcBef>
                <a:spcPct val="0"/>
              </a:spcBef>
              <a:spcAft>
                <a:spcPct val="0"/>
              </a:spcAft>
            </a:pPr>
            <a:r>
              <a:rPr lang="en-US" b="1" dirty="0">
                <a:solidFill>
                  <a:srgbClr val="000000"/>
                </a:solidFill>
              </a:rPr>
              <a:t>Application</a:t>
            </a:r>
          </a:p>
        </p:txBody>
      </p:sp>
      <p:cxnSp>
        <p:nvCxnSpPr>
          <p:cNvPr id="8" name="Straight Arrow Connector 7"/>
          <p:cNvCxnSpPr/>
          <p:nvPr/>
        </p:nvCxnSpPr>
        <p:spPr bwMode="auto">
          <a:xfrm>
            <a:off x="2217420" y="252984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9" name="Straight Arrow Connector 8"/>
          <p:cNvCxnSpPr/>
          <p:nvPr/>
        </p:nvCxnSpPr>
        <p:spPr bwMode="auto">
          <a:xfrm>
            <a:off x="3642360" y="252984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0" name="Straight Arrow Connector 9"/>
          <p:cNvCxnSpPr/>
          <p:nvPr/>
        </p:nvCxnSpPr>
        <p:spPr bwMode="auto">
          <a:xfrm>
            <a:off x="4922520" y="253746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1" name="Straight Arrow Connector 10"/>
          <p:cNvCxnSpPr/>
          <p:nvPr/>
        </p:nvCxnSpPr>
        <p:spPr bwMode="auto">
          <a:xfrm>
            <a:off x="6240780" y="254508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2" name="Straight Arrow Connector 11"/>
          <p:cNvCxnSpPr/>
          <p:nvPr/>
        </p:nvCxnSpPr>
        <p:spPr bwMode="auto">
          <a:xfrm>
            <a:off x="7787640" y="255270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graphicFrame>
        <p:nvGraphicFramePr>
          <p:cNvPr id="13" name="Object 12"/>
          <p:cNvGraphicFramePr>
            <a:graphicFrameLocks noChangeAspect="1"/>
          </p:cNvGraphicFramePr>
          <p:nvPr>
            <p:extLst>
              <p:ext uri="{D42A27DB-BD31-4B8C-83A1-F6EECF244321}">
                <p14:modId xmlns:p14="http://schemas.microsoft.com/office/powerpoint/2010/main" xmlns="" val="2122482012"/>
              </p:ext>
            </p:extLst>
          </p:nvPr>
        </p:nvGraphicFramePr>
        <p:xfrm>
          <a:off x="407353" y="2853373"/>
          <a:ext cx="8283575" cy="3482975"/>
        </p:xfrm>
        <a:graphic>
          <a:graphicData uri="http://schemas.openxmlformats.org/presentationml/2006/ole">
            <p:oleObj spid="_x0000_s8205" name="Visio" r:id="rId4" imgW="8282816" imgH="3482232" progId="Visio.Drawing.11">
              <p:embed/>
            </p:oleObj>
          </a:graphicData>
        </a:graphic>
      </p:graphicFrame>
    </p:spTree>
    <p:extLst>
      <p:ext uri="{BB962C8B-B14F-4D97-AF65-F5344CB8AC3E}">
        <p14:creationId xmlns:p14="http://schemas.microsoft.com/office/powerpoint/2010/main" xmlns="" val="263392759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IPC Services In the release</a:t>
            </a:r>
            <a:endParaRPr lang="en-US" dirty="0"/>
          </a:p>
        </p:txBody>
      </p:sp>
      <p:sp>
        <p:nvSpPr>
          <p:cNvPr id="23" name="Content Placeholder 22"/>
          <p:cNvSpPr>
            <a:spLocks noGrp="1"/>
          </p:cNvSpPr>
          <p:nvPr>
            <p:ph idx="1"/>
          </p:nvPr>
        </p:nvSpPr>
        <p:spPr/>
        <p:txBody>
          <a:bodyPr/>
          <a:lstStyle/>
          <a:p>
            <a:r>
              <a:rPr lang="en-US" dirty="0" smtClean="0"/>
              <a:t>Top-level modules, used by application</a:t>
            </a:r>
            <a:endParaRPr lang="en-US" dirty="0"/>
          </a:p>
        </p:txBody>
      </p:sp>
      <p:sp>
        <p:nvSpPr>
          <p:cNvPr id="4" name="Footer Placeholder 3"/>
          <p:cNvSpPr>
            <a:spLocks noGrp="1"/>
          </p:cNvSpPr>
          <p:nvPr>
            <p:ph type="ftr" sz="quarter" idx="11"/>
          </p:nvPr>
        </p:nvSpPr>
        <p:spPr/>
        <p:txBody>
          <a:bodyPr/>
          <a:lstStyle/>
          <a:p>
            <a:r>
              <a:rPr lang="en-US" smtClean="0"/>
              <a:t>IPC 3.x</a:t>
            </a:r>
            <a:endParaRPr lang="en-US"/>
          </a:p>
        </p:txBody>
      </p:sp>
      <p:sp>
        <p:nvSpPr>
          <p:cNvPr id="7" name="Rectangle 6"/>
          <p:cNvSpPr/>
          <p:nvPr/>
        </p:nvSpPr>
        <p:spPr>
          <a:xfrm>
            <a:off x="914400" y="2209800"/>
            <a:ext cx="1676400" cy="5334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Ipc</a:t>
            </a:r>
            <a:endParaRPr lang="en-US" dirty="0"/>
          </a:p>
        </p:txBody>
      </p:sp>
      <p:sp>
        <p:nvSpPr>
          <p:cNvPr id="8" name="Rectangle 7"/>
          <p:cNvSpPr/>
          <p:nvPr/>
        </p:nvSpPr>
        <p:spPr>
          <a:xfrm>
            <a:off x="914400" y="3124200"/>
            <a:ext cx="1676400" cy="5334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MessageQ</a:t>
            </a:r>
            <a:endParaRPr lang="en-US" dirty="0"/>
          </a:p>
        </p:txBody>
      </p:sp>
      <p:sp>
        <p:nvSpPr>
          <p:cNvPr id="13" name="Rectangle 12"/>
          <p:cNvSpPr/>
          <p:nvPr/>
        </p:nvSpPr>
        <p:spPr>
          <a:xfrm>
            <a:off x="2895600" y="2209799"/>
            <a:ext cx="1676400" cy="514709"/>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Notify</a:t>
            </a:r>
            <a:endParaRPr lang="en-US" dirty="0"/>
          </a:p>
        </p:txBody>
      </p:sp>
      <p:sp>
        <p:nvSpPr>
          <p:cNvPr id="14" name="Rectangle 13"/>
          <p:cNvSpPr/>
          <p:nvPr/>
        </p:nvSpPr>
        <p:spPr>
          <a:xfrm>
            <a:off x="5674696" y="3162300"/>
            <a:ext cx="1676400" cy="5334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MultiProc</a:t>
            </a:r>
            <a:endParaRPr lang="en-US" dirty="0"/>
          </a:p>
        </p:txBody>
      </p:sp>
      <p:sp>
        <p:nvSpPr>
          <p:cNvPr id="15" name="Rectangle 14"/>
          <p:cNvSpPr/>
          <p:nvPr/>
        </p:nvSpPr>
        <p:spPr>
          <a:xfrm>
            <a:off x="2895600" y="3124200"/>
            <a:ext cx="1676400" cy="5334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SharedRegion</a:t>
            </a:r>
            <a:endParaRPr lang="en-US" dirty="0"/>
          </a:p>
        </p:txBody>
      </p:sp>
      <p:sp>
        <p:nvSpPr>
          <p:cNvPr id="16" name="Rectangle 15"/>
          <p:cNvSpPr/>
          <p:nvPr/>
        </p:nvSpPr>
        <p:spPr>
          <a:xfrm>
            <a:off x="1905000" y="4925921"/>
            <a:ext cx="1676400" cy="5334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GateMP</a:t>
            </a:r>
            <a:endParaRPr lang="en-US" dirty="0"/>
          </a:p>
        </p:txBody>
      </p:sp>
      <p:sp>
        <p:nvSpPr>
          <p:cNvPr id="17" name="Rectangle 16"/>
          <p:cNvSpPr/>
          <p:nvPr/>
        </p:nvSpPr>
        <p:spPr>
          <a:xfrm>
            <a:off x="5674696" y="4191000"/>
            <a:ext cx="1676400" cy="5334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NameServer</a:t>
            </a:r>
            <a:endParaRPr lang="en-US" dirty="0"/>
          </a:p>
        </p:txBody>
      </p:sp>
      <p:sp>
        <p:nvSpPr>
          <p:cNvPr id="18" name="Rectangle 17"/>
          <p:cNvSpPr/>
          <p:nvPr/>
        </p:nvSpPr>
        <p:spPr>
          <a:xfrm>
            <a:off x="894272" y="4029974"/>
            <a:ext cx="1676400" cy="5334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HeapMemMP</a:t>
            </a:r>
            <a:endParaRPr lang="en-US" dirty="0"/>
          </a:p>
        </p:txBody>
      </p:sp>
      <p:sp>
        <p:nvSpPr>
          <p:cNvPr id="19" name="Rectangle 18"/>
          <p:cNvSpPr/>
          <p:nvPr/>
        </p:nvSpPr>
        <p:spPr>
          <a:xfrm>
            <a:off x="2895600" y="4029974"/>
            <a:ext cx="1676400" cy="5334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HeapBufMP</a:t>
            </a:r>
            <a:endParaRPr lang="en-US" dirty="0"/>
          </a:p>
        </p:txBody>
      </p:sp>
      <p:sp>
        <p:nvSpPr>
          <p:cNvPr id="21" name="Rectangle 20"/>
          <p:cNvSpPr/>
          <p:nvPr/>
        </p:nvSpPr>
        <p:spPr>
          <a:xfrm>
            <a:off x="685800" y="1752600"/>
            <a:ext cx="4114800" cy="3962400"/>
          </a:xfrm>
          <a:prstGeom prst="rect">
            <a:avLst/>
          </a:prstGeom>
          <a:noFill/>
        </p:spPr>
        <p:style>
          <a:lnRef idx="2">
            <a:schemeClr val="accent1"/>
          </a:lnRef>
          <a:fillRef idx="1">
            <a:schemeClr val="lt1"/>
          </a:fillRef>
          <a:effectRef idx="0">
            <a:schemeClr val="accent1"/>
          </a:effectRef>
          <a:fontRef idx="minor">
            <a:schemeClr val="dk1"/>
          </a:fontRef>
        </p:style>
        <p:txBody>
          <a:bodyPr rtlCol="0" anchor="t" anchorCtr="0"/>
          <a:lstStyle/>
          <a:p>
            <a:r>
              <a:rPr lang="en-US" sz="1400" dirty="0" smtClean="0">
                <a:solidFill>
                  <a:schemeClr val="tx1"/>
                </a:solidFill>
                <a:latin typeface="Lucida Console" panose="020B0609040504020204" pitchFamily="49" charset="0"/>
              </a:rPr>
              <a:t>MCSDK_3_0_4_18\ipc_3_00_04_29\packages\</a:t>
            </a:r>
            <a:r>
              <a:rPr lang="en-US" sz="1400" dirty="0" err="1" smtClean="0">
                <a:solidFill>
                  <a:schemeClr val="tx1"/>
                </a:solidFill>
                <a:latin typeface="Lucida Console" panose="020B0609040504020204" pitchFamily="49" charset="0"/>
              </a:rPr>
              <a:t>ti.sdo.ipc</a:t>
            </a:r>
            <a:endParaRPr lang="en-US" sz="1400" dirty="0">
              <a:solidFill>
                <a:schemeClr val="tx1"/>
              </a:solidFill>
              <a:latin typeface="Lucida Console" panose="020B0609040504020204" pitchFamily="49" charset="0"/>
            </a:endParaRPr>
          </a:p>
        </p:txBody>
      </p:sp>
      <p:sp>
        <p:nvSpPr>
          <p:cNvPr id="22" name="Rectangle 21"/>
          <p:cNvSpPr/>
          <p:nvPr/>
        </p:nvSpPr>
        <p:spPr>
          <a:xfrm>
            <a:off x="5410200" y="1752600"/>
            <a:ext cx="2438400" cy="3352800"/>
          </a:xfrm>
          <a:prstGeom prst="rect">
            <a:avLst/>
          </a:prstGeom>
          <a:noFill/>
        </p:spPr>
        <p:style>
          <a:lnRef idx="2">
            <a:schemeClr val="accent1"/>
          </a:lnRef>
          <a:fillRef idx="1">
            <a:schemeClr val="lt1"/>
          </a:fillRef>
          <a:effectRef idx="0">
            <a:schemeClr val="accent1"/>
          </a:effectRef>
          <a:fontRef idx="minor">
            <a:schemeClr val="dk1"/>
          </a:fontRef>
        </p:style>
        <p:txBody>
          <a:bodyPr rtlCol="0" anchor="t" anchorCtr="0"/>
          <a:lstStyle/>
          <a:p>
            <a:r>
              <a:rPr lang="en-US" sz="1400" dirty="0" smtClean="0">
                <a:solidFill>
                  <a:schemeClr val="tx1"/>
                </a:solidFill>
                <a:latin typeface="Lucida Console" panose="020B0609040504020204" pitchFamily="49" charset="0"/>
              </a:rPr>
              <a:t>MCSDK_3_0_4_18\ipc_3_00_04_29\packages\ti\sdo\util</a:t>
            </a:r>
            <a:endParaRPr lang="en-US" sz="1400" dirty="0">
              <a:solidFill>
                <a:schemeClr val="tx1"/>
              </a:solidFill>
              <a:latin typeface="Lucida Console" panose="020B0609040504020204" pitchFamily="49" charset="0"/>
            </a:endParaRPr>
          </a:p>
        </p:txBody>
      </p:sp>
    </p:spTree>
    <p:extLst>
      <p:ext uri="{BB962C8B-B14F-4D97-AF65-F5344CB8AC3E}">
        <p14:creationId xmlns:p14="http://schemas.microsoft.com/office/powerpoint/2010/main" xmlns="" val="18327883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Ipc Module</a:t>
            </a:r>
            <a:endParaRPr lang="en-US" dirty="0"/>
          </a:p>
        </p:txBody>
      </p:sp>
      <p:sp>
        <p:nvSpPr>
          <p:cNvPr id="694275" name="Rectangle 3"/>
          <p:cNvSpPr>
            <a:spLocks noGrp="1" noChangeArrowheads="1"/>
          </p:cNvSpPr>
          <p:nvPr>
            <p:ph idx="1"/>
          </p:nvPr>
        </p:nvSpPr>
        <p:spPr/>
        <p:txBody>
          <a:bodyPr/>
          <a:lstStyle/>
          <a:p>
            <a:r>
              <a:rPr lang="en-US" dirty="0" err="1" smtClean="0"/>
              <a:t>Ipc</a:t>
            </a:r>
            <a:r>
              <a:rPr lang="en-US" dirty="0" smtClean="0"/>
              <a:t> – IPC Manager</a:t>
            </a:r>
          </a:p>
          <a:p>
            <a:pPr lvl="1"/>
            <a:r>
              <a:rPr lang="en-US" dirty="0" smtClean="0"/>
              <a:t>Used to initialize IPC and synchronize with other processors.</a:t>
            </a:r>
          </a:p>
          <a:p>
            <a:pPr lvl="1"/>
            <a:r>
              <a:rPr lang="en-US" dirty="0">
                <a:solidFill>
                  <a:schemeClr val="accent1">
                    <a:lumMod val="75000"/>
                  </a:schemeClr>
                </a:solidFill>
                <a:latin typeface="Lucida Console" panose="020B0609040504020204" pitchFamily="49" charset="0"/>
              </a:rPr>
              <a:t>Ipc_start</a:t>
            </a:r>
            <a:r>
              <a:rPr lang="en-US" dirty="0"/>
              <a:t> – reserve memory, create default gate and heap</a:t>
            </a:r>
          </a:p>
          <a:p>
            <a:pPr lvl="1"/>
            <a:r>
              <a:rPr lang="en-US" dirty="0" err="1">
                <a:solidFill>
                  <a:schemeClr val="accent1">
                    <a:lumMod val="75000"/>
                  </a:schemeClr>
                </a:solidFill>
                <a:latin typeface="Lucida Console" panose="020B0609040504020204" pitchFamily="49" charset="0"/>
              </a:rPr>
              <a:t>Ipc_stop</a:t>
            </a:r>
            <a:r>
              <a:rPr lang="en-US" dirty="0"/>
              <a:t> – release all resources</a:t>
            </a:r>
          </a:p>
          <a:p>
            <a:pPr lvl="1"/>
            <a:r>
              <a:rPr lang="en-US" dirty="0" err="1">
                <a:solidFill>
                  <a:schemeClr val="accent1">
                    <a:lumMod val="75000"/>
                  </a:schemeClr>
                </a:solidFill>
                <a:latin typeface="Lucida Console" panose="020B0609040504020204" pitchFamily="49" charset="0"/>
              </a:rPr>
              <a:t>Ipc_attach</a:t>
            </a:r>
            <a:r>
              <a:rPr lang="en-US" dirty="0"/>
              <a:t> – setup transport between two processors</a:t>
            </a:r>
          </a:p>
          <a:p>
            <a:pPr lvl="1"/>
            <a:r>
              <a:rPr lang="en-US" dirty="0" err="1">
                <a:solidFill>
                  <a:schemeClr val="accent1">
                    <a:lumMod val="75000"/>
                  </a:schemeClr>
                </a:solidFill>
                <a:latin typeface="Lucida Console" panose="020B0609040504020204" pitchFamily="49" charset="0"/>
              </a:rPr>
              <a:t>Ipc_detach</a:t>
            </a:r>
            <a:r>
              <a:rPr lang="en-US" dirty="0"/>
              <a:t> – finalize transport</a:t>
            </a:r>
          </a:p>
        </p:txBody>
      </p:sp>
      <p:sp>
        <p:nvSpPr>
          <p:cNvPr id="4" name="Footer Placeholder 3"/>
          <p:cNvSpPr>
            <a:spLocks noGrp="1"/>
          </p:cNvSpPr>
          <p:nvPr>
            <p:ph type="ftr" sz="quarter" idx="11"/>
          </p:nvPr>
        </p:nvSpPr>
        <p:spPr/>
        <p:txBody>
          <a:bodyPr/>
          <a:lstStyle/>
          <a:p>
            <a:r>
              <a:rPr lang="en-US" smtClean="0"/>
              <a:t>IPC 3.x</a:t>
            </a:r>
            <a:endParaRPr lang="en-US"/>
          </a:p>
        </p:txBody>
      </p:sp>
    </p:spTree>
    <p:extLst>
      <p:ext uri="{BB962C8B-B14F-4D97-AF65-F5344CB8AC3E}">
        <p14:creationId xmlns:p14="http://schemas.microsoft.com/office/powerpoint/2010/main" xmlns="" val="103620985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NameServer Module</a:t>
            </a:r>
            <a:endParaRPr lang="en-US" dirty="0"/>
          </a:p>
        </p:txBody>
      </p:sp>
      <p:sp>
        <p:nvSpPr>
          <p:cNvPr id="694275" name="Rectangle 3"/>
          <p:cNvSpPr>
            <a:spLocks noGrp="1" noChangeArrowheads="1"/>
          </p:cNvSpPr>
          <p:nvPr>
            <p:ph idx="1"/>
          </p:nvPr>
        </p:nvSpPr>
        <p:spPr/>
        <p:txBody>
          <a:bodyPr/>
          <a:lstStyle/>
          <a:p>
            <a:r>
              <a:rPr lang="en-US" sz="2400" dirty="0" err="1" smtClean="0"/>
              <a:t>NameServer</a:t>
            </a:r>
            <a:r>
              <a:rPr lang="en-US" sz="2400" dirty="0" smtClean="0"/>
              <a:t> – distributed name/value database</a:t>
            </a:r>
          </a:p>
          <a:p>
            <a:pPr lvl="1"/>
            <a:r>
              <a:rPr lang="en-US" sz="2400" dirty="0" smtClean="0"/>
              <a:t>Manages name/value pairs</a:t>
            </a:r>
          </a:p>
          <a:p>
            <a:pPr lvl="1"/>
            <a:r>
              <a:rPr lang="en-US" sz="2400" dirty="0" smtClean="0"/>
              <a:t>Used for registering data which can be looked up by other processors</a:t>
            </a:r>
          </a:p>
          <a:p>
            <a:r>
              <a:rPr lang="en-US" sz="2400" dirty="0" smtClean="0"/>
              <a:t>API Summary</a:t>
            </a:r>
          </a:p>
          <a:p>
            <a:pPr lvl="1"/>
            <a:r>
              <a:rPr lang="en-US" sz="2400" dirty="0" err="1" smtClean="0">
                <a:solidFill>
                  <a:schemeClr val="accent1">
                    <a:lumMod val="75000"/>
                  </a:schemeClr>
                </a:solidFill>
                <a:latin typeface="Lucida Console" panose="020B0609040504020204" pitchFamily="49" charset="0"/>
              </a:rPr>
              <a:t>NameServer_create</a:t>
            </a:r>
            <a:r>
              <a:rPr lang="en-US" sz="2400" dirty="0" smtClean="0"/>
              <a:t> – create a new database instance</a:t>
            </a:r>
          </a:p>
          <a:p>
            <a:pPr lvl="1"/>
            <a:r>
              <a:rPr lang="en-US" sz="2400" dirty="0" err="1" smtClean="0">
                <a:solidFill>
                  <a:schemeClr val="accent1">
                    <a:lumMod val="75000"/>
                  </a:schemeClr>
                </a:solidFill>
                <a:latin typeface="Lucida Console" panose="020B0609040504020204" pitchFamily="49" charset="0"/>
              </a:rPr>
              <a:t>NameServer_add</a:t>
            </a:r>
            <a:r>
              <a:rPr lang="en-US" sz="2400" dirty="0" smtClean="0"/>
              <a:t> – add a name/value entry into database</a:t>
            </a:r>
          </a:p>
          <a:p>
            <a:pPr lvl="1"/>
            <a:r>
              <a:rPr lang="en-US" sz="2400" dirty="0" err="1" smtClean="0">
                <a:solidFill>
                  <a:schemeClr val="accent1">
                    <a:lumMod val="75000"/>
                  </a:schemeClr>
                </a:solidFill>
                <a:latin typeface="Lucida Console" panose="020B0609040504020204" pitchFamily="49" charset="0"/>
              </a:rPr>
              <a:t>NameServer_get</a:t>
            </a:r>
            <a:r>
              <a:rPr lang="en-US" sz="2400" dirty="0" smtClean="0"/>
              <a:t> – retrieve value for given name</a:t>
            </a:r>
          </a:p>
        </p:txBody>
      </p:sp>
      <p:sp>
        <p:nvSpPr>
          <p:cNvPr id="4" name="Footer Placeholder 3"/>
          <p:cNvSpPr>
            <a:spLocks noGrp="1"/>
          </p:cNvSpPr>
          <p:nvPr>
            <p:ph type="ftr" sz="quarter" idx="11"/>
          </p:nvPr>
        </p:nvSpPr>
        <p:spPr/>
        <p:txBody>
          <a:bodyPr/>
          <a:lstStyle/>
          <a:p>
            <a:r>
              <a:rPr lang="en-US" smtClean="0"/>
              <a:t>IPC 3.x</a:t>
            </a:r>
            <a:endParaRPr lang="en-US"/>
          </a:p>
        </p:txBody>
      </p:sp>
    </p:spTree>
    <p:extLst>
      <p:ext uri="{BB962C8B-B14F-4D97-AF65-F5344CB8AC3E}">
        <p14:creationId xmlns:p14="http://schemas.microsoft.com/office/powerpoint/2010/main" xmlns="" val="3472030458"/>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MultiProc Module</a:t>
            </a:r>
            <a:endParaRPr lang="en-US" dirty="0"/>
          </a:p>
        </p:txBody>
      </p:sp>
      <p:sp>
        <p:nvSpPr>
          <p:cNvPr id="694275" name="Rectangle 3"/>
          <p:cNvSpPr>
            <a:spLocks noGrp="1" noChangeArrowheads="1"/>
          </p:cNvSpPr>
          <p:nvPr>
            <p:ph idx="1"/>
          </p:nvPr>
        </p:nvSpPr>
        <p:spPr/>
        <p:txBody>
          <a:bodyPr/>
          <a:lstStyle/>
          <a:p>
            <a:r>
              <a:rPr lang="en-US" sz="2400" dirty="0" err="1" smtClean="0"/>
              <a:t>MultiProc</a:t>
            </a:r>
            <a:r>
              <a:rPr lang="en-US" sz="2400" dirty="0" smtClean="0"/>
              <a:t> – processor identification</a:t>
            </a:r>
          </a:p>
          <a:p>
            <a:pPr lvl="1"/>
            <a:r>
              <a:rPr lang="en-US" sz="2000" dirty="0" smtClean="0"/>
              <a:t>Stores processor ID of all processors in the multi-core application.</a:t>
            </a:r>
          </a:p>
          <a:p>
            <a:pPr lvl="1"/>
            <a:r>
              <a:rPr lang="en-US" sz="2000" dirty="0" smtClean="0"/>
              <a:t>Stores processor name</a:t>
            </a:r>
          </a:p>
          <a:p>
            <a:r>
              <a:rPr lang="en-US" sz="2400" dirty="0" smtClean="0"/>
              <a:t>Processor ID is a number from 0 – (n-1)</a:t>
            </a:r>
          </a:p>
          <a:p>
            <a:r>
              <a:rPr lang="en-US" sz="2400" dirty="0" smtClean="0"/>
              <a:t>Processor name is defined by IPC</a:t>
            </a:r>
          </a:p>
          <a:p>
            <a:pPr lvl="1"/>
            <a:r>
              <a:rPr lang="en-US" sz="2400" dirty="0" smtClean="0"/>
              <a:t>See </a:t>
            </a:r>
            <a:r>
              <a:rPr lang="en-US" sz="2400" dirty="0" err="1" smtClean="0"/>
              <a:t>ti.sdo.utils.MultiProc</a:t>
            </a:r>
            <a:r>
              <a:rPr lang="en-US" sz="2400" dirty="0" smtClean="0"/>
              <a:t> &gt; Configuration Settings, </a:t>
            </a:r>
            <a:r>
              <a:rPr lang="en-US" sz="2400" dirty="0" err="1" smtClean="0"/>
              <a:t>MultiProc.setConfig</a:t>
            </a:r>
            <a:r>
              <a:rPr lang="en-US" sz="2400" dirty="0" smtClean="0"/>
              <a:t/>
            </a:r>
            <a:br>
              <a:rPr lang="en-US" sz="2400" dirty="0" smtClean="0"/>
            </a:br>
            <a:r>
              <a:rPr lang="en-US" sz="2400" dirty="0" smtClean="0"/>
              <a:t>Click on Table of Valid Names for Each Device</a:t>
            </a:r>
          </a:p>
          <a:p>
            <a:r>
              <a:rPr lang="en-US" sz="2400" dirty="0" smtClean="0"/>
              <a:t>API Summary</a:t>
            </a:r>
          </a:p>
          <a:p>
            <a:pPr lvl="1"/>
            <a:r>
              <a:rPr lang="en-US" sz="2000" dirty="0" err="1" smtClean="0">
                <a:solidFill>
                  <a:schemeClr val="accent1">
                    <a:lumMod val="75000"/>
                  </a:schemeClr>
                </a:solidFill>
                <a:latin typeface="Lucida Console" panose="020B0609040504020204" pitchFamily="49" charset="0"/>
              </a:rPr>
              <a:t>MultiProc_getSelf</a:t>
            </a:r>
            <a:r>
              <a:rPr lang="en-US" sz="2000" dirty="0" smtClean="0"/>
              <a:t> – return your own processor ID</a:t>
            </a:r>
          </a:p>
          <a:p>
            <a:pPr lvl="1"/>
            <a:r>
              <a:rPr lang="en-US" sz="2000" dirty="0" err="1" smtClean="0">
                <a:solidFill>
                  <a:schemeClr val="accent1">
                    <a:lumMod val="75000"/>
                  </a:schemeClr>
                </a:solidFill>
                <a:latin typeface="Lucida Console" panose="020B0609040504020204" pitchFamily="49" charset="0"/>
              </a:rPr>
              <a:t>MultiProc_getId</a:t>
            </a:r>
            <a:r>
              <a:rPr lang="en-US" sz="2000" dirty="0" smtClean="0"/>
              <a:t> – return processor ID for given name</a:t>
            </a:r>
          </a:p>
          <a:p>
            <a:pPr lvl="1"/>
            <a:r>
              <a:rPr lang="en-US" sz="2000" dirty="0" err="1" smtClean="0">
                <a:solidFill>
                  <a:schemeClr val="accent1">
                    <a:lumMod val="75000"/>
                  </a:schemeClr>
                </a:solidFill>
                <a:latin typeface="Lucida Console" panose="020B0609040504020204" pitchFamily="49" charset="0"/>
              </a:rPr>
              <a:t>MultiProc_getName</a:t>
            </a:r>
            <a:r>
              <a:rPr lang="en-US" sz="2000" dirty="0" smtClean="0"/>
              <a:t> – return processor name</a:t>
            </a:r>
          </a:p>
        </p:txBody>
      </p:sp>
      <p:sp>
        <p:nvSpPr>
          <p:cNvPr id="4" name="Footer Placeholder 3"/>
          <p:cNvSpPr>
            <a:spLocks noGrp="1"/>
          </p:cNvSpPr>
          <p:nvPr>
            <p:ph type="ftr" sz="quarter" idx="11"/>
          </p:nvPr>
        </p:nvSpPr>
        <p:spPr/>
        <p:txBody>
          <a:bodyPr/>
          <a:lstStyle/>
          <a:p>
            <a:r>
              <a:rPr lang="en-US" smtClean="0"/>
              <a:t>IPC 3.x</a:t>
            </a:r>
            <a:endParaRPr lang="en-US"/>
          </a:p>
        </p:txBody>
      </p:sp>
    </p:spTree>
    <p:extLst>
      <p:ext uri="{BB962C8B-B14F-4D97-AF65-F5344CB8AC3E}">
        <p14:creationId xmlns:p14="http://schemas.microsoft.com/office/powerpoint/2010/main" xmlns="" val="99950569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SharedRegion Module</a:t>
            </a:r>
            <a:endParaRPr lang="en-US" dirty="0"/>
          </a:p>
        </p:txBody>
      </p:sp>
      <p:sp>
        <p:nvSpPr>
          <p:cNvPr id="694275" name="Rectangle 3"/>
          <p:cNvSpPr>
            <a:spLocks noGrp="1" noChangeArrowheads="1"/>
          </p:cNvSpPr>
          <p:nvPr>
            <p:ph idx="1"/>
          </p:nvPr>
        </p:nvSpPr>
        <p:spPr/>
        <p:txBody>
          <a:bodyPr/>
          <a:lstStyle/>
          <a:p>
            <a:r>
              <a:rPr lang="en-US" sz="2400" dirty="0" err="1" smtClean="0"/>
              <a:t>SharedRegion</a:t>
            </a:r>
            <a:r>
              <a:rPr lang="en-US" sz="2400" dirty="0" smtClean="0"/>
              <a:t> – shared memory address translation</a:t>
            </a:r>
          </a:p>
          <a:p>
            <a:pPr lvl="1"/>
            <a:r>
              <a:rPr lang="en-US" sz="2400" dirty="0" smtClean="0"/>
              <a:t>Manages shared memory and its cache configuration</a:t>
            </a:r>
          </a:p>
          <a:p>
            <a:pPr lvl="1"/>
            <a:r>
              <a:rPr lang="en-US" sz="2400" dirty="0" smtClean="0"/>
              <a:t>Manages shared memory using a memory allocator</a:t>
            </a:r>
          </a:p>
          <a:p>
            <a:r>
              <a:rPr lang="en-US" sz="2400" dirty="0" smtClean="0"/>
              <a:t>Multiple shared regions are supported</a:t>
            </a:r>
          </a:p>
          <a:p>
            <a:r>
              <a:rPr lang="en-US" sz="2400" dirty="0" smtClean="0"/>
              <a:t>Each shared region has optional </a:t>
            </a:r>
            <a:r>
              <a:rPr lang="en-US" sz="2400" dirty="0" err="1" smtClean="0"/>
              <a:t>HeapMemMP</a:t>
            </a:r>
            <a:r>
              <a:rPr lang="en-US" sz="2400" dirty="0" smtClean="0"/>
              <a:t> instance</a:t>
            </a:r>
          </a:p>
          <a:p>
            <a:pPr lvl="1"/>
            <a:r>
              <a:rPr lang="en-US" sz="2400" dirty="0" smtClean="0"/>
              <a:t>Memory is allocated and freed using this </a:t>
            </a:r>
            <a:r>
              <a:rPr lang="en-US" sz="2400" dirty="0" err="1" smtClean="0"/>
              <a:t>HeapMemMP</a:t>
            </a:r>
            <a:r>
              <a:rPr lang="en-US" sz="2400" dirty="0" smtClean="0"/>
              <a:t> instance</a:t>
            </a:r>
          </a:p>
          <a:p>
            <a:pPr lvl="1"/>
            <a:r>
              <a:rPr lang="en-US" sz="2400" dirty="0" err="1" smtClean="0"/>
              <a:t>HeapMemMP_create</a:t>
            </a:r>
            <a:r>
              <a:rPr lang="en-US" sz="2400" dirty="0" smtClean="0"/>
              <a:t>/open and managed internally at IPC initialization</a:t>
            </a:r>
          </a:p>
          <a:p>
            <a:pPr lvl="1"/>
            <a:r>
              <a:rPr lang="en-US" sz="2400" dirty="0" err="1" smtClean="0">
                <a:solidFill>
                  <a:schemeClr val="accent1">
                    <a:lumMod val="75000"/>
                  </a:schemeClr>
                </a:solidFill>
                <a:latin typeface="Lucida Console" panose="020B0609040504020204" pitchFamily="49" charset="0"/>
              </a:rPr>
              <a:t>SharedRegion_getHeap</a:t>
            </a:r>
            <a:r>
              <a:rPr lang="en-US" sz="2400" dirty="0" smtClean="0"/>
              <a:t> API to get this heap handle</a:t>
            </a:r>
          </a:p>
        </p:txBody>
      </p:sp>
      <p:sp>
        <p:nvSpPr>
          <p:cNvPr id="4" name="Footer Placeholder 3"/>
          <p:cNvSpPr>
            <a:spLocks noGrp="1"/>
          </p:cNvSpPr>
          <p:nvPr>
            <p:ph type="ftr" sz="quarter" idx="11"/>
          </p:nvPr>
        </p:nvSpPr>
        <p:spPr/>
        <p:txBody>
          <a:bodyPr/>
          <a:lstStyle/>
          <a:p>
            <a:r>
              <a:rPr lang="en-US" smtClean="0"/>
              <a:t>IPC 3.x</a:t>
            </a:r>
            <a:endParaRPr lang="en-US"/>
          </a:p>
        </p:txBody>
      </p:sp>
    </p:spTree>
    <p:extLst>
      <p:ext uri="{BB962C8B-B14F-4D97-AF65-F5344CB8AC3E}">
        <p14:creationId xmlns:p14="http://schemas.microsoft.com/office/powerpoint/2010/main" xmlns="" val="247216967"/>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GateMP Module</a:t>
            </a:r>
            <a:endParaRPr lang="en-US" dirty="0"/>
          </a:p>
        </p:txBody>
      </p:sp>
      <p:sp>
        <p:nvSpPr>
          <p:cNvPr id="694275" name="Rectangle 3"/>
          <p:cNvSpPr>
            <a:spLocks noGrp="1" noChangeArrowheads="1"/>
          </p:cNvSpPr>
          <p:nvPr>
            <p:ph idx="1"/>
          </p:nvPr>
        </p:nvSpPr>
        <p:spPr/>
        <p:txBody>
          <a:bodyPr>
            <a:normAutofit fontScale="92500" lnSpcReduction="10000"/>
          </a:bodyPr>
          <a:lstStyle/>
          <a:p>
            <a:r>
              <a:rPr lang="en-US" dirty="0" err="1" smtClean="0"/>
              <a:t>GateMP</a:t>
            </a:r>
            <a:r>
              <a:rPr lang="en-US" dirty="0" smtClean="0"/>
              <a:t> – protect a critical section</a:t>
            </a:r>
          </a:p>
          <a:p>
            <a:pPr lvl="1"/>
            <a:r>
              <a:rPr lang="en-US" dirty="0" smtClean="0"/>
              <a:t>Multiple processor gate that provides context protection against threads on both local and remote processors</a:t>
            </a:r>
          </a:p>
          <a:p>
            <a:r>
              <a:rPr lang="en-US" dirty="0" smtClean="0"/>
              <a:t>Device-specific gate delegates offer hardware locking to </a:t>
            </a:r>
            <a:r>
              <a:rPr lang="en-US" dirty="0" err="1" smtClean="0"/>
              <a:t>GateMP</a:t>
            </a:r>
            <a:endParaRPr lang="en-US" dirty="0" smtClean="0"/>
          </a:p>
          <a:p>
            <a:pPr lvl="1"/>
            <a:r>
              <a:rPr lang="en-US" sz="2600" dirty="0" err="1" smtClean="0"/>
              <a:t>GateHWSem</a:t>
            </a:r>
            <a:r>
              <a:rPr lang="en-US" sz="2600" dirty="0" smtClean="0"/>
              <a:t> for C6474, C66x</a:t>
            </a:r>
          </a:p>
          <a:p>
            <a:r>
              <a:rPr lang="en-US" dirty="0" smtClean="0"/>
              <a:t>API Summary</a:t>
            </a:r>
          </a:p>
          <a:p>
            <a:pPr lvl="1"/>
            <a:r>
              <a:rPr lang="en-US" dirty="0" err="1" smtClean="0">
                <a:solidFill>
                  <a:schemeClr val="accent1">
                    <a:lumMod val="75000"/>
                  </a:schemeClr>
                </a:solidFill>
                <a:latin typeface="Lucida Console" panose="020B0609040504020204" pitchFamily="49" charset="0"/>
              </a:rPr>
              <a:t>GateMP_create</a:t>
            </a:r>
            <a:r>
              <a:rPr lang="en-US" dirty="0" smtClean="0"/>
              <a:t> – create a new instance</a:t>
            </a:r>
          </a:p>
          <a:p>
            <a:pPr lvl="1"/>
            <a:r>
              <a:rPr lang="en-US" dirty="0" err="1" smtClean="0">
                <a:solidFill>
                  <a:schemeClr val="accent1">
                    <a:lumMod val="75000"/>
                  </a:schemeClr>
                </a:solidFill>
                <a:latin typeface="Lucida Console" panose="020B0609040504020204" pitchFamily="49" charset="0"/>
              </a:rPr>
              <a:t>GateMP_open</a:t>
            </a:r>
            <a:r>
              <a:rPr lang="en-US" dirty="0" smtClean="0"/>
              <a:t> – open an existing instance</a:t>
            </a:r>
          </a:p>
          <a:p>
            <a:pPr lvl="1"/>
            <a:r>
              <a:rPr lang="en-US" dirty="0" err="1" smtClean="0">
                <a:solidFill>
                  <a:schemeClr val="accent1">
                    <a:lumMod val="75000"/>
                  </a:schemeClr>
                </a:solidFill>
                <a:latin typeface="Lucida Console" panose="020B0609040504020204" pitchFamily="49" charset="0"/>
              </a:rPr>
              <a:t>GateMP_enter</a:t>
            </a:r>
            <a:r>
              <a:rPr lang="en-US" dirty="0" smtClean="0"/>
              <a:t> – acquire the gate</a:t>
            </a:r>
          </a:p>
          <a:p>
            <a:pPr lvl="1"/>
            <a:r>
              <a:rPr lang="en-US" dirty="0" err="1" smtClean="0">
                <a:solidFill>
                  <a:schemeClr val="accent1">
                    <a:lumMod val="75000"/>
                  </a:schemeClr>
                </a:solidFill>
                <a:latin typeface="Lucida Console" panose="020B0609040504020204" pitchFamily="49" charset="0"/>
              </a:rPr>
              <a:t>GateMP_leave</a:t>
            </a:r>
            <a:r>
              <a:rPr lang="en-US" dirty="0" smtClean="0"/>
              <a:t> – release the gate</a:t>
            </a:r>
          </a:p>
        </p:txBody>
      </p:sp>
      <p:sp>
        <p:nvSpPr>
          <p:cNvPr id="4" name="Footer Placeholder 3"/>
          <p:cNvSpPr>
            <a:spLocks noGrp="1"/>
          </p:cNvSpPr>
          <p:nvPr>
            <p:ph type="ftr" sz="quarter" idx="11"/>
          </p:nvPr>
        </p:nvSpPr>
        <p:spPr/>
        <p:txBody>
          <a:bodyPr/>
          <a:lstStyle/>
          <a:p>
            <a:r>
              <a:rPr lang="en-US" smtClean="0"/>
              <a:t>IPC 3.x</a:t>
            </a:r>
            <a:endParaRPr lang="en-US"/>
          </a:p>
        </p:txBody>
      </p:sp>
    </p:spTree>
    <p:extLst>
      <p:ext uri="{BB962C8B-B14F-4D97-AF65-F5344CB8AC3E}">
        <p14:creationId xmlns:p14="http://schemas.microsoft.com/office/powerpoint/2010/main" xmlns="" val="4244831430"/>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r>
              <a:rPr lang="en-US" sz="3600" dirty="0" smtClean="0"/>
              <a:t>HeapMemMP HeapBufMP Modules</a:t>
            </a:r>
            <a:endParaRPr lang="en-US" sz="3600" dirty="0"/>
          </a:p>
        </p:txBody>
      </p:sp>
      <p:sp>
        <p:nvSpPr>
          <p:cNvPr id="694275" name="Rectangle 3"/>
          <p:cNvSpPr>
            <a:spLocks noGrp="1" noChangeArrowheads="1"/>
          </p:cNvSpPr>
          <p:nvPr>
            <p:ph idx="1"/>
          </p:nvPr>
        </p:nvSpPr>
        <p:spPr/>
        <p:txBody>
          <a:bodyPr>
            <a:normAutofit fontScale="92500" lnSpcReduction="10000"/>
          </a:bodyPr>
          <a:lstStyle/>
          <a:p>
            <a:r>
              <a:rPr lang="en-US" sz="3000" dirty="0" smtClean="0"/>
              <a:t>HeapMemMP, HeapBufMP – multi-processor memory allocator</a:t>
            </a:r>
          </a:p>
          <a:p>
            <a:pPr lvl="1"/>
            <a:r>
              <a:rPr lang="en-US" sz="2600" dirty="0" smtClean="0"/>
              <a:t>Shared memory allocators that can be used by multiple processors</a:t>
            </a:r>
          </a:p>
          <a:p>
            <a:pPr lvl="1"/>
            <a:r>
              <a:rPr lang="en-US" sz="2600" dirty="0" smtClean="0"/>
              <a:t>HeapMemMP – variable size allocations</a:t>
            </a:r>
          </a:p>
          <a:p>
            <a:pPr lvl="1"/>
            <a:r>
              <a:rPr lang="en-US" sz="2600" dirty="0" smtClean="0"/>
              <a:t>HeapBufMP – fixed size allocations, deterministic, ideal for MessageQ</a:t>
            </a:r>
          </a:p>
          <a:p>
            <a:r>
              <a:rPr lang="en-US" sz="3000" dirty="0" smtClean="0"/>
              <a:t>All allocations are aligned on cache line size.</a:t>
            </a:r>
          </a:p>
          <a:p>
            <a:pPr lvl="1"/>
            <a:r>
              <a:rPr lang="en-US" sz="2600" dirty="0" smtClean="0"/>
              <a:t>Warning: Small allocations will occupy full cache line.</a:t>
            </a:r>
          </a:p>
          <a:p>
            <a:r>
              <a:rPr lang="en-US" sz="3000" dirty="0" smtClean="0"/>
              <a:t>Uses GateMP to protect shared state across cores.</a:t>
            </a:r>
          </a:p>
          <a:p>
            <a:r>
              <a:rPr lang="en-US" sz="3000" dirty="0" smtClean="0"/>
              <a:t>Every SharedRegion uses a HeapMemMP instance to manage the shared memory</a:t>
            </a:r>
          </a:p>
          <a:p>
            <a:pPr lvl="1"/>
            <a:endParaRPr lang="en-US" dirty="0" smtClean="0"/>
          </a:p>
        </p:txBody>
      </p:sp>
      <p:sp>
        <p:nvSpPr>
          <p:cNvPr id="4" name="Footer Placeholder 3"/>
          <p:cNvSpPr>
            <a:spLocks noGrp="1"/>
          </p:cNvSpPr>
          <p:nvPr>
            <p:ph type="ftr" sz="quarter" idx="11"/>
          </p:nvPr>
        </p:nvSpPr>
        <p:spPr/>
        <p:txBody>
          <a:bodyPr/>
          <a:lstStyle/>
          <a:p>
            <a:r>
              <a:rPr lang="en-US" smtClean="0"/>
              <a:t>IPC 3.x</a:t>
            </a:r>
            <a:endParaRPr lang="en-US"/>
          </a:p>
        </p:txBody>
      </p:sp>
    </p:spTree>
    <p:extLst>
      <p:ext uri="{BB962C8B-B14F-4D97-AF65-F5344CB8AC3E}">
        <p14:creationId xmlns:p14="http://schemas.microsoft.com/office/powerpoint/2010/main" xmlns="" val="316243816"/>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533400" y="152400"/>
            <a:ext cx="8229600" cy="613410"/>
          </a:xfrm>
        </p:spPr>
        <p:txBody>
          <a:bodyPr wrap="none" anchorCtr="1"/>
          <a:lstStyle/>
          <a:p>
            <a:r>
              <a:rPr lang="en-US" sz="3600" dirty="0" smtClean="0"/>
              <a:t>Notify – Basic Communication</a:t>
            </a:r>
          </a:p>
        </p:txBody>
      </p:sp>
      <p:sp>
        <p:nvSpPr>
          <p:cNvPr id="6" name="TextBox 5"/>
          <p:cNvSpPr txBox="1"/>
          <p:nvPr/>
        </p:nvSpPr>
        <p:spPr>
          <a:xfrm>
            <a:off x="200025" y="1401139"/>
            <a:ext cx="8267700" cy="911019"/>
          </a:xfrm>
          <a:prstGeom prst="rect">
            <a:avLst/>
          </a:prstGeom>
          <a:noFill/>
        </p:spPr>
        <p:txBody>
          <a:bodyPr wrap="square" rtlCol="0" anchor="ctr" anchorCtr="0">
            <a:spAutoFit/>
          </a:bodyPr>
          <a:lstStyle/>
          <a:p>
            <a:pPr marL="342900" indent="-342900" fontAlgn="base">
              <a:lnSpc>
                <a:spcPct val="90000"/>
              </a:lnSpc>
              <a:spcBef>
                <a:spcPts val="1200"/>
              </a:spcBef>
              <a:spcAft>
                <a:spcPct val="0"/>
              </a:spcAft>
              <a:buClr>
                <a:srgbClr val="000000"/>
              </a:buClr>
              <a:buSzPct val="75000"/>
              <a:buFont typeface="Arial" panose="020B0604020202020204" pitchFamily="34" charset="0"/>
              <a:buChar char="•"/>
            </a:pPr>
            <a:r>
              <a:rPr lang="en-US" sz="2400" dirty="0">
                <a:solidFill>
                  <a:srgbClr val="000000"/>
                </a:solidFill>
              </a:rPr>
              <a:t>S</a:t>
            </a:r>
            <a:r>
              <a:rPr lang="en-US" sz="2400" dirty="0" smtClean="0">
                <a:solidFill>
                  <a:srgbClr val="000000"/>
                </a:solidFill>
              </a:rPr>
              <a:t>impler </a:t>
            </a:r>
            <a:r>
              <a:rPr lang="en-US" sz="2400" dirty="0">
                <a:solidFill>
                  <a:srgbClr val="000000"/>
                </a:solidFill>
              </a:rPr>
              <a:t>form of IPC </a:t>
            </a:r>
            <a:r>
              <a:rPr lang="en-US" sz="2400" dirty="0" smtClean="0">
                <a:solidFill>
                  <a:srgbClr val="000000"/>
                </a:solidFill>
              </a:rPr>
              <a:t>communication</a:t>
            </a:r>
          </a:p>
          <a:p>
            <a:pPr marL="342900" indent="-342900" fontAlgn="base">
              <a:lnSpc>
                <a:spcPct val="90000"/>
              </a:lnSpc>
              <a:spcBef>
                <a:spcPts val="1200"/>
              </a:spcBef>
              <a:spcAft>
                <a:spcPct val="0"/>
              </a:spcAft>
              <a:buClr>
                <a:srgbClr val="000000"/>
              </a:buClr>
              <a:buSzPct val="75000"/>
              <a:buFont typeface="Arial" panose="020B0604020202020204" pitchFamily="34" charset="0"/>
              <a:buChar char="•"/>
            </a:pPr>
            <a:r>
              <a:rPr lang="en-US" sz="2400" dirty="0" smtClean="0">
                <a:solidFill>
                  <a:srgbClr val="000000"/>
                </a:solidFill>
              </a:rPr>
              <a:t>Send and receive event notifications</a:t>
            </a:r>
            <a:endParaRPr lang="en-US" sz="2400" dirty="0">
              <a:solidFill>
                <a:srgbClr val="000000"/>
              </a:solidFill>
            </a:endParaRPr>
          </a:p>
        </p:txBody>
      </p:sp>
      <p:grpSp>
        <p:nvGrpSpPr>
          <p:cNvPr id="2" name="Group 76"/>
          <p:cNvGrpSpPr/>
          <p:nvPr/>
        </p:nvGrpSpPr>
        <p:grpSpPr>
          <a:xfrm>
            <a:off x="2333625" y="2912745"/>
            <a:ext cx="4267200" cy="3200400"/>
            <a:chOff x="2286000" y="3048000"/>
            <a:chExt cx="4267200" cy="3200400"/>
          </a:xfrm>
        </p:grpSpPr>
        <p:sp>
          <p:nvSpPr>
            <p:cNvPr id="26" name="Cube 25"/>
            <p:cNvSpPr/>
            <p:nvPr/>
          </p:nvSpPr>
          <p:spPr bwMode="auto">
            <a:xfrm>
              <a:off x="2286000" y="3048000"/>
              <a:ext cx="4267200" cy="3200400"/>
            </a:xfrm>
            <a:prstGeom prst="cube">
              <a:avLst>
                <a:gd name="adj" fmla="val 2700"/>
              </a:avLst>
            </a:prstGeom>
            <a:solidFill>
              <a:schemeClr val="bg1">
                <a:lumMod val="95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algn="r" eaLnBrk="0" fontAlgn="base" hangingPunct="0">
                <a:lnSpc>
                  <a:spcPct val="80000"/>
                </a:lnSpc>
                <a:spcBef>
                  <a:spcPct val="50000"/>
                </a:spcBef>
                <a:spcAft>
                  <a:spcPct val="0"/>
                </a:spcAft>
              </a:pPr>
              <a:r>
                <a:rPr lang="en-US" sz="2400" dirty="0">
                  <a:solidFill>
                    <a:srgbClr val="000000"/>
                  </a:solidFill>
                </a:rPr>
                <a:t>Device 1</a:t>
              </a:r>
            </a:p>
          </p:txBody>
        </p:sp>
        <p:grpSp>
          <p:nvGrpSpPr>
            <p:cNvPr id="3" name="Group 60"/>
            <p:cNvGrpSpPr/>
            <p:nvPr/>
          </p:nvGrpSpPr>
          <p:grpSpPr>
            <a:xfrm>
              <a:off x="2590800" y="3581400"/>
              <a:ext cx="1600200" cy="1905000"/>
              <a:chOff x="990600" y="2362200"/>
              <a:chExt cx="1371600" cy="1905000"/>
            </a:xfrm>
          </p:grpSpPr>
          <p:sp>
            <p:nvSpPr>
              <p:cNvPr id="37" name="Rectangle 36"/>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algn="r" eaLnBrk="0" fontAlgn="base" hangingPunct="0">
                  <a:lnSpc>
                    <a:spcPct val="80000"/>
                  </a:lnSpc>
                  <a:spcBef>
                    <a:spcPct val="50000"/>
                  </a:spcBef>
                  <a:spcAft>
                    <a:spcPct val="0"/>
                  </a:spcAft>
                </a:pPr>
                <a:r>
                  <a:rPr lang="en-US" sz="2000" dirty="0">
                    <a:solidFill>
                      <a:srgbClr val="000000"/>
                    </a:solidFill>
                  </a:rPr>
                  <a:t>CorePac 1</a:t>
                </a:r>
              </a:p>
            </p:txBody>
          </p:sp>
          <p:sp>
            <p:nvSpPr>
              <p:cNvPr id="38" name="Rounded Rectangle 37"/>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1600" dirty="0">
                    <a:solidFill>
                      <a:srgbClr val="000000"/>
                    </a:solidFill>
                  </a:rPr>
                  <a:t>Thread 1</a:t>
                </a:r>
              </a:p>
            </p:txBody>
          </p:sp>
          <p:sp>
            <p:nvSpPr>
              <p:cNvPr id="39" name="Rounded Rectangle 38"/>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dirty="0">
                    <a:solidFill>
                      <a:srgbClr val="000000"/>
                    </a:solidFill>
                  </a:rPr>
                  <a:t>IPC</a:t>
                </a:r>
              </a:p>
            </p:txBody>
          </p:sp>
          <p:sp>
            <p:nvSpPr>
              <p:cNvPr id="40" name="Rounded Rectangle 39"/>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1600" dirty="0">
                    <a:solidFill>
                      <a:srgbClr val="000000"/>
                    </a:solidFill>
                  </a:rPr>
                  <a:t>Thread 2</a:t>
                </a:r>
              </a:p>
            </p:txBody>
          </p:sp>
        </p:grpSp>
        <p:sp>
          <p:nvSpPr>
            <p:cNvPr id="28" name="Rectangle 27"/>
            <p:cNvSpPr/>
            <p:nvPr/>
          </p:nvSpPr>
          <p:spPr bwMode="auto">
            <a:xfrm>
              <a:off x="3903928" y="5652971"/>
              <a:ext cx="1004771" cy="457200"/>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r" eaLnBrk="0" fontAlgn="base" hangingPunct="0">
                <a:lnSpc>
                  <a:spcPct val="80000"/>
                </a:lnSpc>
                <a:spcBef>
                  <a:spcPct val="50000"/>
                </a:spcBef>
                <a:spcAft>
                  <a:spcPct val="0"/>
                </a:spcAft>
              </a:pPr>
              <a:endParaRPr lang="en-US" sz="2800" dirty="0">
                <a:solidFill>
                  <a:srgbClr val="000000"/>
                </a:solidFill>
                <a:latin typeface="Arial Narrow" pitchFamily="34" charset="0"/>
              </a:endParaRPr>
            </a:p>
          </p:txBody>
        </p:sp>
        <p:sp>
          <p:nvSpPr>
            <p:cNvPr id="29" name="Rectangle 28"/>
            <p:cNvSpPr/>
            <p:nvPr/>
          </p:nvSpPr>
          <p:spPr bwMode="auto">
            <a:xfrm>
              <a:off x="4047464" y="5716769"/>
              <a:ext cx="715930" cy="317202"/>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dirty="0">
                  <a:solidFill>
                    <a:srgbClr val="000000"/>
                  </a:solidFill>
                </a:rPr>
                <a:t>MEM</a:t>
              </a:r>
            </a:p>
          </p:txBody>
        </p:sp>
        <p:grpSp>
          <p:nvGrpSpPr>
            <p:cNvPr id="4" name="Group 68"/>
            <p:cNvGrpSpPr/>
            <p:nvPr/>
          </p:nvGrpSpPr>
          <p:grpSpPr>
            <a:xfrm>
              <a:off x="4572000" y="3581400"/>
              <a:ext cx="1600200" cy="1905000"/>
              <a:chOff x="990600" y="2362200"/>
              <a:chExt cx="1371600" cy="1905000"/>
            </a:xfrm>
          </p:grpSpPr>
          <p:sp>
            <p:nvSpPr>
              <p:cNvPr id="33" name="Rectangle 32"/>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algn="r" eaLnBrk="0" fontAlgn="base" hangingPunct="0">
                  <a:lnSpc>
                    <a:spcPct val="80000"/>
                  </a:lnSpc>
                  <a:spcBef>
                    <a:spcPct val="50000"/>
                  </a:spcBef>
                  <a:spcAft>
                    <a:spcPct val="0"/>
                  </a:spcAft>
                </a:pPr>
                <a:r>
                  <a:rPr lang="en-US" sz="2000" dirty="0">
                    <a:solidFill>
                      <a:srgbClr val="000000"/>
                    </a:solidFill>
                  </a:rPr>
                  <a:t>CorePac 2</a:t>
                </a:r>
              </a:p>
            </p:txBody>
          </p:sp>
          <p:sp>
            <p:nvSpPr>
              <p:cNvPr id="34" name="Rounded Rectangle 33"/>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1600" dirty="0">
                    <a:solidFill>
                      <a:srgbClr val="000000"/>
                    </a:solidFill>
                  </a:rPr>
                  <a:t>Thread 1</a:t>
                </a:r>
              </a:p>
            </p:txBody>
          </p:sp>
          <p:sp>
            <p:nvSpPr>
              <p:cNvPr id="35" name="Rounded Rectangle 34"/>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dirty="0">
                    <a:solidFill>
                      <a:srgbClr val="000000"/>
                    </a:solidFill>
                  </a:rPr>
                  <a:t>IPC</a:t>
                </a:r>
              </a:p>
            </p:txBody>
          </p:sp>
          <p:sp>
            <p:nvSpPr>
              <p:cNvPr id="36" name="Rounded Rectangle 35"/>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1600" dirty="0">
                    <a:solidFill>
                      <a:srgbClr val="000000"/>
                    </a:solidFill>
                  </a:rPr>
                  <a:t>Thread 2</a:t>
                </a:r>
              </a:p>
            </p:txBody>
          </p:sp>
        </p:grpSp>
        <p:cxnSp>
          <p:nvCxnSpPr>
            <p:cNvPr id="31" name="Shape 30"/>
            <p:cNvCxnSpPr>
              <a:stCxn id="38" idx="1"/>
              <a:endCxn id="28" idx="1"/>
            </p:cNvCxnSpPr>
            <p:nvPr/>
          </p:nvCxnSpPr>
          <p:spPr bwMode="auto">
            <a:xfrm rot="16200000" flipH="1">
              <a:off x="2973765" y="4951407"/>
              <a:ext cx="956039" cy="904288"/>
            </a:xfrm>
            <a:prstGeom prst="bentConnector2">
              <a:avLst/>
            </a:prstGeom>
            <a:solidFill>
              <a:schemeClr val="accent1"/>
            </a:solidFill>
            <a:ln w="57150" cap="flat" cmpd="sng" algn="ctr">
              <a:solidFill>
                <a:schemeClr val="tx1"/>
              </a:solidFill>
              <a:prstDash val="solid"/>
              <a:round/>
              <a:headEnd type="none" w="med" len="med"/>
              <a:tailEnd type="triangle" w="med" len="med"/>
            </a:ln>
            <a:effectLst/>
          </p:spPr>
        </p:cxnSp>
        <p:cxnSp>
          <p:nvCxnSpPr>
            <p:cNvPr id="32" name="Shape 31"/>
            <p:cNvCxnSpPr>
              <a:stCxn id="28" idx="3"/>
              <a:endCxn id="36" idx="1"/>
            </p:cNvCxnSpPr>
            <p:nvPr/>
          </p:nvCxnSpPr>
          <p:spPr bwMode="auto">
            <a:xfrm flipV="1">
              <a:off x="4908699" y="4925532"/>
              <a:ext cx="854665" cy="956039"/>
            </a:xfrm>
            <a:prstGeom prst="bentConnector2">
              <a:avLst/>
            </a:prstGeom>
            <a:solidFill>
              <a:schemeClr val="accent1"/>
            </a:solidFill>
            <a:ln w="57150" cap="flat" cmpd="sng" algn="ctr">
              <a:solidFill>
                <a:schemeClr val="tx1"/>
              </a:solidFill>
              <a:prstDash val="solid"/>
              <a:round/>
              <a:headEnd type="none" w="med" len="med"/>
              <a:tailEnd type="triangle" w="med" len="med"/>
            </a:ln>
            <a:effectLst/>
          </p:spPr>
        </p:cxnSp>
      </p:grpSp>
    </p:spTree>
    <p:extLst>
      <p:ext uri="{BB962C8B-B14F-4D97-AF65-F5344CB8AC3E}">
        <p14:creationId xmlns:p14="http://schemas.microsoft.com/office/powerpoint/2010/main" xmlns="" val="2883615286"/>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95300" y="1905"/>
            <a:ext cx="8229600" cy="657225"/>
          </a:xfrm>
        </p:spPr>
        <p:txBody>
          <a:bodyPr wrap="none" anchorCtr="1"/>
          <a:lstStyle/>
          <a:p>
            <a:r>
              <a:rPr lang="en-US" dirty="0" smtClean="0"/>
              <a:t>Notify Model</a:t>
            </a:r>
          </a:p>
        </p:txBody>
      </p:sp>
      <p:sp>
        <p:nvSpPr>
          <p:cNvPr id="6" name="TextBox 5"/>
          <p:cNvSpPr txBox="1"/>
          <p:nvPr/>
        </p:nvSpPr>
        <p:spPr>
          <a:xfrm>
            <a:off x="177048" y="727164"/>
            <a:ext cx="8641198" cy="4979825"/>
          </a:xfrm>
          <a:prstGeom prst="rect">
            <a:avLst/>
          </a:prstGeom>
          <a:noFill/>
        </p:spPr>
        <p:txBody>
          <a:bodyPr wrap="square" rtlCol="0" anchor="ctr" anchorCtr="0">
            <a:spAutoFit/>
          </a:bodyPr>
          <a:lstStyle/>
          <a:p>
            <a:pPr marL="342900" indent="-342900" fontAlgn="base">
              <a:lnSpc>
                <a:spcPct val="90000"/>
              </a:lnSpc>
              <a:spcBef>
                <a:spcPts val="1200"/>
              </a:spcBef>
              <a:spcAft>
                <a:spcPct val="0"/>
              </a:spcAft>
              <a:buClr>
                <a:srgbClr val="000000"/>
              </a:buClr>
              <a:buSzPct val="100000"/>
              <a:buFont typeface="Arial" pitchFamily="34" charset="0"/>
              <a:buChar char="•"/>
            </a:pPr>
            <a:r>
              <a:rPr lang="en-US" sz="2400" dirty="0">
                <a:solidFill>
                  <a:srgbClr val="000000"/>
                </a:solidFill>
              </a:rPr>
              <a:t>Comprised of </a:t>
            </a:r>
            <a:r>
              <a:rPr lang="en-US" sz="2400" dirty="0">
                <a:solidFill>
                  <a:srgbClr val="1F497D"/>
                </a:solidFill>
              </a:rPr>
              <a:t>SENDER</a:t>
            </a:r>
            <a:r>
              <a:rPr lang="en-US" sz="2400" dirty="0">
                <a:solidFill>
                  <a:srgbClr val="000000"/>
                </a:solidFill>
              </a:rPr>
              <a:t> and </a:t>
            </a:r>
            <a:r>
              <a:rPr lang="en-US" sz="2400" dirty="0">
                <a:solidFill>
                  <a:srgbClr val="1F497D"/>
                </a:solidFill>
              </a:rPr>
              <a:t>RECEIVER</a:t>
            </a:r>
            <a:r>
              <a:rPr lang="en-US" sz="2400" dirty="0">
                <a:solidFill>
                  <a:srgbClr val="000000"/>
                </a:solidFill>
              </a:rPr>
              <a:t>.</a:t>
            </a:r>
          </a:p>
          <a:p>
            <a:pPr marL="342900" indent="-342900" fontAlgn="base">
              <a:lnSpc>
                <a:spcPct val="90000"/>
              </a:lnSpc>
              <a:spcBef>
                <a:spcPts val="1200"/>
              </a:spcBef>
              <a:spcAft>
                <a:spcPct val="0"/>
              </a:spcAft>
              <a:buClr>
                <a:srgbClr val="000000"/>
              </a:buClr>
              <a:buSzPct val="100000"/>
              <a:buFont typeface="Arial" pitchFamily="34" charset="0"/>
              <a:buChar char="•"/>
            </a:pPr>
            <a:r>
              <a:rPr lang="en-US" sz="2400" dirty="0">
                <a:solidFill>
                  <a:srgbClr val="000000"/>
                </a:solidFill>
              </a:rPr>
              <a:t>The </a:t>
            </a:r>
            <a:r>
              <a:rPr lang="en-US" sz="2400" dirty="0">
                <a:solidFill>
                  <a:srgbClr val="1F497D"/>
                </a:solidFill>
              </a:rPr>
              <a:t>SENDER</a:t>
            </a:r>
            <a:r>
              <a:rPr lang="en-US" sz="2400" dirty="0">
                <a:solidFill>
                  <a:srgbClr val="000000"/>
                </a:solidFill>
              </a:rPr>
              <a:t> API requires the following information:</a:t>
            </a:r>
          </a:p>
          <a:p>
            <a:pPr marL="800100" lvl="1" indent="-342900" fontAlgn="base">
              <a:lnSpc>
                <a:spcPct val="90000"/>
              </a:lnSpc>
              <a:spcBef>
                <a:spcPts val="1200"/>
              </a:spcBef>
              <a:spcAft>
                <a:spcPct val="0"/>
              </a:spcAft>
              <a:buClr>
                <a:srgbClr val="000000"/>
              </a:buClr>
              <a:buSzPct val="75000"/>
              <a:buFont typeface="Calibri" pitchFamily="34" charset="0"/>
              <a:buChar char="–"/>
            </a:pPr>
            <a:r>
              <a:rPr lang="en-US" sz="2400" dirty="0">
                <a:solidFill>
                  <a:srgbClr val="000000"/>
                </a:solidFill>
              </a:rPr>
              <a:t>Destination (</a:t>
            </a:r>
            <a:r>
              <a:rPr lang="en-US" sz="2400" dirty="0">
                <a:solidFill>
                  <a:srgbClr val="1F497D"/>
                </a:solidFill>
              </a:rPr>
              <a:t>SENDER</a:t>
            </a:r>
            <a:r>
              <a:rPr lang="en-US" sz="2400" dirty="0">
                <a:solidFill>
                  <a:srgbClr val="000000"/>
                </a:solidFill>
              </a:rPr>
              <a:t> ID is implicit)</a:t>
            </a:r>
          </a:p>
          <a:p>
            <a:pPr marL="800100" lvl="1" indent="-342900" fontAlgn="base">
              <a:lnSpc>
                <a:spcPct val="90000"/>
              </a:lnSpc>
              <a:spcBef>
                <a:spcPts val="1200"/>
              </a:spcBef>
              <a:spcAft>
                <a:spcPct val="0"/>
              </a:spcAft>
              <a:buClr>
                <a:srgbClr val="000000"/>
              </a:buClr>
              <a:buSzPct val="75000"/>
              <a:buFont typeface="Calibri" pitchFamily="34" charset="0"/>
              <a:buChar char="–"/>
            </a:pPr>
            <a:r>
              <a:rPr lang="en-US" sz="2400" dirty="0">
                <a:solidFill>
                  <a:srgbClr val="000000"/>
                </a:solidFill>
              </a:rPr>
              <a:t>16-bit Line ID </a:t>
            </a:r>
          </a:p>
          <a:p>
            <a:pPr marL="800100" lvl="1" indent="-342900" fontAlgn="base">
              <a:lnSpc>
                <a:spcPct val="90000"/>
              </a:lnSpc>
              <a:spcBef>
                <a:spcPts val="1200"/>
              </a:spcBef>
              <a:spcAft>
                <a:spcPct val="0"/>
              </a:spcAft>
              <a:buClr>
                <a:srgbClr val="000000"/>
              </a:buClr>
              <a:buSzPct val="75000"/>
              <a:buFont typeface="Calibri" pitchFamily="34" charset="0"/>
              <a:buChar char="–"/>
            </a:pPr>
            <a:r>
              <a:rPr lang="en-US" sz="2400" dirty="0">
                <a:solidFill>
                  <a:srgbClr val="000000"/>
                </a:solidFill>
              </a:rPr>
              <a:t>32-bit Event ID</a:t>
            </a:r>
          </a:p>
          <a:p>
            <a:pPr marL="800100" lvl="1" indent="-342900" fontAlgn="base">
              <a:lnSpc>
                <a:spcPct val="90000"/>
              </a:lnSpc>
              <a:spcBef>
                <a:spcPts val="1200"/>
              </a:spcBef>
              <a:spcAft>
                <a:spcPct val="0"/>
              </a:spcAft>
              <a:buClr>
                <a:srgbClr val="000000"/>
              </a:buClr>
              <a:buSzPct val="75000"/>
              <a:buFont typeface="Calibri" pitchFamily="34" charset="0"/>
              <a:buChar char="–"/>
            </a:pPr>
            <a:r>
              <a:rPr lang="en-US" sz="2400" dirty="0">
                <a:solidFill>
                  <a:srgbClr val="000000"/>
                </a:solidFill>
              </a:rPr>
              <a:t>32-bit payload (For example, a pointer to message handle)</a:t>
            </a:r>
          </a:p>
          <a:p>
            <a:pPr marL="342900" indent="-342900" fontAlgn="base">
              <a:lnSpc>
                <a:spcPct val="90000"/>
              </a:lnSpc>
              <a:spcBef>
                <a:spcPts val="1200"/>
              </a:spcBef>
              <a:spcAft>
                <a:spcPct val="0"/>
              </a:spcAft>
              <a:buClr>
                <a:srgbClr val="000000"/>
              </a:buClr>
              <a:buSzPct val="100000"/>
              <a:buFont typeface="Arial" pitchFamily="34" charset="0"/>
              <a:buChar char="•"/>
            </a:pPr>
            <a:r>
              <a:rPr lang="en-US" sz="2400" dirty="0">
                <a:solidFill>
                  <a:srgbClr val="000000"/>
                </a:solidFill>
              </a:rPr>
              <a:t>The </a:t>
            </a:r>
            <a:r>
              <a:rPr lang="en-US" sz="2400" dirty="0">
                <a:solidFill>
                  <a:srgbClr val="1F497D"/>
                </a:solidFill>
              </a:rPr>
              <a:t>SENDER</a:t>
            </a:r>
            <a:r>
              <a:rPr lang="en-US" sz="2400" dirty="0">
                <a:solidFill>
                  <a:srgbClr val="000000"/>
                </a:solidFill>
              </a:rPr>
              <a:t> API generates an interrupt (an event) in the destination.</a:t>
            </a:r>
          </a:p>
          <a:p>
            <a:pPr marL="342900" indent="-342900" fontAlgn="base">
              <a:lnSpc>
                <a:spcPct val="90000"/>
              </a:lnSpc>
              <a:spcBef>
                <a:spcPts val="1200"/>
              </a:spcBef>
              <a:spcAft>
                <a:spcPct val="0"/>
              </a:spcAft>
              <a:buClr>
                <a:srgbClr val="000000"/>
              </a:buClr>
              <a:buSzPct val="100000"/>
              <a:buFont typeface="Arial" pitchFamily="34" charset="0"/>
              <a:buChar char="•"/>
            </a:pPr>
            <a:r>
              <a:rPr lang="en-US" sz="2400" dirty="0">
                <a:solidFill>
                  <a:srgbClr val="000000"/>
                </a:solidFill>
              </a:rPr>
              <a:t>Based on Line ID and Event ID, the </a:t>
            </a:r>
            <a:r>
              <a:rPr lang="en-US" sz="2400" dirty="0">
                <a:solidFill>
                  <a:srgbClr val="1F497D"/>
                </a:solidFill>
              </a:rPr>
              <a:t>RECEIVER</a:t>
            </a:r>
            <a:r>
              <a:rPr lang="en-US" sz="2400" dirty="0">
                <a:solidFill>
                  <a:srgbClr val="000000"/>
                </a:solidFill>
              </a:rPr>
              <a:t> schedules a pre-defined call-back function.</a:t>
            </a:r>
          </a:p>
          <a:p>
            <a:pPr marL="342900" indent="-342900" fontAlgn="base">
              <a:lnSpc>
                <a:spcPct val="90000"/>
              </a:lnSpc>
              <a:spcBef>
                <a:spcPts val="1200"/>
              </a:spcBef>
              <a:spcAft>
                <a:spcPct val="0"/>
              </a:spcAft>
              <a:buClr>
                <a:srgbClr val="1F497D"/>
              </a:buClr>
              <a:buSzPct val="75000"/>
              <a:buFont typeface="Wingdings"/>
              <a:buChar char=""/>
            </a:pPr>
            <a:endParaRPr lang="en-US" sz="2400" dirty="0">
              <a:solidFill>
                <a:srgbClr val="000000"/>
              </a:solidFill>
            </a:endParaRPr>
          </a:p>
        </p:txBody>
      </p:sp>
    </p:spTree>
    <p:extLst>
      <p:ext uri="{BB962C8B-B14F-4D97-AF65-F5344CB8AC3E}">
        <p14:creationId xmlns:p14="http://schemas.microsoft.com/office/powerpoint/2010/main" xmlns="" val="190321324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Memory Resources</a:t>
            </a:r>
            <a:endParaRPr lang="en-US" sz="3600" dirty="0"/>
          </a:p>
        </p:txBody>
      </p:sp>
      <p:sp>
        <p:nvSpPr>
          <p:cNvPr id="3" name="Content Placeholder 2"/>
          <p:cNvSpPr>
            <a:spLocks noGrp="1"/>
          </p:cNvSpPr>
          <p:nvPr>
            <p:ph idx="1"/>
          </p:nvPr>
        </p:nvSpPr>
        <p:spPr/>
        <p:txBody>
          <a:bodyPr>
            <a:normAutofit/>
          </a:bodyPr>
          <a:lstStyle/>
          <a:p>
            <a:r>
              <a:rPr lang="en-US" dirty="0" smtClean="0"/>
              <a:t>Shared memory</a:t>
            </a:r>
          </a:p>
          <a:p>
            <a:pPr lvl="1"/>
            <a:r>
              <a:rPr lang="en-US" dirty="0" smtClean="0"/>
              <a:t>DDR</a:t>
            </a:r>
          </a:p>
          <a:p>
            <a:pPr lvl="1"/>
            <a:r>
              <a:rPr lang="en-US" dirty="0" smtClean="0"/>
              <a:t>MSMC memory</a:t>
            </a:r>
          </a:p>
          <a:p>
            <a:r>
              <a:rPr lang="en-US" dirty="0" smtClean="0"/>
              <a:t>Local “private” </a:t>
            </a:r>
            <a:r>
              <a:rPr lang="en-US" dirty="0" smtClean="0"/>
              <a:t>memory</a:t>
            </a:r>
          </a:p>
          <a:p>
            <a:pPr lvl="1"/>
            <a:r>
              <a:rPr lang="en-US" dirty="0" smtClean="0"/>
              <a:t>L1D and L2 </a:t>
            </a:r>
            <a:r>
              <a:rPr lang="en-US" dirty="0" smtClean="0"/>
              <a:t>memory use global </a:t>
            </a:r>
            <a:r>
              <a:rPr lang="en-US" dirty="0" smtClean="0"/>
              <a:t>addresses</a:t>
            </a:r>
            <a:endParaRPr lang="en-US" dirty="0"/>
          </a:p>
        </p:txBody>
      </p:sp>
    </p:spTree>
    <p:extLst>
      <p:ext uri="{BB962C8B-B14F-4D97-AF65-F5344CB8AC3E}">
        <p14:creationId xmlns:p14="http://schemas.microsoft.com/office/powerpoint/2010/main" xmlns="" val="12961370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95300" y="1905"/>
            <a:ext cx="8229600" cy="657225"/>
          </a:xfrm>
        </p:spPr>
        <p:txBody>
          <a:bodyPr wrap="none" anchorCtr="1"/>
          <a:lstStyle/>
          <a:p>
            <a:r>
              <a:rPr lang="en-US" dirty="0" smtClean="0"/>
              <a:t>Notify Model</a:t>
            </a:r>
          </a:p>
        </p:txBody>
      </p:sp>
      <p:graphicFrame>
        <p:nvGraphicFramePr>
          <p:cNvPr id="4" name="Object 3"/>
          <p:cNvGraphicFramePr>
            <a:graphicFrameLocks noChangeAspect="1"/>
          </p:cNvGraphicFramePr>
          <p:nvPr/>
        </p:nvGraphicFramePr>
        <p:xfrm>
          <a:off x="144463" y="902653"/>
          <a:ext cx="8855075" cy="5311775"/>
        </p:xfrm>
        <a:graphic>
          <a:graphicData uri="http://schemas.openxmlformats.org/presentationml/2006/ole">
            <p:oleObj spid="_x0000_s9229" name="Visio" r:id="rId4" imgW="8854417" imgH="5311032" progId="Visio.Drawing.11">
              <p:embed/>
            </p:oleObj>
          </a:graphicData>
        </a:graphic>
      </p:graphicFrame>
    </p:spTree>
    <p:extLst>
      <p:ext uri="{BB962C8B-B14F-4D97-AF65-F5344CB8AC3E}">
        <p14:creationId xmlns:p14="http://schemas.microsoft.com/office/powerpoint/2010/main" xmlns="" val="226616497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904874" y="4297"/>
            <a:ext cx="7067551" cy="742950"/>
          </a:xfrm>
        </p:spPr>
        <p:txBody>
          <a:bodyPr wrap="none" anchorCtr="1"/>
          <a:lstStyle/>
          <a:p>
            <a:r>
              <a:rPr lang="en-US" dirty="0" smtClean="0"/>
              <a:t>Notify Implementation</a:t>
            </a:r>
          </a:p>
        </p:txBody>
      </p:sp>
      <p:sp>
        <p:nvSpPr>
          <p:cNvPr id="6" name="TextBox 5"/>
          <p:cNvSpPr txBox="1"/>
          <p:nvPr/>
        </p:nvSpPr>
        <p:spPr>
          <a:xfrm>
            <a:off x="273590" y="1114425"/>
            <a:ext cx="8174000" cy="5153025"/>
          </a:xfrm>
          <a:prstGeom prst="rect">
            <a:avLst/>
          </a:prstGeom>
          <a:noFill/>
        </p:spPr>
        <p:txBody>
          <a:bodyPr wrap="square" rtlCol="0" anchor="t" anchorCtr="0">
            <a:noAutofit/>
          </a:bodyPr>
          <a:lstStyle/>
          <a:p>
            <a:pPr marL="342900" indent="-342900" fontAlgn="base">
              <a:lnSpc>
                <a:spcPct val="90000"/>
              </a:lnSpc>
              <a:spcBef>
                <a:spcPts val="1200"/>
              </a:spcBef>
              <a:spcAft>
                <a:spcPct val="0"/>
              </a:spcAft>
              <a:buClr>
                <a:srgbClr val="1F497D"/>
              </a:buClr>
              <a:buSzPct val="75000"/>
              <a:buFont typeface="Calibri" pitchFamily="34" charset="0"/>
              <a:buChar char="Q"/>
            </a:pPr>
            <a:r>
              <a:rPr lang="en-US" sz="2000" dirty="0">
                <a:solidFill>
                  <a:srgbClr val="000000"/>
                </a:solidFill>
              </a:rPr>
              <a:t>How are interrupts generated for shared memory transport?</a:t>
            </a:r>
          </a:p>
          <a:p>
            <a:pPr marL="800100" lvl="1" indent="-342900" fontAlgn="base">
              <a:lnSpc>
                <a:spcPct val="90000"/>
              </a:lnSpc>
              <a:spcBef>
                <a:spcPts val="1200"/>
              </a:spcBef>
              <a:spcAft>
                <a:spcPct val="0"/>
              </a:spcAft>
              <a:buClr>
                <a:srgbClr val="1F497D"/>
              </a:buClr>
              <a:buSzPct val="75000"/>
              <a:buFont typeface="Calibri" pitchFamily="34" charset="0"/>
              <a:buChar char="A"/>
            </a:pPr>
            <a:r>
              <a:rPr lang="en-US" sz="2000" dirty="0">
                <a:solidFill>
                  <a:srgbClr val="000000"/>
                </a:solidFill>
              </a:rPr>
              <a:t>The IPC hardware registers are a set of 32-bit registers that generate interrupts.  There is one register for each core.</a:t>
            </a:r>
          </a:p>
          <a:p>
            <a:pPr marL="342900" indent="-342900" fontAlgn="base">
              <a:lnSpc>
                <a:spcPct val="90000"/>
              </a:lnSpc>
              <a:spcBef>
                <a:spcPts val="1200"/>
              </a:spcBef>
              <a:spcAft>
                <a:spcPct val="0"/>
              </a:spcAft>
              <a:buClr>
                <a:srgbClr val="1F497D"/>
              </a:buClr>
              <a:buSzPct val="75000"/>
              <a:buFont typeface="Calibri" pitchFamily="34" charset="0"/>
              <a:buChar char="Q"/>
            </a:pPr>
            <a:r>
              <a:rPr lang="en-US" sz="2000" dirty="0">
                <a:solidFill>
                  <a:srgbClr val="000000"/>
                </a:solidFill>
              </a:rPr>
              <a:t>How are the notify parameters stored?</a:t>
            </a:r>
          </a:p>
          <a:p>
            <a:pPr marL="800100" lvl="1" indent="-342900" fontAlgn="base">
              <a:lnSpc>
                <a:spcPct val="90000"/>
              </a:lnSpc>
              <a:spcBef>
                <a:spcPts val="1200"/>
              </a:spcBef>
              <a:spcAft>
                <a:spcPct val="0"/>
              </a:spcAft>
              <a:buClr>
                <a:srgbClr val="1F497D"/>
              </a:buClr>
              <a:buSzPct val="75000"/>
              <a:buFont typeface="Calibri" pitchFamily="34" charset="0"/>
              <a:buChar char="A"/>
            </a:pPr>
            <a:r>
              <a:rPr lang="en-US" sz="2000" dirty="0" smtClean="0">
                <a:solidFill>
                  <a:srgbClr val="000000"/>
                </a:solidFill>
              </a:rPr>
              <a:t>The allocation </a:t>
            </a:r>
            <a:r>
              <a:rPr lang="en-US" sz="2000" dirty="0">
                <a:solidFill>
                  <a:srgbClr val="000000"/>
                </a:solidFill>
              </a:rPr>
              <a:t>of the memory is done by </a:t>
            </a:r>
            <a:r>
              <a:rPr lang="en-US" sz="2000" dirty="0" smtClean="0">
                <a:solidFill>
                  <a:srgbClr val="000000"/>
                </a:solidFill>
              </a:rPr>
              <a:t>HeapMP</a:t>
            </a:r>
            <a:r>
              <a:rPr lang="en-US" sz="2000" dirty="0">
                <a:solidFill>
                  <a:srgbClr val="000000"/>
                </a:solidFill>
              </a:rPr>
              <a:t> </a:t>
            </a:r>
            <a:r>
              <a:rPr lang="en-US" sz="2000" dirty="0" smtClean="0">
                <a:solidFill>
                  <a:srgbClr val="000000"/>
                </a:solidFill>
              </a:rPr>
              <a:t>and  SharedRegion</a:t>
            </a:r>
            <a:endParaRPr lang="en-US" sz="2000" dirty="0">
              <a:solidFill>
                <a:srgbClr val="000000"/>
              </a:solidFill>
            </a:endParaRPr>
          </a:p>
          <a:p>
            <a:pPr marL="342900" indent="-342900" fontAlgn="base">
              <a:lnSpc>
                <a:spcPct val="90000"/>
              </a:lnSpc>
              <a:spcBef>
                <a:spcPts val="1200"/>
              </a:spcBef>
              <a:spcAft>
                <a:spcPct val="0"/>
              </a:spcAft>
              <a:buClr>
                <a:srgbClr val="1F497D"/>
              </a:buClr>
              <a:buSzPct val="75000"/>
              <a:buFont typeface="Calibri" pitchFamily="34" charset="0"/>
              <a:buChar char="Q"/>
            </a:pPr>
            <a:r>
              <a:rPr lang="en-US" sz="2000" dirty="0">
                <a:solidFill>
                  <a:srgbClr val="000000"/>
                </a:solidFill>
              </a:rPr>
              <a:t>How does the notify know to send the message to the correct destination?</a:t>
            </a:r>
          </a:p>
          <a:p>
            <a:pPr marL="800100" lvl="1" indent="-342900" fontAlgn="base">
              <a:lnSpc>
                <a:spcPct val="90000"/>
              </a:lnSpc>
              <a:spcBef>
                <a:spcPts val="1200"/>
              </a:spcBef>
              <a:spcAft>
                <a:spcPct val="0"/>
              </a:spcAft>
              <a:buClr>
                <a:srgbClr val="1F497D"/>
              </a:buClr>
              <a:buSzPct val="75000"/>
              <a:buFont typeface="Calibri" pitchFamily="34" charset="0"/>
              <a:buChar char="A"/>
            </a:pPr>
            <a:r>
              <a:rPr lang="en-US" sz="2000" dirty="0">
                <a:solidFill>
                  <a:srgbClr val="000000"/>
                </a:solidFill>
              </a:rPr>
              <a:t>MultiProc and name server keep track of the core ID.</a:t>
            </a:r>
          </a:p>
          <a:p>
            <a:pPr marL="342900" indent="-342900" fontAlgn="base">
              <a:lnSpc>
                <a:spcPct val="90000"/>
              </a:lnSpc>
              <a:spcBef>
                <a:spcPts val="1200"/>
              </a:spcBef>
              <a:spcAft>
                <a:spcPct val="0"/>
              </a:spcAft>
              <a:buClr>
                <a:srgbClr val="1F497D"/>
              </a:buClr>
              <a:buSzPct val="75000"/>
              <a:buFont typeface="Calibri" pitchFamily="34" charset="0"/>
              <a:buChar char="Q"/>
            </a:pPr>
            <a:r>
              <a:rPr lang="en-US" sz="2000" dirty="0">
                <a:solidFill>
                  <a:srgbClr val="000000"/>
                </a:solidFill>
              </a:rPr>
              <a:t>Does the application need to configure all these modules?</a:t>
            </a:r>
          </a:p>
          <a:p>
            <a:pPr marL="800100" lvl="1" indent="-342900" fontAlgn="base">
              <a:lnSpc>
                <a:spcPct val="90000"/>
              </a:lnSpc>
              <a:spcBef>
                <a:spcPts val="1200"/>
              </a:spcBef>
              <a:spcAft>
                <a:spcPct val="0"/>
              </a:spcAft>
              <a:buClr>
                <a:srgbClr val="1F497D"/>
              </a:buClr>
              <a:buSzPct val="75000"/>
              <a:buFont typeface="Calibri" pitchFamily="34" charset="0"/>
              <a:buChar char="A"/>
            </a:pPr>
            <a:r>
              <a:rPr lang="en-US" sz="2000" dirty="0">
                <a:solidFill>
                  <a:srgbClr val="000000"/>
                </a:solidFill>
              </a:rPr>
              <a:t>No. Most of the configuration is done by the system. They are all “under the hood” </a:t>
            </a:r>
          </a:p>
        </p:txBody>
      </p:sp>
    </p:spTree>
    <p:extLst>
      <p:ext uri="{BB962C8B-B14F-4D97-AF65-F5344CB8AC3E}">
        <p14:creationId xmlns:p14="http://schemas.microsoft.com/office/powerpoint/2010/main" xmlns="" val="4173624519"/>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Example Callback Function</a:t>
            </a:r>
            <a:endParaRPr lang="en-US" dirty="0"/>
          </a:p>
        </p:txBody>
      </p:sp>
      <p:sp>
        <p:nvSpPr>
          <p:cNvPr id="17" name="Rectangle 16"/>
          <p:cNvSpPr/>
          <p:nvPr/>
        </p:nvSpPr>
        <p:spPr bwMode="auto">
          <a:xfrm>
            <a:off x="457200" y="990600"/>
            <a:ext cx="8305800" cy="4114800"/>
          </a:xfrm>
          <a:prstGeom prst="rect">
            <a:avLst/>
          </a:prstGeom>
          <a:solidFill>
            <a:schemeClr val="tx2">
              <a:lumMod val="20000"/>
              <a:lumOff val="80000"/>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sz="2000" dirty="0">
                <a:solidFill>
                  <a:srgbClr val="1F497D"/>
                </a:solidFill>
                <a:latin typeface="Arial Narrow" pitchFamily="34" charset="0"/>
                <a:cs typeface="Courier New" pitchFamily="49" charset="0"/>
              </a:rPr>
              <a:t>/*</a:t>
            </a:r>
          </a:p>
          <a:p>
            <a:pPr fontAlgn="base">
              <a:spcBef>
                <a:spcPct val="0"/>
              </a:spcBef>
              <a:spcAft>
                <a:spcPct val="0"/>
              </a:spcAft>
            </a:pPr>
            <a:r>
              <a:rPr lang="en-US" sz="2000" dirty="0">
                <a:solidFill>
                  <a:srgbClr val="1F497D"/>
                </a:solidFill>
                <a:latin typeface="Arial Narrow" pitchFamily="34" charset="0"/>
                <a:cs typeface="Courier New" pitchFamily="49" charset="0"/>
              </a:rPr>
              <a:t> *  ======== cbFxn ========</a:t>
            </a:r>
          </a:p>
          <a:p>
            <a:pPr fontAlgn="base">
              <a:spcBef>
                <a:spcPct val="0"/>
              </a:spcBef>
              <a:spcAft>
                <a:spcPct val="0"/>
              </a:spcAft>
            </a:pPr>
            <a:r>
              <a:rPr lang="en-US" sz="2000" dirty="0">
                <a:solidFill>
                  <a:srgbClr val="1F497D"/>
                </a:solidFill>
                <a:latin typeface="Arial Narrow" pitchFamily="34" charset="0"/>
                <a:cs typeface="Courier New" pitchFamily="49" charset="0"/>
              </a:rPr>
              <a:t> *  This fxn was registered with Notify. It is called when any event is sent to this CPU.</a:t>
            </a:r>
          </a:p>
          <a:p>
            <a:pPr fontAlgn="base">
              <a:spcBef>
                <a:spcPct val="0"/>
              </a:spcBef>
              <a:spcAft>
                <a:spcPct val="0"/>
              </a:spcAft>
            </a:pPr>
            <a:r>
              <a:rPr lang="en-US" sz="2000" dirty="0">
                <a:solidFill>
                  <a:srgbClr val="1F497D"/>
                </a:solidFill>
                <a:latin typeface="Arial Narrow" pitchFamily="34" charset="0"/>
                <a:cs typeface="Courier New" pitchFamily="49" charset="0"/>
              </a:rPr>
              <a:t> */</a:t>
            </a:r>
          </a:p>
          <a:p>
            <a:pPr fontAlgn="base">
              <a:spcBef>
                <a:spcPct val="0"/>
              </a:spcBef>
              <a:spcAft>
                <a:spcPct val="0"/>
              </a:spcAft>
            </a:pPr>
            <a:r>
              <a:rPr lang="en-US" sz="2000" dirty="0">
                <a:solidFill>
                  <a:srgbClr val="000000"/>
                </a:solidFill>
                <a:latin typeface="Arial Narrow" pitchFamily="34" charset="0"/>
                <a:cs typeface="Courier New" pitchFamily="49" charset="0"/>
              </a:rPr>
              <a:t>Uint32 recvProcId ;</a:t>
            </a:r>
          </a:p>
          <a:p>
            <a:pPr fontAlgn="base">
              <a:spcBef>
                <a:spcPct val="0"/>
              </a:spcBef>
              <a:spcAft>
                <a:spcPct val="0"/>
              </a:spcAft>
            </a:pPr>
            <a:r>
              <a:rPr lang="en-US" sz="2000" dirty="0">
                <a:solidFill>
                  <a:srgbClr val="000000"/>
                </a:solidFill>
                <a:latin typeface="Arial Narrow" pitchFamily="34" charset="0"/>
                <a:cs typeface="Courier New" pitchFamily="49" charset="0"/>
              </a:rPr>
              <a:t>Uint32 seq    ;</a:t>
            </a:r>
          </a:p>
          <a:p>
            <a:pPr fontAlgn="base">
              <a:spcBef>
                <a:spcPct val="0"/>
              </a:spcBef>
              <a:spcAft>
                <a:spcPct val="0"/>
              </a:spcAft>
            </a:pPr>
            <a:r>
              <a:rPr lang="en-US" sz="2000" dirty="0">
                <a:solidFill>
                  <a:srgbClr val="000000"/>
                </a:solidFill>
                <a:latin typeface="Arial Narrow" pitchFamily="34" charset="0"/>
                <a:cs typeface="Courier New" pitchFamily="49" charset="0"/>
              </a:rPr>
              <a:t>void cbFxn(UInt16 procId, UInt16 lineId, UInt32 eventId, UArg arg, UInt32 payload)</a:t>
            </a:r>
          </a:p>
          <a:p>
            <a:pPr fontAlgn="base">
              <a:spcBef>
                <a:spcPct val="0"/>
              </a:spcBef>
              <a:spcAft>
                <a:spcPct val="0"/>
              </a:spcAft>
            </a:pPr>
            <a:r>
              <a:rPr lang="en-US" sz="2000" dirty="0">
                <a:solidFill>
                  <a:srgbClr val="000000"/>
                </a:solidFill>
                <a:latin typeface="Arial Narrow" pitchFamily="34" charset="0"/>
                <a:cs typeface="Courier New" pitchFamily="49" charset="0"/>
              </a:rPr>
              <a:t>{</a:t>
            </a:r>
          </a:p>
          <a:p>
            <a:pPr fontAlgn="base">
              <a:spcBef>
                <a:spcPct val="0"/>
              </a:spcBef>
              <a:spcAft>
                <a:spcPct val="0"/>
              </a:spcAft>
            </a:pPr>
            <a:r>
              <a:rPr lang="en-US" sz="2000" dirty="0">
                <a:solidFill>
                  <a:srgbClr val="000000"/>
                </a:solidFill>
                <a:latin typeface="Arial Narrow" pitchFamily="34" charset="0"/>
                <a:cs typeface="Courier New" pitchFamily="49" charset="0"/>
              </a:rPr>
              <a:t>    </a:t>
            </a:r>
            <a:r>
              <a:rPr lang="en-US" sz="2000" dirty="0">
                <a:solidFill>
                  <a:srgbClr val="1F497D"/>
                </a:solidFill>
                <a:latin typeface="Arial Narrow" pitchFamily="34" charset="0"/>
                <a:cs typeface="Courier New" pitchFamily="49" charset="0"/>
              </a:rPr>
              <a:t>/* The payload is a sequence number. */</a:t>
            </a:r>
          </a:p>
          <a:p>
            <a:pPr fontAlgn="base">
              <a:spcBef>
                <a:spcPct val="0"/>
              </a:spcBef>
              <a:spcAft>
                <a:spcPct val="0"/>
              </a:spcAft>
            </a:pPr>
            <a:r>
              <a:rPr lang="en-US" sz="2000" dirty="0">
                <a:solidFill>
                  <a:srgbClr val="000000"/>
                </a:solidFill>
                <a:latin typeface="Arial Narrow" pitchFamily="34" charset="0"/>
                <a:cs typeface="Courier New" pitchFamily="49" charset="0"/>
              </a:rPr>
              <a:t>    recvProcId = procId;</a:t>
            </a:r>
          </a:p>
          <a:p>
            <a:pPr fontAlgn="base">
              <a:spcBef>
                <a:spcPct val="0"/>
              </a:spcBef>
              <a:spcAft>
                <a:spcPct val="0"/>
              </a:spcAft>
            </a:pPr>
            <a:r>
              <a:rPr lang="en-US" sz="2000" dirty="0">
                <a:solidFill>
                  <a:srgbClr val="000000"/>
                </a:solidFill>
                <a:latin typeface="Arial Narrow" pitchFamily="34" charset="0"/>
                <a:cs typeface="Courier New" pitchFamily="49" charset="0"/>
              </a:rPr>
              <a:t>    seq = payload;</a:t>
            </a:r>
          </a:p>
          <a:p>
            <a:pPr fontAlgn="base">
              <a:spcBef>
                <a:spcPct val="0"/>
              </a:spcBef>
              <a:spcAft>
                <a:spcPct val="0"/>
              </a:spcAft>
            </a:pPr>
            <a:r>
              <a:rPr lang="en-US" sz="2000" dirty="0">
                <a:solidFill>
                  <a:srgbClr val="000000"/>
                </a:solidFill>
                <a:latin typeface="Arial Narrow" pitchFamily="34" charset="0"/>
                <a:cs typeface="Courier New" pitchFamily="49" charset="0"/>
              </a:rPr>
              <a:t>    Semaphore_post(semHandle);</a:t>
            </a:r>
          </a:p>
          <a:p>
            <a:pPr fontAlgn="base">
              <a:spcBef>
                <a:spcPct val="0"/>
              </a:spcBef>
              <a:spcAft>
                <a:spcPct val="0"/>
              </a:spcAft>
            </a:pPr>
            <a:r>
              <a:rPr lang="en-US" sz="2000" dirty="0">
                <a:solidFill>
                  <a:srgbClr val="000000"/>
                </a:solidFill>
                <a:latin typeface="Arial Narrow" pitchFamily="34" charset="0"/>
                <a:cs typeface="Courier New" pitchFamily="49" charset="0"/>
              </a:rPr>
              <a:t>}</a:t>
            </a:r>
          </a:p>
        </p:txBody>
      </p:sp>
    </p:spTree>
    <p:extLst>
      <p:ext uri="{BB962C8B-B14F-4D97-AF65-F5344CB8AC3E}">
        <p14:creationId xmlns:p14="http://schemas.microsoft.com/office/powerpoint/2010/main" xmlns="" val="332857882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0"/>
            <a:ext cx="9144000" cy="714375"/>
          </a:xfrm>
        </p:spPr>
        <p:txBody>
          <a:bodyPr wrap="none" anchorCtr="1"/>
          <a:lstStyle/>
          <a:p>
            <a:r>
              <a:rPr lang="en-US" sz="4000" dirty="0" smtClean="0"/>
              <a:t>Data Passing Using Shared Memory (1/2)</a:t>
            </a:r>
          </a:p>
        </p:txBody>
      </p:sp>
      <p:sp>
        <p:nvSpPr>
          <p:cNvPr id="6" name="TextBox 5"/>
          <p:cNvSpPr txBox="1"/>
          <p:nvPr/>
        </p:nvSpPr>
        <p:spPr>
          <a:xfrm>
            <a:off x="168564" y="762000"/>
            <a:ext cx="8807796" cy="3131619"/>
          </a:xfrm>
          <a:prstGeom prst="rect">
            <a:avLst/>
          </a:prstGeom>
          <a:noFill/>
        </p:spPr>
        <p:txBody>
          <a:bodyPr wrap="square" rtlCol="0" anchor="t" anchorCtr="0">
            <a:noAutofit/>
          </a:bodyPr>
          <a:lstStyle/>
          <a:p>
            <a:pPr marL="342900" indent="-342900" fontAlgn="base">
              <a:lnSpc>
                <a:spcPct val="90000"/>
              </a:lnSpc>
              <a:spcBef>
                <a:spcPts val="1200"/>
              </a:spcBef>
              <a:spcAft>
                <a:spcPct val="0"/>
              </a:spcAft>
              <a:buSzPct val="100000"/>
              <a:buFont typeface="Arial" pitchFamily="34" charset="0"/>
              <a:buChar char="•"/>
            </a:pPr>
            <a:r>
              <a:rPr lang="en-US" sz="2400" dirty="0">
                <a:solidFill>
                  <a:srgbClr val="000000"/>
                </a:solidFill>
              </a:rPr>
              <a:t>When there is a need to allocate memory that is accessible by multiple cores, shared memory is used.</a:t>
            </a:r>
          </a:p>
          <a:p>
            <a:pPr marL="342900" indent="-342900" fontAlgn="base">
              <a:lnSpc>
                <a:spcPct val="90000"/>
              </a:lnSpc>
              <a:spcBef>
                <a:spcPts val="1200"/>
              </a:spcBef>
              <a:spcAft>
                <a:spcPct val="0"/>
              </a:spcAft>
              <a:buSzPct val="100000"/>
              <a:buFont typeface="Arial" pitchFamily="34" charset="0"/>
              <a:buChar char="•"/>
            </a:pPr>
            <a:r>
              <a:rPr lang="en-US" sz="2400" dirty="0">
                <a:solidFill>
                  <a:srgbClr val="000000"/>
                </a:solidFill>
              </a:rPr>
              <a:t>However, the MPAX register for each DSP core might assign a different logical address to the same physical shared memory address.</a:t>
            </a:r>
          </a:p>
          <a:p>
            <a:pPr marL="342900" indent="-342900" fontAlgn="base">
              <a:lnSpc>
                <a:spcPct val="90000"/>
              </a:lnSpc>
              <a:spcBef>
                <a:spcPts val="1200"/>
              </a:spcBef>
              <a:spcAft>
                <a:spcPct val="0"/>
              </a:spcAft>
              <a:buSzPct val="100000"/>
              <a:buFont typeface="Arial" pitchFamily="34" charset="0"/>
              <a:buChar char="•"/>
            </a:pPr>
            <a:r>
              <a:rPr lang="en-US" sz="2400" dirty="0">
                <a:solidFill>
                  <a:srgbClr val="000000"/>
                </a:solidFill>
              </a:rPr>
              <a:t>Solution: Maintain a shared memory area in the default mapping (Until future release, when the shared memory module will do the translation automatically)</a:t>
            </a:r>
          </a:p>
        </p:txBody>
      </p:sp>
      <p:grpSp>
        <p:nvGrpSpPr>
          <p:cNvPr id="27" name="Group 26"/>
          <p:cNvGrpSpPr/>
          <p:nvPr/>
        </p:nvGrpSpPr>
        <p:grpSpPr>
          <a:xfrm>
            <a:off x="2148840" y="3947160"/>
            <a:ext cx="4069080" cy="2278380"/>
            <a:chOff x="2148840" y="4023360"/>
            <a:chExt cx="4069080" cy="2278380"/>
          </a:xfrm>
        </p:grpSpPr>
        <p:sp>
          <p:nvSpPr>
            <p:cNvPr id="5" name="Rectangle 4"/>
            <p:cNvSpPr/>
            <p:nvPr/>
          </p:nvSpPr>
          <p:spPr bwMode="auto">
            <a:xfrm>
              <a:off x="2148840" y="4053840"/>
              <a:ext cx="929640" cy="960120"/>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000000"/>
                  </a:solidFill>
                </a:rPr>
                <a:t>Proc 0</a:t>
              </a:r>
            </a:p>
          </p:txBody>
        </p:sp>
        <p:sp>
          <p:nvSpPr>
            <p:cNvPr id="8" name="Rectangle 7"/>
            <p:cNvSpPr/>
            <p:nvPr/>
          </p:nvSpPr>
          <p:spPr bwMode="auto">
            <a:xfrm>
              <a:off x="5288280" y="4053840"/>
              <a:ext cx="929640" cy="960120"/>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a:solidFill>
                    <a:srgbClr val="000000"/>
                  </a:solidFill>
                </a:rPr>
                <a:t>Proc 1</a:t>
              </a:r>
            </a:p>
          </p:txBody>
        </p:sp>
        <p:sp>
          <p:nvSpPr>
            <p:cNvPr id="9" name="Oval 8"/>
            <p:cNvSpPr/>
            <p:nvPr/>
          </p:nvSpPr>
          <p:spPr bwMode="auto">
            <a:xfrm>
              <a:off x="3726180" y="4023360"/>
              <a:ext cx="914400" cy="102108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fontAlgn="base" hangingPunct="0">
                <a:spcBef>
                  <a:spcPct val="0"/>
                </a:spcBef>
                <a:spcAft>
                  <a:spcPct val="0"/>
                </a:spcAft>
              </a:pPr>
              <a:r>
                <a:rPr lang="en-US" sz="1200" dirty="0">
                  <a:solidFill>
                    <a:srgbClr val="000000"/>
                  </a:solidFill>
                </a:rPr>
                <a:t>Shared Memory Region</a:t>
              </a:r>
              <a:br>
                <a:rPr lang="en-US" sz="1200" dirty="0">
                  <a:solidFill>
                    <a:srgbClr val="000000"/>
                  </a:solidFill>
                </a:rPr>
              </a:br>
              <a:r>
                <a:rPr lang="en-US" sz="1200" dirty="0">
                  <a:solidFill>
                    <a:srgbClr val="000000"/>
                  </a:solidFill>
                </a:rPr>
                <a:t>(DDR2)</a:t>
              </a:r>
            </a:p>
          </p:txBody>
        </p:sp>
        <p:cxnSp>
          <p:nvCxnSpPr>
            <p:cNvPr id="11" name="Straight Arrow Connector 10"/>
            <p:cNvCxnSpPr>
              <a:stCxn id="5" idx="3"/>
              <a:endCxn id="9" idx="2"/>
            </p:cNvCxnSpPr>
            <p:nvPr/>
          </p:nvCxnSpPr>
          <p:spPr bwMode="auto">
            <a:xfrm>
              <a:off x="3078480" y="4533900"/>
              <a:ext cx="6477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4" name="Straight Arrow Connector 13"/>
            <p:cNvCxnSpPr/>
            <p:nvPr/>
          </p:nvCxnSpPr>
          <p:spPr bwMode="auto">
            <a:xfrm flipH="1">
              <a:off x="4632960" y="4533900"/>
              <a:ext cx="65532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16" name="Oval 15"/>
            <p:cNvSpPr/>
            <p:nvPr/>
          </p:nvSpPr>
          <p:spPr bwMode="auto">
            <a:xfrm>
              <a:off x="2156460" y="5379720"/>
              <a:ext cx="906780" cy="92202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fontAlgn="base" hangingPunct="0">
                <a:spcBef>
                  <a:spcPct val="0"/>
                </a:spcBef>
                <a:spcAft>
                  <a:spcPct val="0"/>
                </a:spcAft>
              </a:pPr>
              <a:r>
                <a:rPr lang="en-US" sz="1200" dirty="0">
                  <a:solidFill>
                    <a:srgbClr val="000000"/>
                  </a:solidFill>
                </a:rPr>
                <a:t>Proc 0 Local Memory Region</a:t>
              </a:r>
            </a:p>
          </p:txBody>
        </p:sp>
        <p:sp>
          <p:nvSpPr>
            <p:cNvPr id="18" name="Oval 17"/>
            <p:cNvSpPr/>
            <p:nvPr/>
          </p:nvSpPr>
          <p:spPr bwMode="auto">
            <a:xfrm>
              <a:off x="5311140" y="5372100"/>
              <a:ext cx="906780" cy="92202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eaLnBrk="0" fontAlgn="base" hangingPunct="0">
                <a:spcBef>
                  <a:spcPct val="0"/>
                </a:spcBef>
                <a:spcAft>
                  <a:spcPct val="0"/>
                </a:spcAft>
              </a:pPr>
              <a:r>
                <a:rPr lang="en-US" sz="1200" dirty="0">
                  <a:solidFill>
                    <a:srgbClr val="000000"/>
                  </a:solidFill>
                </a:rPr>
                <a:t>Proc 1 Local Memory Region</a:t>
              </a:r>
            </a:p>
          </p:txBody>
        </p:sp>
        <p:cxnSp>
          <p:nvCxnSpPr>
            <p:cNvPr id="20" name="Straight Arrow Connector 19"/>
            <p:cNvCxnSpPr>
              <a:stCxn id="5" idx="2"/>
              <a:endCxn id="16" idx="0"/>
            </p:cNvCxnSpPr>
            <p:nvPr/>
          </p:nvCxnSpPr>
          <p:spPr bwMode="auto">
            <a:xfrm flipH="1">
              <a:off x="2609850" y="5013960"/>
              <a:ext cx="3810" cy="36576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24" name="Straight Arrow Connector 23"/>
            <p:cNvCxnSpPr>
              <a:stCxn id="8" idx="2"/>
              <a:endCxn id="18" idx="0"/>
            </p:cNvCxnSpPr>
            <p:nvPr/>
          </p:nvCxnSpPr>
          <p:spPr bwMode="auto">
            <a:xfrm>
              <a:off x="5753100" y="5013960"/>
              <a:ext cx="11430" cy="3581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5" name="TextBox 24"/>
            <p:cNvSpPr txBox="1"/>
            <p:nvPr/>
          </p:nvSpPr>
          <p:spPr>
            <a:xfrm>
              <a:off x="3021576" y="4343400"/>
              <a:ext cx="691215" cy="215444"/>
            </a:xfrm>
            <a:prstGeom prst="rect">
              <a:avLst/>
            </a:prstGeom>
            <a:noFill/>
          </p:spPr>
          <p:txBody>
            <a:bodyPr wrap="none" rtlCol="0">
              <a:spAutoFit/>
            </a:bodyPr>
            <a:lstStyle/>
            <a:p>
              <a:pPr algn="r" fontAlgn="base">
                <a:spcBef>
                  <a:spcPct val="0"/>
                </a:spcBef>
                <a:spcAft>
                  <a:spcPct val="0"/>
                </a:spcAft>
              </a:pPr>
              <a:r>
                <a:rPr lang="en-US" sz="800" dirty="0" smtClean="0">
                  <a:solidFill>
                    <a:srgbClr val="000000"/>
                  </a:solidFill>
                </a:rPr>
                <a:t>0x90000000</a:t>
              </a:r>
              <a:endParaRPr lang="en-US" sz="800" dirty="0">
                <a:solidFill>
                  <a:srgbClr val="000000"/>
                </a:solidFill>
              </a:endParaRPr>
            </a:p>
          </p:txBody>
        </p:sp>
        <p:sp>
          <p:nvSpPr>
            <p:cNvPr id="26" name="TextBox 25"/>
            <p:cNvSpPr txBox="1"/>
            <p:nvPr/>
          </p:nvSpPr>
          <p:spPr>
            <a:xfrm>
              <a:off x="4659876" y="4343400"/>
              <a:ext cx="691215" cy="215444"/>
            </a:xfrm>
            <a:prstGeom prst="rect">
              <a:avLst/>
            </a:prstGeom>
            <a:noFill/>
          </p:spPr>
          <p:txBody>
            <a:bodyPr wrap="none" rtlCol="0">
              <a:spAutoFit/>
            </a:bodyPr>
            <a:lstStyle/>
            <a:p>
              <a:pPr algn="r" fontAlgn="base">
                <a:spcBef>
                  <a:spcPct val="0"/>
                </a:spcBef>
                <a:spcAft>
                  <a:spcPct val="0"/>
                </a:spcAft>
              </a:pPr>
              <a:r>
                <a:rPr lang="en-US" sz="800" dirty="0">
                  <a:solidFill>
                    <a:srgbClr val="000000"/>
                  </a:solidFill>
                </a:rPr>
                <a:t>0x90000000</a:t>
              </a:r>
            </a:p>
          </p:txBody>
        </p:sp>
      </p:grpSp>
    </p:spTree>
    <p:extLst>
      <p:ext uri="{BB962C8B-B14F-4D97-AF65-F5344CB8AC3E}">
        <p14:creationId xmlns:p14="http://schemas.microsoft.com/office/powerpoint/2010/main" xmlns="" val="3190619530"/>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 y="76200"/>
            <a:ext cx="8877300" cy="762000"/>
          </a:xfrm>
        </p:spPr>
        <p:txBody>
          <a:bodyPr/>
          <a:lstStyle/>
          <a:p>
            <a:r>
              <a:rPr lang="en-US" sz="4000" dirty="0" smtClean="0"/>
              <a:t>Data Passing Using Shared Memory (2/2)</a:t>
            </a:r>
            <a:endParaRPr lang="en-US" sz="4000" dirty="0"/>
          </a:p>
        </p:txBody>
      </p:sp>
      <p:sp>
        <p:nvSpPr>
          <p:cNvPr id="4" name="TextBox 3"/>
          <p:cNvSpPr txBox="1"/>
          <p:nvPr/>
        </p:nvSpPr>
        <p:spPr>
          <a:xfrm>
            <a:off x="168564" y="2514600"/>
            <a:ext cx="8807796" cy="3259455"/>
          </a:xfrm>
          <a:prstGeom prst="rect">
            <a:avLst/>
          </a:prstGeom>
          <a:noFill/>
        </p:spPr>
        <p:txBody>
          <a:bodyPr wrap="square" rtlCol="0" anchor="t" anchorCtr="0">
            <a:noAutofit/>
          </a:bodyPr>
          <a:lstStyle/>
          <a:p>
            <a:pPr marL="342900" indent="-342900" fontAlgn="base">
              <a:lnSpc>
                <a:spcPct val="90000"/>
              </a:lnSpc>
              <a:spcBef>
                <a:spcPts val="1200"/>
              </a:spcBef>
              <a:spcAft>
                <a:spcPct val="0"/>
              </a:spcAft>
              <a:buSzPct val="100000"/>
              <a:buFont typeface="Arial" pitchFamily="34" charset="0"/>
              <a:buChar char="•"/>
            </a:pPr>
            <a:r>
              <a:rPr lang="en-US" sz="2400" dirty="0">
                <a:solidFill>
                  <a:srgbClr val="000000"/>
                </a:solidFill>
              </a:rPr>
              <a:t>Communication between DSP core and ARM core requires knowledge of the DSP memory map by the MMU. To provide this knowledge, the MPM (Multiprocessor management unit on the ARM) must load the DSP code. Other DSP code load method will not support IPC between ARM and DSP </a:t>
            </a:r>
          </a:p>
        </p:txBody>
      </p:sp>
    </p:spTree>
    <p:extLst>
      <p:ext uri="{BB962C8B-B14F-4D97-AF65-F5344CB8AC3E}">
        <p14:creationId xmlns:p14="http://schemas.microsoft.com/office/powerpoint/2010/main" xmlns="" val="4378811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228600" y="4297"/>
            <a:ext cx="8618220" cy="760642"/>
          </a:xfrm>
        </p:spPr>
        <p:txBody>
          <a:bodyPr wrap="none" anchorCtr="1"/>
          <a:lstStyle/>
          <a:p>
            <a:r>
              <a:rPr lang="en-US" dirty="0" smtClean="0"/>
              <a:t>MessageQ – Highest Layer API</a:t>
            </a:r>
          </a:p>
        </p:txBody>
      </p:sp>
      <p:sp>
        <p:nvSpPr>
          <p:cNvPr id="6" name="TextBox 5"/>
          <p:cNvSpPr txBox="1"/>
          <p:nvPr/>
        </p:nvSpPr>
        <p:spPr>
          <a:xfrm>
            <a:off x="330740" y="828675"/>
            <a:ext cx="8174000" cy="5412105"/>
          </a:xfrm>
          <a:prstGeom prst="rect">
            <a:avLst/>
          </a:prstGeom>
          <a:noFill/>
        </p:spPr>
        <p:txBody>
          <a:bodyPr wrap="square" rtlCol="0" anchor="t" anchorCtr="0">
            <a:noAutofit/>
          </a:bodyPr>
          <a:lstStyle/>
          <a:p>
            <a:pPr marL="342900" indent="-342900" fontAlgn="base">
              <a:lnSpc>
                <a:spcPct val="90000"/>
              </a:lnSpc>
              <a:spcBef>
                <a:spcPts val="1200"/>
              </a:spcBef>
              <a:spcAft>
                <a:spcPct val="0"/>
              </a:spcAft>
              <a:buSzPct val="100000"/>
              <a:buFont typeface="Arial" pitchFamily="34" charset="0"/>
              <a:buChar char="•"/>
            </a:pPr>
            <a:r>
              <a:rPr lang="en-US" sz="2000" dirty="0">
                <a:solidFill>
                  <a:srgbClr val="000000"/>
                </a:solidFill>
              </a:rPr>
              <a:t>SINGLE reader, multiple WRITERS model (READER owns queue/mailbox)</a:t>
            </a:r>
          </a:p>
          <a:p>
            <a:pPr marL="342900" indent="-342900" fontAlgn="base">
              <a:lnSpc>
                <a:spcPct val="90000"/>
              </a:lnSpc>
              <a:spcBef>
                <a:spcPts val="1200"/>
              </a:spcBef>
              <a:spcAft>
                <a:spcPct val="0"/>
              </a:spcAft>
              <a:buSzPct val="100000"/>
              <a:buFont typeface="Arial" pitchFamily="34" charset="0"/>
              <a:buChar char="•"/>
            </a:pPr>
            <a:r>
              <a:rPr lang="en-US" sz="2000" dirty="0">
                <a:solidFill>
                  <a:srgbClr val="000000"/>
                </a:solidFill>
              </a:rPr>
              <a:t>Supports structured sending/receiving of variable-length messages, which can include (pointers to) data</a:t>
            </a:r>
          </a:p>
          <a:p>
            <a:pPr marL="342900" indent="-342900" fontAlgn="base">
              <a:lnSpc>
                <a:spcPct val="90000"/>
              </a:lnSpc>
              <a:spcBef>
                <a:spcPts val="1200"/>
              </a:spcBef>
              <a:spcAft>
                <a:spcPct val="0"/>
              </a:spcAft>
              <a:buSzPct val="100000"/>
              <a:buFont typeface="Arial" pitchFamily="34" charset="0"/>
              <a:buChar char="•"/>
            </a:pPr>
            <a:r>
              <a:rPr lang="en-US" sz="2000" dirty="0">
                <a:solidFill>
                  <a:srgbClr val="000000"/>
                </a:solidFill>
              </a:rPr>
              <a:t>Uses all of the IPC services layers along with IPC Configuration &amp; Initialization</a:t>
            </a:r>
          </a:p>
          <a:p>
            <a:pPr marL="342900" indent="-342900" fontAlgn="base">
              <a:lnSpc>
                <a:spcPct val="90000"/>
              </a:lnSpc>
              <a:spcBef>
                <a:spcPts val="1200"/>
              </a:spcBef>
              <a:spcAft>
                <a:spcPct val="0"/>
              </a:spcAft>
              <a:buSzPct val="100000"/>
              <a:buFont typeface="Arial" pitchFamily="34" charset="0"/>
              <a:buChar char="•"/>
            </a:pPr>
            <a:r>
              <a:rPr lang="en-US" sz="2000" dirty="0">
                <a:solidFill>
                  <a:srgbClr val="000000"/>
                </a:solidFill>
              </a:rPr>
              <a:t>APIs do not change if the message is between two threads:</a:t>
            </a:r>
          </a:p>
          <a:p>
            <a:pPr marL="800100" lvl="1" indent="-342900" fontAlgn="base">
              <a:lnSpc>
                <a:spcPct val="90000"/>
              </a:lnSpc>
              <a:spcBef>
                <a:spcPts val="1200"/>
              </a:spcBef>
              <a:spcAft>
                <a:spcPct val="0"/>
              </a:spcAft>
              <a:buSzPct val="100000"/>
              <a:buFont typeface="Calibri" pitchFamily="34" charset="0"/>
              <a:buChar char="–"/>
            </a:pPr>
            <a:r>
              <a:rPr lang="en-US" sz="2000" dirty="0">
                <a:solidFill>
                  <a:srgbClr val="000000"/>
                </a:solidFill>
              </a:rPr>
              <a:t>On the same core </a:t>
            </a:r>
          </a:p>
          <a:p>
            <a:pPr marL="800100" lvl="1" indent="-342900" fontAlgn="base">
              <a:lnSpc>
                <a:spcPct val="90000"/>
              </a:lnSpc>
              <a:spcBef>
                <a:spcPts val="1200"/>
              </a:spcBef>
              <a:spcAft>
                <a:spcPct val="0"/>
              </a:spcAft>
              <a:buSzPct val="100000"/>
              <a:buFont typeface="Calibri" pitchFamily="34" charset="0"/>
              <a:buChar char="–"/>
            </a:pPr>
            <a:r>
              <a:rPr lang="en-US" sz="2000" dirty="0">
                <a:solidFill>
                  <a:srgbClr val="000000"/>
                </a:solidFill>
              </a:rPr>
              <a:t>On two different cores</a:t>
            </a:r>
          </a:p>
          <a:p>
            <a:pPr marL="800100" lvl="1" indent="-342900" fontAlgn="base">
              <a:lnSpc>
                <a:spcPct val="90000"/>
              </a:lnSpc>
              <a:spcBef>
                <a:spcPts val="1200"/>
              </a:spcBef>
              <a:spcAft>
                <a:spcPct val="0"/>
              </a:spcAft>
              <a:buSzPct val="100000"/>
              <a:buFont typeface="Calibri" pitchFamily="34" charset="0"/>
              <a:buChar char="–"/>
            </a:pPr>
            <a:r>
              <a:rPr lang="en-US" sz="2000" dirty="0">
                <a:solidFill>
                  <a:srgbClr val="000000"/>
                </a:solidFill>
              </a:rPr>
              <a:t>On two different devices </a:t>
            </a:r>
          </a:p>
          <a:p>
            <a:pPr marL="342900" indent="-342900" fontAlgn="base">
              <a:lnSpc>
                <a:spcPct val="90000"/>
              </a:lnSpc>
              <a:spcBef>
                <a:spcPts val="1200"/>
              </a:spcBef>
              <a:spcAft>
                <a:spcPct val="0"/>
              </a:spcAft>
              <a:buSzPct val="100000"/>
              <a:buFont typeface="Arial" pitchFamily="34" charset="0"/>
              <a:buChar char="•"/>
            </a:pPr>
            <a:r>
              <a:rPr lang="en-US" sz="2000" dirty="0">
                <a:solidFill>
                  <a:srgbClr val="000000"/>
                </a:solidFill>
              </a:rPr>
              <a:t>APIs do NOT change based on transport; only the CFG (init) code</a:t>
            </a:r>
          </a:p>
          <a:p>
            <a:pPr marL="800100" lvl="1" indent="-342900" fontAlgn="base">
              <a:lnSpc>
                <a:spcPct val="90000"/>
              </a:lnSpc>
              <a:spcBef>
                <a:spcPts val="1200"/>
              </a:spcBef>
              <a:spcAft>
                <a:spcPct val="0"/>
              </a:spcAft>
              <a:buSzPct val="100000"/>
              <a:buFont typeface="Calibri" pitchFamily="34" charset="0"/>
              <a:buChar char="–"/>
            </a:pPr>
            <a:r>
              <a:rPr lang="en-US" sz="2000" dirty="0">
                <a:solidFill>
                  <a:srgbClr val="000000"/>
                </a:solidFill>
              </a:rPr>
              <a:t>Shared memory</a:t>
            </a:r>
          </a:p>
          <a:p>
            <a:pPr marL="800100" lvl="1" indent="-342900" fontAlgn="base">
              <a:lnSpc>
                <a:spcPct val="90000"/>
              </a:lnSpc>
              <a:spcBef>
                <a:spcPts val="1200"/>
              </a:spcBef>
              <a:spcAft>
                <a:spcPct val="0"/>
              </a:spcAft>
              <a:buSzPct val="100000"/>
              <a:buFont typeface="Calibri" pitchFamily="34" charset="0"/>
              <a:buChar char="–"/>
            </a:pPr>
            <a:r>
              <a:rPr lang="en-US" sz="2000" dirty="0">
                <a:solidFill>
                  <a:srgbClr val="000000"/>
                </a:solidFill>
              </a:rPr>
              <a:t>SRIO</a:t>
            </a:r>
          </a:p>
        </p:txBody>
      </p:sp>
    </p:spTree>
    <p:extLst>
      <p:ext uri="{BB962C8B-B14F-4D97-AF65-F5344CB8AC3E}">
        <p14:creationId xmlns:p14="http://schemas.microsoft.com/office/powerpoint/2010/main" xmlns="" val="1155283793"/>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904874" y="4297"/>
            <a:ext cx="7067551" cy="742950"/>
          </a:xfrm>
        </p:spPr>
        <p:txBody>
          <a:bodyPr wrap="none" anchorCtr="1"/>
          <a:lstStyle/>
          <a:p>
            <a:r>
              <a:rPr lang="en-US" dirty="0" smtClean="0"/>
              <a:t>MessageQ and Messages</a:t>
            </a:r>
          </a:p>
        </p:txBody>
      </p:sp>
      <p:sp>
        <p:nvSpPr>
          <p:cNvPr id="6" name="TextBox 5"/>
          <p:cNvSpPr txBox="1"/>
          <p:nvPr/>
        </p:nvSpPr>
        <p:spPr>
          <a:xfrm>
            <a:off x="296450" y="840105"/>
            <a:ext cx="8497030" cy="5461635"/>
          </a:xfrm>
          <a:prstGeom prst="rect">
            <a:avLst/>
          </a:prstGeom>
          <a:noFill/>
        </p:spPr>
        <p:txBody>
          <a:bodyPr wrap="square" rtlCol="0" anchor="t" anchorCtr="0">
            <a:noAutofit/>
          </a:bodyPr>
          <a:lstStyle/>
          <a:p>
            <a:pPr marL="342900" indent="-342900" fontAlgn="base">
              <a:lnSpc>
                <a:spcPct val="90000"/>
              </a:lnSpc>
              <a:spcBef>
                <a:spcPts val="1200"/>
              </a:spcBef>
              <a:spcAft>
                <a:spcPct val="0"/>
              </a:spcAft>
              <a:buClr>
                <a:srgbClr val="1F497D"/>
              </a:buClr>
              <a:buSzPct val="75000"/>
              <a:buFont typeface="Calibri" pitchFamily="34" charset="0"/>
              <a:buChar char="Q"/>
            </a:pPr>
            <a:r>
              <a:rPr lang="en-US" dirty="0">
                <a:solidFill>
                  <a:srgbClr val="000000"/>
                </a:solidFill>
              </a:rPr>
              <a:t>How does the writer connect with the reader queue?</a:t>
            </a:r>
          </a:p>
          <a:p>
            <a:pPr marL="800100" lvl="1" indent="-342900" fontAlgn="base">
              <a:lnSpc>
                <a:spcPct val="90000"/>
              </a:lnSpc>
              <a:spcBef>
                <a:spcPts val="1200"/>
              </a:spcBef>
              <a:spcAft>
                <a:spcPct val="0"/>
              </a:spcAft>
              <a:buClr>
                <a:srgbClr val="1F497D"/>
              </a:buClr>
              <a:buSzPct val="75000"/>
              <a:buFont typeface="Calibri" pitchFamily="34" charset="0"/>
              <a:buChar char="A"/>
            </a:pPr>
            <a:r>
              <a:rPr lang="en-US" dirty="0">
                <a:solidFill>
                  <a:srgbClr val="000000"/>
                </a:solidFill>
              </a:rPr>
              <a:t>MultiProc and name server keep track of queue names and core IDs</a:t>
            </a:r>
            <a:r>
              <a:rPr lang="en-US" dirty="0" smtClean="0">
                <a:solidFill>
                  <a:srgbClr val="000000"/>
                </a:solidFill>
              </a:rPr>
              <a:t>. Each MessageQ has a unique name known to all elements of the system</a:t>
            </a:r>
            <a:endParaRPr lang="en-US" dirty="0">
              <a:solidFill>
                <a:srgbClr val="000000"/>
              </a:solidFill>
            </a:endParaRPr>
          </a:p>
          <a:p>
            <a:pPr marL="342900" indent="-342900" fontAlgn="base">
              <a:lnSpc>
                <a:spcPct val="90000"/>
              </a:lnSpc>
              <a:spcBef>
                <a:spcPts val="1200"/>
              </a:spcBef>
              <a:spcAft>
                <a:spcPct val="0"/>
              </a:spcAft>
              <a:buClr>
                <a:srgbClr val="1F497D"/>
              </a:buClr>
              <a:buSzPct val="75000"/>
              <a:buFont typeface="Calibri" pitchFamily="34" charset="0"/>
              <a:buChar char="Q"/>
            </a:pPr>
            <a:r>
              <a:rPr lang="en-US" dirty="0">
                <a:solidFill>
                  <a:srgbClr val="000000"/>
                </a:solidFill>
              </a:rPr>
              <a:t>What do we mean when we refer to structured messages with variable size?</a:t>
            </a:r>
          </a:p>
          <a:p>
            <a:pPr marL="800100" lvl="1" indent="-342900" fontAlgn="base">
              <a:lnSpc>
                <a:spcPct val="90000"/>
              </a:lnSpc>
              <a:spcBef>
                <a:spcPts val="1200"/>
              </a:spcBef>
              <a:spcAft>
                <a:spcPct val="0"/>
              </a:spcAft>
              <a:buClr>
                <a:srgbClr val="1F497D"/>
              </a:buClr>
              <a:buSzPct val="75000"/>
              <a:buFont typeface="Calibri" pitchFamily="34" charset="0"/>
              <a:buChar char="A"/>
            </a:pPr>
            <a:r>
              <a:rPr lang="en-US" dirty="0">
                <a:solidFill>
                  <a:srgbClr val="000000"/>
                </a:solidFill>
              </a:rPr>
              <a:t>Each message has a standard header and data. The header specifies the size of payload.</a:t>
            </a:r>
          </a:p>
          <a:p>
            <a:pPr marL="342900" indent="-342900" fontAlgn="base">
              <a:lnSpc>
                <a:spcPct val="90000"/>
              </a:lnSpc>
              <a:spcBef>
                <a:spcPts val="1200"/>
              </a:spcBef>
              <a:spcAft>
                <a:spcPct val="0"/>
              </a:spcAft>
              <a:buClr>
                <a:srgbClr val="1F497D"/>
              </a:buClr>
              <a:buSzPct val="75000"/>
              <a:buFont typeface="Calibri" pitchFamily="34" charset="0"/>
              <a:buChar char="Q"/>
            </a:pPr>
            <a:r>
              <a:rPr lang="en-US" dirty="0" smtClean="0">
                <a:solidFill>
                  <a:srgbClr val="000000"/>
                </a:solidFill>
              </a:rPr>
              <a:t>If </a:t>
            </a:r>
            <a:r>
              <a:rPr lang="en-US" dirty="0">
                <a:solidFill>
                  <a:srgbClr val="000000"/>
                </a:solidFill>
              </a:rPr>
              <a:t>there are multiple writers, how does the system prevent race conditions (e.g., two writers attempting to allocate the same memory)?</a:t>
            </a:r>
          </a:p>
          <a:p>
            <a:pPr marL="800100" lvl="1" indent="-342900" fontAlgn="base">
              <a:lnSpc>
                <a:spcPct val="90000"/>
              </a:lnSpc>
              <a:spcBef>
                <a:spcPts val="1200"/>
              </a:spcBef>
              <a:spcAft>
                <a:spcPct val="0"/>
              </a:spcAft>
              <a:buClr>
                <a:srgbClr val="1F497D"/>
              </a:buClr>
              <a:buSzPct val="75000"/>
              <a:buFont typeface="Calibri" pitchFamily="34" charset="0"/>
              <a:buChar char="A"/>
            </a:pPr>
            <a:r>
              <a:rPr lang="en-US" dirty="0">
                <a:solidFill>
                  <a:srgbClr val="000000"/>
                </a:solidFill>
              </a:rPr>
              <a:t>GateMP provides hardware semaphore API to prevent race conditions.</a:t>
            </a:r>
          </a:p>
          <a:p>
            <a:pPr marL="342900" indent="-342900" fontAlgn="base">
              <a:lnSpc>
                <a:spcPct val="90000"/>
              </a:lnSpc>
              <a:spcBef>
                <a:spcPts val="1200"/>
              </a:spcBef>
              <a:spcAft>
                <a:spcPct val="0"/>
              </a:spcAft>
              <a:buClr>
                <a:srgbClr val="1F497D"/>
              </a:buClr>
              <a:buSzPct val="75000"/>
              <a:buFont typeface="Calibri" pitchFamily="34" charset="0"/>
              <a:buChar char="Q"/>
            </a:pPr>
            <a:r>
              <a:rPr lang="en-US" dirty="0">
                <a:solidFill>
                  <a:srgbClr val="000000"/>
                </a:solidFill>
              </a:rPr>
              <a:t>What facilitates the moving of a message to the receiver queue?</a:t>
            </a:r>
          </a:p>
          <a:p>
            <a:pPr marL="800100" lvl="1" indent="-342900" fontAlgn="base">
              <a:lnSpc>
                <a:spcPct val="90000"/>
              </a:lnSpc>
              <a:spcBef>
                <a:spcPts val="1200"/>
              </a:spcBef>
              <a:spcAft>
                <a:spcPct val="0"/>
              </a:spcAft>
              <a:buClr>
                <a:srgbClr val="1F497D"/>
              </a:buClr>
              <a:buSzPct val="75000"/>
              <a:buFont typeface="Calibri" pitchFamily="34" charset="0"/>
              <a:buChar char="A"/>
            </a:pPr>
            <a:r>
              <a:rPr lang="en-US" dirty="0">
                <a:solidFill>
                  <a:srgbClr val="000000"/>
                </a:solidFill>
              </a:rPr>
              <a:t>This is done by Notify API using the transport layer.</a:t>
            </a:r>
          </a:p>
          <a:p>
            <a:pPr marL="342900" indent="-342900" fontAlgn="base">
              <a:lnSpc>
                <a:spcPct val="90000"/>
              </a:lnSpc>
              <a:spcBef>
                <a:spcPts val="1200"/>
              </a:spcBef>
              <a:spcAft>
                <a:spcPct val="0"/>
              </a:spcAft>
              <a:buClr>
                <a:srgbClr val="1F497D"/>
              </a:buClr>
              <a:buSzPct val="75000"/>
              <a:buFont typeface="Calibri" pitchFamily="34" charset="0"/>
              <a:buChar char="Q"/>
            </a:pPr>
            <a:r>
              <a:rPr lang="en-US" dirty="0">
                <a:solidFill>
                  <a:srgbClr val="000000"/>
                </a:solidFill>
              </a:rPr>
              <a:t>Does the application need to configure all these modules?</a:t>
            </a:r>
          </a:p>
          <a:p>
            <a:pPr marL="800100" lvl="1" indent="-342900" fontAlgn="base">
              <a:lnSpc>
                <a:spcPct val="90000"/>
              </a:lnSpc>
              <a:spcBef>
                <a:spcPts val="1200"/>
              </a:spcBef>
              <a:spcAft>
                <a:spcPct val="0"/>
              </a:spcAft>
              <a:buClr>
                <a:srgbClr val="1F497D"/>
              </a:buClr>
              <a:buSzPct val="75000"/>
              <a:buFont typeface="Calibri" pitchFamily="34" charset="0"/>
              <a:buChar char="A"/>
            </a:pPr>
            <a:r>
              <a:rPr lang="en-US" dirty="0">
                <a:solidFill>
                  <a:srgbClr val="000000"/>
                </a:solidFill>
              </a:rPr>
              <a:t>No. Most of the configuration is done by the system.  More details later.</a:t>
            </a:r>
          </a:p>
          <a:p>
            <a:pPr marL="342900" indent="-342900" fontAlgn="base">
              <a:lnSpc>
                <a:spcPct val="90000"/>
              </a:lnSpc>
              <a:spcBef>
                <a:spcPts val="1200"/>
              </a:spcBef>
              <a:spcAft>
                <a:spcPct val="0"/>
              </a:spcAft>
              <a:buClr>
                <a:srgbClr val="1F497D"/>
              </a:buClr>
              <a:buSzPct val="75000"/>
              <a:buFont typeface="Wingdings"/>
              <a:buChar char=""/>
            </a:pPr>
            <a:endParaRPr lang="en-US" sz="1600" dirty="0">
              <a:solidFill>
                <a:srgbClr val="000000"/>
              </a:solidFill>
            </a:endParaRPr>
          </a:p>
        </p:txBody>
      </p:sp>
    </p:spTree>
    <p:extLst>
      <p:ext uri="{BB962C8B-B14F-4D97-AF65-F5344CB8AC3E}">
        <p14:creationId xmlns:p14="http://schemas.microsoft.com/office/powerpoint/2010/main" xmlns="" val="2488305591"/>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7200" y="0"/>
            <a:ext cx="8229600" cy="762000"/>
          </a:xfrm>
        </p:spPr>
        <p:txBody>
          <a:bodyPr wrap="none" anchorCtr="1"/>
          <a:lstStyle/>
          <a:p>
            <a:r>
              <a:rPr lang="en-US" dirty="0" smtClean="0"/>
              <a:t>Using MessageQ (1/3)</a:t>
            </a:r>
          </a:p>
        </p:txBody>
      </p:sp>
      <p:sp>
        <p:nvSpPr>
          <p:cNvPr id="33" name="Rounded Rectangle 32"/>
          <p:cNvSpPr/>
          <p:nvPr/>
        </p:nvSpPr>
        <p:spPr bwMode="auto">
          <a:xfrm>
            <a:off x="5020121" y="1033402"/>
            <a:ext cx="4009579"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0" tIns="45720" rIns="45720" bIns="45720" numCol="1" rtlCol="0" anchor="ctr" anchorCtr="0" compatLnSpc="1">
            <a:prstTxWarp prst="textNoShape">
              <a:avLst/>
            </a:prstTxWarp>
          </a:bodyPr>
          <a:lstStyle/>
          <a:p>
            <a:pPr eaLnBrk="0" fontAlgn="base" hangingPunct="0">
              <a:spcBef>
                <a:spcPts val="1200"/>
              </a:spcBef>
              <a:spcAft>
                <a:spcPct val="0"/>
              </a:spcAft>
            </a:pPr>
            <a:endParaRPr lang="en-US" dirty="0" smtClean="0">
              <a:solidFill>
                <a:srgbClr val="000000"/>
              </a:solidFill>
              <a:latin typeface="Arial Narrow" pitchFamily="34" charset="0"/>
            </a:endParaRPr>
          </a:p>
          <a:p>
            <a:pPr eaLnBrk="0" fontAlgn="base" hangingPunct="0">
              <a:spcBef>
                <a:spcPts val="1200"/>
              </a:spcBef>
              <a:spcAft>
                <a:spcPct val="0"/>
              </a:spcAft>
            </a:pPr>
            <a:endParaRPr lang="en-US" dirty="0">
              <a:solidFill>
                <a:srgbClr val="000000"/>
              </a:solidFill>
              <a:latin typeface="Arial Narrow" pitchFamily="34" charset="0"/>
            </a:endParaRPr>
          </a:p>
          <a:p>
            <a:pPr eaLnBrk="0" fontAlgn="base" hangingPunct="0">
              <a:spcBef>
                <a:spcPts val="1200"/>
              </a:spcBef>
              <a:spcAft>
                <a:spcPct val="0"/>
              </a:spcAft>
            </a:pPr>
            <a:r>
              <a:rPr lang="en-US" dirty="0" smtClean="0">
                <a:solidFill>
                  <a:srgbClr val="FF0000"/>
                </a:solidFill>
                <a:latin typeface="Arial Narrow" pitchFamily="34" charset="0"/>
              </a:rPr>
              <a:t>MessageQ_create</a:t>
            </a:r>
            <a:r>
              <a:rPr lang="en-US" dirty="0">
                <a:solidFill>
                  <a:srgbClr val="FF0000"/>
                </a:solidFill>
                <a:latin typeface="Arial Narrow" pitchFamily="34" charset="0"/>
              </a:rPr>
              <a:t>(“myQ”, *synchronizer</a:t>
            </a:r>
            <a:r>
              <a:rPr lang="en-US" dirty="0" smtClean="0">
                <a:solidFill>
                  <a:srgbClr val="FF0000"/>
                </a:solidFill>
                <a:latin typeface="Arial Narrow" pitchFamily="34" charset="0"/>
              </a:rPr>
              <a:t>);</a:t>
            </a:r>
          </a:p>
          <a:p>
            <a:pPr eaLnBrk="0" fontAlgn="base" hangingPunct="0">
              <a:spcBef>
                <a:spcPts val="1200"/>
              </a:spcBef>
              <a:spcAft>
                <a:spcPct val="0"/>
              </a:spcAft>
            </a:pPr>
            <a:endParaRPr lang="en-US" dirty="0">
              <a:solidFill>
                <a:srgbClr val="000000"/>
              </a:solidFill>
              <a:latin typeface="Arial Narrow" pitchFamily="34" charset="0"/>
            </a:endParaRPr>
          </a:p>
          <a:p>
            <a:pPr eaLnBrk="0" fontAlgn="base" hangingPunct="0">
              <a:spcBef>
                <a:spcPts val="1200"/>
              </a:spcBef>
              <a:spcAft>
                <a:spcPct val="0"/>
              </a:spcAft>
            </a:pPr>
            <a:endParaRPr lang="en-US" dirty="0">
              <a:solidFill>
                <a:srgbClr val="000000"/>
              </a:solidFill>
              <a:latin typeface="Arial Narrow" pitchFamily="34" charset="0"/>
            </a:endParaRPr>
          </a:p>
          <a:p>
            <a:pPr eaLnBrk="0" fontAlgn="base" hangingPunct="0">
              <a:spcBef>
                <a:spcPts val="1200"/>
              </a:spcBef>
              <a:spcAft>
                <a:spcPct val="0"/>
              </a:spcAft>
            </a:pPr>
            <a:r>
              <a:rPr lang="en-US" dirty="0">
                <a:solidFill>
                  <a:srgbClr val="00B050"/>
                </a:solidFill>
                <a:latin typeface="Arial Narrow" pitchFamily="34" charset="0"/>
              </a:rPr>
              <a:t>MessageQ_get(“myQ”, &amp;msg, timeout);</a:t>
            </a:r>
          </a:p>
          <a:p>
            <a:pPr eaLnBrk="0" fontAlgn="base" hangingPunct="0">
              <a:spcBef>
                <a:spcPts val="1200"/>
              </a:spcBef>
              <a:spcAft>
                <a:spcPct val="0"/>
              </a:spcAft>
            </a:pPr>
            <a:r>
              <a:rPr lang="en-US" i="1" dirty="0">
                <a:solidFill>
                  <a:srgbClr val="000000"/>
                </a:solidFill>
                <a:latin typeface="Arial Narrow" pitchFamily="34" charset="0"/>
              </a:rPr>
              <a:t> </a:t>
            </a:r>
          </a:p>
          <a:p>
            <a:pPr eaLnBrk="0" fontAlgn="base" hangingPunct="0">
              <a:spcBef>
                <a:spcPts val="1200"/>
              </a:spcBef>
              <a:spcAft>
                <a:spcPct val="0"/>
              </a:spcAft>
            </a:pPr>
            <a:r>
              <a:rPr lang="en-US" dirty="0">
                <a:solidFill>
                  <a:srgbClr val="000000"/>
                </a:solidFill>
                <a:latin typeface="Arial Narrow" pitchFamily="34" charset="0"/>
              </a:rPr>
              <a:t> </a:t>
            </a:r>
          </a:p>
          <a:p>
            <a:pPr eaLnBrk="0" fontAlgn="base" hangingPunct="0">
              <a:spcBef>
                <a:spcPts val="1200"/>
              </a:spcBef>
              <a:spcAft>
                <a:spcPct val="0"/>
              </a:spcAft>
            </a:pPr>
            <a:r>
              <a:rPr lang="en-US" dirty="0">
                <a:solidFill>
                  <a:srgbClr val="000000"/>
                </a:solidFill>
                <a:latin typeface="Arial Narrow" pitchFamily="34" charset="0"/>
              </a:rPr>
              <a:t> </a:t>
            </a:r>
          </a:p>
        </p:txBody>
      </p:sp>
      <p:sp>
        <p:nvSpPr>
          <p:cNvPr id="45" name="TextBox 44"/>
          <p:cNvSpPr txBox="1"/>
          <p:nvPr/>
        </p:nvSpPr>
        <p:spPr>
          <a:xfrm>
            <a:off x="5655662" y="648780"/>
            <a:ext cx="2692917" cy="461665"/>
          </a:xfrm>
          <a:prstGeom prst="rect">
            <a:avLst/>
          </a:prstGeom>
          <a:noFill/>
        </p:spPr>
        <p:txBody>
          <a:bodyPr wrap="none" rtlCol="0" anchor="ctr" anchorCtr="0">
            <a:spAutoFit/>
          </a:bodyPr>
          <a:lstStyle/>
          <a:p>
            <a:pPr algn="r" fontAlgn="base">
              <a:spcBef>
                <a:spcPct val="0"/>
              </a:spcBef>
              <a:spcAft>
                <a:spcPct val="0"/>
              </a:spcAft>
            </a:pPr>
            <a:r>
              <a:rPr lang="en-US" sz="2400" dirty="0">
                <a:solidFill>
                  <a:srgbClr val="1F497D"/>
                </a:solidFill>
              </a:rPr>
              <a:t>CorePac 2 - READER</a:t>
            </a:r>
          </a:p>
        </p:txBody>
      </p:sp>
      <p:sp>
        <p:nvSpPr>
          <p:cNvPr id="47" name="TextBox 46"/>
          <p:cNvSpPr txBox="1"/>
          <p:nvPr/>
        </p:nvSpPr>
        <p:spPr>
          <a:xfrm>
            <a:off x="304800" y="4203208"/>
            <a:ext cx="8305800" cy="1883593"/>
          </a:xfrm>
          <a:prstGeom prst="rect">
            <a:avLst/>
          </a:prstGeom>
          <a:noFill/>
        </p:spPr>
        <p:txBody>
          <a:bodyPr wrap="square" rtlCol="0" anchor="ctr" anchorCtr="0">
            <a:spAutoFit/>
          </a:bodyPr>
          <a:lstStyle/>
          <a:p>
            <a:pPr marL="342900" indent="-342900" fontAlgn="base">
              <a:lnSpc>
                <a:spcPct val="80000"/>
              </a:lnSpc>
              <a:spcBef>
                <a:spcPts val="1200"/>
              </a:spcBef>
              <a:spcAft>
                <a:spcPct val="0"/>
              </a:spcAft>
              <a:buSzPct val="100000"/>
              <a:buFont typeface="Arial" pitchFamily="34" charset="0"/>
              <a:buChar char="•"/>
            </a:pPr>
            <a:r>
              <a:rPr lang="en-US" sz="2400" dirty="0" smtClean="0">
                <a:solidFill>
                  <a:srgbClr val="000000"/>
                </a:solidFill>
              </a:rPr>
              <a:t>Step I - MessageQ creation during initialization:</a:t>
            </a:r>
          </a:p>
          <a:p>
            <a:pPr marL="800100" lvl="1" indent="-342900" fontAlgn="base">
              <a:lnSpc>
                <a:spcPct val="80000"/>
              </a:lnSpc>
              <a:spcBef>
                <a:spcPts val="1200"/>
              </a:spcBef>
              <a:spcAft>
                <a:spcPct val="0"/>
              </a:spcAft>
              <a:buSzPct val="100000"/>
              <a:buFont typeface="Arial" pitchFamily="34" charset="0"/>
              <a:buChar char="•"/>
            </a:pPr>
            <a:r>
              <a:rPr lang="en-US" sz="2000" dirty="0" smtClean="0">
                <a:solidFill>
                  <a:srgbClr val="000000"/>
                </a:solidFill>
              </a:rPr>
              <a:t>MessageQ </a:t>
            </a:r>
            <a:r>
              <a:rPr lang="en-US" sz="2000" dirty="0">
                <a:solidFill>
                  <a:srgbClr val="000000"/>
                </a:solidFill>
              </a:rPr>
              <a:t>transactions </a:t>
            </a:r>
            <a:r>
              <a:rPr lang="en-US" sz="2000" u="sng" dirty="0">
                <a:solidFill>
                  <a:srgbClr val="000000"/>
                </a:solidFill>
              </a:rPr>
              <a:t>begin</a:t>
            </a:r>
            <a:r>
              <a:rPr lang="en-US" sz="2000" dirty="0">
                <a:solidFill>
                  <a:srgbClr val="000000"/>
                </a:solidFill>
              </a:rPr>
              <a:t> with </a:t>
            </a:r>
            <a:r>
              <a:rPr lang="en-US" sz="2000" dirty="0">
                <a:solidFill>
                  <a:srgbClr val="1F497D"/>
                </a:solidFill>
              </a:rPr>
              <a:t>READER</a:t>
            </a:r>
            <a:r>
              <a:rPr lang="en-US" sz="2000" dirty="0">
                <a:solidFill>
                  <a:srgbClr val="000000"/>
                </a:solidFill>
              </a:rPr>
              <a:t> creating a MessageQ.</a:t>
            </a:r>
          </a:p>
          <a:p>
            <a:pPr marL="342900" indent="-342900" fontAlgn="base">
              <a:lnSpc>
                <a:spcPct val="80000"/>
              </a:lnSpc>
              <a:spcBef>
                <a:spcPts val="1200"/>
              </a:spcBef>
              <a:spcAft>
                <a:spcPct val="0"/>
              </a:spcAft>
              <a:buClr>
                <a:srgbClr val="000000"/>
              </a:buClr>
              <a:buSzPct val="100000"/>
              <a:buFont typeface="Arial" pitchFamily="34" charset="0"/>
              <a:buChar char="•"/>
            </a:pPr>
            <a:r>
              <a:rPr lang="en-US" sz="2400" dirty="0" smtClean="0"/>
              <a:t>Step 2 – During run-time</a:t>
            </a:r>
          </a:p>
          <a:p>
            <a:pPr marL="800100" lvl="1" indent="-342900" fontAlgn="base">
              <a:lnSpc>
                <a:spcPct val="80000"/>
              </a:lnSpc>
              <a:spcBef>
                <a:spcPts val="1200"/>
              </a:spcBef>
              <a:spcAft>
                <a:spcPct val="0"/>
              </a:spcAft>
              <a:buClr>
                <a:srgbClr val="000000"/>
              </a:buClr>
              <a:buSzPct val="100000"/>
              <a:buFont typeface="Arial" pitchFamily="34" charset="0"/>
              <a:buChar char="•"/>
            </a:pPr>
            <a:r>
              <a:rPr lang="en-US" sz="2000" dirty="0" smtClean="0">
                <a:solidFill>
                  <a:srgbClr val="1F497D"/>
                </a:solidFill>
              </a:rPr>
              <a:t>READER’s</a:t>
            </a:r>
            <a:r>
              <a:rPr lang="en-US" sz="2000" dirty="0" smtClean="0">
                <a:solidFill>
                  <a:srgbClr val="000000"/>
                </a:solidFill>
              </a:rPr>
              <a:t> </a:t>
            </a:r>
            <a:r>
              <a:rPr lang="en-US" sz="2000" dirty="0">
                <a:solidFill>
                  <a:srgbClr val="000000"/>
                </a:solidFill>
              </a:rPr>
              <a:t>attempt to get a message results in a block (unless</a:t>
            </a:r>
            <a:br>
              <a:rPr lang="en-US" sz="2000" dirty="0">
                <a:solidFill>
                  <a:srgbClr val="000000"/>
                </a:solidFill>
              </a:rPr>
            </a:br>
            <a:r>
              <a:rPr lang="en-US" sz="2000" dirty="0">
                <a:solidFill>
                  <a:srgbClr val="000000"/>
                </a:solidFill>
              </a:rPr>
              <a:t>timeout was specified), since no messages are in the queue yet.</a:t>
            </a:r>
          </a:p>
        </p:txBody>
      </p:sp>
      <p:sp>
        <p:nvSpPr>
          <p:cNvPr id="48" name="Flowchart: Magnetic Disk 47"/>
          <p:cNvSpPr/>
          <p:nvPr/>
        </p:nvSpPr>
        <p:spPr bwMode="auto">
          <a:xfrm>
            <a:off x="3881648" y="1335486"/>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algn="ctr" eaLnBrk="0" fontAlgn="base" hangingPunct="0">
              <a:lnSpc>
                <a:spcPct val="80000"/>
              </a:lnSpc>
              <a:spcBef>
                <a:spcPct val="50000"/>
              </a:spcBef>
              <a:spcAft>
                <a:spcPct val="0"/>
              </a:spcAft>
            </a:pPr>
            <a:r>
              <a:rPr lang="en-US" sz="2000" dirty="0">
                <a:solidFill>
                  <a:srgbClr val="000000"/>
                </a:solidFill>
              </a:rPr>
              <a:t>“myQ”</a:t>
            </a:r>
          </a:p>
        </p:txBody>
      </p:sp>
    </p:spTree>
    <p:extLst>
      <p:ext uri="{BB962C8B-B14F-4D97-AF65-F5344CB8AC3E}">
        <p14:creationId xmlns:p14="http://schemas.microsoft.com/office/powerpoint/2010/main" xmlns="" val="1754541690"/>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1487" y="0"/>
            <a:ext cx="8229600" cy="762000"/>
          </a:xfrm>
        </p:spPr>
        <p:txBody>
          <a:bodyPr wrap="none" anchorCtr="1"/>
          <a:lstStyle/>
          <a:p>
            <a:r>
              <a:rPr lang="en-US" dirty="0" smtClean="0"/>
              <a:t>Using MessageQ (2/3)</a:t>
            </a:r>
          </a:p>
        </p:txBody>
      </p:sp>
      <p:sp>
        <p:nvSpPr>
          <p:cNvPr id="31" name="Flowchart: Magnetic Disk 30"/>
          <p:cNvSpPr/>
          <p:nvPr/>
        </p:nvSpPr>
        <p:spPr bwMode="auto">
          <a:xfrm>
            <a:off x="4548965" y="1339701"/>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algn="ctr" eaLnBrk="0" fontAlgn="base" hangingPunct="0">
              <a:lnSpc>
                <a:spcPct val="80000"/>
              </a:lnSpc>
              <a:spcBef>
                <a:spcPct val="50000"/>
              </a:spcBef>
              <a:spcAft>
                <a:spcPct val="0"/>
              </a:spcAft>
            </a:pPr>
            <a:r>
              <a:rPr lang="en-US" sz="2000" dirty="0">
                <a:solidFill>
                  <a:srgbClr val="000000"/>
                </a:solidFill>
              </a:rPr>
              <a:t>“myQ”</a:t>
            </a:r>
          </a:p>
        </p:txBody>
      </p:sp>
      <p:sp>
        <p:nvSpPr>
          <p:cNvPr id="33" name="Rounded Rectangle 32"/>
          <p:cNvSpPr/>
          <p:nvPr/>
        </p:nvSpPr>
        <p:spPr bwMode="auto">
          <a:xfrm>
            <a:off x="5638800" y="1066800"/>
            <a:ext cx="3352800"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spcBef>
                <a:spcPts val="1200"/>
              </a:spcBef>
              <a:spcAft>
                <a:spcPct val="0"/>
              </a:spcAft>
            </a:pPr>
            <a:endParaRPr lang="en-US" dirty="0" smtClean="0">
              <a:solidFill>
                <a:srgbClr val="FF0000"/>
              </a:solidFill>
              <a:latin typeface="Arial Narrow" pitchFamily="34" charset="0"/>
            </a:endParaRPr>
          </a:p>
          <a:p>
            <a:pPr eaLnBrk="0" fontAlgn="base" hangingPunct="0">
              <a:spcBef>
                <a:spcPts val="1200"/>
              </a:spcBef>
              <a:spcAft>
                <a:spcPct val="0"/>
              </a:spcAft>
            </a:pPr>
            <a:r>
              <a:rPr lang="en-US" dirty="0" smtClean="0">
                <a:solidFill>
                  <a:srgbClr val="FF0000"/>
                </a:solidFill>
                <a:latin typeface="Arial Narrow" pitchFamily="34" charset="0"/>
              </a:rPr>
              <a:t>MessageQ_create</a:t>
            </a:r>
            <a:r>
              <a:rPr lang="en-US" dirty="0">
                <a:solidFill>
                  <a:srgbClr val="FF0000"/>
                </a:solidFill>
                <a:latin typeface="Arial Narrow" pitchFamily="34" charset="0"/>
              </a:rPr>
              <a:t>(“myQ”, </a:t>
            </a:r>
            <a:r>
              <a:rPr lang="en-US" dirty="0" smtClean="0">
                <a:solidFill>
                  <a:srgbClr val="FF0000"/>
                </a:solidFill>
                <a:latin typeface="Arial Narrow" pitchFamily="34" charset="0"/>
              </a:rPr>
              <a:t>…);</a:t>
            </a:r>
          </a:p>
          <a:p>
            <a:pPr eaLnBrk="0" fontAlgn="base" hangingPunct="0">
              <a:spcBef>
                <a:spcPts val="1200"/>
              </a:spcBef>
              <a:spcAft>
                <a:spcPct val="0"/>
              </a:spcAft>
            </a:pPr>
            <a:endParaRPr lang="en-US" dirty="0">
              <a:solidFill>
                <a:srgbClr val="FF0000"/>
              </a:solidFill>
              <a:latin typeface="Arial Narrow" pitchFamily="34" charset="0"/>
            </a:endParaRPr>
          </a:p>
          <a:p>
            <a:pPr eaLnBrk="0" fontAlgn="base" hangingPunct="0">
              <a:spcBef>
                <a:spcPts val="1200"/>
              </a:spcBef>
              <a:spcAft>
                <a:spcPct val="0"/>
              </a:spcAft>
            </a:pPr>
            <a:r>
              <a:rPr lang="en-US" dirty="0">
                <a:solidFill>
                  <a:srgbClr val="00B050"/>
                </a:solidFill>
                <a:latin typeface="Arial Narrow" pitchFamily="34" charset="0"/>
              </a:rPr>
              <a:t>MessageQ_get(“myQ”, &amp;msg…);</a:t>
            </a:r>
          </a:p>
          <a:p>
            <a:pPr eaLnBrk="0" fontAlgn="base" hangingPunct="0">
              <a:spcBef>
                <a:spcPts val="1200"/>
              </a:spcBef>
              <a:spcAft>
                <a:spcPct val="0"/>
              </a:spcAft>
            </a:pPr>
            <a:r>
              <a:rPr lang="en-US" i="1" dirty="0">
                <a:solidFill>
                  <a:srgbClr val="000000"/>
                </a:solidFill>
                <a:latin typeface="Arial Narrow" pitchFamily="34" charset="0"/>
              </a:rPr>
              <a:t> </a:t>
            </a:r>
          </a:p>
          <a:p>
            <a:pPr eaLnBrk="0" fontAlgn="base" hangingPunct="0">
              <a:spcBef>
                <a:spcPts val="1200"/>
              </a:spcBef>
              <a:spcAft>
                <a:spcPct val="0"/>
              </a:spcAft>
            </a:pPr>
            <a:r>
              <a:rPr lang="en-US" dirty="0">
                <a:solidFill>
                  <a:srgbClr val="000000"/>
                </a:solidFill>
                <a:latin typeface="Arial Narrow" pitchFamily="34" charset="0"/>
              </a:rPr>
              <a:t> </a:t>
            </a:r>
          </a:p>
          <a:p>
            <a:pPr eaLnBrk="0" fontAlgn="base" hangingPunct="0">
              <a:spcBef>
                <a:spcPts val="1200"/>
              </a:spcBef>
              <a:spcAft>
                <a:spcPct val="0"/>
              </a:spcAft>
            </a:pPr>
            <a:r>
              <a:rPr lang="en-US" dirty="0">
                <a:solidFill>
                  <a:srgbClr val="000000"/>
                </a:solidFill>
                <a:latin typeface="Arial Narrow" pitchFamily="34" charset="0"/>
              </a:rPr>
              <a:t> </a:t>
            </a:r>
          </a:p>
        </p:txBody>
      </p:sp>
      <p:sp>
        <p:nvSpPr>
          <p:cNvPr id="40" name="Rounded Rectangle 39"/>
          <p:cNvSpPr/>
          <p:nvPr/>
        </p:nvSpPr>
        <p:spPr bwMode="auto">
          <a:xfrm>
            <a:off x="152400" y="1066800"/>
            <a:ext cx="4191000" cy="1981200"/>
          </a:xfrm>
          <a:prstGeom prst="roundRect">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spcBef>
                <a:spcPts val="1200"/>
              </a:spcBef>
              <a:spcAft>
                <a:spcPct val="0"/>
              </a:spcAft>
            </a:pPr>
            <a:r>
              <a:rPr lang="en-US" dirty="0">
                <a:solidFill>
                  <a:schemeClr val="accent2"/>
                </a:solidFill>
                <a:latin typeface="Arial Narrow" pitchFamily="34" charset="0"/>
              </a:rPr>
              <a:t>MessageQ_open (“myQ”, …);</a:t>
            </a:r>
          </a:p>
          <a:p>
            <a:pPr eaLnBrk="0" fontAlgn="base" hangingPunct="0">
              <a:spcBef>
                <a:spcPts val="1200"/>
              </a:spcBef>
              <a:spcAft>
                <a:spcPct val="0"/>
              </a:spcAft>
            </a:pPr>
            <a:r>
              <a:rPr lang="en-US" dirty="0">
                <a:solidFill>
                  <a:srgbClr val="00B050"/>
                </a:solidFill>
                <a:latin typeface="Arial Narrow" pitchFamily="34" charset="0"/>
              </a:rPr>
              <a:t>msg = MessageQ_alloc (heap, size,…);</a:t>
            </a:r>
          </a:p>
          <a:p>
            <a:pPr eaLnBrk="0" fontAlgn="base" hangingPunct="0">
              <a:spcBef>
                <a:spcPts val="1200"/>
              </a:spcBef>
              <a:spcAft>
                <a:spcPct val="0"/>
              </a:spcAft>
            </a:pPr>
            <a:r>
              <a:rPr lang="en-US" dirty="0">
                <a:solidFill>
                  <a:srgbClr val="00B050"/>
                </a:solidFill>
                <a:latin typeface="Arial Narrow" pitchFamily="34" charset="0"/>
              </a:rPr>
              <a:t>MessageQ_put(“myQ”, msg, …);</a:t>
            </a:r>
          </a:p>
          <a:p>
            <a:pPr eaLnBrk="0" fontAlgn="base" hangingPunct="0">
              <a:spcBef>
                <a:spcPts val="1200"/>
              </a:spcBef>
              <a:spcAft>
                <a:spcPct val="0"/>
              </a:spcAft>
            </a:pPr>
            <a:r>
              <a:rPr lang="en-US" dirty="0">
                <a:solidFill>
                  <a:srgbClr val="000000"/>
                </a:solidFill>
                <a:latin typeface="Arial Narrow" pitchFamily="34" charset="0"/>
              </a:rPr>
              <a:t> </a:t>
            </a:r>
          </a:p>
        </p:txBody>
      </p:sp>
      <p:sp>
        <p:nvSpPr>
          <p:cNvPr id="44" name="TextBox 43"/>
          <p:cNvSpPr txBox="1"/>
          <p:nvPr/>
        </p:nvSpPr>
        <p:spPr>
          <a:xfrm>
            <a:off x="902333" y="643268"/>
            <a:ext cx="2679067" cy="461665"/>
          </a:xfrm>
          <a:prstGeom prst="rect">
            <a:avLst/>
          </a:prstGeom>
          <a:noFill/>
        </p:spPr>
        <p:txBody>
          <a:bodyPr wrap="none" rtlCol="0" anchor="ctr" anchorCtr="0">
            <a:spAutoFit/>
          </a:bodyPr>
          <a:lstStyle/>
          <a:p>
            <a:pPr algn="r" fontAlgn="base">
              <a:spcBef>
                <a:spcPct val="0"/>
              </a:spcBef>
              <a:spcAft>
                <a:spcPct val="0"/>
              </a:spcAft>
            </a:pPr>
            <a:r>
              <a:rPr lang="en-US" sz="2400" dirty="0">
                <a:solidFill>
                  <a:srgbClr val="1F497D"/>
                </a:solidFill>
              </a:rPr>
              <a:t>CorePac 1 - WRITER</a:t>
            </a:r>
          </a:p>
        </p:txBody>
      </p:sp>
      <p:sp>
        <p:nvSpPr>
          <p:cNvPr id="11" name="TextBox 10"/>
          <p:cNvSpPr txBox="1"/>
          <p:nvPr/>
        </p:nvSpPr>
        <p:spPr>
          <a:xfrm>
            <a:off x="302416" y="4783035"/>
            <a:ext cx="7888570" cy="1219436"/>
          </a:xfrm>
          <a:prstGeom prst="rect">
            <a:avLst/>
          </a:prstGeom>
          <a:noFill/>
        </p:spPr>
        <p:txBody>
          <a:bodyPr wrap="none" rtlCol="0" anchor="ctr" anchorCtr="0">
            <a:spAutoFit/>
          </a:bodyPr>
          <a:lstStyle/>
          <a:p>
            <a:pPr marL="342900" indent="-342900" fontAlgn="base">
              <a:lnSpc>
                <a:spcPct val="80000"/>
              </a:lnSpc>
              <a:spcBef>
                <a:spcPts val="1200"/>
              </a:spcBef>
              <a:spcAft>
                <a:spcPct val="0"/>
              </a:spcAft>
              <a:buClr>
                <a:srgbClr val="000000"/>
              </a:buClr>
              <a:buSzPct val="100000"/>
              <a:buFont typeface="Arial" pitchFamily="34" charset="0"/>
              <a:buChar char="•"/>
            </a:pPr>
            <a:r>
              <a:rPr lang="en-US" sz="2200" dirty="0">
                <a:solidFill>
                  <a:srgbClr val="1F497D"/>
                </a:solidFill>
              </a:rPr>
              <a:t>WRITER</a:t>
            </a:r>
            <a:r>
              <a:rPr lang="en-US" sz="2200" dirty="0">
                <a:solidFill>
                  <a:srgbClr val="000000"/>
                </a:solidFill>
              </a:rPr>
              <a:t> begins by opening MessageQ created by </a:t>
            </a:r>
            <a:r>
              <a:rPr lang="en-US" sz="2200" dirty="0">
                <a:solidFill>
                  <a:srgbClr val="1F497D"/>
                </a:solidFill>
              </a:rPr>
              <a:t>READER</a:t>
            </a:r>
            <a:r>
              <a:rPr lang="en-US" sz="2200" dirty="0">
                <a:solidFill>
                  <a:srgbClr val="000000"/>
                </a:solidFill>
              </a:rPr>
              <a:t>.</a:t>
            </a:r>
          </a:p>
          <a:p>
            <a:pPr marL="342900" indent="-342900" fontAlgn="base">
              <a:lnSpc>
                <a:spcPct val="80000"/>
              </a:lnSpc>
              <a:spcBef>
                <a:spcPts val="1200"/>
              </a:spcBef>
              <a:spcAft>
                <a:spcPct val="0"/>
              </a:spcAft>
              <a:buClr>
                <a:srgbClr val="000000"/>
              </a:buClr>
              <a:buSzPct val="100000"/>
              <a:buFont typeface="Arial" pitchFamily="34" charset="0"/>
              <a:buChar char="•"/>
            </a:pPr>
            <a:r>
              <a:rPr lang="en-US" sz="2200" dirty="0">
                <a:solidFill>
                  <a:srgbClr val="1F497D"/>
                </a:solidFill>
              </a:rPr>
              <a:t>WRITER</a:t>
            </a:r>
            <a:r>
              <a:rPr lang="en-US" sz="2200" dirty="0">
                <a:solidFill>
                  <a:srgbClr val="000000"/>
                </a:solidFill>
              </a:rPr>
              <a:t> gets a message block from a heap and fills it, as desired.</a:t>
            </a:r>
          </a:p>
          <a:p>
            <a:pPr marL="342900" indent="-342900" fontAlgn="base">
              <a:lnSpc>
                <a:spcPct val="80000"/>
              </a:lnSpc>
              <a:spcBef>
                <a:spcPts val="1200"/>
              </a:spcBef>
              <a:spcAft>
                <a:spcPct val="0"/>
              </a:spcAft>
              <a:buClr>
                <a:srgbClr val="000000"/>
              </a:buClr>
              <a:buSzPct val="100000"/>
              <a:buFont typeface="Arial" pitchFamily="34" charset="0"/>
              <a:buChar char="•"/>
            </a:pPr>
            <a:r>
              <a:rPr lang="en-US" sz="2200" dirty="0">
                <a:solidFill>
                  <a:srgbClr val="1F497D"/>
                </a:solidFill>
              </a:rPr>
              <a:t>WRITER</a:t>
            </a:r>
            <a:r>
              <a:rPr lang="en-US" sz="2200" dirty="0">
                <a:solidFill>
                  <a:srgbClr val="000000"/>
                </a:solidFill>
              </a:rPr>
              <a:t> puts the message into the MessageQ.</a:t>
            </a:r>
          </a:p>
        </p:txBody>
      </p:sp>
      <p:sp>
        <p:nvSpPr>
          <p:cNvPr id="24" name="Rectangle 23"/>
          <p:cNvSpPr/>
          <p:nvPr/>
        </p:nvSpPr>
        <p:spPr bwMode="auto">
          <a:xfrm>
            <a:off x="3200400" y="3244701"/>
            <a:ext cx="1905000" cy="1524000"/>
          </a:xfrm>
          <a:prstGeom prst="rect">
            <a:avLst/>
          </a:prstGeom>
          <a:solidFill>
            <a:schemeClr val="accent5">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400" b="1" dirty="0">
                <a:solidFill>
                  <a:srgbClr val="000000"/>
                </a:solidFill>
              </a:rPr>
              <a:t>Heap</a:t>
            </a:r>
          </a:p>
        </p:txBody>
      </p:sp>
      <p:sp>
        <p:nvSpPr>
          <p:cNvPr id="12" name="Rectangle 11"/>
          <p:cNvSpPr/>
          <p:nvPr/>
        </p:nvSpPr>
        <p:spPr bwMode="auto">
          <a:xfrm>
            <a:off x="35264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3" name="Rectangle 12"/>
          <p:cNvSpPr/>
          <p:nvPr/>
        </p:nvSpPr>
        <p:spPr bwMode="auto">
          <a:xfrm>
            <a:off x="38312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4" name="Rectangle 13"/>
          <p:cNvSpPr/>
          <p:nvPr/>
        </p:nvSpPr>
        <p:spPr bwMode="auto">
          <a:xfrm>
            <a:off x="41360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5" name="Rectangle 14"/>
          <p:cNvSpPr/>
          <p:nvPr/>
        </p:nvSpPr>
        <p:spPr bwMode="auto">
          <a:xfrm>
            <a:off x="44408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6" name="Rectangle 15"/>
          <p:cNvSpPr/>
          <p:nvPr/>
        </p:nvSpPr>
        <p:spPr bwMode="auto">
          <a:xfrm>
            <a:off x="35264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8" name="Rectangle 17"/>
          <p:cNvSpPr/>
          <p:nvPr/>
        </p:nvSpPr>
        <p:spPr bwMode="auto">
          <a:xfrm>
            <a:off x="41360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9" name="Rectangle 18"/>
          <p:cNvSpPr/>
          <p:nvPr/>
        </p:nvSpPr>
        <p:spPr bwMode="auto">
          <a:xfrm>
            <a:off x="44408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20" name="Rectangle 19"/>
          <p:cNvSpPr/>
          <p:nvPr/>
        </p:nvSpPr>
        <p:spPr bwMode="auto">
          <a:xfrm>
            <a:off x="35264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21" name="Rectangle 20"/>
          <p:cNvSpPr/>
          <p:nvPr/>
        </p:nvSpPr>
        <p:spPr bwMode="auto">
          <a:xfrm>
            <a:off x="38312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22" name="Rectangle 21"/>
          <p:cNvSpPr/>
          <p:nvPr/>
        </p:nvSpPr>
        <p:spPr bwMode="auto">
          <a:xfrm>
            <a:off x="41360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23" name="Rectangle 22"/>
          <p:cNvSpPr/>
          <p:nvPr/>
        </p:nvSpPr>
        <p:spPr bwMode="auto">
          <a:xfrm>
            <a:off x="44408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7" name="Rectangle 16"/>
          <p:cNvSpPr/>
          <p:nvPr/>
        </p:nvSpPr>
        <p:spPr bwMode="auto">
          <a:xfrm>
            <a:off x="3831266" y="4006701"/>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28" name="Rectangle 27"/>
          <p:cNvSpPr/>
          <p:nvPr/>
        </p:nvSpPr>
        <p:spPr bwMode="auto">
          <a:xfrm>
            <a:off x="4866167" y="2122967"/>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cxnSp>
        <p:nvCxnSpPr>
          <p:cNvPr id="32" name="Shape 31"/>
          <p:cNvCxnSpPr>
            <a:stCxn id="17" idx="1"/>
          </p:cNvCxnSpPr>
          <p:nvPr/>
        </p:nvCxnSpPr>
        <p:spPr bwMode="auto">
          <a:xfrm rot="10800000">
            <a:off x="3352800" y="1949301"/>
            <a:ext cx="478466" cy="2209800"/>
          </a:xfrm>
          <a:prstGeom prst="bentConnector2">
            <a:avLst/>
          </a:prstGeom>
          <a:solidFill>
            <a:schemeClr val="accent1"/>
          </a:solidFill>
          <a:ln w="19050" cap="flat" cmpd="sng" algn="ctr">
            <a:solidFill>
              <a:schemeClr val="tx1"/>
            </a:solidFill>
            <a:prstDash val="dash"/>
            <a:round/>
            <a:headEnd type="none" w="med" len="med"/>
            <a:tailEnd type="triangle" w="med" len="med"/>
          </a:ln>
          <a:effectLst/>
        </p:spPr>
      </p:cxnSp>
      <p:cxnSp>
        <p:nvCxnSpPr>
          <p:cNvPr id="35" name="Straight Arrow Connector 34"/>
          <p:cNvCxnSpPr/>
          <p:nvPr/>
        </p:nvCxnSpPr>
        <p:spPr bwMode="auto">
          <a:xfrm>
            <a:off x="3429000" y="2286000"/>
            <a:ext cx="1371600"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30" name="TextBox 29"/>
          <p:cNvSpPr txBox="1"/>
          <p:nvPr/>
        </p:nvSpPr>
        <p:spPr>
          <a:xfrm>
            <a:off x="5943600" y="643268"/>
            <a:ext cx="2692917" cy="461665"/>
          </a:xfrm>
          <a:prstGeom prst="rect">
            <a:avLst/>
          </a:prstGeom>
          <a:noFill/>
        </p:spPr>
        <p:txBody>
          <a:bodyPr wrap="none" rtlCol="0" anchor="ctr" anchorCtr="0">
            <a:spAutoFit/>
          </a:bodyPr>
          <a:lstStyle/>
          <a:p>
            <a:pPr algn="r" fontAlgn="base">
              <a:spcBef>
                <a:spcPct val="0"/>
              </a:spcBef>
              <a:spcAft>
                <a:spcPct val="0"/>
              </a:spcAft>
            </a:pPr>
            <a:r>
              <a:rPr lang="en-US" sz="2400" dirty="0">
                <a:solidFill>
                  <a:srgbClr val="1F497D"/>
                </a:solidFill>
              </a:rPr>
              <a:t>CorePac 2 - READER</a:t>
            </a:r>
          </a:p>
        </p:txBody>
      </p:sp>
    </p:spTree>
    <p:extLst>
      <p:ext uri="{BB962C8B-B14F-4D97-AF65-F5344CB8AC3E}">
        <p14:creationId xmlns:p14="http://schemas.microsoft.com/office/powerpoint/2010/main" xmlns="" val="1612528609"/>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64343" y="0"/>
            <a:ext cx="8229600" cy="762000"/>
          </a:xfrm>
        </p:spPr>
        <p:txBody>
          <a:bodyPr wrap="none" anchorCtr="1"/>
          <a:lstStyle/>
          <a:p>
            <a:r>
              <a:rPr lang="en-US" dirty="0" smtClean="0"/>
              <a:t>Using MessageQ (3/3)</a:t>
            </a:r>
          </a:p>
        </p:txBody>
      </p:sp>
      <p:sp>
        <p:nvSpPr>
          <p:cNvPr id="31" name="Flowchart: Magnetic Disk 30"/>
          <p:cNvSpPr/>
          <p:nvPr/>
        </p:nvSpPr>
        <p:spPr bwMode="auto">
          <a:xfrm>
            <a:off x="4548965" y="1339701"/>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algn="ctr" eaLnBrk="0" fontAlgn="base" hangingPunct="0">
              <a:lnSpc>
                <a:spcPct val="80000"/>
              </a:lnSpc>
              <a:spcBef>
                <a:spcPct val="50000"/>
              </a:spcBef>
              <a:spcAft>
                <a:spcPct val="0"/>
              </a:spcAft>
            </a:pPr>
            <a:r>
              <a:rPr lang="en-US" sz="2000" dirty="0">
                <a:solidFill>
                  <a:srgbClr val="000000"/>
                </a:solidFill>
              </a:rPr>
              <a:t>“myQ”</a:t>
            </a:r>
          </a:p>
        </p:txBody>
      </p:sp>
      <p:sp>
        <p:nvSpPr>
          <p:cNvPr id="33" name="Rounded Rectangle 32"/>
          <p:cNvSpPr/>
          <p:nvPr/>
        </p:nvSpPr>
        <p:spPr bwMode="auto">
          <a:xfrm>
            <a:off x="5638800" y="1066800"/>
            <a:ext cx="3352800"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spcBef>
                <a:spcPts val="1200"/>
              </a:spcBef>
              <a:spcAft>
                <a:spcPct val="0"/>
              </a:spcAft>
            </a:pPr>
            <a:r>
              <a:rPr lang="en-US" dirty="0">
                <a:solidFill>
                  <a:srgbClr val="FF0000"/>
                </a:solidFill>
                <a:latin typeface="Arial Narrow" pitchFamily="34" charset="0"/>
              </a:rPr>
              <a:t>MessageQ_create(“myQ”, …);</a:t>
            </a:r>
          </a:p>
          <a:p>
            <a:pPr eaLnBrk="0" fontAlgn="base" hangingPunct="0">
              <a:spcBef>
                <a:spcPts val="1200"/>
              </a:spcBef>
              <a:spcAft>
                <a:spcPct val="0"/>
              </a:spcAft>
            </a:pPr>
            <a:r>
              <a:rPr lang="en-US" dirty="0">
                <a:solidFill>
                  <a:srgbClr val="00B050"/>
                </a:solidFill>
                <a:latin typeface="Arial Narrow" pitchFamily="34" charset="0"/>
              </a:rPr>
              <a:t>MessageQ_get(“myQ”, &amp;msg…);</a:t>
            </a:r>
          </a:p>
          <a:p>
            <a:pPr eaLnBrk="0" fontAlgn="base" hangingPunct="0">
              <a:spcBef>
                <a:spcPts val="1200"/>
              </a:spcBef>
              <a:spcAft>
                <a:spcPct val="0"/>
              </a:spcAft>
            </a:pPr>
            <a:r>
              <a:rPr lang="en-US" i="1" dirty="0">
                <a:solidFill>
                  <a:srgbClr val="00B050"/>
                </a:solidFill>
                <a:latin typeface="Arial Narrow" pitchFamily="34" charset="0"/>
              </a:rPr>
              <a:t>*** PROCESS MSG ***</a:t>
            </a:r>
          </a:p>
          <a:p>
            <a:pPr eaLnBrk="0" fontAlgn="base" hangingPunct="0">
              <a:spcBef>
                <a:spcPts val="1200"/>
              </a:spcBef>
              <a:spcAft>
                <a:spcPct val="0"/>
              </a:spcAft>
            </a:pPr>
            <a:r>
              <a:rPr lang="en-US" dirty="0">
                <a:solidFill>
                  <a:srgbClr val="00B050"/>
                </a:solidFill>
                <a:latin typeface="Arial Narrow" pitchFamily="34" charset="0"/>
              </a:rPr>
              <a:t>MessageQ_free(“myQ”, …);</a:t>
            </a:r>
          </a:p>
          <a:p>
            <a:pPr eaLnBrk="0" fontAlgn="base" hangingPunct="0">
              <a:spcBef>
                <a:spcPts val="1200"/>
              </a:spcBef>
              <a:spcAft>
                <a:spcPct val="0"/>
              </a:spcAft>
            </a:pPr>
            <a:r>
              <a:rPr lang="en-US" b="1" dirty="0">
                <a:solidFill>
                  <a:srgbClr val="000000"/>
                </a:solidFill>
                <a:latin typeface="Arial Narrow" pitchFamily="34" charset="0"/>
              </a:rPr>
              <a:t>MessageQ_delete(“myQ”, …);</a:t>
            </a:r>
          </a:p>
        </p:txBody>
      </p:sp>
      <p:sp>
        <p:nvSpPr>
          <p:cNvPr id="40" name="Rounded Rectangle 39"/>
          <p:cNvSpPr/>
          <p:nvPr/>
        </p:nvSpPr>
        <p:spPr bwMode="auto">
          <a:xfrm>
            <a:off x="152400" y="1066800"/>
            <a:ext cx="4191000" cy="1981200"/>
          </a:xfrm>
          <a:prstGeom prst="roundRect">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spcBef>
                <a:spcPts val="1200"/>
              </a:spcBef>
              <a:spcAft>
                <a:spcPct val="0"/>
              </a:spcAft>
            </a:pPr>
            <a:r>
              <a:rPr lang="en-US" dirty="0">
                <a:solidFill>
                  <a:schemeClr val="accent6"/>
                </a:solidFill>
                <a:latin typeface="Arial Narrow" pitchFamily="34" charset="0"/>
              </a:rPr>
              <a:t>MessageQ_open (“myQ”, …);</a:t>
            </a:r>
          </a:p>
          <a:p>
            <a:pPr eaLnBrk="0" fontAlgn="base" hangingPunct="0">
              <a:spcBef>
                <a:spcPts val="1200"/>
              </a:spcBef>
              <a:spcAft>
                <a:spcPct val="0"/>
              </a:spcAft>
            </a:pPr>
            <a:r>
              <a:rPr lang="en-US" dirty="0">
                <a:solidFill>
                  <a:srgbClr val="00B050"/>
                </a:solidFill>
                <a:latin typeface="Arial Narrow" pitchFamily="34" charset="0"/>
              </a:rPr>
              <a:t>msg = MessageQ_alloc (heap, size,…);</a:t>
            </a:r>
          </a:p>
          <a:p>
            <a:pPr eaLnBrk="0" fontAlgn="base" hangingPunct="0">
              <a:spcBef>
                <a:spcPts val="1200"/>
              </a:spcBef>
              <a:spcAft>
                <a:spcPct val="0"/>
              </a:spcAft>
            </a:pPr>
            <a:r>
              <a:rPr lang="en-US" dirty="0">
                <a:solidFill>
                  <a:srgbClr val="00B050"/>
                </a:solidFill>
                <a:latin typeface="Arial Narrow" pitchFamily="34" charset="0"/>
              </a:rPr>
              <a:t>MessageQ_put(“myQ”, msg, …);</a:t>
            </a:r>
          </a:p>
          <a:p>
            <a:pPr eaLnBrk="0" fontAlgn="base" hangingPunct="0">
              <a:spcBef>
                <a:spcPts val="1200"/>
              </a:spcBef>
              <a:spcAft>
                <a:spcPct val="0"/>
              </a:spcAft>
            </a:pPr>
            <a:r>
              <a:rPr lang="en-US" b="1" dirty="0">
                <a:solidFill>
                  <a:srgbClr val="000000"/>
                </a:solidFill>
                <a:latin typeface="Arial Narrow" pitchFamily="34" charset="0"/>
              </a:rPr>
              <a:t>MessageQ_close(“myQ”, …);</a:t>
            </a:r>
          </a:p>
        </p:txBody>
      </p:sp>
      <p:sp>
        <p:nvSpPr>
          <p:cNvPr id="24" name="Rectangle 23"/>
          <p:cNvSpPr/>
          <p:nvPr/>
        </p:nvSpPr>
        <p:spPr bwMode="auto">
          <a:xfrm>
            <a:off x="3200400" y="3244701"/>
            <a:ext cx="1905000" cy="1524000"/>
          </a:xfrm>
          <a:prstGeom prst="rect">
            <a:avLst/>
          </a:prstGeom>
          <a:solidFill>
            <a:schemeClr val="accent5">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400" b="1" dirty="0">
                <a:solidFill>
                  <a:srgbClr val="000000"/>
                </a:solidFill>
              </a:rPr>
              <a:t>Heap</a:t>
            </a:r>
          </a:p>
        </p:txBody>
      </p:sp>
      <p:sp>
        <p:nvSpPr>
          <p:cNvPr id="12" name="Rectangle 11"/>
          <p:cNvSpPr/>
          <p:nvPr/>
        </p:nvSpPr>
        <p:spPr bwMode="auto">
          <a:xfrm>
            <a:off x="35264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3" name="Rectangle 12"/>
          <p:cNvSpPr/>
          <p:nvPr/>
        </p:nvSpPr>
        <p:spPr bwMode="auto">
          <a:xfrm>
            <a:off x="38312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4" name="Rectangle 13"/>
          <p:cNvSpPr/>
          <p:nvPr/>
        </p:nvSpPr>
        <p:spPr bwMode="auto">
          <a:xfrm>
            <a:off x="41360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5" name="Rectangle 14"/>
          <p:cNvSpPr/>
          <p:nvPr/>
        </p:nvSpPr>
        <p:spPr bwMode="auto">
          <a:xfrm>
            <a:off x="44408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6" name="Rectangle 15"/>
          <p:cNvSpPr/>
          <p:nvPr/>
        </p:nvSpPr>
        <p:spPr bwMode="auto">
          <a:xfrm>
            <a:off x="35264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8" name="Rectangle 17"/>
          <p:cNvSpPr/>
          <p:nvPr/>
        </p:nvSpPr>
        <p:spPr bwMode="auto">
          <a:xfrm>
            <a:off x="41360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9" name="Rectangle 18"/>
          <p:cNvSpPr/>
          <p:nvPr/>
        </p:nvSpPr>
        <p:spPr bwMode="auto">
          <a:xfrm>
            <a:off x="44408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20" name="Rectangle 19"/>
          <p:cNvSpPr/>
          <p:nvPr/>
        </p:nvSpPr>
        <p:spPr bwMode="auto">
          <a:xfrm>
            <a:off x="35264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21" name="Rectangle 20"/>
          <p:cNvSpPr/>
          <p:nvPr/>
        </p:nvSpPr>
        <p:spPr bwMode="auto">
          <a:xfrm>
            <a:off x="38312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22" name="Rectangle 21"/>
          <p:cNvSpPr/>
          <p:nvPr/>
        </p:nvSpPr>
        <p:spPr bwMode="auto">
          <a:xfrm>
            <a:off x="41360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23" name="Rectangle 22"/>
          <p:cNvSpPr/>
          <p:nvPr/>
        </p:nvSpPr>
        <p:spPr bwMode="auto">
          <a:xfrm>
            <a:off x="44408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17" name="Rectangle 16"/>
          <p:cNvSpPr/>
          <p:nvPr/>
        </p:nvSpPr>
        <p:spPr bwMode="auto">
          <a:xfrm>
            <a:off x="3831266" y="4006701"/>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28" name="Rectangle 27"/>
          <p:cNvSpPr/>
          <p:nvPr/>
        </p:nvSpPr>
        <p:spPr bwMode="auto">
          <a:xfrm>
            <a:off x="4866167" y="2122967"/>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cxnSp>
        <p:nvCxnSpPr>
          <p:cNvPr id="32" name="Shape 31"/>
          <p:cNvCxnSpPr>
            <a:stCxn id="17" idx="1"/>
          </p:cNvCxnSpPr>
          <p:nvPr/>
        </p:nvCxnSpPr>
        <p:spPr bwMode="auto">
          <a:xfrm rot="10800000">
            <a:off x="3352800" y="1949301"/>
            <a:ext cx="478466" cy="2209800"/>
          </a:xfrm>
          <a:prstGeom prst="bentConnector2">
            <a:avLst/>
          </a:prstGeom>
          <a:solidFill>
            <a:schemeClr val="accent1"/>
          </a:solidFill>
          <a:ln w="19050" cap="flat" cmpd="sng" algn="ctr">
            <a:solidFill>
              <a:schemeClr val="tx1"/>
            </a:solidFill>
            <a:prstDash val="dash"/>
            <a:round/>
            <a:headEnd type="none" w="med" len="med"/>
            <a:tailEnd type="triangle" w="med" len="med"/>
          </a:ln>
          <a:effectLst/>
        </p:spPr>
      </p:cxnSp>
      <p:cxnSp>
        <p:nvCxnSpPr>
          <p:cNvPr id="35" name="Straight Arrow Connector 34"/>
          <p:cNvCxnSpPr/>
          <p:nvPr/>
        </p:nvCxnSpPr>
        <p:spPr bwMode="auto">
          <a:xfrm>
            <a:off x="3429000" y="2286000"/>
            <a:ext cx="1371600"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30" name="TextBox 29"/>
          <p:cNvSpPr txBox="1"/>
          <p:nvPr/>
        </p:nvSpPr>
        <p:spPr>
          <a:xfrm>
            <a:off x="308869" y="4762108"/>
            <a:ext cx="7825284" cy="1644168"/>
          </a:xfrm>
          <a:prstGeom prst="rect">
            <a:avLst/>
          </a:prstGeom>
          <a:noFill/>
        </p:spPr>
        <p:txBody>
          <a:bodyPr wrap="none" rtlCol="0" anchor="ctr" anchorCtr="0">
            <a:spAutoFit/>
          </a:bodyPr>
          <a:lstStyle/>
          <a:p>
            <a:pPr marL="342900" indent="-342900" fontAlgn="base">
              <a:lnSpc>
                <a:spcPct val="80000"/>
              </a:lnSpc>
              <a:spcBef>
                <a:spcPts val="1200"/>
              </a:spcBef>
              <a:spcAft>
                <a:spcPct val="0"/>
              </a:spcAft>
              <a:buClr>
                <a:srgbClr val="000000"/>
              </a:buClr>
              <a:buSzPct val="100000"/>
              <a:buFont typeface="Arial" pitchFamily="34" charset="0"/>
              <a:buChar char="•"/>
            </a:pPr>
            <a:r>
              <a:rPr lang="en-US" sz="2200" dirty="0">
                <a:solidFill>
                  <a:srgbClr val="000000"/>
                </a:solidFill>
              </a:rPr>
              <a:t>Once </a:t>
            </a:r>
            <a:r>
              <a:rPr lang="en-US" sz="2200" dirty="0">
                <a:solidFill>
                  <a:srgbClr val="1F497D"/>
                </a:solidFill>
              </a:rPr>
              <a:t>WRITER</a:t>
            </a:r>
            <a:r>
              <a:rPr lang="en-US" sz="2200" dirty="0">
                <a:solidFill>
                  <a:srgbClr val="000000"/>
                </a:solidFill>
              </a:rPr>
              <a:t> puts msg in MessageQ, </a:t>
            </a:r>
            <a:r>
              <a:rPr lang="en-US" sz="2200" dirty="0">
                <a:solidFill>
                  <a:srgbClr val="1F497D"/>
                </a:solidFill>
              </a:rPr>
              <a:t>READER</a:t>
            </a:r>
            <a:r>
              <a:rPr lang="en-US" sz="2200" dirty="0">
                <a:solidFill>
                  <a:srgbClr val="000000"/>
                </a:solidFill>
              </a:rPr>
              <a:t> is unblocked.</a:t>
            </a:r>
          </a:p>
          <a:p>
            <a:pPr marL="342900" indent="-342900" fontAlgn="base">
              <a:lnSpc>
                <a:spcPct val="80000"/>
              </a:lnSpc>
              <a:spcBef>
                <a:spcPts val="1200"/>
              </a:spcBef>
              <a:spcAft>
                <a:spcPct val="0"/>
              </a:spcAft>
              <a:buClr>
                <a:srgbClr val="000000"/>
              </a:buClr>
              <a:buSzPct val="100000"/>
              <a:buFont typeface="Arial" pitchFamily="34" charset="0"/>
              <a:buChar char="•"/>
            </a:pPr>
            <a:r>
              <a:rPr lang="en-US" sz="2200" dirty="0">
                <a:solidFill>
                  <a:srgbClr val="1F497D"/>
                </a:solidFill>
              </a:rPr>
              <a:t>READER</a:t>
            </a:r>
            <a:r>
              <a:rPr lang="en-US" sz="2200" dirty="0">
                <a:solidFill>
                  <a:srgbClr val="000000"/>
                </a:solidFill>
              </a:rPr>
              <a:t> can now read/process the received message.</a:t>
            </a:r>
          </a:p>
          <a:p>
            <a:pPr marL="342900" indent="-342900" fontAlgn="base">
              <a:lnSpc>
                <a:spcPct val="80000"/>
              </a:lnSpc>
              <a:spcBef>
                <a:spcPts val="1200"/>
              </a:spcBef>
              <a:spcAft>
                <a:spcPct val="0"/>
              </a:spcAft>
              <a:buClr>
                <a:srgbClr val="000000"/>
              </a:buClr>
              <a:buSzPct val="100000"/>
              <a:buFont typeface="Arial" pitchFamily="34" charset="0"/>
              <a:buChar char="•"/>
            </a:pPr>
            <a:r>
              <a:rPr lang="en-US" sz="2200" dirty="0">
                <a:solidFill>
                  <a:srgbClr val="1F497D"/>
                </a:solidFill>
              </a:rPr>
              <a:t>READER</a:t>
            </a:r>
            <a:r>
              <a:rPr lang="en-US" sz="2200" dirty="0">
                <a:solidFill>
                  <a:srgbClr val="000000"/>
                </a:solidFill>
              </a:rPr>
              <a:t> frees message back to Heap.</a:t>
            </a:r>
          </a:p>
          <a:p>
            <a:pPr marL="342900" indent="-342900" fontAlgn="base">
              <a:lnSpc>
                <a:spcPct val="80000"/>
              </a:lnSpc>
              <a:spcBef>
                <a:spcPts val="1200"/>
              </a:spcBef>
              <a:spcAft>
                <a:spcPct val="0"/>
              </a:spcAft>
              <a:buClr>
                <a:srgbClr val="000000"/>
              </a:buClr>
              <a:buSzPct val="100000"/>
              <a:buFont typeface="Arial" pitchFamily="34" charset="0"/>
              <a:buChar char="•"/>
            </a:pPr>
            <a:r>
              <a:rPr lang="en-US" sz="2200" dirty="0">
                <a:solidFill>
                  <a:srgbClr val="1F497D"/>
                </a:solidFill>
              </a:rPr>
              <a:t>READER</a:t>
            </a:r>
            <a:r>
              <a:rPr lang="en-US" sz="2200" dirty="0">
                <a:solidFill>
                  <a:srgbClr val="000000"/>
                </a:solidFill>
              </a:rPr>
              <a:t> can optionally delete the created MessageQ, if desired.</a:t>
            </a:r>
          </a:p>
        </p:txBody>
      </p:sp>
      <p:cxnSp>
        <p:nvCxnSpPr>
          <p:cNvPr id="36" name="Elbow Connector 35"/>
          <p:cNvCxnSpPr>
            <a:stCxn id="17" idx="3"/>
          </p:cNvCxnSpPr>
          <p:nvPr/>
        </p:nvCxnSpPr>
        <p:spPr bwMode="auto">
          <a:xfrm flipV="1">
            <a:off x="4136066" y="2743200"/>
            <a:ext cx="1655134" cy="1415901"/>
          </a:xfrm>
          <a:prstGeom prst="bentConnector3">
            <a:avLst>
              <a:gd name="adj1" fmla="val 50000"/>
            </a:avLst>
          </a:prstGeom>
          <a:solidFill>
            <a:schemeClr val="accent1"/>
          </a:solidFill>
          <a:ln w="19050" cap="flat" cmpd="sng" algn="ctr">
            <a:solidFill>
              <a:schemeClr val="tx1"/>
            </a:solidFill>
            <a:prstDash val="dash"/>
            <a:round/>
            <a:headEnd type="triangle" w="med" len="med"/>
            <a:tailEnd type="none" w="med" len="med"/>
          </a:ln>
          <a:effectLst/>
        </p:spPr>
      </p:cxnSp>
      <p:sp>
        <p:nvSpPr>
          <p:cNvPr id="34" name="TextBox 33"/>
          <p:cNvSpPr txBox="1"/>
          <p:nvPr/>
        </p:nvSpPr>
        <p:spPr>
          <a:xfrm>
            <a:off x="902333" y="643268"/>
            <a:ext cx="2679067" cy="461665"/>
          </a:xfrm>
          <a:prstGeom prst="rect">
            <a:avLst/>
          </a:prstGeom>
          <a:noFill/>
        </p:spPr>
        <p:txBody>
          <a:bodyPr wrap="none" rtlCol="0" anchor="ctr" anchorCtr="0">
            <a:spAutoFit/>
          </a:bodyPr>
          <a:lstStyle/>
          <a:p>
            <a:pPr algn="r" fontAlgn="base">
              <a:spcBef>
                <a:spcPct val="0"/>
              </a:spcBef>
              <a:spcAft>
                <a:spcPct val="0"/>
              </a:spcAft>
            </a:pPr>
            <a:r>
              <a:rPr lang="en-US" sz="2400" dirty="0">
                <a:solidFill>
                  <a:srgbClr val="1F497D"/>
                </a:solidFill>
              </a:rPr>
              <a:t>CorePac 1 - WRITER</a:t>
            </a:r>
          </a:p>
        </p:txBody>
      </p:sp>
      <p:sp>
        <p:nvSpPr>
          <p:cNvPr id="37" name="TextBox 36"/>
          <p:cNvSpPr txBox="1"/>
          <p:nvPr/>
        </p:nvSpPr>
        <p:spPr>
          <a:xfrm>
            <a:off x="5943600" y="643268"/>
            <a:ext cx="2692917" cy="461665"/>
          </a:xfrm>
          <a:prstGeom prst="rect">
            <a:avLst/>
          </a:prstGeom>
          <a:noFill/>
        </p:spPr>
        <p:txBody>
          <a:bodyPr wrap="none" rtlCol="0" anchor="ctr" anchorCtr="0">
            <a:spAutoFit/>
          </a:bodyPr>
          <a:lstStyle/>
          <a:p>
            <a:pPr algn="r" fontAlgn="base">
              <a:spcBef>
                <a:spcPct val="0"/>
              </a:spcBef>
              <a:spcAft>
                <a:spcPct val="0"/>
              </a:spcAft>
            </a:pPr>
            <a:r>
              <a:rPr lang="en-US" sz="2400" dirty="0">
                <a:solidFill>
                  <a:srgbClr val="1F497D"/>
                </a:solidFill>
              </a:rPr>
              <a:t>CorePac 2 - READER</a:t>
            </a:r>
          </a:p>
        </p:txBody>
      </p:sp>
    </p:spTree>
    <p:extLst>
      <p:ext uri="{BB962C8B-B14F-4D97-AF65-F5344CB8AC3E}">
        <p14:creationId xmlns:p14="http://schemas.microsoft.com/office/powerpoint/2010/main" xmlns="" val="393832135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IPC </a:t>
            </a:r>
            <a:r>
              <a:rPr lang="en-US" sz="3600" dirty="0" smtClean="0"/>
              <a:t>Registers</a:t>
            </a:r>
            <a:endParaRPr lang="en-US" sz="3600" dirty="0"/>
          </a:p>
        </p:txBody>
      </p:sp>
      <p:sp>
        <p:nvSpPr>
          <p:cNvPr id="3" name="Content Placeholder 2"/>
          <p:cNvSpPr>
            <a:spLocks noGrp="1"/>
          </p:cNvSpPr>
          <p:nvPr>
            <p:ph idx="1"/>
          </p:nvPr>
        </p:nvSpPr>
        <p:spPr/>
        <p:txBody>
          <a:bodyPr>
            <a:normAutofit/>
          </a:bodyPr>
          <a:lstStyle/>
          <a:p>
            <a:r>
              <a:rPr lang="en-US" dirty="0" smtClean="0"/>
              <a:t>Each </a:t>
            </a:r>
            <a:r>
              <a:rPr lang="en-US" dirty="0" smtClean="0"/>
              <a:t>CorePac </a:t>
            </a:r>
            <a:r>
              <a:rPr lang="en-US" dirty="0" smtClean="0"/>
              <a:t>has its own set of </a:t>
            </a:r>
            <a:r>
              <a:rPr lang="en-US" dirty="0" smtClean="0"/>
              <a:t>registers:</a:t>
            </a:r>
            <a:endParaRPr lang="en-US" dirty="0" smtClean="0"/>
          </a:p>
          <a:p>
            <a:pPr lvl="1"/>
            <a:r>
              <a:rPr lang="en-US" dirty="0" err="1" smtClean="0"/>
              <a:t>IPCGRx</a:t>
            </a:r>
            <a:r>
              <a:rPr lang="en-US" dirty="0" smtClean="0"/>
              <a:t> </a:t>
            </a:r>
            <a:r>
              <a:rPr lang="en-US" dirty="0" smtClean="0"/>
              <a:t>generating </a:t>
            </a:r>
            <a:r>
              <a:rPr lang="en-US" dirty="0" smtClean="0"/>
              <a:t>interrupt </a:t>
            </a:r>
          </a:p>
          <a:p>
            <a:pPr lvl="1"/>
            <a:r>
              <a:rPr lang="en-US" dirty="0" smtClean="0"/>
              <a:t>IPCARx acknowledge interrupt </a:t>
            </a:r>
            <a:r>
              <a:rPr lang="en-US" dirty="0" smtClean="0"/>
              <a:t>(clearing</a:t>
            </a:r>
            <a:r>
              <a:rPr lang="en-US" dirty="0" smtClean="0"/>
              <a:t>)</a:t>
            </a:r>
          </a:p>
          <a:p>
            <a:r>
              <a:rPr lang="en-US" dirty="0" smtClean="0"/>
              <a:t>28 bits can be used for a protocol</a:t>
            </a:r>
          </a:p>
          <a:p>
            <a:pPr lvl="1"/>
            <a:r>
              <a:rPr lang="en-US" dirty="0" smtClean="0"/>
              <a:t>28 concurrent sources for interrupt can be defined</a:t>
            </a:r>
          </a:p>
          <a:p>
            <a:r>
              <a:rPr lang="en-US" dirty="0" smtClean="0"/>
              <a:t>8 registers for </a:t>
            </a:r>
            <a:r>
              <a:rPr lang="en-US" dirty="0" smtClean="0"/>
              <a:t>C6678</a:t>
            </a:r>
            <a:r>
              <a:rPr lang="en-US" dirty="0" smtClean="0"/>
              <a:t>, 12 for 66AK2H12 </a:t>
            </a:r>
            <a:endParaRPr lang="en-US" dirty="0"/>
          </a:p>
        </p:txBody>
      </p:sp>
    </p:spTree>
    <p:extLst>
      <p:ext uri="{BB962C8B-B14F-4D97-AF65-F5344CB8AC3E}">
        <p14:creationId xmlns:p14="http://schemas.microsoft.com/office/powerpoint/2010/main" xmlns="" val="4009956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wrap="none" anchorCtr="1"/>
          <a:lstStyle/>
          <a:p>
            <a:r>
              <a:rPr lang="en-US" dirty="0" smtClean="0"/>
              <a:t>MessageQ – Configuration</a:t>
            </a:r>
          </a:p>
        </p:txBody>
      </p:sp>
      <p:sp>
        <p:nvSpPr>
          <p:cNvPr id="6" name="TextBox 5"/>
          <p:cNvSpPr txBox="1"/>
          <p:nvPr/>
        </p:nvSpPr>
        <p:spPr>
          <a:xfrm>
            <a:off x="298542" y="771061"/>
            <a:ext cx="8465202" cy="1575816"/>
          </a:xfrm>
          <a:prstGeom prst="rect">
            <a:avLst/>
          </a:prstGeom>
          <a:noFill/>
        </p:spPr>
        <p:txBody>
          <a:bodyPr wrap="none" rtlCol="0" anchor="ctr" anchorCtr="0">
            <a:spAutoFit/>
          </a:bodyPr>
          <a:lstStyle/>
          <a:p>
            <a:pPr marL="342900" indent="-342900" fontAlgn="base">
              <a:lnSpc>
                <a:spcPct val="90000"/>
              </a:lnSpc>
              <a:spcBef>
                <a:spcPts val="600"/>
              </a:spcBef>
              <a:spcAft>
                <a:spcPct val="0"/>
              </a:spcAft>
              <a:buClr>
                <a:srgbClr val="000000"/>
              </a:buClr>
              <a:buSzPct val="100000"/>
              <a:buFont typeface="Arial" pitchFamily="34" charset="0"/>
              <a:buChar char="•"/>
            </a:pPr>
            <a:r>
              <a:rPr lang="en-US" sz="2400" dirty="0">
                <a:solidFill>
                  <a:srgbClr val="000000"/>
                </a:solidFill>
              </a:rPr>
              <a:t>All API calls use the MessageQ module in IPC.</a:t>
            </a:r>
          </a:p>
          <a:p>
            <a:pPr marL="342900" indent="-342900" fontAlgn="base">
              <a:lnSpc>
                <a:spcPct val="90000"/>
              </a:lnSpc>
              <a:spcBef>
                <a:spcPts val="600"/>
              </a:spcBef>
              <a:spcAft>
                <a:spcPct val="0"/>
              </a:spcAft>
              <a:buClr>
                <a:srgbClr val="000000"/>
              </a:buClr>
              <a:buSzPct val="100000"/>
              <a:buFont typeface="Arial" pitchFamily="34" charset="0"/>
              <a:buChar char="•"/>
            </a:pPr>
            <a:r>
              <a:rPr lang="en-US" sz="2400" dirty="0">
                <a:solidFill>
                  <a:srgbClr val="000000"/>
                </a:solidFill>
              </a:rPr>
              <a:t>User must also configure MultiProc and SharedRegion modules.</a:t>
            </a:r>
          </a:p>
          <a:p>
            <a:pPr marL="342900" indent="-342900" fontAlgn="base">
              <a:lnSpc>
                <a:spcPct val="90000"/>
              </a:lnSpc>
              <a:spcBef>
                <a:spcPts val="600"/>
              </a:spcBef>
              <a:spcAft>
                <a:spcPct val="0"/>
              </a:spcAft>
              <a:buClr>
                <a:srgbClr val="000000"/>
              </a:buClr>
              <a:buSzPct val="100000"/>
              <a:buFont typeface="Arial" pitchFamily="34" charset="0"/>
              <a:buChar char="•"/>
            </a:pPr>
            <a:r>
              <a:rPr lang="en-US" sz="2400" dirty="0">
                <a:solidFill>
                  <a:srgbClr val="000000"/>
                </a:solidFill>
              </a:rPr>
              <a:t>All other configuration/setup is performed automatically</a:t>
            </a:r>
            <a:br>
              <a:rPr lang="en-US" sz="2400" dirty="0">
                <a:solidFill>
                  <a:srgbClr val="000000"/>
                </a:solidFill>
              </a:rPr>
            </a:br>
            <a:r>
              <a:rPr lang="en-US" sz="2400" dirty="0">
                <a:solidFill>
                  <a:srgbClr val="000000"/>
                </a:solidFill>
              </a:rPr>
              <a:t>by MessageQ.</a:t>
            </a:r>
          </a:p>
        </p:txBody>
      </p:sp>
      <p:grpSp>
        <p:nvGrpSpPr>
          <p:cNvPr id="2" name="Group 73"/>
          <p:cNvGrpSpPr/>
          <p:nvPr/>
        </p:nvGrpSpPr>
        <p:grpSpPr>
          <a:xfrm>
            <a:off x="338468" y="2321262"/>
            <a:ext cx="8458200" cy="3962400"/>
            <a:chOff x="381000" y="2514600"/>
            <a:chExt cx="8458200" cy="3962400"/>
          </a:xfrm>
        </p:grpSpPr>
        <p:sp>
          <p:nvSpPr>
            <p:cNvPr id="73" name="Rectangle 72"/>
            <p:cNvSpPr/>
            <p:nvPr/>
          </p:nvSpPr>
          <p:spPr bwMode="auto">
            <a:xfrm>
              <a:off x="381000" y="2514600"/>
              <a:ext cx="8458200" cy="3962400"/>
            </a:xfrm>
            <a:prstGeom prst="rect">
              <a:avLst/>
            </a:prstGeom>
            <a:solidFill>
              <a:srgbClr val="FFFFC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eaLnBrk="0" fontAlgn="base" hangingPunct="0">
                <a:lnSpc>
                  <a:spcPct val="80000"/>
                </a:lnSpc>
                <a:spcBef>
                  <a:spcPct val="50000"/>
                </a:spcBef>
                <a:spcAft>
                  <a:spcPct val="0"/>
                </a:spcAft>
              </a:pPr>
              <a:endParaRPr lang="en-US" sz="2800" b="1" dirty="0">
                <a:solidFill>
                  <a:srgbClr val="000000"/>
                </a:solidFill>
                <a:latin typeface="Arial Narrow" pitchFamily="34" charset="0"/>
              </a:endParaRPr>
            </a:p>
          </p:txBody>
        </p:sp>
        <p:sp>
          <p:nvSpPr>
            <p:cNvPr id="32" name="Rounded Rectangle 31"/>
            <p:cNvSpPr/>
            <p:nvPr/>
          </p:nvSpPr>
          <p:spPr bwMode="auto">
            <a:xfrm>
              <a:off x="609600" y="3657600"/>
              <a:ext cx="1752600"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2400" dirty="0">
                  <a:solidFill>
                    <a:srgbClr val="000000"/>
                  </a:solidFill>
                </a:rPr>
                <a:t>Notify</a:t>
              </a:r>
            </a:p>
          </p:txBody>
        </p:sp>
        <p:sp>
          <p:nvSpPr>
            <p:cNvPr id="34" name="Rounded Rectangle 33"/>
            <p:cNvSpPr/>
            <p:nvPr/>
          </p:nvSpPr>
          <p:spPr bwMode="auto">
            <a:xfrm>
              <a:off x="609600" y="4648200"/>
              <a:ext cx="1752600"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2400" dirty="0">
                  <a:solidFill>
                    <a:srgbClr val="000000"/>
                  </a:solidFill>
                </a:rPr>
                <a:t>MultiProc</a:t>
              </a:r>
            </a:p>
          </p:txBody>
        </p:sp>
        <p:cxnSp>
          <p:nvCxnSpPr>
            <p:cNvPr id="38" name="Straight Arrow Connector 37"/>
            <p:cNvCxnSpPr>
              <a:stCxn id="32" idx="2"/>
              <a:endCxn id="34" idx="0"/>
            </p:cNvCxnSpPr>
            <p:nvPr/>
          </p:nvCxnSpPr>
          <p:spPr bwMode="auto">
            <a:xfrm>
              <a:off x="1485900" y="4114800"/>
              <a:ext cx="0" cy="533400"/>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sp>
          <p:nvSpPr>
            <p:cNvPr id="42" name="Folded Corner 41"/>
            <p:cNvSpPr/>
            <p:nvPr/>
          </p:nvSpPr>
          <p:spPr bwMode="auto">
            <a:xfrm>
              <a:off x="609600" y="2667000"/>
              <a:ext cx="1676400" cy="609600"/>
            </a:xfrm>
            <a:prstGeom prst="foldedCorner">
              <a:avLst>
                <a:gd name="adj" fmla="val 30621"/>
              </a:avLst>
            </a:prstGeom>
            <a:solidFill>
              <a:schemeClr val="tx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0" compatLnSpc="1">
              <a:prstTxWarp prst="textNoShape">
                <a:avLst/>
              </a:prstTxWarp>
            </a:bodyPr>
            <a:lstStyle/>
            <a:p>
              <a:pPr algn="ctr" eaLnBrk="0" fontAlgn="base" hangingPunct="0">
                <a:lnSpc>
                  <a:spcPct val="80000"/>
                </a:lnSpc>
                <a:spcBef>
                  <a:spcPct val="50000"/>
                </a:spcBef>
                <a:spcAft>
                  <a:spcPct val="0"/>
                </a:spcAft>
              </a:pPr>
              <a:r>
                <a:rPr lang="en-US" sz="2400" dirty="0">
                  <a:solidFill>
                    <a:srgbClr val="000000"/>
                  </a:solidFill>
                  <a:latin typeface="Arial Narrow" pitchFamily="34" charset="0"/>
                </a:rPr>
                <a:t>User APIs</a:t>
              </a:r>
            </a:p>
          </p:txBody>
        </p:sp>
        <p:sp>
          <p:nvSpPr>
            <p:cNvPr id="47" name="TextBox 46"/>
            <p:cNvSpPr txBox="1"/>
            <p:nvPr/>
          </p:nvSpPr>
          <p:spPr>
            <a:xfrm>
              <a:off x="1452435" y="4191000"/>
              <a:ext cx="736099" cy="369332"/>
            </a:xfrm>
            <a:prstGeom prst="rect">
              <a:avLst/>
            </a:prstGeom>
            <a:noFill/>
          </p:spPr>
          <p:txBody>
            <a:bodyPr wrap="none" rtlCol="0" anchor="ctr" anchorCtr="0">
              <a:spAutoFit/>
            </a:bodyPr>
            <a:lstStyle/>
            <a:p>
              <a:pPr algn="r" fontAlgn="base">
                <a:spcBef>
                  <a:spcPct val="0"/>
                </a:spcBef>
                <a:spcAft>
                  <a:spcPct val="0"/>
                </a:spcAft>
              </a:pPr>
              <a:r>
                <a:rPr lang="en-US" i="1" dirty="0">
                  <a:solidFill>
                    <a:srgbClr val="000000"/>
                  </a:solidFill>
                  <a:latin typeface="Arial" pitchFamily="34" charset="0"/>
                </a:rPr>
                <a:t>Uses</a:t>
              </a:r>
            </a:p>
          </p:txBody>
        </p:sp>
        <p:sp>
          <p:nvSpPr>
            <p:cNvPr id="49" name="Rounded Rectangle 48"/>
            <p:cNvSpPr/>
            <p:nvPr/>
          </p:nvSpPr>
          <p:spPr bwMode="auto">
            <a:xfrm>
              <a:off x="4491164" y="464820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2400" dirty="0">
                  <a:solidFill>
                    <a:srgbClr val="000000"/>
                  </a:solidFill>
                </a:rPr>
                <a:t>Shared Region</a:t>
              </a:r>
            </a:p>
          </p:txBody>
        </p:sp>
        <p:sp>
          <p:nvSpPr>
            <p:cNvPr id="51" name="TextBox 50"/>
            <p:cNvSpPr txBox="1"/>
            <p:nvPr/>
          </p:nvSpPr>
          <p:spPr>
            <a:xfrm>
              <a:off x="3387565" y="4561367"/>
              <a:ext cx="736099" cy="369332"/>
            </a:xfrm>
            <a:prstGeom prst="rect">
              <a:avLst/>
            </a:prstGeom>
            <a:noFill/>
          </p:spPr>
          <p:txBody>
            <a:bodyPr wrap="none" rtlCol="0" anchor="ctr" anchorCtr="0">
              <a:spAutoFit/>
            </a:bodyPr>
            <a:lstStyle/>
            <a:p>
              <a:pPr algn="r" fontAlgn="base">
                <a:spcBef>
                  <a:spcPct val="0"/>
                </a:spcBef>
                <a:spcAft>
                  <a:spcPct val="0"/>
                </a:spcAft>
              </a:pPr>
              <a:r>
                <a:rPr lang="en-US" i="1" dirty="0">
                  <a:solidFill>
                    <a:srgbClr val="000000"/>
                  </a:solidFill>
                  <a:latin typeface="Arial" pitchFamily="34" charset="0"/>
                </a:rPr>
                <a:t>Uses</a:t>
              </a:r>
            </a:p>
          </p:txBody>
        </p:sp>
        <p:sp>
          <p:nvSpPr>
            <p:cNvPr id="52" name="Rounded Rectangle 51"/>
            <p:cNvSpPr/>
            <p:nvPr/>
          </p:nvSpPr>
          <p:spPr bwMode="auto">
            <a:xfrm>
              <a:off x="4491164" y="5257800"/>
              <a:ext cx="2138236"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2400" dirty="0">
                  <a:solidFill>
                    <a:srgbClr val="000000"/>
                  </a:solidFill>
                </a:rPr>
                <a:t>GateMP</a:t>
              </a:r>
            </a:p>
          </p:txBody>
        </p:sp>
        <p:sp>
          <p:nvSpPr>
            <p:cNvPr id="53" name="Rounded Rectangle 52"/>
            <p:cNvSpPr/>
            <p:nvPr/>
          </p:nvSpPr>
          <p:spPr bwMode="auto">
            <a:xfrm>
              <a:off x="4491164" y="5867400"/>
              <a:ext cx="2138236"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2400" dirty="0">
                  <a:solidFill>
                    <a:srgbClr val="000000"/>
                  </a:solidFill>
                </a:rPr>
                <a:t>NameServer</a:t>
              </a:r>
            </a:p>
          </p:txBody>
        </p:sp>
        <p:cxnSp>
          <p:nvCxnSpPr>
            <p:cNvPr id="54" name="Shape 53"/>
            <p:cNvCxnSpPr>
              <a:endCxn id="53" idx="1"/>
            </p:cNvCxnSpPr>
            <p:nvPr/>
          </p:nvCxnSpPr>
          <p:spPr bwMode="auto">
            <a:xfrm rot="16200000" flipH="1">
              <a:off x="3293332" y="4898168"/>
              <a:ext cx="1981200" cy="414464"/>
            </a:xfrm>
            <a:prstGeom prst="bentConnector2">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5" name="Shape 54"/>
            <p:cNvCxnSpPr>
              <a:endCxn id="52" idx="1"/>
            </p:cNvCxnSpPr>
            <p:nvPr/>
          </p:nvCxnSpPr>
          <p:spPr bwMode="auto">
            <a:xfrm rot="16200000" flipH="1">
              <a:off x="3598132" y="4593368"/>
              <a:ext cx="1371600" cy="414464"/>
            </a:xfrm>
            <a:prstGeom prst="bentConnector2">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6" name="Shape 55"/>
            <p:cNvCxnSpPr>
              <a:endCxn id="49" idx="1"/>
            </p:cNvCxnSpPr>
            <p:nvPr/>
          </p:nvCxnSpPr>
          <p:spPr bwMode="auto">
            <a:xfrm rot="16200000" flipH="1">
              <a:off x="3902932" y="4288568"/>
              <a:ext cx="762000" cy="414464"/>
            </a:xfrm>
            <a:prstGeom prst="bentConnector2">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7" name="Straight Arrow Connector 56"/>
            <p:cNvCxnSpPr>
              <a:stCxn id="34" idx="3"/>
              <a:endCxn id="49" idx="1"/>
            </p:cNvCxnSpPr>
            <p:nvPr/>
          </p:nvCxnSpPr>
          <p:spPr bwMode="auto">
            <a:xfrm>
              <a:off x="2362200" y="4876800"/>
              <a:ext cx="2128964" cy="0"/>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8" name="Straight Arrow Connector 57"/>
            <p:cNvCxnSpPr/>
            <p:nvPr/>
          </p:nvCxnSpPr>
          <p:spPr bwMode="auto">
            <a:xfrm flipH="1">
              <a:off x="2209800" y="3200400"/>
              <a:ext cx="1295400" cy="6858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59" name="Straight Arrow Connector 58"/>
            <p:cNvCxnSpPr/>
            <p:nvPr/>
          </p:nvCxnSpPr>
          <p:spPr bwMode="auto">
            <a:xfrm>
              <a:off x="4072268" y="3200400"/>
              <a:ext cx="0" cy="914399"/>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60" name="Rounded Rectangle 59"/>
            <p:cNvSpPr/>
            <p:nvPr/>
          </p:nvSpPr>
          <p:spPr bwMode="auto">
            <a:xfrm>
              <a:off x="6400800" y="3657600"/>
              <a:ext cx="2286000"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2400" dirty="0">
                  <a:solidFill>
                    <a:srgbClr val="000000"/>
                  </a:solidFill>
                </a:rPr>
                <a:t>HeapMemMP +</a:t>
              </a:r>
            </a:p>
          </p:txBody>
        </p:sp>
        <p:cxnSp>
          <p:nvCxnSpPr>
            <p:cNvPr id="61" name="Shape 60"/>
            <p:cNvCxnSpPr>
              <a:stCxn id="60" idx="2"/>
              <a:endCxn id="49" idx="3"/>
            </p:cNvCxnSpPr>
            <p:nvPr/>
          </p:nvCxnSpPr>
          <p:spPr bwMode="auto">
            <a:xfrm rot="5400000">
              <a:off x="6705600" y="4038600"/>
              <a:ext cx="762000" cy="914400"/>
            </a:xfrm>
            <a:prstGeom prst="bentConnector2">
              <a:avLst/>
            </a:prstGeom>
            <a:solidFill>
              <a:schemeClr val="accent1"/>
            </a:solidFill>
            <a:ln w="12700" cap="flat" cmpd="sng" algn="ctr">
              <a:solidFill>
                <a:schemeClr val="tx1"/>
              </a:solidFill>
              <a:prstDash val="solid"/>
              <a:round/>
              <a:headEnd type="none" w="sm" len="sm"/>
              <a:tailEnd type="arrow"/>
            </a:ln>
            <a:effectLst/>
          </p:spPr>
        </p:cxnSp>
        <p:cxnSp>
          <p:nvCxnSpPr>
            <p:cNvPr id="62" name="Shape 61"/>
            <p:cNvCxnSpPr>
              <a:stCxn id="60" idx="2"/>
              <a:endCxn id="52" idx="3"/>
            </p:cNvCxnSpPr>
            <p:nvPr/>
          </p:nvCxnSpPr>
          <p:spPr bwMode="auto">
            <a:xfrm rot="5400000">
              <a:off x="6400800" y="4343400"/>
              <a:ext cx="1371600" cy="914400"/>
            </a:xfrm>
            <a:prstGeom prst="bentConnector2">
              <a:avLst/>
            </a:prstGeom>
            <a:solidFill>
              <a:schemeClr val="accent1"/>
            </a:solidFill>
            <a:ln w="12700" cap="flat" cmpd="sng" algn="ctr">
              <a:solidFill>
                <a:schemeClr val="tx1"/>
              </a:solidFill>
              <a:prstDash val="solid"/>
              <a:round/>
              <a:headEnd type="none" w="sm" len="sm"/>
              <a:tailEnd type="arrow"/>
            </a:ln>
            <a:effectLst/>
          </p:spPr>
        </p:cxnSp>
        <p:cxnSp>
          <p:nvCxnSpPr>
            <p:cNvPr id="63" name="Shape 62"/>
            <p:cNvCxnSpPr>
              <a:stCxn id="60" idx="2"/>
              <a:endCxn id="53" idx="3"/>
            </p:cNvCxnSpPr>
            <p:nvPr/>
          </p:nvCxnSpPr>
          <p:spPr bwMode="auto">
            <a:xfrm rot="5400000">
              <a:off x="6096000" y="4648200"/>
              <a:ext cx="1981200" cy="914400"/>
            </a:xfrm>
            <a:prstGeom prst="bentConnector2">
              <a:avLst/>
            </a:prstGeom>
            <a:solidFill>
              <a:schemeClr val="accent1"/>
            </a:solidFill>
            <a:ln w="12700" cap="flat" cmpd="sng" algn="ctr">
              <a:solidFill>
                <a:schemeClr val="tx1"/>
              </a:solidFill>
              <a:prstDash val="solid"/>
              <a:round/>
              <a:headEnd type="none" w="sm" len="sm"/>
              <a:tailEnd type="arrow"/>
            </a:ln>
            <a:effectLst/>
          </p:spPr>
        </p:cxnSp>
        <p:sp>
          <p:nvSpPr>
            <p:cNvPr id="64" name="TextBox 63"/>
            <p:cNvSpPr txBox="1"/>
            <p:nvPr/>
          </p:nvSpPr>
          <p:spPr>
            <a:xfrm>
              <a:off x="6862635" y="4561367"/>
              <a:ext cx="736099" cy="369332"/>
            </a:xfrm>
            <a:prstGeom prst="rect">
              <a:avLst/>
            </a:prstGeom>
            <a:noFill/>
          </p:spPr>
          <p:txBody>
            <a:bodyPr wrap="none" rtlCol="0" anchor="ctr" anchorCtr="0">
              <a:spAutoFit/>
            </a:bodyPr>
            <a:lstStyle/>
            <a:p>
              <a:pPr algn="r" fontAlgn="base">
                <a:spcBef>
                  <a:spcPct val="0"/>
                </a:spcBef>
                <a:spcAft>
                  <a:spcPct val="0"/>
                </a:spcAft>
              </a:pPr>
              <a:r>
                <a:rPr lang="en-US" i="1" dirty="0">
                  <a:solidFill>
                    <a:srgbClr val="000000"/>
                  </a:solidFill>
                  <a:latin typeface="Arial" pitchFamily="34" charset="0"/>
                </a:rPr>
                <a:t>Uses</a:t>
              </a:r>
            </a:p>
          </p:txBody>
        </p:sp>
        <p:cxnSp>
          <p:nvCxnSpPr>
            <p:cNvPr id="65" name="Straight Arrow Connector 64"/>
            <p:cNvCxnSpPr/>
            <p:nvPr/>
          </p:nvCxnSpPr>
          <p:spPr bwMode="auto">
            <a:xfrm>
              <a:off x="4800600" y="3048000"/>
              <a:ext cx="1752600" cy="838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66" name="Rounded Rectangle 65"/>
            <p:cNvSpPr/>
            <p:nvPr/>
          </p:nvSpPr>
          <p:spPr bwMode="auto">
            <a:xfrm>
              <a:off x="3124200" y="5257800"/>
              <a:ext cx="5380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dirty="0">
                  <a:solidFill>
                    <a:srgbClr val="000000"/>
                  </a:solidFill>
                </a:rPr>
                <a:t>Cfg</a:t>
              </a:r>
            </a:p>
          </p:txBody>
        </p:sp>
        <p:sp>
          <p:nvSpPr>
            <p:cNvPr id="70" name="Rounded Rectangle 69"/>
            <p:cNvSpPr/>
            <p:nvPr/>
          </p:nvSpPr>
          <p:spPr bwMode="auto">
            <a:xfrm>
              <a:off x="3200400" y="2743200"/>
              <a:ext cx="1752600" cy="457200"/>
            </a:xfrm>
            <a:prstGeom prst="roundRect">
              <a:avLst/>
            </a:prstGeom>
            <a:solidFill>
              <a:srgbClr val="FFFF99"/>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fontAlgn="base" hangingPunct="0">
                <a:lnSpc>
                  <a:spcPct val="80000"/>
                </a:lnSpc>
                <a:spcBef>
                  <a:spcPct val="50000"/>
                </a:spcBef>
                <a:spcAft>
                  <a:spcPct val="0"/>
                </a:spcAft>
              </a:pPr>
              <a:r>
                <a:rPr lang="en-US" sz="2400" dirty="0">
                  <a:solidFill>
                    <a:srgbClr val="000000"/>
                  </a:solidFill>
                </a:rPr>
                <a:t>MessageQ</a:t>
              </a:r>
            </a:p>
          </p:txBody>
        </p:sp>
        <p:cxnSp>
          <p:nvCxnSpPr>
            <p:cNvPr id="72" name="Straight Arrow Connector 71"/>
            <p:cNvCxnSpPr>
              <a:stCxn id="42" idx="3"/>
              <a:endCxn id="70" idx="1"/>
            </p:cNvCxnSpPr>
            <p:nvPr/>
          </p:nvCxnSpPr>
          <p:spPr bwMode="auto">
            <a:xfrm>
              <a:off x="2286000" y="2971800"/>
              <a:ext cx="914400" cy="0"/>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grpSp>
    </p:spTree>
    <p:extLst>
      <p:ext uri="{BB962C8B-B14F-4D97-AF65-F5344CB8AC3E}">
        <p14:creationId xmlns:p14="http://schemas.microsoft.com/office/powerpoint/2010/main" xmlns="" val="2043316717"/>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0" y="0"/>
            <a:ext cx="9144000" cy="762000"/>
          </a:xfrm>
        </p:spPr>
        <p:txBody>
          <a:bodyPr/>
          <a:lstStyle/>
          <a:p>
            <a:pPr eaLnBrk="1" hangingPunct="1"/>
            <a:r>
              <a:rPr lang="en-US" dirty="0" smtClean="0"/>
              <a:t>More Information About MessageQ</a:t>
            </a:r>
          </a:p>
        </p:txBody>
      </p:sp>
      <p:sp>
        <p:nvSpPr>
          <p:cNvPr id="48133" name="Content Placeholder 4"/>
          <p:cNvSpPr>
            <a:spLocks noGrp="1"/>
          </p:cNvSpPr>
          <p:nvPr>
            <p:ph idx="4294967295"/>
          </p:nvPr>
        </p:nvSpPr>
        <p:spPr>
          <a:xfrm>
            <a:off x="356048" y="990600"/>
            <a:ext cx="8189140" cy="5167439"/>
          </a:xfrm>
          <a:solidFill>
            <a:schemeClr val="bg1"/>
          </a:solidFill>
        </p:spPr>
        <p:txBody>
          <a:bodyPr/>
          <a:lstStyle/>
          <a:p>
            <a:pPr eaLnBrk="1" hangingPunct="1">
              <a:lnSpc>
                <a:spcPct val="90000"/>
              </a:lnSpc>
              <a:spcBef>
                <a:spcPts val="1200"/>
              </a:spcBef>
              <a:buClr>
                <a:schemeClr val="tx1"/>
              </a:buClr>
              <a:buSzPct val="100000"/>
            </a:pPr>
            <a:r>
              <a:rPr lang="en-US" sz="2400" kern="1200" dirty="0" smtClean="0">
                <a:solidFill>
                  <a:srgbClr val="000000"/>
                </a:solidFill>
                <a:latin typeface="Calibri" pitchFamily="34" charset="0"/>
              </a:rPr>
              <a:t>For the DSP, all structures and function descriptions are exposed to the user and can be found within the release:</a:t>
            </a:r>
          </a:p>
          <a:p>
            <a:pPr lvl="1" eaLnBrk="1" hangingPunct="1">
              <a:buClr>
                <a:schemeClr val="tx1"/>
              </a:buClr>
              <a:buSzPct val="100000"/>
              <a:buNone/>
            </a:pPr>
            <a:r>
              <a:rPr lang="en-US" sz="1800" b="1" dirty="0" smtClean="0">
                <a:latin typeface="Courier New" pitchFamily="49" charset="0"/>
                <a:cs typeface="Courier New" pitchFamily="49" charset="0"/>
              </a:rPr>
              <a:t>\ipc_U_ZZ_YY_XX\docs\doxygen\html\_message_q_8h.html</a:t>
            </a:r>
          </a:p>
          <a:p>
            <a:pPr lvl="1" eaLnBrk="1" hangingPunct="1">
              <a:buClr>
                <a:schemeClr val="tx1"/>
              </a:buClr>
              <a:buSzPct val="100000"/>
              <a:buFont typeface="Arial" pitchFamily="34" charset="0"/>
              <a:buChar char="•"/>
            </a:pPr>
            <a:endParaRPr lang="en-US" sz="1800" b="1" dirty="0" smtClean="0">
              <a:latin typeface="Courier New" pitchFamily="49" charset="0"/>
              <a:cs typeface="Courier New" pitchFamily="49" charset="0"/>
            </a:endParaRPr>
          </a:p>
          <a:p>
            <a:pPr eaLnBrk="1" hangingPunct="1">
              <a:lnSpc>
                <a:spcPct val="90000"/>
              </a:lnSpc>
              <a:spcBef>
                <a:spcPts val="1200"/>
              </a:spcBef>
              <a:buClr>
                <a:schemeClr val="tx1"/>
              </a:buClr>
              <a:buSzPct val="100000"/>
            </a:pPr>
            <a:r>
              <a:rPr lang="en-US" sz="2400" kern="1200" dirty="0" smtClean="0">
                <a:solidFill>
                  <a:srgbClr val="000000"/>
                </a:solidFill>
                <a:latin typeface="Calibri" pitchFamily="34" charset="0"/>
              </a:rPr>
              <a:t> IPC User Guide </a:t>
            </a:r>
            <a:r>
              <a:rPr lang="en-US" sz="1800" b="1" dirty="0" smtClean="0">
                <a:latin typeface="Courier New" pitchFamily="49" charset="0"/>
                <a:cs typeface="Courier New" pitchFamily="49" charset="0"/>
              </a:rPr>
              <a:t>	\MCSDK_3_00_XX\ipc_3_XX_XX_XX\docs\IPC_Users_Guide.pdf</a:t>
            </a:r>
            <a:endParaRPr lang="en-US" sz="1800" dirty="0" smtClean="0"/>
          </a:p>
          <a:p>
            <a:pPr eaLnBrk="1" hangingPunct="1"/>
            <a:endParaRPr lang="en-US" sz="2800" dirty="0" smtClean="0"/>
          </a:p>
        </p:txBody>
      </p:sp>
    </p:spTree>
    <p:custDataLst>
      <p:tags r:id="rId1"/>
    </p:custDataLst>
    <p:extLst>
      <p:ext uri="{BB962C8B-B14F-4D97-AF65-F5344CB8AC3E}">
        <p14:creationId xmlns:p14="http://schemas.microsoft.com/office/powerpoint/2010/main" xmlns="" val="32975303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IPC Device-to-Device Using SRIO</a:t>
            </a:r>
            <a:endParaRPr lang="en-US" dirty="0"/>
          </a:p>
        </p:txBody>
      </p:sp>
      <p:sp>
        <p:nvSpPr>
          <p:cNvPr id="3" name="Subtitle 2"/>
          <p:cNvSpPr>
            <a:spLocks noGrp="1"/>
          </p:cNvSpPr>
          <p:nvPr>
            <p:ph type="subTitle" idx="1"/>
          </p:nvPr>
        </p:nvSpPr>
        <p:spPr/>
        <p:txBody>
          <a:bodyPr/>
          <a:lstStyle/>
          <a:p>
            <a:r>
              <a:rPr lang="en-US" dirty="0" smtClean="0"/>
              <a:t>Currently available only on KeyStone I devices</a:t>
            </a:r>
            <a:endParaRPr lang="en-US" dirty="0"/>
          </a:p>
        </p:txBody>
      </p:sp>
    </p:spTree>
    <p:extLst>
      <p:ext uri="{BB962C8B-B14F-4D97-AF65-F5344CB8AC3E}">
        <p14:creationId xmlns:p14="http://schemas.microsoft.com/office/powerpoint/2010/main" xmlns="" val="2547737754"/>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31898"/>
            <a:ext cx="9144000" cy="742950"/>
          </a:xfrm>
        </p:spPr>
        <p:txBody>
          <a:bodyPr wrap="none" anchorCtr="1"/>
          <a:lstStyle/>
          <a:p>
            <a:r>
              <a:rPr lang="en-US" sz="3600" dirty="0" smtClean="0"/>
              <a:t>IPC Transports: SRIO (1/3) </a:t>
            </a:r>
            <a:r>
              <a:rPr lang="en-US" sz="3600" i="1" dirty="0" smtClean="0"/>
              <a:t>KeyStone I Only</a:t>
            </a:r>
          </a:p>
        </p:txBody>
      </p:sp>
      <p:sp>
        <p:nvSpPr>
          <p:cNvPr id="6" name="TextBox 5"/>
          <p:cNvSpPr txBox="1"/>
          <p:nvPr/>
        </p:nvSpPr>
        <p:spPr>
          <a:xfrm>
            <a:off x="358140" y="853441"/>
            <a:ext cx="8151142" cy="1575816"/>
          </a:xfrm>
          <a:prstGeom prst="rect">
            <a:avLst/>
          </a:prstGeom>
          <a:noFill/>
        </p:spPr>
        <p:txBody>
          <a:bodyPr wrap="none" rtlCol="0" anchor="ctr" anchorCtr="0">
            <a:spAutoFit/>
          </a:bodyPr>
          <a:lstStyle/>
          <a:p>
            <a:pPr marL="342900" indent="-342900" fontAlgn="base">
              <a:lnSpc>
                <a:spcPct val="90000"/>
              </a:lnSpc>
              <a:spcBef>
                <a:spcPts val="1200"/>
              </a:spcBef>
              <a:spcAft>
                <a:spcPct val="0"/>
              </a:spcAft>
              <a:buClr>
                <a:srgbClr val="000000"/>
              </a:buClr>
              <a:buSzPct val="100000"/>
              <a:buFont typeface="Arial" pitchFamily="34" charset="0"/>
              <a:buChar char="•"/>
            </a:pPr>
            <a:r>
              <a:rPr lang="en-US" sz="2400" dirty="0">
                <a:solidFill>
                  <a:srgbClr val="000000"/>
                </a:solidFill>
              </a:rPr>
              <a:t>The </a:t>
            </a:r>
            <a:r>
              <a:rPr lang="en-US" sz="2400" dirty="0">
                <a:solidFill>
                  <a:srgbClr val="1F497D"/>
                </a:solidFill>
              </a:rPr>
              <a:t>SRIO</a:t>
            </a:r>
            <a:r>
              <a:rPr lang="en-US" sz="2400" dirty="0">
                <a:solidFill>
                  <a:srgbClr val="000000"/>
                </a:solidFill>
              </a:rPr>
              <a:t> (Type 11) transport enables MessageQ to send data</a:t>
            </a:r>
            <a:br>
              <a:rPr lang="en-US" sz="2400" dirty="0">
                <a:solidFill>
                  <a:srgbClr val="000000"/>
                </a:solidFill>
              </a:rPr>
            </a:br>
            <a:r>
              <a:rPr lang="en-US" sz="2400" dirty="0">
                <a:solidFill>
                  <a:srgbClr val="000000"/>
                </a:solidFill>
              </a:rPr>
              <a:t>between tasks, cores and devices via the SRIO IP block.</a:t>
            </a:r>
          </a:p>
          <a:p>
            <a:pPr marL="342900" indent="-342900" fontAlgn="base">
              <a:lnSpc>
                <a:spcPct val="90000"/>
              </a:lnSpc>
              <a:spcBef>
                <a:spcPts val="1200"/>
              </a:spcBef>
              <a:spcAft>
                <a:spcPct val="0"/>
              </a:spcAft>
              <a:buClr>
                <a:srgbClr val="000000"/>
              </a:buClr>
              <a:buSzPct val="100000"/>
              <a:buFont typeface="Arial" pitchFamily="34" charset="0"/>
              <a:buChar char="•"/>
            </a:pPr>
            <a:r>
              <a:rPr lang="en-US" sz="2400" dirty="0">
                <a:solidFill>
                  <a:srgbClr val="000000"/>
                </a:solidFill>
              </a:rPr>
              <a:t>Refer to the MCSDK examples for setup code required to use</a:t>
            </a:r>
            <a:br>
              <a:rPr lang="en-US" sz="2400" dirty="0">
                <a:solidFill>
                  <a:srgbClr val="000000"/>
                </a:solidFill>
              </a:rPr>
            </a:br>
            <a:r>
              <a:rPr lang="en-US" sz="2400" dirty="0">
                <a:solidFill>
                  <a:srgbClr val="000000"/>
                </a:solidFill>
              </a:rPr>
              <a:t>MessageQ over this transport.</a:t>
            </a:r>
          </a:p>
        </p:txBody>
      </p:sp>
      <p:grpSp>
        <p:nvGrpSpPr>
          <p:cNvPr id="27" name="Group 26"/>
          <p:cNvGrpSpPr/>
          <p:nvPr/>
        </p:nvGrpSpPr>
        <p:grpSpPr>
          <a:xfrm>
            <a:off x="381000" y="2689860"/>
            <a:ext cx="8382000" cy="3581400"/>
            <a:chOff x="381000" y="2689860"/>
            <a:chExt cx="8382000" cy="3581400"/>
          </a:xfrm>
        </p:grpSpPr>
        <p:sp>
          <p:nvSpPr>
            <p:cNvPr id="53" name="Rectangle 52"/>
            <p:cNvSpPr/>
            <p:nvPr/>
          </p:nvSpPr>
          <p:spPr bwMode="auto">
            <a:xfrm>
              <a:off x="381000" y="2689860"/>
              <a:ext cx="37338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400" dirty="0">
                  <a:solidFill>
                    <a:srgbClr val="000000"/>
                  </a:solidFill>
                </a:rPr>
                <a:t>Chip V   CorePac W</a:t>
              </a:r>
            </a:p>
          </p:txBody>
        </p:sp>
        <p:cxnSp>
          <p:nvCxnSpPr>
            <p:cNvPr id="54" name="Straight Arrow Connector 53"/>
            <p:cNvCxnSpPr>
              <a:stCxn id="55" idx="2"/>
              <a:endCxn id="58" idx="0"/>
            </p:cNvCxnSpPr>
            <p:nvPr/>
          </p:nvCxnSpPr>
          <p:spPr bwMode="auto">
            <a:xfrm>
              <a:off x="2241045" y="3483845"/>
              <a:ext cx="17342" cy="1492015"/>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55" name="TextBox 54"/>
            <p:cNvSpPr txBox="1"/>
            <p:nvPr/>
          </p:nvSpPr>
          <p:spPr>
            <a:xfrm>
              <a:off x="914400" y="3145291"/>
              <a:ext cx="2653290"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msg = MessageQ_alloc</a:t>
              </a:r>
            </a:p>
          </p:txBody>
        </p:sp>
        <p:sp>
          <p:nvSpPr>
            <p:cNvPr id="56" name="TextBox 55"/>
            <p:cNvSpPr txBox="1"/>
            <p:nvPr/>
          </p:nvSpPr>
          <p:spPr>
            <a:xfrm>
              <a:off x="554666" y="3756660"/>
              <a:ext cx="3393878"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MessageQ_put(queueId, msg)</a:t>
              </a:r>
            </a:p>
          </p:txBody>
        </p:sp>
        <p:sp>
          <p:nvSpPr>
            <p:cNvPr id="57" name="TextBox 56"/>
            <p:cNvSpPr txBox="1"/>
            <p:nvPr/>
          </p:nvSpPr>
          <p:spPr>
            <a:xfrm>
              <a:off x="1109332" y="4366260"/>
              <a:ext cx="2282997"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TransportSrio_put</a:t>
              </a:r>
            </a:p>
          </p:txBody>
        </p:sp>
        <p:sp>
          <p:nvSpPr>
            <p:cNvPr id="58" name="TextBox 57"/>
            <p:cNvSpPr txBox="1"/>
            <p:nvPr/>
          </p:nvSpPr>
          <p:spPr>
            <a:xfrm>
              <a:off x="499732" y="4975860"/>
              <a:ext cx="3517310"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Srio_sockSend(pkt, dstAddr)</a:t>
              </a:r>
            </a:p>
          </p:txBody>
        </p:sp>
        <p:sp>
          <p:nvSpPr>
            <p:cNvPr id="63" name="Rectangle 62"/>
            <p:cNvSpPr/>
            <p:nvPr/>
          </p:nvSpPr>
          <p:spPr bwMode="auto">
            <a:xfrm>
              <a:off x="4724400" y="2689860"/>
              <a:ext cx="40386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400" dirty="0">
                  <a:solidFill>
                    <a:srgbClr val="000000"/>
                  </a:solidFill>
                </a:rPr>
                <a:t>Chip X   CorePac Y</a:t>
              </a:r>
            </a:p>
          </p:txBody>
        </p:sp>
        <p:cxnSp>
          <p:nvCxnSpPr>
            <p:cNvPr id="73" name="Straight Arrow Connector 72"/>
            <p:cNvCxnSpPr>
              <a:stCxn id="68" idx="0"/>
              <a:endCxn id="71" idx="2"/>
            </p:cNvCxnSpPr>
            <p:nvPr/>
          </p:nvCxnSpPr>
          <p:spPr bwMode="auto">
            <a:xfrm flipH="1" flipV="1">
              <a:off x="6747214" y="3516392"/>
              <a:ext cx="2420" cy="1459468"/>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65" name="TextBox 64"/>
            <p:cNvSpPr txBox="1"/>
            <p:nvPr/>
          </p:nvSpPr>
          <p:spPr>
            <a:xfrm>
              <a:off x="4876801" y="3722906"/>
              <a:ext cx="3733799" cy="338554"/>
            </a:xfrm>
            <a:prstGeom prst="rect">
              <a:avLst/>
            </a:prstGeom>
            <a:solidFill>
              <a:srgbClr val="FFFF99"/>
            </a:solidFill>
            <a:ln w="9525">
              <a:solidFill>
                <a:schemeClr val="tx1"/>
              </a:solidFill>
            </a:ln>
          </p:spPr>
          <p:txBody>
            <a:bodyPr wrap="squar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MessageQ_get(queueHndl,rxMsg)</a:t>
              </a:r>
            </a:p>
          </p:txBody>
        </p:sp>
        <p:sp>
          <p:nvSpPr>
            <p:cNvPr id="66" name="TextBox 65"/>
            <p:cNvSpPr txBox="1"/>
            <p:nvPr/>
          </p:nvSpPr>
          <p:spPr>
            <a:xfrm>
              <a:off x="4866167" y="4332506"/>
              <a:ext cx="3764172"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MessageQ_put(queueId, rxMsg)</a:t>
              </a:r>
            </a:p>
          </p:txBody>
        </p:sp>
        <p:sp>
          <p:nvSpPr>
            <p:cNvPr id="68" name="TextBox 67"/>
            <p:cNvSpPr txBox="1"/>
            <p:nvPr/>
          </p:nvSpPr>
          <p:spPr>
            <a:xfrm>
              <a:off x="5608135" y="4975860"/>
              <a:ext cx="2282997"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TransportSrio_isr</a:t>
              </a:r>
            </a:p>
          </p:txBody>
        </p:sp>
        <p:sp>
          <p:nvSpPr>
            <p:cNvPr id="71" name="TextBox 70"/>
            <p:cNvSpPr txBox="1"/>
            <p:nvPr/>
          </p:nvSpPr>
          <p:spPr>
            <a:xfrm>
              <a:off x="5612159" y="3147060"/>
              <a:ext cx="2270109" cy="369332"/>
            </a:xfrm>
            <a:prstGeom prst="rect">
              <a:avLst/>
            </a:prstGeom>
            <a:noFill/>
          </p:spPr>
          <p:txBody>
            <a:bodyPr wrap="none" rtlCol="0" anchor="ctr" anchorCtr="0">
              <a:spAutoFit/>
            </a:bodyPr>
            <a:lstStyle/>
            <a:p>
              <a:pPr algn="r" fontAlgn="base">
                <a:spcBef>
                  <a:spcPct val="0"/>
                </a:spcBef>
                <a:spcAft>
                  <a:spcPct val="0"/>
                </a:spcAft>
              </a:pPr>
              <a:r>
                <a:rPr lang="en-US" dirty="0">
                  <a:solidFill>
                    <a:srgbClr val="000000"/>
                  </a:solidFill>
                </a:rPr>
                <a:t>“get Msg from queue”</a:t>
              </a:r>
            </a:p>
          </p:txBody>
        </p:sp>
        <p:sp>
          <p:nvSpPr>
            <p:cNvPr id="75" name="Rounded Rectangle 74"/>
            <p:cNvSpPr/>
            <p:nvPr/>
          </p:nvSpPr>
          <p:spPr bwMode="auto">
            <a:xfrm>
              <a:off x="2667000" y="56616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eaLnBrk="0" fontAlgn="base" hangingPunct="0">
                <a:lnSpc>
                  <a:spcPct val="80000"/>
                </a:lnSpc>
                <a:spcBef>
                  <a:spcPct val="50000"/>
                </a:spcBef>
                <a:spcAft>
                  <a:spcPct val="0"/>
                </a:spcAft>
              </a:pPr>
              <a:r>
                <a:rPr lang="en-US" sz="2400" dirty="0">
                  <a:solidFill>
                    <a:srgbClr val="000000"/>
                  </a:solidFill>
                </a:rPr>
                <a:t>SRIO x4</a:t>
              </a:r>
            </a:p>
          </p:txBody>
        </p:sp>
        <p:sp>
          <p:nvSpPr>
            <p:cNvPr id="76" name="Rounded Rectangle 75"/>
            <p:cNvSpPr/>
            <p:nvPr/>
          </p:nvSpPr>
          <p:spPr bwMode="auto">
            <a:xfrm>
              <a:off x="4876800" y="56616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eaLnBrk="0" fontAlgn="base" hangingPunct="0">
                <a:lnSpc>
                  <a:spcPct val="80000"/>
                </a:lnSpc>
                <a:spcBef>
                  <a:spcPct val="50000"/>
                </a:spcBef>
                <a:spcAft>
                  <a:spcPct val="0"/>
                </a:spcAft>
              </a:pPr>
              <a:r>
                <a:rPr lang="en-US" sz="2400" dirty="0">
                  <a:solidFill>
                    <a:srgbClr val="000000"/>
                  </a:solidFill>
                </a:rPr>
                <a:t>SRIO x4</a:t>
              </a:r>
            </a:p>
          </p:txBody>
        </p:sp>
        <p:cxnSp>
          <p:nvCxnSpPr>
            <p:cNvPr id="78" name="Shape 77"/>
            <p:cNvCxnSpPr>
              <a:stCxn id="58" idx="2"/>
              <a:endCxn id="75" idx="1"/>
            </p:cNvCxnSpPr>
            <p:nvPr/>
          </p:nvCxnSpPr>
          <p:spPr bwMode="auto">
            <a:xfrm rot="16200000" flipH="1">
              <a:off x="2174770" y="5398030"/>
              <a:ext cx="575846" cy="408613"/>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80" name="Straight Arrow Connector 79"/>
            <p:cNvCxnSpPr>
              <a:stCxn id="75" idx="3"/>
              <a:endCxn id="76" idx="1"/>
            </p:cNvCxnSpPr>
            <p:nvPr/>
          </p:nvCxnSpPr>
          <p:spPr bwMode="auto">
            <a:xfrm>
              <a:off x="3962400" y="5890260"/>
              <a:ext cx="9144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82" name="Shape 81"/>
            <p:cNvCxnSpPr>
              <a:stCxn id="76" idx="3"/>
              <a:endCxn id="68" idx="2"/>
            </p:cNvCxnSpPr>
            <p:nvPr/>
          </p:nvCxnSpPr>
          <p:spPr bwMode="auto">
            <a:xfrm flipV="1">
              <a:off x="6172200" y="5314414"/>
              <a:ext cx="577434" cy="575846"/>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21" name="Straight Arrow Connector 20"/>
            <p:cNvCxnSpPr/>
            <p:nvPr/>
          </p:nvCxnSpPr>
          <p:spPr bwMode="auto">
            <a:xfrm>
              <a:off x="385011" y="4198219"/>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cxnSp>
          <p:nvCxnSpPr>
            <p:cNvPr id="25" name="Straight Arrow Connector 24"/>
            <p:cNvCxnSpPr/>
            <p:nvPr/>
          </p:nvCxnSpPr>
          <p:spPr bwMode="auto">
            <a:xfrm>
              <a:off x="4724400" y="4168140"/>
              <a:ext cx="4030980" cy="22860"/>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grpSp>
    </p:spTree>
    <p:extLst>
      <p:ext uri="{BB962C8B-B14F-4D97-AF65-F5344CB8AC3E}">
        <p14:creationId xmlns:p14="http://schemas.microsoft.com/office/powerpoint/2010/main" xmlns="" val="3064872382"/>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31898"/>
            <a:ext cx="9144000" cy="742950"/>
          </a:xfrm>
        </p:spPr>
        <p:txBody>
          <a:bodyPr wrap="none" anchorCtr="1"/>
          <a:lstStyle/>
          <a:p>
            <a:r>
              <a:rPr lang="en-US" sz="3600" dirty="0" smtClean="0"/>
              <a:t>IPC Transports: SRIO (2/3) </a:t>
            </a:r>
            <a:r>
              <a:rPr lang="en-US" sz="3600" i="1" dirty="0" smtClean="0"/>
              <a:t>KeyStone I Only</a:t>
            </a:r>
            <a:endParaRPr lang="en-US" sz="3600" dirty="0" smtClean="0"/>
          </a:p>
        </p:txBody>
      </p:sp>
      <p:sp>
        <p:nvSpPr>
          <p:cNvPr id="6" name="TextBox 5"/>
          <p:cNvSpPr txBox="1"/>
          <p:nvPr/>
        </p:nvSpPr>
        <p:spPr>
          <a:xfrm>
            <a:off x="220981" y="764041"/>
            <a:ext cx="8679180" cy="1785104"/>
          </a:xfrm>
          <a:prstGeom prst="rect">
            <a:avLst/>
          </a:prstGeom>
          <a:noFill/>
        </p:spPr>
        <p:txBody>
          <a:bodyPr wrap="square" rtlCol="0" anchor="ctr" anchorCtr="0">
            <a:spAutoFit/>
          </a:bodyPr>
          <a:lstStyle/>
          <a:p>
            <a:pPr marL="342900" indent="-342900" fontAlgn="base">
              <a:lnSpc>
                <a:spcPct val="90000"/>
              </a:lnSpc>
              <a:spcBef>
                <a:spcPts val="1200"/>
              </a:spcBef>
              <a:spcAft>
                <a:spcPct val="0"/>
              </a:spcAft>
              <a:buClr>
                <a:srgbClr val="000000"/>
              </a:buClr>
              <a:buSzPct val="100000"/>
              <a:buFont typeface="Arial" pitchFamily="34" charset="0"/>
              <a:buChar char="•"/>
            </a:pPr>
            <a:r>
              <a:rPr lang="en-US" sz="2000" dirty="0">
                <a:solidFill>
                  <a:srgbClr val="000000"/>
                </a:solidFill>
              </a:rPr>
              <a:t>From a messageQ standpoint, the SRIO transport works the same as the QMSS transport. At the transport level, it is also somewhat the same.</a:t>
            </a:r>
          </a:p>
          <a:p>
            <a:pPr marL="342900" indent="-342900" fontAlgn="base">
              <a:lnSpc>
                <a:spcPct val="90000"/>
              </a:lnSpc>
              <a:spcBef>
                <a:spcPts val="1200"/>
              </a:spcBef>
              <a:spcAft>
                <a:spcPct val="0"/>
              </a:spcAft>
              <a:buClr>
                <a:srgbClr val="000000"/>
              </a:buClr>
              <a:buSzPct val="100000"/>
              <a:buFont typeface="Arial" pitchFamily="34" charset="0"/>
              <a:buChar char="•"/>
            </a:pPr>
            <a:r>
              <a:rPr lang="en-US" sz="2000" dirty="0">
                <a:solidFill>
                  <a:srgbClr val="000000"/>
                </a:solidFill>
              </a:rPr>
              <a:t>The SRIO transport copies the messageQ message into the SRIO data buffer. </a:t>
            </a:r>
          </a:p>
          <a:p>
            <a:pPr marL="342900" indent="-342900" fontAlgn="base">
              <a:lnSpc>
                <a:spcPct val="90000"/>
              </a:lnSpc>
              <a:spcBef>
                <a:spcPts val="1200"/>
              </a:spcBef>
              <a:spcAft>
                <a:spcPct val="0"/>
              </a:spcAft>
              <a:buClr>
                <a:srgbClr val="000000"/>
              </a:buClr>
              <a:buSzPct val="100000"/>
              <a:buFont typeface="Arial" pitchFamily="34" charset="0"/>
              <a:buChar char="•"/>
            </a:pPr>
            <a:r>
              <a:rPr lang="en-US" sz="2000" dirty="0">
                <a:solidFill>
                  <a:srgbClr val="000000"/>
                </a:solidFill>
              </a:rPr>
              <a:t>It will then pop a SRIO descriptor and put a pointer to the SRIO data buffer into the descriptor.  </a:t>
            </a:r>
          </a:p>
        </p:txBody>
      </p:sp>
      <p:grpSp>
        <p:nvGrpSpPr>
          <p:cNvPr id="42" name="Group 41"/>
          <p:cNvGrpSpPr/>
          <p:nvPr/>
        </p:nvGrpSpPr>
        <p:grpSpPr>
          <a:xfrm>
            <a:off x="381000" y="2689860"/>
            <a:ext cx="8382000" cy="3581400"/>
            <a:chOff x="381000" y="2689860"/>
            <a:chExt cx="8382000" cy="3581400"/>
          </a:xfrm>
        </p:grpSpPr>
        <p:sp>
          <p:nvSpPr>
            <p:cNvPr id="22" name="Rectangle 21"/>
            <p:cNvSpPr/>
            <p:nvPr/>
          </p:nvSpPr>
          <p:spPr bwMode="auto">
            <a:xfrm>
              <a:off x="381000" y="2689860"/>
              <a:ext cx="37338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400" dirty="0">
                  <a:solidFill>
                    <a:srgbClr val="000000"/>
                  </a:solidFill>
                </a:rPr>
                <a:t>Chip V   CorePac W</a:t>
              </a:r>
            </a:p>
          </p:txBody>
        </p:sp>
        <p:cxnSp>
          <p:nvCxnSpPr>
            <p:cNvPr id="23" name="Straight Arrow Connector 22"/>
            <p:cNvCxnSpPr>
              <a:stCxn id="24" idx="2"/>
              <a:endCxn id="27" idx="0"/>
            </p:cNvCxnSpPr>
            <p:nvPr/>
          </p:nvCxnSpPr>
          <p:spPr bwMode="auto">
            <a:xfrm>
              <a:off x="2241045" y="3483845"/>
              <a:ext cx="17342" cy="1492015"/>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4" name="TextBox 23"/>
            <p:cNvSpPr txBox="1"/>
            <p:nvPr/>
          </p:nvSpPr>
          <p:spPr>
            <a:xfrm>
              <a:off x="914400" y="3145291"/>
              <a:ext cx="2653290"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msg = MessageQ_alloc</a:t>
              </a:r>
            </a:p>
          </p:txBody>
        </p:sp>
        <p:sp>
          <p:nvSpPr>
            <p:cNvPr id="25" name="TextBox 24"/>
            <p:cNvSpPr txBox="1"/>
            <p:nvPr/>
          </p:nvSpPr>
          <p:spPr>
            <a:xfrm>
              <a:off x="554666" y="3756660"/>
              <a:ext cx="3393878"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MessageQ_put(queueId, msg)</a:t>
              </a:r>
            </a:p>
          </p:txBody>
        </p:sp>
        <p:sp>
          <p:nvSpPr>
            <p:cNvPr id="26" name="TextBox 25"/>
            <p:cNvSpPr txBox="1"/>
            <p:nvPr/>
          </p:nvSpPr>
          <p:spPr>
            <a:xfrm>
              <a:off x="1109332" y="4366260"/>
              <a:ext cx="2282997"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TransportSrio_put</a:t>
              </a:r>
            </a:p>
          </p:txBody>
        </p:sp>
        <p:sp>
          <p:nvSpPr>
            <p:cNvPr id="27" name="TextBox 26"/>
            <p:cNvSpPr txBox="1"/>
            <p:nvPr/>
          </p:nvSpPr>
          <p:spPr>
            <a:xfrm>
              <a:off x="499732" y="4975860"/>
              <a:ext cx="3517310"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Srio_sockSend(pkt, dstAddr)</a:t>
              </a:r>
            </a:p>
          </p:txBody>
        </p:sp>
        <p:sp>
          <p:nvSpPr>
            <p:cNvPr id="28" name="Rectangle 27"/>
            <p:cNvSpPr/>
            <p:nvPr/>
          </p:nvSpPr>
          <p:spPr bwMode="auto">
            <a:xfrm>
              <a:off x="4724400" y="2689860"/>
              <a:ext cx="40386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400" dirty="0">
                  <a:solidFill>
                    <a:srgbClr val="000000"/>
                  </a:solidFill>
                </a:rPr>
                <a:t>Chip X   CorePac Y</a:t>
              </a:r>
            </a:p>
          </p:txBody>
        </p:sp>
        <p:cxnSp>
          <p:nvCxnSpPr>
            <p:cNvPr id="29" name="Straight Arrow Connector 28"/>
            <p:cNvCxnSpPr>
              <a:stCxn id="32" idx="0"/>
              <a:endCxn id="33" idx="2"/>
            </p:cNvCxnSpPr>
            <p:nvPr/>
          </p:nvCxnSpPr>
          <p:spPr bwMode="auto">
            <a:xfrm flipH="1" flipV="1">
              <a:off x="6747214" y="3516392"/>
              <a:ext cx="2420" cy="1459468"/>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30" name="TextBox 29"/>
            <p:cNvSpPr txBox="1"/>
            <p:nvPr/>
          </p:nvSpPr>
          <p:spPr>
            <a:xfrm>
              <a:off x="4876801" y="3722906"/>
              <a:ext cx="3733799" cy="338554"/>
            </a:xfrm>
            <a:prstGeom prst="rect">
              <a:avLst/>
            </a:prstGeom>
            <a:solidFill>
              <a:srgbClr val="FFFF99"/>
            </a:solidFill>
            <a:ln w="9525">
              <a:solidFill>
                <a:schemeClr val="tx1"/>
              </a:solidFill>
            </a:ln>
          </p:spPr>
          <p:txBody>
            <a:bodyPr wrap="squar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MessageQ_get(queueHndl,rxMsg)</a:t>
              </a:r>
            </a:p>
          </p:txBody>
        </p:sp>
        <p:sp>
          <p:nvSpPr>
            <p:cNvPr id="31" name="TextBox 30"/>
            <p:cNvSpPr txBox="1"/>
            <p:nvPr/>
          </p:nvSpPr>
          <p:spPr>
            <a:xfrm>
              <a:off x="4866167" y="4332506"/>
              <a:ext cx="3764172"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MessageQ_put(queueId, rxMsg)</a:t>
              </a:r>
            </a:p>
          </p:txBody>
        </p:sp>
        <p:sp>
          <p:nvSpPr>
            <p:cNvPr id="32" name="TextBox 31"/>
            <p:cNvSpPr txBox="1"/>
            <p:nvPr/>
          </p:nvSpPr>
          <p:spPr>
            <a:xfrm>
              <a:off x="5608135" y="4975860"/>
              <a:ext cx="2282997"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TransportSrio_isr</a:t>
              </a:r>
            </a:p>
          </p:txBody>
        </p:sp>
        <p:sp>
          <p:nvSpPr>
            <p:cNvPr id="33" name="TextBox 32"/>
            <p:cNvSpPr txBox="1"/>
            <p:nvPr/>
          </p:nvSpPr>
          <p:spPr>
            <a:xfrm>
              <a:off x="5612159" y="3147060"/>
              <a:ext cx="2270109" cy="369332"/>
            </a:xfrm>
            <a:prstGeom prst="rect">
              <a:avLst/>
            </a:prstGeom>
            <a:noFill/>
          </p:spPr>
          <p:txBody>
            <a:bodyPr wrap="none" rtlCol="0" anchor="ctr" anchorCtr="0">
              <a:spAutoFit/>
            </a:bodyPr>
            <a:lstStyle/>
            <a:p>
              <a:pPr algn="r" fontAlgn="base">
                <a:spcBef>
                  <a:spcPct val="0"/>
                </a:spcBef>
                <a:spcAft>
                  <a:spcPct val="0"/>
                </a:spcAft>
              </a:pPr>
              <a:r>
                <a:rPr lang="en-US" dirty="0">
                  <a:solidFill>
                    <a:srgbClr val="000000"/>
                  </a:solidFill>
                </a:rPr>
                <a:t>“get Msg from queue”</a:t>
              </a:r>
            </a:p>
          </p:txBody>
        </p:sp>
        <p:sp>
          <p:nvSpPr>
            <p:cNvPr id="34" name="Rounded Rectangle 33"/>
            <p:cNvSpPr/>
            <p:nvPr/>
          </p:nvSpPr>
          <p:spPr bwMode="auto">
            <a:xfrm>
              <a:off x="2667000" y="56616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eaLnBrk="0" fontAlgn="base" hangingPunct="0">
                <a:lnSpc>
                  <a:spcPct val="80000"/>
                </a:lnSpc>
                <a:spcBef>
                  <a:spcPct val="50000"/>
                </a:spcBef>
                <a:spcAft>
                  <a:spcPct val="0"/>
                </a:spcAft>
              </a:pPr>
              <a:r>
                <a:rPr lang="en-US" sz="2400" dirty="0">
                  <a:solidFill>
                    <a:srgbClr val="000000"/>
                  </a:solidFill>
                </a:rPr>
                <a:t>SRIO x4</a:t>
              </a:r>
            </a:p>
          </p:txBody>
        </p:sp>
        <p:sp>
          <p:nvSpPr>
            <p:cNvPr id="35" name="Rounded Rectangle 34"/>
            <p:cNvSpPr/>
            <p:nvPr/>
          </p:nvSpPr>
          <p:spPr bwMode="auto">
            <a:xfrm>
              <a:off x="4876800" y="56616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eaLnBrk="0" fontAlgn="base" hangingPunct="0">
                <a:lnSpc>
                  <a:spcPct val="80000"/>
                </a:lnSpc>
                <a:spcBef>
                  <a:spcPct val="50000"/>
                </a:spcBef>
                <a:spcAft>
                  <a:spcPct val="0"/>
                </a:spcAft>
              </a:pPr>
              <a:r>
                <a:rPr lang="en-US" sz="2400" dirty="0">
                  <a:solidFill>
                    <a:srgbClr val="000000"/>
                  </a:solidFill>
                </a:rPr>
                <a:t>SRIO x4</a:t>
              </a:r>
            </a:p>
          </p:txBody>
        </p:sp>
        <p:cxnSp>
          <p:nvCxnSpPr>
            <p:cNvPr id="36" name="Shape 35"/>
            <p:cNvCxnSpPr>
              <a:stCxn id="27" idx="2"/>
              <a:endCxn id="34" idx="1"/>
            </p:cNvCxnSpPr>
            <p:nvPr/>
          </p:nvCxnSpPr>
          <p:spPr bwMode="auto">
            <a:xfrm rot="16200000" flipH="1">
              <a:off x="2174770" y="5398030"/>
              <a:ext cx="575846" cy="408613"/>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7" name="Straight Arrow Connector 36"/>
            <p:cNvCxnSpPr>
              <a:stCxn id="34" idx="3"/>
              <a:endCxn id="35" idx="1"/>
            </p:cNvCxnSpPr>
            <p:nvPr/>
          </p:nvCxnSpPr>
          <p:spPr bwMode="auto">
            <a:xfrm>
              <a:off x="3962400" y="5890260"/>
              <a:ext cx="9144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8" name="Shape 37"/>
            <p:cNvCxnSpPr>
              <a:stCxn id="35" idx="3"/>
              <a:endCxn id="32" idx="2"/>
            </p:cNvCxnSpPr>
            <p:nvPr/>
          </p:nvCxnSpPr>
          <p:spPr bwMode="auto">
            <a:xfrm flipV="1">
              <a:off x="6172200" y="5314414"/>
              <a:ext cx="577434" cy="575846"/>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21" name="Straight Arrow Connector 20"/>
            <p:cNvCxnSpPr/>
            <p:nvPr/>
          </p:nvCxnSpPr>
          <p:spPr bwMode="auto">
            <a:xfrm>
              <a:off x="385011" y="4198219"/>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cxnSp>
          <p:nvCxnSpPr>
            <p:cNvPr id="41" name="Straight Arrow Connector 40"/>
            <p:cNvCxnSpPr/>
            <p:nvPr/>
          </p:nvCxnSpPr>
          <p:spPr bwMode="auto">
            <a:xfrm>
              <a:off x="4724400" y="4168140"/>
              <a:ext cx="4030980" cy="22860"/>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grpSp>
    </p:spTree>
    <p:extLst>
      <p:ext uri="{BB962C8B-B14F-4D97-AF65-F5344CB8AC3E}">
        <p14:creationId xmlns:p14="http://schemas.microsoft.com/office/powerpoint/2010/main" xmlns="" val="1302503204"/>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31898"/>
            <a:ext cx="9144000" cy="742950"/>
          </a:xfrm>
        </p:spPr>
        <p:txBody>
          <a:bodyPr wrap="none" anchorCtr="1"/>
          <a:lstStyle/>
          <a:p>
            <a:r>
              <a:rPr lang="en-US" sz="3600" dirty="0" smtClean="0"/>
              <a:t>IPC Transports: SRIO (3/3) </a:t>
            </a:r>
            <a:r>
              <a:rPr lang="en-US" sz="3600" i="1" dirty="0" smtClean="0"/>
              <a:t>KeyStone I Only</a:t>
            </a:r>
            <a:endParaRPr lang="en-US" sz="3600" dirty="0" smtClean="0"/>
          </a:p>
        </p:txBody>
      </p:sp>
      <p:sp>
        <p:nvSpPr>
          <p:cNvPr id="6" name="TextBox 5"/>
          <p:cNvSpPr txBox="1"/>
          <p:nvPr/>
        </p:nvSpPr>
        <p:spPr>
          <a:xfrm>
            <a:off x="281939" y="814601"/>
            <a:ext cx="8536597" cy="1729704"/>
          </a:xfrm>
          <a:prstGeom prst="rect">
            <a:avLst/>
          </a:prstGeom>
          <a:noFill/>
        </p:spPr>
        <p:txBody>
          <a:bodyPr wrap="square" rtlCol="0" anchor="ctr" anchorCtr="0">
            <a:spAutoFit/>
          </a:bodyPr>
          <a:lstStyle/>
          <a:p>
            <a:pPr marL="342900" indent="-342900" fontAlgn="base">
              <a:lnSpc>
                <a:spcPct val="90000"/>
              </a:lnSpc>
              <a:spcBef>
                <a:spcPts val="1200"/>
              </a:spcBef>
              <a:spcAft>
                <a:spcPct val="0"/>
              </a:spcAft>
              <a:buClr>
                <a:srgbClr val="000000"/>
              </a:buClr>
              <a:buSzPct val="100000"/>
              <a:buFont typeface="Arial" pitchFamily="34" charset="0"/>
              <a:buChar char="•"/>
            </a:pPr>
            <a:r>
              <a:rPr lang="en-US" sz="2400" dirty="0">
                <a:solidFill>
                  <a:srgbClr val="000000"/>
                </a:solidFill>
              </a:rPr>
              <a:t>The transport then passes the descriptor to the SRIO LLD via the Srio_sockSend API.  </a:t>
            </a:r>
          </a:p>
          <a:p>
            <a:pPr marL="342900" indent="-342900" fontAlgn="base">
              <a:lnSpc>
                <a:spcPct val="90000"/>
              </a:lnSpc>
              <a:spcBef>
                <a:spcPts val="1200"/>
              </a:spcBef>
              <a:spcAft>
                <a:spcPct val="0"/>
              </a:spcAft>
              <a:buClr>
                <a:srgbClr val="000000"/>
              </a:buClr>
              <a:buSzPct val="100000"/>
              <a:buFont typeface="Arial" pitchFamily="34" charset="0"/>
              <a:buChar char="•"/>
            </a:pPr>
            <a:r>
              <a:rPr lang="en-US" sz="2400" dirty="0">
                <a:solidFill>
                  <a:srgbClr val="000000"/>
                </a:solidFill>
              </a:rPr>
              <a:t>SRIO then sends and receives the buffer via the SRIO PKTDMA.</a:t>
            </a:r>
          </a:p>
          <a:p>
            <a:pPr marL="342900" indent="-342900" fontAlgn="base">
              <a:lnSpc>
                <a:spcPct val="90000"/>
              </a:lnSpc>
              <a:spcBef>
                <a:spcPts val="1200"/>
              </a:spcBef>
              <a:spcAft>
                <a:spcPct val="0"/>
              </a:spcAft>
              <a:buClr>
                <a:srgbClr val="000000"/>
              </a:buClr>
              <a:buSzPct val="100000"/>
              <a:buFont typeface="Arial" pitchFamily="34" charset="0"/>
              <a:buChar char="•"/>
            </a:pPr>
            <a:r>
              <a:rPr lang="en-US" sz="2400" dirty="0">
                <a:solidFill>
                  <a:srgbClr val="000000"/>
                </a:solidFill>
              </a:rPr>
              <a:t>The message is then queued on the Receiver side.</a:t>
            </a:r>
          </a:p>
        </p:txBody>
      </p:sp>
      <p:grpSp>
        <p:nvGrpSpPr>
          <p:cNvPr id="43" name="Group 42"/>
          <p:cNvGrpSpPr/>
          <p:nvPr/>
        </p:nvGrpSpPr>
        <p:grpSpPr>
          <a:xfrm>
            <a:off x="381000" y="2689860"/>
            <a:ext cx="8382000" cy="3581400"/>
            <a:chOff x="381000" y="2689860"/>
            <a:chExt cx="8382000" cy="3581400"/>
          </a:xfrm>
        </p:grpSpPr>
        <p:sp>
          <p:nvSpPr>
            <p:cNvPr id="21" name="Rectangle 20"/>
            <p:cNvSpPr/>
            <p:nvPr/>
          </p:nvSpPr>
          <p:spPr bwMode="auto">
            <a:xfrm>
              <a:off x="381000" y="2689860"/>
              <a:ext cx="37338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400" dirty="0">
                  <a:solidFill>
                    <a:srgbClr val="000000"/>
                  </a:solidFill>
                </a:rPr>
                <a:t>Chip V   CorePac W</a:t>
              </a:r>
            </a:p>
          </p:txBody>
        </p:sp>
        <p:cxnSp>
          <p:nvCxnSpPr>
            <p:cNvPr id="22" name="Straight Arrow Connector 21"/>
            <p:cNvCxnSpPr>
              <a:stCxn id="23" idx="2"/>
              <a:endCxn id="26" idx="0"/>
            </p:cNvCxnSpPr>
            <p:nvPr/>
          </p:nvCxnSpPr>
          <p:spPr bwMode="auto">
            <a:xfrm>
              <a:off x="2241045" y="3483845"/>
              <a:ext cx="17342" cy="1492015"/>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3" name="TextBox 22"/>
            <p:cNvSpPr txBox="1"/>
            <p:nvPr/>
          </p:nvSpPr>
          <p:spPr>
            <a:xfrm>
              <a:off x="914400" y="3145291"/>
              <a:ext cx="2653290"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msg = MessageQ_alloc</a:t>
              </a:r>
            </a:p>
          </p:txBody>
        </p:sp>
        <p:sp>
          <p:nvSpPr>
            <p:cNvPr id="24" name="TextBox 23"/>
            <p:cNvSpPr txBox="1"/>
            <p:nvPr/>
          </p:nvSpPr>
          <p:spPr>
            <a:xfrm>
              <a:off x="554666" y="3756660"/>
              <a:ext cx="3393878"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MessageQ_put(queueId, msg)</a:t>
              </a:r>
            </a:p>
          </p:txBody>
        </p:sp>
        <p:sp>
          <p:nvSpPr>
            <p:cNvPr id="25" name="TextBox 24"/>
            <p:cNvSpPr txBox="1"/>
            <p:nvPr/>
          </p:nvSpPr>
          <p:spPr>
            <a:xfrm>
              <a:off x="1109332" y="4366260"/>
              <a:ext cx="2282997"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TransportSrio_put</a:t>
              </a:r>
            </a:p>
          </p:txBody>
        </p:sp>
        <p:sp>
          <p:nvSpPr>
            <p:cNvPr id="26" name="TextBox 25"/>
            <p:cNvSpPr txBox="1"/>
            <p:nvPr/>
          </p:nvSpPr>
          <p:spPr>
            <a:xfrm>
              <a:off x="499732" y="4975860"/>
              <a:ext cx="3517310"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Srio_sockSend(pkt, dstAddr)</a:t>
              </a:r>
            </a:p>
          </p:txBody>
        </p:sp>
        <p:sp>
          <p:nvSpPr>
            <p:cNvPr id="27" name="Rectangle 26"/>
            <p:cNvSpPr/>
            <p:nvPr/>
          </p:nvSpPr>
          <p:spPr bwMode="auto">
            <a:xfrm>
              <a:off x="4724400" y="2689860"/>
              <a:ext cx="40386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eaLnBrk="0" fontAlgn="base" hangingPunct="0">
                <a:lnSpc>
                  <a:spcPct val="80000"/>
                </a:lnSpc>
                <a:spcBef>
                  <a:spcPct val="50000"/>
                </a:spcBef>
                <a:spcAft>
                  <a:spcPct val="0"/>
                </a:spcAft>
              </a:pPr>
              <a:r>
                <a:rPr lang="en-US" sz="2400" dirty="0">
                  <a:solidFill>
                    <a:srgbClr val="000000"/>
                  </a:solidFill>
                </a:rPr>
                <a:t>Chip X   CorePac Y</a:t>
              </a:r>
            </a:p>
          </p:txBody>
        </p:sp>
        <p:cxnSp>
          <p:nvCxnSpPr>
            <p:cNvPr id="28" name="Straight Arrow Connector 27"/>
            <p:cNvCxnSpPr>
              <a:stCxn id="31" idx="0"/>
              <a:endCxn id="32" idx="2"/>
            </p:cNvCxnSpPr>
            <p:nvPr/>
          </p:nvCxnSpPr>
          <p:spPr bwMode="auto">
            <a:xfrm flipH="1" flipV="1">
              <a:off x="6747214" y="3516392"/>
              <a:ext cx="2420" cy="1459468"/>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9" name="TextBox 28"/>
            <p:cNvSpPr txBox="1"/>
            <p:nvPr/>
          </p:nvSpPr>
          <p:spPr>
            <a:xfrm>
              <a:off x="4876801" y="3722906"/>
              <a:ext cx="3733799" cy="338554"/>
            </a:xfrm>
            <a:prstGeom prst="rect">
              <a:avLst/>
            </a:prstGeom>
            <a:solidFill>
              <a:srgbClr val="FFFF99"/>
            </a:solidFill>
            <a:ln w="9525">
              <a:solidFill>
                <a:schemeClr val="tx1"/>
              </a:solidFill>
            </a:ln>
          </p:spPr>
          <p:txBody>
            <a:bodyPr wrap="squar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MessageQ_get(queueHndl,rxMsg)</a:t>
              </a:r>
            </a:p>
          </p:txBody>
        </p:sp>
        <p:sp>
          <p:nvSpPr>
            <p:cNvPr id="30" name="TextBox 29"/>
            <p:cNvSpPr txBox="1"/>
            <p:nvPr/>
          </p:nvSpPr>
          <p:spPr>
            <a:xfrm>
              <a:off x="4866167" y="4332506"/>
              <a:ext cx="3764172"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MessageQ_put(queueId, rxMsg)</a:t>
              </a:r>
            </a:p>
          </p:txBody>
        </p:sp>
        <p:sp>
          <p:nvSpPr>
            <p:cNvPr id="31" name="TextBox 30"/>
            <p:cNvSpPr txBox="1"/>
            <p:nvPr/>
          </p:nvSpPr>
          <p:spPr>
            <a:xfrm>
              <a:off x="5608135" y="4975860"/>
              <a:ext cx="2282997" cy="338554"/>
            </a:xfrm>
            <a:prstGeom prst="rect">
              <a:avLst/>
            </a:prstGeom>
            <a:solidFill>
              <a:srgbClr val="FFFF99"/>
            </a:solidFill>
            <a:ln w="9525">
              <a:solidFill>
                <a:schemeClr val="tx1"/>
              </a:solidFill>
            </a:ln>
          </p:spPr>
          <p:txBody>
            <a:bodyPr wrap="none" rtlCol="0" anchor="ctr" anchorCtr="0">
              <a:spAutoFit/>
            </a:bodyPr>
            <a:lstStyle/>
            <a:p>
              <a:pPr algn="r" fontAlgn="base">
                <a:spcBef>
                  <a:spcPct val="0"/>
                </a:spcBef>
                <a:spcAft>
                  <a:spcPct val="0"/>
                </a:spcAft>
              </a:pPr>
              <a:r>
                <a:rPr lang="en-US" sz="1600" dirty="0">
                  <a:solidFill>
                    <a:srgbClr val="000000"/>
                  </a:solidFill>
                  <a:latin typeface="Courier New" pitchFamily="49" charset="0"/>
                  <a:cs typeface="Courier New" pitchFamily="49" charset="0"/>
                </a:rPr>
                <a:t>TransportSrio_isr</a:t>
              </a:r>
            </a:p>
          </p:txBody>
        </p:sp>
        <p:sp>
          <p:nvSpPr>
            <p:cNvPr id="32" name="TextBox 31"/>
            <p:cNvSpPr txBox="1"/>
            <p:nvPr/>
          </p:nvSpPr>
          <p:spPr>
            <a:xfrm>
              <a:off x="5612159" y="3147060"/>
              <a:ext cx="2270109" cy="369332"/>
            </a:xfrm>
            <a:prstGeom prst="rect">
              <a:avLst/>
            </a:prstGeom>
            <a:noFill/>
          </p:spPr>
          <p:txBody>
            <a:bodyPr wrap="none" rtlCol="0" anchor="ctr" anchorCtr="0">
              <a:spAutoFit/>
            </a:bodyPr>
            <a:lstStyle/>
            <a:p>
              <a:pPr algn="r" fontAlgn="base">
                <a:spcBef>
                  <a:spcPct val="0"/>
                </a:spcBef>
                <a:spcAft>
                  <a:spcPct val="0"/>
                </a:spcAft>
              </a:pPr>
              <a:r>
                <a:rPr lang="en-US" dirty="0">
                  <a:solidFill>
                    <a:srgbClr val="000000"/>
                  </a:solidFill>
                </a:rPr>
                <a:t>“get Msg from queue”</a:t>
              </a:r>
            </a:p>
          </p:txBody>
        </p:sp>
        <p:sp>
          <p:nvSpPr>
            <p:cNvPr id="33" name="Rounded Rectangle 32"/>
            <p:cNvSpPr/>
            <p:nvPr/>
          </p:nvSpPr>
          <p:spPr bwMode="auto">
            <a:xfrm>
              <a:off x="2667000" y="56616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eaLnBrk="0" fontAlgn="base" hangingPunct="0">
                <a:lnSpc>
                  <a:spcPct val="80000"/>
                </a:lnSpc>
                <a:spcBef>
                  <a:spcPct val="50000"/>
                </a:spcBef>
                <a:spcAft>
                  <a:spcPct val="0"/>
                </a:spcAft>
              </a:pPr>
              <a:r>
                <a:rPr lang="en-US" sz="2400" dirty="0">
                  <a:solidFill>
                    <a:srgbClr val="000000"/>
                  </a:solidFill>
                </a:rPr>
                <a:t>SRIO x4</a:t>
              </a:r>
            </a:p>
          </p:txBody>
        </p:sp>
        <p:sp>
          <p:nvSpPr>
            <p:cNvPr id="34" name="Rounded Rectangle 33"/>
            <p:cNvSpPr/>
            <p:nvPr/>
          </p:nvSpPr>
          <p:spPr bwMode="auto">
            <a:xfrm>
              <a:off x="4876800" y="56616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eaLnBrk="0" fontAlgn="base" hangingPunct="0">
                <a:lnSpc>
                  <a:spcPct val="80000"/>
                </a:lnSpc>
                <a:spcBef>
                  <a:spcPct val="50000"/>
                </a:spcBef>
                <a:spcAft>
                  <a:spcPct val="0"/>
                </a:spcAft>
              </a:pPr>
              <a:r>
                <a:rPr lang="en-US" sz="2400" dirty="0">
                  <a:solidFill>
                    <a:srgbClr val="000000"/>
                  </a:solidFill>
                </a:rPr>
                <a:t>SRIO x4</a:t>
              </a:r>
            </a:p>
          </p:txBody>
        </p:sp>
        <p:cxnSp>
          <p:nvCxnSpPr>
            <p:cNvPr id="35" name="Shape 34"/>
            <p:cNvCxnSpPr>
              <a:stCxn id="26" idx="2"/>
              <a:endCxn id="33" idx="1"/>
            </p:cNvCxnSpPr>
            <p:nvPr/>
          </p:nvCxnSpPr>
          <p:spPr bwMode="auto">
            <a:xfrm rot="16200000" flipH="1">
              <a:off x="2174770" y="5398030"/>
              <a:ext cx="575846" cy="408613"/>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6" name="Straight Arrow Connector 35"/>
            <p:cNvCxnSpPr>
              <a:stCxn id="33" idx="3"/>
              <a:endCxn id="34" idx="1"/>
            </p:cNvCxnSpPr>
            <p:nvPr/>
          </p:nvCxnSpPr>
          <p:spPr bwMode="auto">
            <a:xfrm>
              <a:off x="3962400" y="5890260"/>
              <a:ext cx="9144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7" name="Shape 36"/>
            <p:cNvCxnSpPr>
              <a:stCxn id="34" idx="3"/>
              <a:endCxn id="31" idx="2"/>
            </p:cNvCxnSpPr>
            <p:nvPr/>
          </p:nvCxnSpPr>
          <p:spPr bwMode="auto">
            <a:xfrm flipV="1">
              <a:off x="6172200" y="5314414"/>
              <a:ext cx="577434" cy="575846"/>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8" name="Straight Arrow Connector 37"/>
            <p:cNvCxnSpPr/>
            <p:nvPr/>
          </p:nvCxnSpPr>
          <p:spPr bwMode="auto">
            <a:xfrm>
              <a:off x="385011" y="4198219"/>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cxnSp>
          <p:nvCxnSpPr>
            <p:cNvPr id="42" name="Straight Arrow Connector 41"/>
            <p:cNvCxnSpPr/>
            <p:nvPr/>
          </p:nvCxnSpPr>
          <p:spPr bwMode="auto">
            <a:xfrm>
              <a:off x="4724400" y="4168140"/>
              <a:ext cx="4030980" cy="22860"/>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grpSp>
    </p:spTree>
    <p:extLst>
      <p:ext uri="{BB962C8B-B14F-4D97-AF65-F5344CB8AC3E}">
        <p14:creationId xmlns:p14="http://schemas.microsoft.com/office/powerpoint/2010/main" xmlns="" val="1145469625"/>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IPC Transport Details</a:t>
            </a:r>
            <a:endParaRPr lang="en-US" dirty="0"/>
          </a:p>
        </p:txBody>
      </p:sp>
      <p:sp>
        <p:nvSpPr>
          <p:cNvPr id="4" name="TextBox 3"/>
          <p:cNvSpPr txBox="1"/>
          <p:nvPr/>
        </p:nvSpPr>
        <p:spPr>
          <a:xfrm>
            <a:off x="2172120" y="3680082"/>
            <a:ext cx="4798503" cy="1938992"/>
          </a:xfrm>
          <a:prstGeom prst="rect">
            <a:avLst/>
          </a:prstGeom>
          <a:solidFill>
            <a:schemeClr val="accent1">
              <a:lumMod val="20000"/>
              <a:lumOff val="80000"/>
            </a:schemeClr>
          </a:solidFill>
        </p:spPr>
        <p:txBody>
          <a:bodyPr wrap="square" rtlCol="0">
            <a:spAutoFit/>
          </a:bodyPr>
          <a:lstStyle/>
          <a:p>
            <a:pPr algn="ctr" fontAlgn="base">
              <a:spcBef>
                <a:spcPct val="0"/>
              </a:spcBef>
              <a:spcAft>
                <a:spcPct val="0"/>
              </a:spcAft>
            </a:pPr>
            <a:r>
              <a:rPr lang="en-US" sz="2000" b="1" dirty="0">
                <a:solidFill>
                  <a:srgbClr val="000000"/>
                </a:solidFill>
              </a:rPr>
              <a:t>Benchmark Details</a:t>
            </a:r>
          </a:p>
          <a:p>
            <a:pPr indent="-182880" fontAlgn="base">
              <a:spcAft>
                <a:spcPct val="0"/>
              </a:spcAft>
              <a:buClr>
                <a:srgbClr val="000000"/>
              </a:buClr>
              <a:buFont typeface="Arial" pitchFamily="34" charset="0"/>
              <a:buChar char="•"/>
            </a:pPr>
            <a:r>
              <a:rPr lang="en-US" sz="2000" dirty="0">
                <a:solidFill>
                  <a:srgbClr val="000000"/>
                </a:solidFill>
              </a:rPr>
              <a:t>IPC benchmark examples from MCSDK</a:t>
            </a:r>
          </a:p>
          <a:p>
            <a:pPr indent="-182880" fontAlgn="base">
              <a:spcAft>
                <a:spcPct val="0"/>
              </a:spcAft>
              <a:buClr>
                <a:srgbClr val="000000"/>
              </a:buClr>
              <a:buFont typeface="Arial" pitchFamily="34" charset="0"/>
              <a:buChar char="•"/>
            </a:pPr>
            <a:r>
              <a:rPr lang="en-US" sz="2000" dirty="0">
                <a:solidFill>
                  <a:srgbClr val="000000"/>
                </a:solidFill>
              </a:rPr>
              <a:t>CPU Clock = 1 GHz</a:t>
            </a:r>
          </a:p>
          <a:p>
            <a:pPr indent="-182880" fontAlgn="base">
              <a:spcAft>
                <a:spcPct val="0"/>
              </a:spcAft>
              <a:buClr>
                <a:srgbClr val="000000"/>
              </a:buClr>
              <a:buFont typeface="Arial" pitchFamily="34" charset="0"/>
              <a:buChar char="•"/>
            </a:pPr>
            <a:r>
              <a:rPr lang="en-US" sz="2000" dirty="0">
                <a:solidFill>
                  <a:srgbClr val="000000"/>
                </a:solidFill>
              </a:rPr>
              <a:t>Header Size = 32 bytes</a:t>
            </a:r>
          </a:p>
          <a:p>
            <a:pPr indent="-182880" fontAlgn="base">
              <a:spcAft>
                <a:spcPct val="0"/>
              </a:spcAft>
              <a:buClr>
                <a:srgbClr val="000000"/>
              </a:buClr>
              <a:buFont typeface="Arial" pitchFamily="34" charset="0"/>
              <a:buChar char="•"/>
            </a:pPr>
            <a:r>
              <a:rPr lang="en-US" sz="2000" dirty="0">
                <a:solidFill>
                  <a:srgbClr val="000000"/>
                </a:solidFill>
              </a:rPr>
              <a:t>SRIO in loopback Mode</a:t>
            </a:r>
          </a:p>
          <a:p>
            <a:pPr indent="-182880" fontAlgn="base">
              <a:spcAft>
                <a:spcPct val="0"/>
              </a:spcAft>
              <a:buClr>
                <a:srgbClr val="000000"/>
              </a:buClr>
              <a:buFont typeface="Arial" pitchFamily="34" charset="0"/>
              <a:buChar char="•"/>
            </a:pPr>
            <a:r>
              <a:rPr lang="en-US" sz="2000" dirty="0">
                <a:solidFill>
                  <a:srgbClr val="000000"/>
                </a:solidFill>
              </a:rPr>
              <a:t>Messages allocated up front</a:t>
            </a:r>
          </a:p>
        </p:txBody>
      </p:sp>
      <p:graphicFrame>
        <p:nvGraphicFramePr>
          <p:cNvPr id="27" name="Table 26"/>
          <p:cNvGraphicFramePr>
            <a:graphicFrameLocks noGrp="1"/>
          </p:cNvGraphicFramePr>
          <p:nvPr/>
        </p:nvGraphicFramePr>
        <p:xfrm>
          <a:off x="1447800" y="1130300"/>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rowSpan="2">
                  <a:txBody>
                    <a:bodyPr/>
                    <a:lstStyle/>
                    <a:p>
                      <a:pPr algn="ctr"/>
                      <a:r>
                        <a:rPr lang="en-US" dirty="0" smtClean="0"/>
                        <a:t>Message Size</a:t>
                      </a:r>
                      <a:endParaRPr lang="en-US" dirty="0"/>
                    </a:p>
                  </a:txBody>
                  <a:tcPr/>
                </a:tc>
                <a:tc>
                  <a:txBody>
                    <a:bodyPr/>
                    <a:lstStyle/>
                    <a:p>
                      <a:pPr algn="ctr"/>
                      <a:r>
                        <a:rPr lang="en-US" dirty="0" smtClean="0"/>
                        <a:t>Shared Memory</a:t>
                      </a:r>
                      <a:endParaRPr lang="en-US" dirty="0"/>
                    </a:p>
                  </a:txBody>
                  <a:tcPr/>
                </a:tc>
                <a:tc>
                  <a:txBody>
                    <a:bodyPr/>
                    <a:lstStyle/>
                    <a:p>
                      <a:pPr algn="ctr"/>
                      <a:r>
                        <a:rPr lang="en-US" dirty="0" smtClean="0"/>
                        <a:t>SRIO</a:t>
                      </a:r>
                      <a:endParaRPr lang="en-US" dirty="0"/>
                    </a:p>
                  </a:txBody>
                  <a:tcPr>
                    <a:solidFill>
                      <a:srgbClr val="4F81BD"/>
                    </a:solidFill>
                  </a:tcPr>
                </a:tc>
              </a:tr>
              <a:tr h="370840">
                <a:tc vMerge="1">
                  <a:txBody>
                    <a:bodyPr/>
                    <a:lstStyle/>
                    <a:p>
                      <a:pPr algn="ctr"/>
                      <a:endParaRPr lang="en-US" dirty="0"/>
                    </a:p>
                  </a:txBody>
                  <a:tcPr/>
                </a:tc>
                <a:tc gridSpan="2">
                  <a:txBody>
                    <a:bodyPr/>
                    <a:lstStyle/>
                    <a:p>
                      <a:pPr marL="0" algn="ctr" defTabSz="914400" rtl="0" eaLnBrk="1" latinLnBrk="0" hangingPunct="1"/>
                      <a:r>
                        <a:rPr lang="en-US" sz="1800" b="1" kern="1200" dirty="0" smtClean="0">
                          <a:solidFill>
                            <a:schemeClr val="lt1"/>
                          </a:solidFill>
                          <a:latin typeface="+mn-lt"/>
                          <a:ea typeface="+mn-ea"/>
                          <a:cs typeface="+mn-cs"/>
                        </a:rPr>
                        <a:t>Throughput (Mb/second)</a:t>
                      </a:r>
                    </a:p>
                  </a:txBody>
                  <a:tcPr>
                    <a:solidFill>
                      <a:srgbClr val="4F81BD"/>
                    </a:solidFill>
                  </a:tcPr>
                </a:tc>
                <a:tc hMerge="1">
                  <a:txBody>
                    <a:bodyPr/>
                    <a:lstStyle/>
                    <a:p>
                      <a:pPr algn="ctr"/>
                      <a:endParaRPr lang="en-US" dirty="0"/>
                    </a:p>
                  </a:txBody>
                  <a:tcPr/>
                </a:tc>
              </a:tr>
              <a:tr h="370840">
                <a:tc>
                  <a:txBody>
                    <a:bodyPr/>
                    <a:lstStyle/>
                    <a:p>
                      <a:pPr algn="ctr"/>
                      <a:r>
                        <a:rPr lang="en-US" dirty="0" smtClean="0"/>
                        <a:t>48</a:t>
                      </a:r>
                      <a:endParaRPr lang="en-US" dirty="0"/>
                    </a:p>
                  </a:txBody>
                  <a:tcPr/>
                </a:tc>
                <a:tc>
                  <a:txBody>
                    <a:bodyPr/>
                    <a:lstStyle/>
                    <a:p>
                      <a:pPr algn="ctr"/>
                      <a:r>
                        <a:rPr lang="en-US" dirty="0" smtClean="0"/>
                        <a:t>23.8</a:t>
                      </a:r>
                      <a:endParaRPr lang="en-US" dirty="0"/>
                    </a:p>
                  </a:txBody>
                  <a:tcPr/>
                </a:tc>
                <a:tc>
                  <a:txBody>
                    <a:bodyPr/>
                    <a:lstStyle/>
                    <a:p>
                      <a:pPr algn="ctr"/>
                      <a:r>
                        <a:rPr lang="en-US" dirty="0" smtClean="0"/>
                        <a:t>4.1</a:t>
                      </a:r>
                      <a:endParaRPr lang="en-US" dirty="0"/>
                    </a:p>
                  </a:txBody>
                  <a:tcPr/>
                </a:tc>
              </a:tr>
              <a:tr h="370840">
                <a:tc>
                  <a:txBody>
                    <a:bodyPr/>
                    <a:lstStyle/>
                    <a:p>
                      <a:pPr algn="ctr"/>
                      <a:r>
                        <a:rPr lang="en-US" dirty="0" smtClean="0"/>
                        <a:t>256</a:t>
                      </a:r>
                      <a:endParaRPr lang="en-US" dirty="0"/>
                    </a:p>
                  </a:txBody>
                  <a:tcPr/>
                </a:tc>
                <a:tc>
                  <a:txBody>
                    <a:bodyPr/>
                    <a:lstStyle/>
                    <a:p>
                      <a:pPr algn="ctr"/>
                      <a:r>
                        <a:rPr lang="en-US" dirty="0" smtClean="0"/>
                        <a:t>125.8</a:t>
                      </a:r>
                      <a:endParaRPr lang="en-US" dirty="0"/>
                    </a:p>
                  </a:txBody>
                  <a:tcPr/>
                </a:tc>
                <a:tc>
                  <a:txBody>
                    <a:bodyPr/>
                    <a:lstStyle/>
                    <a:p>
                      <a:pPr algn="ctr"/>
                      <a:r>
                        <a:rPr lang="en-US" dirty="0" smtClean="0"/>
                        <a:t>21.2</a:t>
                      </a:r>
                      <a:endParaRPr lang="en-US" dirty="0"/>
                    </a:p>
                  </a:txBody>
                  <a:tcPr/>
                </a:tc>
              </a:tr>
              <a:tr h="370840">
                <a:tc>
                  <a:txBody>
                    <a:bodyPr/>
                    <a:lstStyle/>
                    <a:p>
                      <a:pPr algn="ctr"/>
                      <a:r>
                        <a:rPr lang="en-US" dirty="0" smtClean="0"/>
                        <a:t>1024</a:t>
                      </a:r>
                      <a:endParaRPr lang="en-US" dirty="0"/>
                    </a:p>
                  </a:txBody>
                  <a:tcPr/>
                </a:tc>
                <a:tc>
                  <a:txBody>
                    <a:bodyPr/>
                    <a:lstStyle/>
                    <a:p>
                      <a:pPr algn="ctr"/>
                      <a:r>
                        <a:rPr lang="en-US" dirty="0" smtClean="0"/>
                        <a:t>503.2</a:t>
                      </a:r>
                      <a:endParaRPr lang="en-US" dirty="0"/>
                    </a:p>
                  </a:txBody>
                  <a:tcPr/>
                </a:tc>
                <a:tc>
                  <a:txBody>
                    <a:bodyPr/>
                    <a:lstStyle/>
                    <a:p>
                      <a:pPr algn="ctr"/>
                      <a:r>
                        <a:rPr lang="en-US" dirty="0" smtClean="0"/>
                        <a:t>-</a:t>
                      </a:r>
                      <a:endParaRPr lang="en-US" dirty="0"/>
                    </a:p>
                  </a:txBody>
                  <a:tcPr/>
                </a:tc>
              </a:tr>
            </a:tbl>
          </a:graphicData>
        </a:graphic>
      </p:graphicFrame>
    </p:spTree>
    <p:extLst>
      <p:ext uri="{BB962C8B-B14F-4D97-AF65-F5344CB8AC3E}">
        <p14:creationId xmlns:p14="http://schemas.microsoft.com/office/powerpoint/2010/main" xmlns="" val="34966971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Demonstrations &amp; Examples</a:t>
            </a:r>
            <a:endParaRPr lang="en-US" dirty="0"/>
          </a:p>
        </p:txBody>
      </p:sp>
      <p:sp>
        <p:nvSpPr>
          <p:cNvPr id="3" name="Subtitle 2"/>
          <p:cNvSpPr>
            <a:spLocks noGrp="1"/>
          </p:cNvSpPr>
          <p:nvPr>
            <p:ph type="subTitle" idx="1"/>
          </p:nvPr>
        </p:nvSpPr>
        <p:spPr/>
        <p:txBody>
          <a:bodyPr/>
          <a:lstStyle/>
          <a:p>
            <a:r>
              <a:rPr lang="en-US" dirty="0" smtClean="0"/>
              <a:t>KeyStone IPC</a:t>
            </a:r>
            <a:endParaRPr lang="en-US" dirty="0"/>
          </a:p>
        </p:txBody>
      </p:sp>
    </p:spTree>
    <p:extLst>
      <p:ext uri="{BB962C8B-B14F-4D97-AF65-F5344CB8AC3E}">
        <p14:creationId xmlns:p14="http://schemas.microsoft.com/office/powerpoint/2010/main" xmlns="" val="3914631788"/>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Examples and Demos</a:t>
            </a:r>
          </a:p>
        </p:txBody>
      </p:sp>
      <p:sp>
        <p:nvSpPr>
          <p:cNvPr id="11267" name="Rectangle 3"/>
          <p:cNvSpPr>
            <a:spLocks noGrp="1" noChangeArrowheads="1"/>
          </p:cNvSpPr>
          <p:nvPr>
            <p:ph idx="1"/>
          </p:nvPr>
        </p:nvSpPr>
        <p:spPr>
          <a:xfrm>
            <a:off x="333375" y="1047750"/>
            <a:ext cx="8467725" cy="4946650"/>
          </a:xfrm>
        </p:spPr>
        <p:txBody>
          <a:bodyPr/>
          <a:lstStyle/>
          <a:p>
            <a:r>
              <a:rPr lang="en-US" dirty="0" smtClean="0"/>
              <a:t>There are multiple IPC library example projects for KeyStone I in the MCSDK 2.x release at </a:t>
            </a:r>
            <a:r>
              <a:rPr lang="en-US" sz="2000" dirty="0" smtClean="0"/>
              <a:t>mcsdk_2_X_X_X\pdk_C6678_1_1_2_5\packages\ti\transport\ipc\examples</a:t>
            </a:r>
          </a:p>
          <a:p>
            <a:r>
              <a:rPr lang="en-US" sz="3000" dirty="0" smtClean="0"/>
              <a:t>IPC example for communication part of the Lab. Instructions how to build, run and modify this example is part of KeyStone Lab book</a:t>
            </a:r>
            <a:endParaRPr lang="en-US" sz="3000" dirty="0"/>
          </a:p>
        </p:txBody>
      </p:sp>
    </p:spTree>
    <p:extLst>
      <p:ext uri="{BB962C8B-B14F-4D97-AF65-F5344CB8AC3E}">
        <p14:creationId xmlns:p14="http://schemas.microsoft.com/office/powerpoint/2010/main" xmlns="" val="429461107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Information</a:t>
            </a:r>
            <a:endParaRPr lang="en-US" dirty="0"/>
          </a:p>
        </p:txBody>
      </p:sp>
      <p:sp>
        <p:nvSpPr>
          <p:cNvPr id="3" name="Content Placeholder 2"/>
          <p:cNvSpPr>
            <a:spLocks noGrp="1"/>
          </p:cNvSpPr>
          <p:nvPr>
            <p:ph idx="1"/>
          </p:nvPr>
        </p:nvSpPr>
        <p:spPr/>
        <p:txBody>
          <a:bodyPr/>
          <a:lstStyle/>
          <a:p>
            <a:r>
              <a:rPr lang="en-US" dirty="0" smtClean="0"/>
              <a:t>Device-specific Data Manuals for the KeyStone </a:t>
            </a:r>
            <a:r>
              <a:rPr lang="en-US" dirty="0" err="1" smtClean="0"/>
              <a:t>SoCs</a:t>
            </a:r>
            <a:r>
              <a:rPr lang="en-US" dirty="0" smtClean="0"/>
              <a:t> can be found at </a:t>
            </a:r>
            <a:r>
              <a:rPr lang="en-US" dirty="0" smtClean="0">
                <a:hlinkClick r:id="rId2"/>
              </a:rPr>
              <a:t>TI.com/multicore</a:t>
            </a:r>
            <a:r>
              <a:rPr lang="en-US" dirty="0" smtClean="0"/>
              <a:t>.</a:t>
            </a:r>
          </a:p>
          <a:p>
            <a:r>
              <a:rPr lang="en-US" dirty="0" smtClean="0"/>
              <a:t>For articles related to IPC, refer to the </a:t>
            </a:r>
            <a:r>
              <a:rPr lang="en-US" dirty="0" smtClean="0">
                <a:hlinkClick r:id="rId3"/>
              </a:rPr>
              <a:t>Embedded Processors Wiki for the KeyStone Device Architecture</a:t>
            </a:r>
            <a:r>
              <a:rPr lang="en-US" dirty="0" smtClean="0"/>
              <a:t>.</a:t>
            </a:r>
          </a:p>
          <a:p>
            <a:r>
              <a:rPr lang="en-US" dirty="0" smtClean="0"/>
              <a:t>For questions regarding topics covered in this training, visit the support forums at the</a:t>
            </a:r>
            <a:br>
              <a:rPr lang="en-US" dirty="0" smtClean="0"/>
            </a:br>
            <a:r>
              <a:rPr lang="en-US" dirty="0" smtClean="0">
                <a:hlinkClick r:id="rId4"/>
              </a:rPr>
              <a:t>TI E2E Community</a:t>
            </a:r>
            <a:r>
              <a:rPr lang="en-US" dirty="0" smtClean="0"/>
              <a:t> website.</a:t>
            </a:r>
          </a:p>
        </p:txBody>
      </p:sp>
    </p:spTree>
    <p:extLst>
      <p:ext uri="{BB962C8B-B14F-4D97-AF65-F5344CB8AC3E}">
        <p14:creationId xmlns:p14="http://schemas.microsoft.com/office/powerpoint/2010/main" xmlns="" val="3981180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IPC  Registers</a:t>
            </a:r>
            <a:endParaRPr lang="en-US" sz="3600"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8871" y="1095375"/>
            <a:ext cx="8924797" cy="16478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04800" y="3200400"/>
            <a:ext cx="8525709" cy="28384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5251631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3" name="Text Box 3"/>
          <p:cNvSpPr txBox="1">
            <a:spLocks noChangeArrowheads="1"/>
          </p:cNvSpPr>
          <p:nvPr/>
        </p:nvSpPr>
        <p:spPr bwMode="auto">
          <a:xfrm>
            <a:off x="609600" y="1590675"/>
            <a:ext cx="8686800" cy="2189163"/>
          </a:xfrm>
          <a:prstGeom prst="rect">
            <a:avLst/>
          </a:prstGeom>
          <a:noFill/>
          <a:ln w="12700">
            <a:noFill/>
            <a:miter lim="800000"/>
            <a:headEnd type="none" w="sm" len="sm"/>
            <a:tailEnd type="none" w="sm" len="sm"/>
          </a:ln>
          <a:effectLst>
            <a:outerShdw dist="35921" dir="2700000" algn="ctr" rotWithShape="0">
              <a:srgbClr val="333333">
                <a:alpha val="50000"/>
              </a:srgbClr>
            </a:outerShdw>
          </a:effectLst>
        </p:spPr>
        <p:txBody>
          <a:bodyPr anchor="ctr" anchorCtr="1">
            <a:spAutoFit/>
          </a:bodyPr>
          <a:lstStyle/>
          <a:p>
            <a:pPr algn="ctr" eaLnBrk="0" fontAlgn="base" hangingPunct="0">
              <a:lnSpc>
                <a:spcPct val="80000"/>
              </a:lnSpc>
              <a:spcBef>
                <a:spcPct val="50000"/>
              </a:spcBef>
              <a:spcAft>
                <a:spcPct val="0"/>
              </a:spcAft>
              <a:defRPr/>
            </a:pPr>
            <a:r>
              <a:rPr lang="en-US" sz="17200" dirty="0">
                <a:solidFill>
                  <a:srgbClr val="FF0000"/>
                </a:solidFill>
                <a:latin typeface="TILogo" pitchFamily="2" charset="0"/>
              </a:rPr>
              <a:t>ti</a:t>
            </a:r>
          </a:p>
        </p:txBody>
      </p:sp>
    </p:spTree>
    <p:custDataLst>
      <p:tags r:id="rId1"/>
    </p:custDataLst>
    <p:extLst>
      <p:ext uri="{BB962C8B-B14F-4D97-AF65-F5344CB8AC3E}">
        <p14:creationId xmlns:p14="http://schemas.microsoft.com/office/powerpoint/2010/main" xmlns="" val="25796171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90624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24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3" name="Text Box 3"/>
          <p:cNvSpPr txBox="1">
            <a:spLocks noChangeArrowheads="1"/>
          </p:cNvSpPr>
          <p:nvPr/>
        </p:nvSpPr>
        <p:spPr bwMode="auto">
          <a:xfrm>
            <a:off x="609600" y="2246675"/>
            <a:ext cx="8686800" cy="877163"/>
          </a:xfrm>
          <a:prstGeom prst="rect">
            <a:avLst/>
          </a:prstGeom>
          <a:noFill/>
          <a:ln w="12700">
            <a:noFill/>
            <a:miter lim="800000"/>
            <a:headEnd type="none" w="sm" len="sm"/>
            <a:tailEnd type="none" w="sm" len="sm"/>
          </a:ln>
          <a:effectLst>
            <a:outerShdw dist="35921" dir="2700000" algn="ctr" rotWithShape="0">
              <a:srgbClr val="333333">
                <a:alpha val="50000"/>
              </a:srgbClr>
            </a:outerShdw>
          </a:effectLst>
        </p:spPr>
        <p:txBody>
          <a:bodyPr anchor="ctr" anchorCtr="1">
            <a:spAutoFit/>
          </a:bodyPr>
          <a:lstStyle/>
          <a:p>
            <a:pPr algn="ctr" eaLnBrk="0" fontAlgn="base" hangingPunct="0">
              <a:lnSpc>
                <a:spcPct val="80000"/>
              </a:lnSpc>
              <a:spcBef>
                <a:spcPct val="50000"/>
              </a:spcBef>
              <a:spcAft>
                <a:spcPct val="0"/>
              </a:spcAft>
              <a:defRPr/>
            </a:pPr>
            <a:r>
              <a:rPr lang="en-US" sz="6000" dirty="0" smtClean="0">
                <a:solidFill>
                  <a:srgbClr val="FF0000"/>
                </a:solidFill>
                <a:latin typeface="TILogo" pitchFamily="2" charset="0"/>
              </a:rPr>
              <a:t>Backup - configuration</a:t>
            </a:r>
            <a:endParaRPr lang="en-US" sz="6000" dirty="0">
              <a:solidFill>
                <a:srgbClr val="FF0000"/>
              </a:solidFill>
              <a:latin typeface="TILogo" pitchFamily="2" charset="0"/>
            </a:endParaRPr>
          </a:p>
        </p:txBody>
      </p:sp>
    </p:spTree>
    <p:custDataLst>
      <p:tags r:id="rId1"/>
    </p:custDataLst>
    <p:extLst>
      <p:ext uri="{BB962C8B-B14F-4D97-AF65-F5344CB8AC3E}">
        <p14:creationId xmlns:p14="http://schemas.microsoft.com/office/powerpoint/2010/main" xmlns="" val="11499626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90624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24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Configuration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2074738683"/>
      </p:ext>
    </p:extLst>
  </p:cSld>
  <p:clrMapOvr>
    <a:masterClrMapping/>
  </p:clrMapOvr>
  <p:transition spd="med">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381000" y="0"/>
            <a:ext cx="8324850" cy="762000"/>
          </a:xfrm>
        </p:spPr>
        <p:txBody>
          <a:bodyPr/>
          <a:lstStyle/>
          <a:p>
            <a:pPr eaLnBrk="1" hangingPunct="1"/>
            <a:r>
              <a:rPr lang="en-US" sz="3600" dirty="0" smtClean="0"/>
              <a:t>Static Configuration</a:t>
            </a:r>
          </a:p>
        </p:txBody>
      </p:sp>
      <p:sp>
        <p:nvSpPr>
          <p:cNvPr id="48133" name="Content Placeholder 4"/>
          <p:cNvSpPr>
            <a:spLocks noGrp="1"/>
          </p:cNvSpPr>
          <p:nvPr>
            <p:ph idx="4294967295"/>
          </p:nvPr>
        </p:nvSpPr>
        <p:spPr>
          <a:xfrm>
            <a:off x="356048" y="762001"/>
            <a:ext cx="8189140" cy="685800"/>
          </a:xfrm>
          <a:solidFill>
            <a:schemeClr val="bg1"/>
          </a:solidFill>
        </p:spPr>
        <p:txBody>
          <a:bodyPr/>
          <a:lstStyle/>
          <a:p>
            <a:pPr marL="0" indent="0" algn="ctr" eaLnBrk="1" hangingPunct="1">
              <a:lnSpc>
                <a:spcPct val="90000"/>
              </a:lnSpc>
              <a:spcBef>
                <a:spcPts val="1200"/>
              </a:spcBef>
              <a:buClr>
                <a:schemeClr val="tx1"/>
              </a:buClr>
              <a:buSzPct val="100000"/>
              <a:buNone/>
            </a:pPr>
            <a:r>
              <a:rPr lang="en-US" sz="2400" kern="1200" dirty="0" smtClean="0">
                <a:solidFill>
                  <a:srgbClr val="000000"/>
                </a:solidFill>
                <a:latin typeface="Calibri" pitchFamily="34" charset="0"/>
              </a:rPr>
              <a:t>Open cfg file in CCF with XDCScript Editor</a:t>
            </a:r>
            <a:endParaRPr lang="en-US" sz="2800" dirty="0" smtClean="0"/>
          </a:p>
        </p:txBody>
      </p:sp>
      <p:sp>
        <p:nvSpPr>
          <p:cNvPr id="3" name="Rectangle 2"/>
          <p:cNvSpPr/>
          <p:nvPr/>
        </p:nvSpPr>
        <p:spPr>
          <a:xfrm>
            <a:off x="409339" y="2819400"/>
            <a:ext cx="8001000" cy="2308324"/>
          </a:xfrm>
          <a:prstGeom prst="rect">
            <a:avLst/>
          </a:prstGeom>
        </p:spPr>
        <p:txBody>
          <a:bodyPr wrap="square">
            <a:spAutoFit/>
          </a:bodyPr>
          <a:lstStyle/>
          <a:p>
            <a:r>
              <a:rPr lang="en-US" b="1" dirty="0" smtClean="0"/>
              <a:t>var </a:t>
            </a:r>
            <a:r>
              <a:rPr lang="en-US" b="1" dirty="0"/>
              <a:t>Settings                = xdc.module('</a:t>
            </a:r>
            <a:r>
              <a:rPr lang="en-US" b="1" dirty="0" err="1"/>
              <a:t>ti.sdo.ipc.family.Settings</a:t>
            </a:r>
            <a:r>
              <a:rPr lang="en-US" b="1" dirty="0"/>
              <a:t>');</a:t>
            </a:r>
          </a:p>
          <a:p>
            <a:r>
              <a:rPr lang="en-US" b="1" dirty="0"/>
              <a:t>var Cache                = xdc.useModule('ti.sysbios.family.c66.Cache');</a:t>
            </a:r>
          </a:p>
          <a:p>
            <a:r>
              <a:rPr lang="en-US" b="1" dirty="0"/>
              <a:t>var MessageQ                = xdc.useModule('ti.sdo.ipc.MessageQ');</a:t>
            </a:r>
          </a:p>
          <a:p>
            <a:r>
              <a:rPr lang="en-US" b="1" dirty="0"/>
              <a:t>var Notify                  = xdc.module('ti.sdo.ipc.Notify');</a:t>
            </a:r>
          </a:p>
          <a:p>
            <a:r>
              <a:rPr lang="en-US" b="1" dirty="0"/>
              <a:t>var Ipc                     = xdc.useModule('ti.sdo.ipc.Ipc');</a:t>
            </a:r>
          </a:p>
          <a:p>
            <a:r>
              <a:rPr lang="en-US" dirty="0"/>
              <a:t>Notify.SetupProxy           = xdc.module(Settings.getNotifySetupDelegate());</a:t>
            </a:r>
          </a:p>
          <a:p>
            <a:r>
              <a:rPr lang="en-US" dirty="0"/>
              <a:t>MessageQ.SetupTransportProxy= xdc.module(Settings.getMessageQSetupDelegate());</a:t>
            </a:r>
          </a:p>
        </p:txBody>
      </p:sp>
    </p:spTree>
    <p:custDataLst>
      <p:tags r:id="rId1"/>
    </p:custDataLst>
    <p:extLst>
      <p:ext uri="{BB962C8B-B14F-4D97-AF65-F5344CB8AC3E}">
        <p14:creationId xmlns:p14="http://schemas.microsoft.com/office/powerpoint/2010/main" xmlns="" val="234208781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381000" y="0"/>
            <a:ext cx="8324850" cy="762000"/>
          </a:xfrm>
        </p:spPr>
        <p:txBody>
          <a:bodyPr/>
          <a:lstStyle/>
          <a:p>
            <a:pPr eaLnBrk="1" hangingPunct="1"/>
            <a:r>
              <a:rPr lang="en-US" sz="3600" dirty="0" smtClean="0"/>
              <a:t>Static Configuration</a:t>
            </a:r>
          </a:p>
        </p:txBody>
      </p:sp>
      <p:sp>
        <p:nvSpPr>
          <p:cNvPr id="48133" name="Content Placeholder 4"/>
          <p:cNvSpPr>
            <a:spLocks noGrp="1"/>
          </p:cNvSpPr>
          <p:nvPr>
            <p:ph idx="4294967295"/>
          </p:nvPr>
        </p:nvSpPr>
        <p:spPr>
          <a:xfrm>
            <a:off x="356048" y="762001"/>
            <a:ext cx="8189140" cy="685800"/>
          </a:xfrm>
          <a:solidFill>
            <a:schemeClr val="bg1"/>
          </a:solidFill>
        </p:spPr>
        <p:txBody>
          <a:bodyPr/>
          <a:lstStyle/>
          <a:p>
            <a:pPr marL="0" indent="0" algn="ctr" eaLnBrk="1" hangingPunct="1">
              <a:lnSpc>
                <a:spcPct val="90000"/>
              </a:lnSpc>
              <a:spcBef>
                <a:spcPts val="1200"/>
              </a:spcBef>
              <a:buClr>
                <a:schemeClr val="tx1"/>
              </a:buClr>
              <a:buSzPct val="100000"/>
              <a:buNone/>
            </a:pPr>
            <a:r>
              <a:rPr lang="en-US" sz="2400" kern="1200" dirty="0" smtClean="0">
                <a:solidFill>
                  <a:srgbClr val="000000"/>
                </a:solidFill>
                <a:latin typeface="Calibri" pitchFamily="34" charset="0"/>
              </a:rPr>
              <a:t>Open cfg file </a:t>
            </a:r>
            <a:r>
              <a:rPr lang="en-US" sz="2400" kern="1200" smtClean="0">
                <a:solidFill>
                  <a:srgbClr val="000000"/>
                </a:solidFill>
                <a:latin typeface="Calibri" pitchFamily="34" charset="0"/>
              </a:rPr>
              <a:t>in CCS </a:t>
            </a:r>
            <a:r>
              <a:rPr lang="en-US" sz="2400" kern="1200" dirty="0" smtClean="0">
                <a:solidFill>
                  <a:srgbClr val="000000"/>
                </a:solidFill>
                <a:latin typeface="Calibri" pitchFamily="34" charset="0"/>
              </a:rPr>
              <a:t>with XDCScript Editor</a:t>
            </a:r>
            <a:endParaRPr lang="en-US" sz="2800" dirty="0" smtClean="0"/>
          </a:p>
        </p:txBody>
      </p:sp>
      <p:sp>
        <p:nvSpPr>
          <p:cNvPr id="2" name="Rectangle 1"/>
          <p:cNvSpPr/>
          <p:nvPr/>
        </p:nvSpPr>
        <p:spPr>
          <a:xfrm>
            <a:off x="457200" y="1582341"/>
            <a:ext cx="8153400" cy="2031325"/>
          </a:xfrm>
          <a:prstGeom prst="rect">
            <a:avLst/>
          </a:prstGeom>
        </p:spPr>
        <p:txBody>
          <a:bodyPr wrap="square">
            <a:spAutoFit/>
          </a:bodyPr>
          <a:lstStyle/>
          <a:p>
            <a:r>
              <a:rPr lang="en-US" sz="1400" b="1" dirty="0"/>
              <a:t>switch (</a:t>
            </a:r>
            <a:r>
              <a:rPr lang="en-US" sz="1400" b="1" dirty="0" err="1"/>
              <a:t>Program.platformName</a:t>
            </a:r>
            <a:r>
              <a:rPr lang="en-US" sz="1400" b="1" dirty="0"/>
              <a:t>) {                                                                   </a:t>
            </a:r>
          </a:p>
          <a:p>
            <a:r>
              <a:rPr lang="en-US" sz="1400" dirty="0"/>
              <a:t>    </a:t>
            </a:r>
            <a:r>
              <a:rPr lang="en-US" sz="1400" b="1" dirty="0"/>
              <a:t>case "ti.sdo.ipc.examples.platforms.evm6678.core0":</a:t>
            </a:r>
          </a:p>
          <a:p>
            <a:r>
              <a:rPr lang="en-US" sz="1400" dirty="0"/>
              <a:t>    </a:t>
            </a:r>
            <a:r>
              <a:rPr lang="en-US" sz="1400" b="1" dirty="0"/>
              <a:t>case "ti.platforms.evm6678":    </a:t>
            </a:r>
          </a:p>
          <a:p>
            <a:r>
              <a:rPr lang="en-US" sz="1400" dirty="0"/>
              <a:t>        Program.global.USING_C6678 = 1;    </a:t>
            </a:r>
          </a:p>
          <a:p>
            <a:r>
              <a:rPr lang="en-US" sz="1400" dirty="0" err="1"/>
              <a:t>Program.global.maxNumCores</a:t>
            </a:r>
            <a:r>
              <a:rPr lang="en-US" sz="1400" dirty="0"/>
              <a:t> = 8;</a:t>
            </a:r>
          </a:p>
          <a:p>
            <a:r>
              <a:rPr lang="en-US" sz="1400" dirty="0"/>
              <a:t>        procNameList = ["CORE0", "CORE1", "CORE2", "CORE3", "CORE4", "CORE5", "CORE6", "CORE7"];</a:t>
            </a:r>
          </a:p>
          <a:p>
            <a:r>
              <a:rPr lang="en-US" sz="1400" dirty="0"/>
              <a:t>        Program.global.shmBase = 0x0C000000;</a:t>
            </a:r>
          </a:p>
          <a:p>
            <a:r>
              <a:rPr lang="en-US" sz="1400" dirty="0"/>
              <a:t>        Program.global.shmSize =  0x00200000;</a:t>
            </a:r>
          </a:p>
          <a:p>
            <a:r>
              <a:rPr lang="en-US" sz="1400" dirty="0"/>
              <a:t>        </a:t>
            </a:r>
            <a:r>
              <a:rPr lang="en-US" sz="1400" b="1" dirty="0"/>
              <a:t>break;</a:t>
            </a:r>
            <a:endParaRPr lang="en-US" sz="1400" dirty="0"/>
          </a:p>
        </p:txBody>
      </p:sp>
    </p:spTree>
    <p:custDataLst>
      <p:tags r:id="rId1"/>
    </p:custDataLst>
    <p:extLst>
      <p:ext uri="{BB962C8B-B14F-4D97-AF65-F5344CB8AC3E}">
        <p14:creationId xmlns:p14="http://schemas.microsoft.com/office/powerpoint/2010/main" xmlns="" val="8678087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381000" y="0"/>
            <a:ext cx="8324850" cy="762000"/>
          </a:xfrm>
        </p:spPr>
        <p:txBody>
          <a:bodyPr/>
          <a:lstStyle/>
          <a:p>
            <a:pPr eaLnBrk="1" hangingPunct="1"/>
            <a:r>
              <a:rPr lang="en-US" sz="3600" dirty="0" smtClean="0"/>
              <a:t>Static Configuration</a:t>
            </a:r>
          </a:p>
        </p:txBody>
      </p:sp>
      <p:sp>
        <p:nvSpPr>
          <p:cNvPr id="48133" name="Content Placeholder 4"/>
          <p:cNvSpPr>
            <a:spLocks noGrp="1"/>
          </p:cNvSpPr>
          <p:nvPr>
            <p:ph idx="4294967295"/>
          </p:nvPr>
        </p:nvSpPr>
        <p:spPr>
          <a:xfrm>
            <a:off x="356048" y="762001"/>
            <a:ext cx="8189140" cy="685800"/>
          </a:xfrm>
          <a:solidFill>
            <a:schemeClr val="bg1"/>
          </a:solidFill>
        </p:spPr>
        <p:txBody>
          <a:bodyPr/>
          <a:lstStyle/>
          <a:p>
            <a:pPr marL="0" indent="0" algn="ctr" eaLnBrk="1" hangingPunct="1">
              <a:lnSpc>
                <a:spcPct val="90000"/>
              </a:lnSpc>
              <a:spcBef>
                <a:spcPts val="1200"/>
              </a:spcBef>
              <a:buClr>
                <a:schemeClr val="tx1"/>
              </a:buClr>
              <a:buSzPct val="100000"/>
              <a:buNone/>
            </a:pPr>
            <a:r>
              <a:rPr lang="en-US" sz="2400" kern="1200" dirty="0" smtClean="0">
                <a:solidFill>
                  <a:srgbClr val="000000"/>
                </a:solidFill>
                <a:latin typeface="Calibri" pitchFamily="34" charset="0"/>
              </a:rPr>
              <a:t>Open cfg file in CCF with XDCScript Editor</a:t>
            </a:r>
            <a:endParaRPr lang="en-US" sz="2800" dirty="0" smtClean="0"/>
          </a:p>
        </p:txBody>
      </p:sp>
      <p:sp>
        <p:nvSpPr>
          <p:cNvPr id="3" name="Rectangle 2"/>
          <p:cNvSpPr/>
          <p:nvPr/>
        </p:nvSpPr>
        <p:spPr>
          <a:xfrm>
            <a:off x="457200" y="1828800"/>
            <a:ext cx="7848600" cy="3970318"/>
          </a:xfrm>
          <a:prstGeom prst="rect">
            <a:avLst/>
          </a:prstGeom>
        </p:spPr>
        <p:txBody>
          <a:bodyPr wrap="square">
            <a:spAutoFit/>
          </a:bodyPr>
          <a:lstStyle/>
          <a:p>
            <a:r>
              <a:rPr lang="en-US" b="1" dirty="0"/>
              <a:t>var MultiProc = xdc.useModule('ti.sdo.utils.MultiProc');</a:t>
            </a:r>
          </a:p>
          <a:p>
            <a:r>
              <a:rPr lang="en-US" dirty="0"/>
              <a:t>MultiProc.setConfig(procName, procNameList);</a:t>
            </a:r>
          </a:p>
          <a:p>
            <a:endParaRPr lang="en-US" b="1" dirty="0" smtClean="0"/>
          </a:p>
          <a:p>
            <a:r>
              <a:rPr lang="en-US" b="1" dirty="0" smtClean="0"/>
              <a:t>var </a:t>
            </a:r>
            <a:r>
              <a:rPr lang="en-US" b="1" dirty="0"/>
              <a:t>SharedRegion = xdc.useModule('ti.sdo.ipc.SharedRegion');</a:t>
            </a:r>
          </a:p>
          <a:p>
            <a:r>
              <a:rPr lang="en-US" dirty="0"/>
              <a:t>SharedRegion.translate = </a:t>
            </a:r>
            <a:r>
              <a:rPr lang="en-US" b="1" dirty="0"/>
              <a:t>false;</a:t>
            </a:r>
          </a:p>
          <a:p>
            <a:r>
              <a:rPr lang="en-US" dirty="0"/>
              <a:t>SharedRegion.setEntryMeta(0,</a:t>
            </a:r>
          </a:p>
          <a:p>
            <a:r>
              <a:rPr lang="en-US" dirty="0"/>
              <a:t>    { base: Program.global.shmBase, </a:t>
            </a:r>
          </a:p>
          <a:p>
            <a:r>
              <a:rPr lang="en-US" dirty="0"/>
              <a:t>      len: Program.global.shmSize,</a:t>
            </a:r>
          </a:p>
          <a:p>
            <a:r>
              <a:rPr lang="en-US" dirty="0"/>
              <a:t>      ownerProcId: 0,</a:t>
            </a:r>
          </a:p>
          <a:p>
            <a:r>
              <a:rPr lang="en-US" dirty="0"/>
              <a:t>      isValid: </a:t>
            </a:r>
            <a:r>
              <a:rPr lang="en-US" b="1" dirty="0"/>
              <a:t>true,</a:t>
            </a:r>
          </a:p>
          <a:p>
            <a:r>
              <a:rPr lang="en-US" dirty="0"/>
              <a:t>      cacheEnable: cacheEnabled,</a:t>
            </a:r>
          </a:p>
          <a:p>
            <a:r>
              <a:rPr lang="en-US" dirty="0"/>
              <a:t>      cacheLineSize: cacheLineSize,  /* Aligns allocated messages to a cache line */</a:t>
            </a:r>
          </a:p>
          <a:p>
            <a:r>
              <a:rPr lang="en-US" dirty="0"/>
              <a:t>      name: "internal_shared_mem",</a:t>
            </a:r>
          </a:p>
          <a:p>
            <a:r>
              <a:rPr lang="en-US" dirty="0"/>
              <a:t>    });</a:t>
            </a:r>
          </a:p>
        </p:txBody>
      </p:sp>
    </p:spTree>
    <p:custDataLst>
      <p:tags r:id="rId1"/>
    </p:custDataLst>
    <p:extLst>
      <p:ext uri="{BB962C8B-B14F-4D97-AF65-F5344CB8AC3E}">
        <p14:creationId xmlns:p14="http://schemas.microsoft.com/office/powerpoint/2010/main" xmlns="" val="363618216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381000" y="0"/>
            <a:ext cx="8324850" cy="762000"/>
          </a:xfrm>
        </p:spPr>
        <p:txBody>
          <a:bodyPr/>
          <a:lstStyle/>
          <a:p>
            <a:pPr eaLnBrk="1" hangingPunct="1"/>
            <a:r>
              <a:rPr lang="en-US" sz="3600" dirty="0" smtClean="0"/>
              <a:t>Static Configuration</a:t>
            </a:r>
          </a:p>
        </p:txBody>
      </p:sp>
      <p:sp>
        <p:nvSpPr>
          <p:cNvPr id="48133" name="Content Placeholder 4"/>
          <p:cNvSpPr>
            <a:spLocks noGrp="1"/>
          </p:cNvSpPr>
          <p:nvPr>
            <p:ph idx="4294967295"/>
          </p:nvPr>
        </p:nvSpPr>
        <p:spPr>
          <a:xfrm>
            <a:off x="356048" y="762001"/>
            <a:ext cx="8189140" cy="685800"/>
          </a:xfrm>
          <a:solidFill>
            <a:schemeClr val="bg1"/>
          </a:solidFill>
        </p:spPr>
        <p:txBody>
          <a:bodyPr/>
          <a:lstStyle/>
          <a:p>
            <a:pPr marL="0" indent="0" algn="ctr" eaLnBrk="1" hangingPunct="1">
              <a:lnSpc>
                <a:spcPct val="90000"/>
              </a:lnSpc>
              <a:spcBef>
                <a:spcPts val="1200"/>
              </a:spcBef>
              <a:buClr>
                <a:schemeClr val="tx1"/>
              </a:buClr>
              <a:buSzPct val="100000"/>
              <a:buNone/>
            </a:pPr>
            <a:r>
              <a:rPr lang="en-US" sz="2400" kern="1200" dirty="0" smtClean="0">
                <a:solidFill>
                  <a:srgbClr val="000000"/>
                </a:solidFill>
                <a:latin typeface="Calibri" pitchFamily="34" charset="0"/>
              </a:rPr>
              <a:t>Open cfg file in CCF with XGCONF</a:t>
            </a:r>
            <a:endParaRPr lang="en-US" sz="2800" dirty="0" smtClean="0"/>
          </a:p>
        </p:txBody>
      </p:sp>
      <p:pic>
        <p:nvPicPr>
          <p:cNvPr id="10242"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905000" y="1752600"/>
            <a:ext cx="4731280" cy="4638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xmlns="" val="30576753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381000" y="0"/>
            <a:ext cx="8324850" cy="762000"/>
          </a:xfrm>
        </p:spPr>
        <p:txBody>
          <a:bodyPr/>
          <a:lstStyle/>
          <a:p>
            <a:pPr eaLnBrk="1" hangingPunct="1"/>
            <a:r>
              <a:rPr lang="en-US" sz="3600" dirty="0" smtClean="0"/>
              <a:t>Static Configuration</a:t>
            </a:r>
          </a:p>
        </p:txBody>
      </p:sp>
      <p:sp>
        <p:nvSpPr>
          <p:cNvPr id="48133" name="Content Placeholder 4"/>
          <p:cNvSpPr>
            <a:spLocks noGrp="1"/>
          </p:cNvSpPr>
          <p:nvPr>
            <p:ph idx="4294967295"/>
          </p:nvPr>
        </p:nvSpPr>
        <p:spPr>
          <a:xfrm>
            <a:off x="356048" y="762001"/>
            <a:ext cx="8189140" cy="685800"/>
          </a:xfrm>
          <a:solidFill>
            <a:schemeClr val="bg1"/>
          </a:solidFill>
        </p:spPr>
        <p:txBody>
          <a:bodyPr/>
          <a:lstStyle/>
          <a:p>
            <a:pPr marL="0" indent="0" algn="ctr" eaLnBrk="1" hangingPunct="1">
              <a:lnSpc>
                <a:spcPct val="90000"/>
              </a:lnSpc>
              <a:spcBef>
                <a:spcPts val="1200"/>
              </a:spcBef>
              <a:buClr>
                <a:schemeClr val="tx1"/>
              </a:buClr>
              <a:buSzPct val="100000"/>
              <a:buNone/>
            </a:pPr>
            <a:r>
              <a:rPr lang="en-US" sz="2400" kern="1200" dirty="0" smtClean="0">
                <a:solidFill>
                  <a:srgbClr val="000000"/>
                </a:solidFill>
                <a:latin typeface="Calibri" pitchFamily="34" charset="0"/>
              </a:rPr>
              <a:t>Open cfg file in CCF with XGCONF</a:t>
            </a:r>
            <a:endParaRPr lang="en-US" sz="2800" dirty="0" smtClean="0"/>
          </a:p>
        </p:txBody>
      </p:sp>
      <p:pic>
        <p:nvPicPr>
          <p:cNvPr id="11266"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09600" y="2133600"/>
            <a:ext cx="7724200" cy="336030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xmlns="" val="39128328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Multicore Navigator</a:t>
            </a:r>
            <a:endParaRPr lang="en-US" sz="3600" dirty="0"/>
          </a:p>
        </p:txBody>
      </p:sp>
      <p:sp>
        <p:nvSpPr>
          <p:cNvPr id="3" name="Content Placeholder 2"/>
          <p:cNvSpPr>
            <a:spLocks noGrp="1"/>
          </p:cNvSpPr>
          <p:nvPr>
            <p:ph idx="1"/>
          </p:nvPr>
        </p:nvSpPr>
        <p:spPr/>
        <p:txBody>
          <a:bodyPr>
            <a:normAutofit/>
          </a:bodyPr>
          <a:lstStyle/>
          <a:p>
            <a:r>
              <a:rPr lang="en-US" dirty="0" smtClean="0"/>
              <a:t>QMSS (Queue Manager Subsystem)</a:t>
            </a:r>
            <a:endParaRPr lang="en-US" dirty="0" smtClean="0"/>
          </a:p>
          <a:p>
            <a:pPr lvl="1"/>
            <a:r>
              <a:rPr lang="en-US" dirty="0" smtClean="0"/>
              <a:t>Descriptors carry messages between queues</a:t>
            </a:r>
          </a:p>
          <a:p>
            <a:pPr lvl="1"/>
            <a:r>
              <a:rPr lang="en-US" dirty="0" smtClean="0"/>
              <a:t>Receive queues are associated with cores</a:t>
            </a:r>
          </a:p>
          <a:p>
            <a:pPr lvl="1"/>
            <a:r>
              <a:rPr lang="en-US" dirty="0" smtClean="0"/>
              <a:t>Enable zero copy messaging</a:t>
            </a:r>
          </a:p>
          <a:p>
            <a:r>
              <a:rPr lang="en-US" dirty="0" smtClean="0"/>
              <a:t>Infrastructure </a:t>
            </a:r>
            <a:r>
              <a:rPr lang="en-US" dirty="0" smtClean="0"/>
              <a:t>PKTDMA (Packet DMA) facilitates </a:t>
            </a:r>
            <a:r>
              <a:rPr lang="en-US" dirty="0" smtClean="0"/>
              <a:t>copy messages between sender and receiver</a:t>
            </a:r>
            <a:endParaRPr lang="en-US" dirty="0"/>
          </a:p>
        </p:txBody>
      </p:sp>
    </p:spTree>
    <p:extLst>
      <p:ext uri="{BB962C8B-B14F-4D97-AF65-F5344CB8AC3E}">
        <p14:creationId xmlns:p14="http://schemas.microsoft.com/office/powerpoint/2010/main" xmlns="" val="37189046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Semaphores</a:t>
            </a:r>
            <a:endParaRPr lang="en-US" sz="3600" dirty="0"/>
          </a:p>
        </p:txBody>
      </p:sp>
      <p:sp>
        <p:nvSpPr>
          <p:cNvPr id="3" name="Content Placeholder 2"/>
          <p:cNvSpPr>
            <a:spLocks noGrp="1"/>
          </p:cNvSpPr>
          <p:nvPr>
            <p:ph idx="1"/>
          </p:nvPr>
        </p:nvSpPr>
        <p:spPr/>
        <p:txBody>
          <a:bodyPr>
            <a:normAutofit/>
          </a:bodyPr>
          <a:lstStyle/>
          <a:p>
            <a:r>
              <a:rPr lang="en-US" dirty="0" smtClean="0"/>
              <a:t>Block of 32 hardware semaphores</a:t>
            </a:r>
          </a:p>
          <a:p>
            <a:pPr lvl="1"/>
            <a:r>
              <a:rPr lang="en-US" dirty="0" smtClean="0"/>
              <a:t>Used to protect shared resources </a:t>
            </a:r>
            <a:endParaRPr lang="en-US" dirty="0"/>
          </a:p>
        </p:txBody>
      </p:sp>
    </p:spTree>
    <p:extLst>
      <p:ext uri="{BB962C8B-B14F-4D97-AF65-F5344CB8AC3E}">
        <p14:creationId xmlns:p14="http://schemas.microsoft.com/office/powerpoint/2010/main" xmlns="" val="32476201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Agenda</a:t>
            </a:r>
            <a:endParaRPr lang="en-US" sz="3600" dirty="0"/>
          </a:p>
        </p:txBody>
      </p:sp>
      <p:sp>
        <p:nvSpPr>
          <p:cNvPr id="3" name="Content Placeholder 2"/>
          <p:cNvSpPr>
            <a:spLocks noGrp="1"/>
          </p:cNvSpPr>
          <p:nvPr>
            <p:ph idx="1"/>
          </p:nvPr>
        </p:nvSpPr>
        <p:spPr/>
        <p:txBody>
          <a:bodyPr>
            <a:normAutofit/>
          </a:bodyPr>
          <a:lstStyle/>
          <a:p>
            <a:r>
              <a:rPr lang="en-US" dirty="0" smtClean="0"/>
              <a:t>Keystone Hardware support for IPC</a:t>
            </a:r>
          </a:p>
          <a:p>
            <a:r>
              <a:rPr lang="en-US" b="1" dirty="0" smtClean="0"/>
              <a:t>IPC issues</a:t>
            </a:r>
          </a:p>
          <a:p>
            <a:r>
              <a:rPr lang="en-US" dirty="0" smtClean="0"/>
              <a:t>Progress of IPC support for Keystone</a:t>
            </a:r>
          </a:p>
          <a:p>
            <a:r>
              <a:rPr lang="en-US" dirty="0" smtClean="0"/>
              <a:t>Shared memory IPC</a:t>
            </a:r>
          </a:p>
          <a:p>
            <a:r>
              <a:rPr lang="en-US" dirty="0" smtClean="0"/>
              <a:t>Demo</a:t>
            </a:r>
          </a:p>
        </p:txBody>
      </p:sp>
    </p:spTree>
    <p:extLst>
      <p:ext uri="{BB962C8B-B14F-4D97-AF65-F5344CB8AC3E}">
        <p14:creationId xmlns:p14="http://schemas.microsoft.com/office/powerpoint/2010/main" xmlns="" val="18117379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3.xml><?xml version="1.0" encoding="utf-8"?>
<p:tagLst xmlns:a="http://schemas.openxmlformats.org/drawingml/2006/main" xmlns:r="http://schemas.openxmlformats.org/officeDocument/2006/relationships" xmlns:p="http://schemas.openxmlformats.org/presentationml/2006/main">
  <p:tag name="NO LOGOS" val="true"/>
</p:tagLst>
</file>

<file path=ppt/tags/tag4.xml><?xml version="1.0" encoding="utf-8"?>
<p:tagLst xmlns:a="http://schemas.openxmlformats.org/drawingml/2006/main" xmlns:r="http://schemas.openxmlformats.org/officeDocument/2006/relationships" xmlns:p="http://schemas.openxmlformats.org/presentationml/2006/main">
  <p:tag name="NO LOGOS" val="true"/>
</p:tagLst>
</file>

<file path=ppt/tags/tag5.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6.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7.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8.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9.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heme/theme1.xml><?xml version="1.0" encoding="utf-8"?>
<a:theme xmlns:a="http://schemas.openxmlformats.org/drawingml/2006/main" name="1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inalPowerpoint">
  <a:themeElements>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10.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11.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12.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13.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14.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15.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16.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17.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18.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19.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2.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20.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21.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22.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23.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24.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25.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3.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4.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5.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6.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7.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8.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ppt/theme/themeOverride9.xml><?xml version="1.0" encoding="utf-8"?>
<a:themeOverride xmlns:a="http://schemas.openxmlformats.org/drawingml/2006/main">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themeOverride>
</file>

<file path=docProps/app.xml><?xml version="1.0" encoding="utf-8"?>
<Properties xmlns="http://schemas.openxmlformats.org/officeDocument/2006/extended-properties" xmlns:vt="http://schemas.openxmlformats.org/officeDocument/2006/docPropsVTypes">
  <TotalTime>2951</TotalTime>
  <Words>2880</Words>
  <Application>Microsoft Office PowerPoint</Application>
  <PresentationFormat>On-screen Show (4:3)</PresentationFormat>
  <Paragraphs>573</Paragraphs>
  <Slides>67</Slides>
  <Notes>34</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67</vt:i4>
      </vt:variant>
    </vt:vector>
  </HeadingPairs>
  <TitlesOfParts>
    <vt:vector size="70" baseType="lpstr">
      <vt:lpstr>13_KeyStoneOLT</vt:lpstr>
      <vt:lpstr>FinalPowerpoint</vt:lpstr>
      <vt:lpstr>Visio</vt:lpstr>
      <vt:lpstr>Keystone IPC For Internal Audience Only</vt:lpstr>
      <vt:lpstr>Agenda</vt:lpstr>
      <vt:lpstr>Keystone Hardware Support for IPC</vt:lpstr>
      <vt:lpstr>Memory Resources</vt:lpstr>
      <vt:lpstr>IPC Registers</vt:lpstr>
      <vt:lpstr>IPC  Registers</vt:lpstr>
      <vt:lpstr>Multicore Navigator</vt:lpstr>
      <vt:lpstr>Semaphores</vt:lpstr>
      <vt:lpstr>Agenda</vt:lpstr>
      <vt:lpstr>IPC Issues</vt:lpstr>
      <vt:lpstr>Logical and Physical Memory</vt:lpstr>
      <vt:lpstr>Logical and Physical Memory: User Space ARM</vt:lpstr>
      <vt:lpstr>Coherency</vt:lpstr>
      <vt:lpstr>Coherency</vt:lpstr>
      <vt:lpstr>Slide 15</vt:lpstr>
      <vt:lpstr>Allocation and Free</vt:lpstr>
      <vt:lpstr>Race Condition</vt:lpstr>
      <vt:lpstr>Linux Protection</vt:lpstr>
      <vt:lpstr>Agenda</vt:lpstr>
      <vt:lpstr>Keystone IPC Support</vt:lpstr>
      <vt:lpstr>Keystone I IPC solution</vt:lpstr>
      <vt:lpstr>Appleton IPC  6612 and 6614</vt:lpstr>
      <vt:lpstr>IPC Technologies in KeyStone II MCSDK 3.0.3.15</vt:lpstr>
      <vt:lpstr>Slide 24</vt:lpstr>
      <vt:lpstr>Keystone II MCSDK_3_1 </vt:lpstr>
      <vt:lpstr>Common to all releases – Shared memory IPC library</vt:lpstr>
      <vt:lpstr>Agenda</vt:lpstr>
      <vt:lpstr>IPC Library</vt:lpstr>
      <vt:lpstr>IPC Library: Transports</vt:lpstr>
      <vt:lpstr>IPC Services</vt:lpstr>
      <vt:lpstr>IPC Services In the release</vt:lpstr>
      <vt:lpstr>Ipc Module</vt:lpstr>
      <vt:lpstr>NameServer Module</vt:lpstr>
      <vt:lpstr>MultiProc Module</vt:lpstr>
      <vt:lpstr>SharedRegion Module</vt:lpstr>
      <vt:lpstr>GateMP Module</vt:lpstr>
      <vt:lpstr>HeapMemMP HeapBufMP Modules</vt:lpstr>
      <vt:lpstr>Notify – Basic Communication</vt:lpstr>
      <vt:lpstr>Notify Model</vt:lpstr>
      <vt:lpstr>Notify Model</vt:lpstr>
      <vt:lpstr>Notify Implementation</vt:lpstr>
      <vt:lpstr>Example Callback Function</vt:lpstr>
      <vt:lpstr>Data Passing Using Shared Memory (1/2)</vt:lpstr>
      <vt:lpstr>Data Passing Using Shared Memory (2/2)</vt:lpstr>
      <vt:lpstr>MessageQ – Highest Layer API</vt:lpstr>
      <vt:lpstr>MessageQ and Messages</vt:lpstr>
      <vt:lpstr>Using MessageQ (1/3)</vt:lpstr>
      <vt:lpstr>Using MessageQ (2/3)</vt:lpstr>
      <vt:lpstr>Using MessageQ (3/3)</vt:lpstr>
      <vt:lpstr>MessageQ – Configuration</vt:lpstr>
      <vt:lpstr>More Information About MessageQ</vt:lpstr>
      <vt:lpstr>IPC Device-to-Device Using SRIO</vt:lpstr>
      <vt:lpstr>IPC Transports: SRIO (1/3) KeyStone I Only</vt:lpstr>
      <vt:lpstr>IPC Transports: SRIO (2/3) KeyStone I Only</vt:lpstr>
      <vt:lpstr>IPC Transports: SRIO (3/3) KeyStone I Only</vt:lpstr>
      <vt:lpstr>IPC Transport Details</vt:lpstr>
      <vt:lpstr>Demonstrations &amp; Examples</vt:lpstr>
      <vt:lpstr>Examples and Demos</vt:lpstr>
      <vt:lpstr>For More Information</vt:lpstr>
      <vt:lpstr>Slide 60</vt:lpstr>
      <vt:lpstr>Slide 61</vt:lpstr>
      <vt:lpstr>Configuration</vt:lpstr>
      <vt:lpstr>Static Configuration</vt:lpstr>
      <vt:lpstr>Static Configuration</vt:lpstr>
      <vt:lpstr>Static Configuration</vt:lpstr>
      <vt:lpstr>Static Configuration</vt:lpstr>
      <vt:lpstr>Static Configuration</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Katzur, Ran</dc:creator>
  <cp:lastModifiedBy>Robert J. Hillard</cp:lastModifiedBy>
  <cp:revision>39</cp:revision>
  <dcterms:created xsi:type="dcterms:W3CDTF">2014-09-03T12:41:47Z</dcterms:created>
  <dcterms:modified xsi:type="dcterms:W3CDTF">2014-09-10T18:18:02Z</dcterms:modified>
</cp:coreProperties>
</file>