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tags/tag6.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tags/tag2.xml" ContentType="application/vnd.openxmlformats-officedocument.presentationml.tags+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2"/>
  </p:notesMasterIdLst>
  <p:handoutMasterIdLst>
    <p:handoutMasterId r:id="rId43"/>
  </p:handoutMasterIdLst>
  <p:sldIdLst>
    <p:sldId id="827" r:id="rId7"/>
    <p:sldId id="982" r:id="rId8"/>
    <p:sldId id="983" r:id="rId9"/>
    <p:sldId id="984" r:id="rId10"/>
    <p:sldId id="985" r:id="rId11"/>
    <p:sldId id="986" r:id="rId12"/>
    <p:sldId id="987" r:id="rId13"/>
    <p:sldId id="988" r:id="rId14"/>
    <p:sldId id="989" r:id="rId15"/>
    <p:sldId id="990" r:id="rId16"/>
    <p:sldId id="991" r:id="rId17"/>
    <p:sldId id="992" r:id="rId18"/>
    <p:sldId id="993" r:id="rId19"/>
    <p:sldId id="994" r:id="rId20"/>
    <p:sldId id="1013" r:id="rId21"/>
    <p:sldId id="995" r:id="rId22"/>
    <p:sldId id="996" r:id="rId23"/>
    <p:sldId id="997" r:id="rId24"/>
    <p:sldId id="998" r:id="rId25"/>
    <p:sldId id="999" r:id="rId26"/>
    <p:sldId id="1000" r:id="rId27"/>
    <p:sldId id="1001" r:id="rId28"/>
    <p:sldId id="1002" r:id="rId29"/>
    <p:sldId id="1003" r:id="rId30"/>
    <p:sldId id="1004" r:id="rId31"/>
    <p:sldId id="1005" r:id="rId32"/>
    <p:sldId id="1006" r:id="rId33"/>
    <p:sldId id="1007" r:id="rId34"/>
    <p:sldId id="1008" r:id="rId35"/>
    <p:sldId id="1009" r:id="rId36"/>
    <p:sldId id="1010" r:id="rId37"/>
    <p:sldId id="1014" r:id="rId38"/>
    <p:sldId id="1011" r:id="rId39"/>
    <p:sldId id="1012" r:id="rId40"/>
    <p:sldId id="981" r:id="rId41"/>
  </p:sldIdLst>
  <p:sldSz cx="9144000" cy="6858000" type="screen4x3"/>
  <p:notesSz cx="7315200" cy="9601200"/>
  <p:custDataLst>
    <p:tags r:id="rId4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p:scale>
          <a:sx n="110" d="100"/>
          <a:sy n="110" d="100"/>
        </p:scale>
        <p:origin x="-1644" y="-366"/>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5/30/2013</a:t>
            </a:fld>
            <a:endParaRPr lang="en-US"/>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5C2274EC-813D-4FAA-B106-4C603B3B957F}" type="slidenum">
              <a:rPr lang="en-US" sz="1200">
                <a:solidFill>
                  <a:srgbClr val="000000"/>
                </a:solidFill>
              </a:rPr>
              <a:pPr defTabSz="951801"/>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34" indent="-228534"/>
            <a:r>
              <a:rPr lang="en-US" dirty="0" smtClean="0"/>
              <a:t>Notes:</a:t>
            </a:r>
          </a:p>
          <a:p>
            <a:pPr marL="228534" indent="-228534">
              <a:buFontTx/>
              <a:buChar char="-"/>
            </a:pPr>
            <a:r>
              <a:rPr lang="en-US" dirty="0" smtClean="0"/>
              <a:t>All naming is illustrative.</a:t>
            </a:r>
          </a:p>
          <a:p>
            <a:pPr marL="228534" indent="-228534"/>
            <a:endParaRPr lang="en-US" dirty="0" smtClean="0"/>
          </a:p>
          <a:p>
            <a:pPr marL="228534" indent="-228534"/>
            <a:r>
              <a:rPr lang="en-US" dirty="0" smtClean="0"/>
              <a:t>Open Items: </a:t>
            </a:r>
          </a:p>
          <a:p>
            <a:pPr marL="228534" indent="-228534">
              <a:buFontTx/>
              <a:buChar char="-"/>
            </a:pPr>
            <a:r>
              <a:rPr lang="en-US" dirty="0" smtClean="0"/>
              <a:t>Recycling policies on Tx Completion queues</a:t>
            </a:r>
          </a:p>
          <a:p>
            <a:pPr marL="228534" indent="-228534">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35</a:t>
            </a:fld>
            <a:endParaRPr lang="en-US" dirty="0"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4"/>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3"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www.ti.com/lsds/ti/dsp/keystone_arm/overview.page?paramCriteria=n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Emphasis on Arm-DSP Communication</a:t>
            </a:r>
          </a:p>
        </p:txBody>
      </p:sp>
      <p:sp>
        <p:nvSpPr>
          <p:cNvPr id="3" name="PPTShape_0"/>
          <p:cNvSpPr txBox="1">
            <a:spLocks noChangeArrowheads="1"/>
          </p:cNvSpPr>
          <p:nvPr/>
        </p:nvSpPr>
        <p:spPr bwMode="auto">
          <a:xfrm>
            <a:off x="142960" y="314325"/>
            <a:ext cx="8839200" cy="1945796"/>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smtClean="0">
                <a:latin typeface="+mj-lt"/>
              </a:rPr>
              <a:t>II</a:t>
            </a:r>
          </a:p>
          <a:p>
            <a:pPr algn="ctr">
              <a:defRPr/>
            </a:pPr>
            <a:r>
              <a:rPr lang="en-US" sz="4400" dirty="0" smtClean="0">
                <a:latin typeface="+mj-lt"/>
              </a:rPr>
              <a:t>Inter-Processor Communication</a:t>
            </a:r>
          </a:p>
          <a:p>
            <a:pPr algn="ctr">
              <a:defRPr/>
            </a:pPr>
            <a:r>
              <a:rPr lang="en-US" sz="4400" kern="0" dirty="0" smtClean="0">
                <a:solidFill>
                  <a:srgbClr val="000000"/>
                </a:solidFill>
                <a:latin typeface="+mj-lt"/>
              </a:rPr>
              <a:t>Using </a:t>
            </a:r>
            <a:r>
              <a:rPr lang="en-US" sz="4400" kern="0" dirty="0" err="1" smtClean="0">
                <a:solidFill>
                  <a:srgbClr val="000000"/>
                </a:solidFill>
                <a:latin typeface="+mj-lt"/>
              </a:rPr>
              <a:t>MsgCom</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40136186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7588426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10673034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on the ARM Side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Initialize </a:t>
            </a:r>
            <a:r>
              <a:rPr lang="en-US" dirty="0" err="1" smtClean="0"/>
              <a:t>Msgcom</a:t>
            </a:r>
            <a:r>
              <a:rPr lang="en-US" dirty="0" smtClean="0"/>
              <a:t>.</a:t>
            </a:r>
          </a:p>
          <a:p>
            <a:pPr marL="457200" indent="-457200">
              <a:buFont typeface="+mj-lt"/>
              <a:buAutoNum type="arabicPeriod"/>
            </a:pPr>
            <a:r>
              <a:rPr lang="en-US" dirty="0" smtClean="0"/>
              <a:t>Create a thread to run Agent Receive.</a:t>
            </a:r>
          </a:p>
          <a:p>
            <a:pPr marL="457200" indent="-457200">
              <a:buFont typeface="+mj-lt"/>
              <a:buAutoNum type="arabicPeriod"/>
            </a:pPr>
            <a:r>
              <a:rPr lang="en-US" dirty="0" smtClean="0"/>
              <a:t>Create thread to run writer/reader tasks:</a:t>
            </a:r>
          </a:p>
          <a:p>
            <a:pPr marL="804862" lvl="1" indent="-457200">
              <a:buFont typeface="+mj-lt"/>
              <a:buAutoNum type="alphaUcPeriod"/>
            </a:pPr>
            <a:r>
              <a:rPr lang="en-US" sz="2000" dirty="0" smtClean="0"/>
              <a:t>Create/find channel</a:t>
            </a:r>
          </a:p>
          <a:p>
            <a:pPr marL="804862" lvl="1" indent="-457200">
              <a:buFont typeface="+mj-lt"/>
              <a:buAutoNum type="alphaUcPeriod"/>
            </a:pPr>
            <a:r>
              <a:rPr lang="en-US" sz="2000" dirty="0" smtClean="0"/>
              <a:t>Allocate and populate data buffer</a:t>
            </a:r>
          </a:p>
          <a:p>
            <a:pPr marL="804862" lvl="1" indent="-457200">
              <a:buFont typeface="+mj-lt"/>
              <a:buAutoNum type="alphaUcPeriod"/>
            </a:pPr>
            <a:r>
              <a:rPr lang="en-US" sz="2000" dirty="0" err="1" smtClean="0"/>
              <a:t>Msgcom_putMessage</a:t>
            </a:r>
            <a:endParaRPr lang="en-US" sz="2000" dirty="0" smtClean="0"/>
          </a:p>
          <a:p>
            <a:pPr marL="804862" lvl="1" indent="-457200">
              <a:buFont typeface="+mj-lt"/>
              <a:buAutoNum type="alphaUcPeriod"/>
            </a:pPr>
            <a:r>
              <a:rPr lang="en-US" sz="2000" dirty="0" smtClean="0"/>
              <a:t>Wait for message “delete channel”</a:t>
            </a:r>
          </a:p>
          <a:p>
            <a:pPr marL="804862" lvl="1" indent="-457200">
              <a:buFont typeface="+mj-lt"/>
              <a:buAutoNum type="alphaUcPeriod"/>
            </a:pPr>
            <a:r>
              <a:rPr lang="en-US" sz="2000" dirty="0" smtClean="0"/>
              <a:t>Delete “named resource” on ARM side</a:t>
            </a:r>
          </a:p>
          <a:p>
            <a:pPr marL="804862" lvl="1" indent="-457200">
              <a:buFont typeface="+mj-lt"/>
              <a:buAutoNum type="alphaUcPeriod"/>
            </a:pPr>
            <a:r>
              <a:rPr lang="en-US" sz="2000" dirty="0" smtClean="0"/>
              <a:t>Use Agent to push deleted “named resource” to remote processor.</a:t>
            </a:r>
            <a:endParaRPr lang="en-US" sz="2000" dirty="0"/>
          </a:p>
        </p:txBody>
      </p:sp>
    </p:spTree>
    <p:extLst>
      <p:ext uri="{BB962C8B-B14F-4D97-AF65-F5344CB8AC3E}">
        <p14:creationId xmlns="" xmlns:p14="http://schemas.microsoft.com/office/powerpoint/2010/main" val="414122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on the DSP Side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Call </a:t>
            </a:r>
            <a:r>
              <a:rPr lang="en-US" sz="2400" dirty="0" err="1" smtClean="0"/>
              <a:t>Ipc_start</a:t>
            </a:r>
            <a:r>
              <a:rPr lang="en-US" sz="2400" dirty="0" smtClean="0"/>
              <a:t>()</a:t>
            </a:r>
          </a:p>
          <a:p>
            <a:pPr marL="457200" indent="-457200">
              <a:buFont typeface="+mj-lt"/>
              <a:buAutoNum type="arabicPeriod"/>
            </a:pPr>
            <a:r>
              <a:rPr lang="en-US" sz="2400" dirty="0" smtClean="0"/>
              <a:t>Initialize resource manager</a:t>
            </a:r>
          </a:p>
          <a:p>
            <a:pPr marL="457200" indent="-457200">
              <a:buFont typeface="+mj-lt"/>
              <a:buAutoNum type="arabicPeriod"/>
            </a:pPr>
            <a:r>
              <a:rPr lang="en-US" sz="2400" dirty="0" smtClean="0"/>
              <a:t>Initialize and configure </a:t>
            </a:r>
            <a:r>
              <a:rPr lang="en-US" sz="2400" dirty="0" err="1" smtClean="0"/>
              <a:t>Qmss</a:t>
            </a:r>
            <a:r>
              <a:rPr lang="en-US" sz="2400" dirty="0" smtClean="0"/>
              <a:t> and </a:t>
            </a:r>
            <a:r>
              <a:rPr lang="en-US" sz="2400" dirty="0" err="1" smtClean="0"/>
              <a:t>Cppi</a:t>
            </a:r>
            <a:r>
              <a:rPr lang="en-US" sz="2400" dirty="0" smtClean="0"/>
              <a:t> </a:t>
            </a:r>
          </a:p>
          <a:p>
            <a:pPr marL="457200" indent="-457200">
              <a:buFont typeface="+mj-lt"/>
              <a:buAutoNum type="arabicPeriod"/>
            </a:pPr>
            <a:r>
              <a:rPr lang="en-US" sz="2400" dirty="0" smtClean="0"/>
              <a:t>Initialize and configure shared heap</a:t>
            </a:r>
          </a:p>
          <a:p>
            <a:pPr marL="457200" indent="-457200">
              <a:buFont typeface="+mj-lt"/>
              <a:buAutoNum type="arabicPeriod"/>
            </a:pPr>
            <a:r>
              <a:rPr lang="en-US" sz="2400" dirty="0" smtClean="0"/>
              <a:t>Initialize </a:t>
            </a:r>
            <a:r>
              <a:rPr lang="en-US" sz="2400" dirty="0" err="1" smtClean="0"/>
              <a:t>Msgcom</a:t>
            </a:r>
            <a:endParaRPr lang="en-US" sz="2400" dirty="0" smtClean="0"/>
          </a:p>
          <a:p>
            <a:pPr marL="457200" indent="-457200">
              <a:buFont typeface="+mj-lt"/>
              <a:buAutoNum type="arabicPeriod"/>
            </a:pPr>
            <a:r>
              <a:rPr lang="en-US" sz="2400" dirty="0" smtClean="0"/>
              <a:t>Initialize Agent and Agent Rx</a:t>
            </a:r>
          </a:p>
          <a:p>
            <a:pPr marL="457200" indent="-457200">
              <a:buFont typeface="+mj-lt"/>
              <a:buAutoNum type="arabicPeriod"/>
            </a:pPr>
            <a:r>
              <a:rPr lang="en-US" sz="2400" dirty="0" smtClean="0"/>
              <a:t>Create </a:t>
            </a:r>
            <a:r>
              <a:rPr lang="en-US" sz="2400" dirty="0" err="1" smtClean="0"/>
              <a:t>Msgcom</a:t>
            </a:r>
            <a:r>
              <a:rPr lang="en-US" sz="2400" dirty="0" smtClean="0"/>
              <a:t> channel</a:t>
            </a:r>
          </a:p>
          <a:p>
            <a:pPr marL="457200" indent="-457200">
              <a:buFont typeface="+mj-lt"/>
              <a:buAutoNum type="arabicPeriod"/>
            </a:pPr>
            <a:r>
              <a:rPr lang="en-US" sz="2400" dirty="0" err="1" smtClean="0"/>
              <a:t>Msgcom_getMessage</a:t>
            </a:r>
            <a:endParaRPr lang="en-US" sz="2400" dirty="0" smtClean="0"/>
          </a:p>
          <a:p>
            <a:pPr marL="457200" indent="-457200">
              <a:buFont typeface="+mj-lt"/>
              <a:buAutoNum type="arabicPeriod"/>
            </a:pPr>
            <a:r>
              <a:rPr lang="en-US" sz="2400" dirty="0" smtClean="0"/>
              <a:t>Invalidate message and get data buffer, then invalidate buffer</a:t>
            </a:r>
          </a:p>
          <a:p>
            <a:pPr marL="457200" indent="-457200">
              <a:buFont typeface="+mj-lt"/>
              <a:buAutoNum type="arabicPeriod"/>
            </a:pPr>
            <a:r>
              <a:rPr lang="en-US" sz="2400" dirty="0" smtClean="0"/>
              <a:t>Free message</a:t>
            </a:r>
          </a:p>
          <a:p>
            <a:pPr marL="457200" indent="-457200">
              <a:buFont typeface="+mj-lt"/>
              <a:buAutoNum type="arabicPeriod"/>
            </a:pPr>
            <a:r>
              <a:rPr lang="en-US" sz="2400" dirty="0" smtClean="0"/>
              <a:t>Delete </a:t>
            </a:r>
            <a:r>
              <a:rPr lang="en-US" sz="2400" dirty="0" err="1" smtClean="0"/>
              <a:t>Msgcom</a:t>
            </a:r>
            <a:r>
              <a:rPr lang="en-US" sz="2400" dirty="0" smtClean="0"/>
              <a:t> channel</a:t>
            </a:r>
          </a:p>
          <a:p>
            <a:pPr marL="457200" indent="-457200">
              <a:buFont typeface="+mj-lt"/>
              <a:buAutoNum type="arabicPeriod"/>
            </a:pPr>
            <a:endParaRPr lang="en-US" dirty="0"/>
          </a:p>
        </p:txBody>
      </p:sp>
    </p:spTree>
    <p:extLst>
      <p:ext uri="{BB962C8B-B14F-4D97-AF65-F5344CB8AC3E}">
        <p14:creationId xmlns="" xmlns:p14="http://schemas.microsoft.com/office/powerpoint/2010/main" val="350228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11267" name="Rectangle 3"/>
          <p:cNvSpPr>
            <a:spLocks noGrp="1" noChangeArrowheads="1"/>
          </p:cNvSpPr>
          <p:nvPr>
            <p:ph idx="1"/>
          </p:nvPr>
        </p:nvSpPr>
        <p:spPr>
          <a:xfrm>
            <a:off x="333375" y="1047750"/>
            <a:ext cx="8467725" cy="4946650"/>
          </a:xfrm>
        </p:spPr>
        <p:txBody>
          <a:bodyPr/>
          <a:lstStyle/>
          <a:p>
            <a:r>
              <a:rPr lang="en-US" sz="2000" dirty="0" smtClean="0"/>
              <a:t>Overview</a:t>
            </a:r>
          </a:p>
          <a:p>
            <a:r>
              <a:rPr lang="en-US" sz="2000" dirty="0" err="1" smtClean="0"/>
              <a:t>MsgCom</a:t>
            </a:r>
            <a:r>
              <a:rPr lang="en-US" sz="2000" dirty="0" smtClean="0"/>
              <a:t> Library</a:t>
            </a:r>
          </a:p>
          <a:p>
            <a:pPr lvl="1"/>
            <a:r>
              <a:rPr lang="en-US" sz="2000" dirty="0" smtClean="0"/>
              <a:t>Channel Types</a:t>
            </a:r>
          </a:p>
          <a:p>
            <a:pPr lvl="1"/>
            <a:r>
              <a:rPr lang="en-US" sz="2000" dirty="0" smtClean="0"/>
              <a:t>Interrupt Types</a:t>
            </a:r>
          </a:p>
          <a:p>
            <a:pPr lvl="1"/>
            <a:r>
              <a:rPr lang="en-US" sz="2000" dirty="0" smtClean="0"/>
              <a:t>Blocking</a:t>
            </a:r>
          </a:p>
          <a:p>
            <a:r>
              <a:rPr lang="en-US" sz="2000" dirty="0" smtClean="0"/>
              <a:t>ARM-DSP Requirements</a:t>
            </a:r>
          </a:p>
          <a:p>
            <a:pPr lvl="1"/>
            <a:r>
              <a:rPr lang="en-US" sz="2000" dirty="0" smtClean="0"/>
              <a:t>Resource Manager</a:t>
            </a:r>
          </a:p>
          <a:p>
            <a:pPr lvl="1"/>
            <a:r>
              <a:rPr lang="en-US" sz="2000" dirty="0" smtClean="0"/>
              <a:t>Packet Library</a:t>
            </a:r>
          </a:p>
          <a:p>
            <a:pPr lvl="1"/>
            <a:r>
              <a:rPr lang="en-US" sz="2000" dirty="0" smtClean="0"/>
              <a:t>Job Scheduler (JOSH)</a:t>
            </a:r>
          </a:p>
          <a:p>
            <a:pPr lvl="1"/>
            <a:r>
              <a:rPr lang="en-US" sz="2000" dirty="0" smtClean="0"/>
              <a:t>Agent</a:t>
            </a:r>
          </a:p>
          <a:p>
            <a:r>
              <a:rPr lang="en-US" sz="2000" dirty="0" smtClean="0"/>
              <a:t>Debugging Tips</a:t>
            </a:r>
          </a:p>
        </p:txBody>
      </p:sp>
    </p:spTree>
    <p:extLst>
      <p:ext uri="{BB962C8B-B14F-4D97-AF65-F5344CB8AC3E}">
        <p14:creationId xmlns="" xmlns:p14="http://schemas.microsoft.com/office/powerpoint/2010/main" val="3216584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Requirements</a:t>
            </a:r>
            <a:endParaRPr lang="en-US" dirty="0"/>
          </a:p>
        </p:txBody>
      </p:sp>
      <p:pic>
        <p:nvPicPr>
          <p:cNvPr id="205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0873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Requirements</a:t>
            </a:r>
            <a:endParaRPr lang="en-US" dirty="0"/>
          </a:p>
        </p:txBody>
      </p:sp>
      <p:sp>
        <p:nvSpPr>
          <p:cNvPr id="3" name="Content Placeholder 2"/>
          <p:cNvSpPr>
            <a:spLocks noGrp="1"/>
          </p:cNvSpPr>
          <p:nvPr>
            <p:ph idx="1"/>
          </p:nvPr>
        </p:nvSpPr>
        <p:spPr/>
        <p:txBody>
          <a:bodyPr/>
          <a:lstStyle/>
          <a:p>
            <a:r>
              <a:rPr lang="en-US" dirty="0" err="1" smtClean="0"/>
              <a:t>Msgrouter</a:t>
            </a:r>
            <a:endParaRPr lang="en-US" dirty="0" smtClean="0"/>
          </a:p>
          <a:p>
            <a:r>
              <a:rPr lang="en-US" dirty="0" smtClean="0"/>
              <a:t>Resource Manager</a:t>
            </a:r>
          </a:p>
          <a:p>
            <a:r>
              <a:rPr lang="en-US" dirty="0" smtClean="0"/>
              <a:t>Packet Library</a:t>
            </a:r>
          </a:p>
          <a:p>
            <a:r>
              <a:rPr lang="en-US" dirty="0" smtClean="0"/>
              <a:t>Job Scheduler (JOSH)</a:t>
            </a:r>
          </a:p>
          <a:p>
            <a:r>
              <a:rPr lang="en-US" dirty="0" smtClean="0"/>
              <a:t>Agent</a:t>
            </a:r>
          </a:p>
        </p:txBody>
      </p:sp>
    </p:spTree>
    <p:extLst>
      <p:ext uri="{BB962C8B-B14F-4D97-AF65-F5344CB8AC3E}">
        <p14:creationId xmlns="" xmlns:p14="http://schemas.microsoft.com/office/powerpoint/2010/main" val="114416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Msgrouter</a:t>
            </a:r>
            <a:endParaRPr lang="en-US" dirty="0"/>
          </a:p>
        </p:txBody>
      </p:sp>
      <p:sp>
        <p:nvSpPr>
          <p:cNvPr id="3" name="Content Placeholder 2"/>
          <p:cNvSpPr>
            <a:spLocks noGrp="1"/>
          </p:cNvSpPr>
          <p:nvPr>
            <p:ph idx="1"/>
          </p:nvPr>
        </p:nvSpPr>
        <p:spPr>
          <a:xfrm>
            <a:off x="457200" y="990600"/>
            <a:ext cx="8229600" cy="5496464"/>
          </a:xfrm>
        </p:spPr>
        <p:txBody>
          <a:bodyPr/>
          <a:lstStyle/>
          <a:p>
            <a:r>
              <a:rPr lang="en-US" dirty="0" err="1" smtClean="0"/>
              <a:t>Msgrouter</a:t>
            </a:r>
            <a:r>
              <a:rPr lang="en-US" dirty="0" smtClean="0"/>
              <a:t> creates special </a:t>
            </a:r>
            <a:r>
              <a:rPr lang="en-US" dirty="0" err="1" smtClean="0"/>
              <a:t>msgcom</a:t>
            </a:r>
            <a:r>
              <a:rPr lang="en-US" dirty="0" smtClean="0"/>
              <a:t> channels known as “control channels” or “control path.”</a:t>
            </a:r>
          </a:p>
          <a:p>
            <a:r>
              <a:rPr lang="en-US" dirty="0" smtClean="0"/>
              <a:t>Control channels are used for system messages and synchronization purposes.</a:t>
            </a:r>
          </a:p>
          <a:p>
            <a:r>
              <a:rPr lang="en-US" dirty="0" smtClean="0"/>
              <a:t>Agent module (more details later) runs consistently while waiting for messages on these control channels.</a:t>
            </a:r>
          </a:p>
          <a:p>
            <a:pPr lvl="1" algn="ctr">
              <a:buNone/>
            </a:pPr>
            <a:r>
              <a:rPr lang="en-US" i="1" dirty="0" smtClean="0"/>
              <a:t>“ARM created a new data channel.</a:t>
            </a:r>
            <a:br>
              <a:rPr lang="en-US" i="1" dirty="0" smtClean="0"/>
            </a:br>
            <a:r>
              <a:rPr lang="en-US" i="1" dirty="0" smtClean="0"/>
              <a:t>Let the DSP know by sending</a:t>
            </a:r>
            <a:br>
              <a:rPr lang="en-US" i="1" dirty="0" smtClean="0"/>
            </a:br>
            <a:r>
              <a:rPr lang="en-US" i="1" dirty="0" smtClean="0"/>
              <a:t>a message over the control path.” </a:t>
            </a:r>
            <a:endParaRPr lang="en-US" i="1" dirty="0"/>
          </a:p>
        </p:txBody>
      </p:sp>
    </p:spTree>
    <p:extLst>
      <p:ext uri="{BB962C8B-B14F-4D97-AF65-F5344CB8AC3E}">
        <p14:creationId xmlns="" xmlns:p14="http://schemas.microsoft.com/office/powerpoint/2010/main" val="126193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Manager</a:t>
            </a:r>
            <a:endParaRPr lang="en-US" dirty="0"/>
          </a:p>
        </p:txBody>
      </p:sp>
      <p:sp>
        <p:nvSpPr>
          <p:cNvPr id="3" name="Content Placeholder 2"/>
          <p:cNvSpPr>
            <a:spLocks noGrp="1"/>
          </p:cNvSpPr>
          <p:nvPr>
            <p:ph idx="1"/>
          </p:nvPr>
        </p:nvSpPr>
        <p:spPr>
          <a:xfrm>
            <a:off x="381000" y="828140"/>
            <a:ext cx="8467725" cy="5572664"/>
          </a:xfrm>
        </p:spPr>
        <p:txBody>
          <a:bodyPr/>
          <a:lstStyle/>
          <a:p>
            <a:r>
              <a:rPr lang="en-US" sz="2000" dirty="0" smtClean="0"/>
              <a:t>Ensures that system resources can be requested and granted access without conflict.  Displays an error during system initialization if requested resources are greater than system limitations.</a:t>
            </a:r>
          </a:p>
          <a:p>
            <a:r>
              <a:rPr lang="en-US" sz="2000" dirty="0" smtClean="0"/>
              <a:t>Maintains database of system resources:</a:t>
            </a:r>
          </a:p>
          <a:p>
            <a:pPr lvl="1"/>
            <a:r>
              <a:rPr lang="en-US" sz="2000" dirty="0" smtClean="0"/>
              <a:t>ARM and DSP have separate instances of this database.</a:t>
            </a:r>
          </a:p>
          <a:p>
            <a:pPr lvl="1"/>
            <a:r>
              <a:rPr lang="en-US" sz="2000" dirty="0" smtClean="0"/>
              <a:t>Agent is used to sync resources within these databases.</a:t>
            </a:r>
          </a:p>
          <a:p>
            <a:r>
              <a:rPr lang="en-US" sz="2000" dirty="0" smtClean="0"/>
              <a:t>Synchronizes system resources:</a:t>
            </a:r>
          </a:p>
          <a:p>
            <a:pPr lvl="1"/>
            <a:r>
              <a:rPr lang="en-US" sz="2000" dirty="0" smtClean="0"/>
              <a:t>ARM created a new resource; For example, </a:t>
            </a:r>
            <a:r>
              <a:rPr lang="en-US" sz="2000" dirty="0" err="1" smtClean="0"/>
              <a:t>msgcom</a:t>
            </a:r>
            <a:r>
              <a:rPr lang="en-US" sz="2000" dirty="0" smtClean="0"/>
              <a:t> data channel.</a:t>
            </a:r>
          </a:p>
          <a:p>
            <a:pPr lvl="1"/>
            <a:r>
              <a:rPr lang="en-US" sz="2000" dirty="0" smtClean="0"/>
              <a:t>ARM updates its own Resource Manager Database.</a:t>
            </a:r>
          </a:p>
          <a:p>
            <a:pPr lvl="1"/>
            <a:r>
              <a:rPr lang="en-US" sz="2000" dirty="0" smtClean="0"/>
              <a:t>Agent creates a Job Scheduler (JOSH) packet indicating that this is a new resource with name and corresponding data.</a:t>
            </a:r>
          </a:p>
          <a:p>
            <a:pPr lvl="1"/>
            <a:r>
              <a:rPr lang="en-US" sz="2000" dirty="0" smtClean="0"/>
              <a:t>This JOSH packet is pushed by control channels to DSP.</a:t>
            </a:r>
          </a:p>
          <a:p>
            <a:pPr lvl="1"/>
            <a:r>
              <a:rPr lang="en-US" sz="2000" dirty="0" smtClean="0"/>
              <a:t>DSP Resource Manager Database gets updated with this information.</a:t>
            </a:r>
          </a:p>
          <a:p>
            <a:pPr lvl="1"/>
            <a:r>
              <a:rPr lang="en-US" sz="2000" dirty="0" smtClean="0"/>
              <a:t>Example system resources: general purpose queues, accumulator channels, hardware semaphores, direct </a:t>
            </a:r>
            <a:r>
              <a:rPr lang="en-US" sz="2000" dirty="0"/>
              <a:t>i</a:t>
            </a:r>
            <a:r>
              <a:rPr lang="en-US" sz="2000" dirty="0" smtClean="0"/>
              <a:t>nterrupt queues, CPINTC interrupts, </a:t>
            </a:r>
            <a:r>
              <a:rPr lang="en-US" sz="2000" dirty="0"/>
              <a:t>m</a:t>
            </a:r>
            <a:r>
              <a:rPr lang="en-US" sz="2000" dirty="0" smtClean="0"/>
              <a:t>emory </a:t>
            </a:r>
            <a:r>
              <a:rPr lang="en-US" sz="2000" dirty="0"/>
              <a:t>r</a:t>
            </a:r>
            <a:r>
              <a:rPr lang="en-US" sz="2000" dirty="0" smtClean="0"/>
              <a:t>egion requests, etc.</a:t>
            </a:r>
          </a:p>
          <a:p>
            <a:pPr marL="0" indent="0">
              <a:buNone/>
            </a:pPr>
            <a:endParaRPr lang="en-US" sz="2000" dirty="0"/>
          </a:p>
        </p:txBody>
      </p:sp>
    </p:spTree>
    <p:extLst>
      <p:ext uri="{BB962C8B-B14F-4D97-AF65-F5344CB8AC3E}">
        <p14:creationId xmlns="" xmlns:p14="http://schemas.microsoft.com/office/powerpoint/2010/main" val="360784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11267" name="Rectangle 3"/>
          <p:cNvSpPr>
            <a:spLocks noGrp="1" noChangeArrowheads="1"/>
          </p:cNvSpPr>
          <p:nvPr>
            <p:ph idx="1"/>
          </p:nvPr>
        </p:nvSpPr>
        <p:spPr>
          <a:xfrm>
            <a:off x="333375" y="1047750"/>
            <a:ext cx="8467725" cy="4946650"/>
          </a:xfrm>
        </p:spPr>
        <p:txBody>
          <a:bodyPr/>
          <a:lstStyle/>
          <a:p>
            <a:r>
              <a:rPr lang="en-US" sz="2000" dirty="0" smtClean="0"/>
              <a:t>Overview</a:t>
            </a:r>
          </a:p>
          <a:p>
            <a:r>
              <a:rPr lang="en-US" sz="2000" dirty="0" err="1" smtClean="0"/>
              <a:t>MsgCom</a:t>
            </a:r>
            <a:r>
              <a:rPr lang="en-US" sz="2000" dirty="0" smtClean="0"/>
              <a:t> Library</a:t>
            </a:r>
          </a:p>
          <a:p>
            <a:pPr lvl="1"/>
            <a:r>
              <a:rPr lang="en-US" sz="2000" dirty="0" smtClean="0"/>
              <a:t>Channel Types</a:t>
            </a:r>
          </a:p>
          <a:p>
            <a:pPr lvl="1"/>
            <a:r>
              <a:rPr lang="en-US" sz="2000" dirty="0" smtClean="0"/>
              <a:t>Interrupt Types</a:t>
            </a:r>
          </a:p>
          <a:p>
            <a:pPr lvl="1"/>
            <a:r>
              <a:rPr lang="en-US" sz="2000" dirty="0" smtClean="0"/>
              <a:t>Blocking</a:t>
            </a:r>
          </a:p>
          <a:p>
            <a:r>
              <a:rPr lang="en-US" sz="2000" dirty="0" smtClean="0"/>
              <a:t>ARM-DSP Requirements</a:t>
            </a:r>
          </a:p>
          <a:p>
            <a:pPr lvl="1"/>
            <a:r>
              <a:rPr lang="en-US" sz="2000" dirty="0" smtClean="0"/>
              <a:t>Resource Manager</a:t>
            </a:r>
          </a:p>
          <a:p>
            <a:pPr lvl="1"/>
            <a:r>
              <a:rPr lang="en-US" sz="2000" dirty="0" smtClean="0"/>
              <a:t>Packet Library</a:t>
            </a:r>
          </a:p>
          <a:p>
            <a:pPr lvl="1"/>
            <a:r>
              <a:rPr lang="en-US" sz="2000" dirty="0" smtClean="0"/>
              <a:t>Job Scheduler (JOSH)</a:t>
            </a:r>
          </a:p>
          <a:p>
            <a:pPr lvl="1"/>
            <a:r>
              <a:rPr lang="en-US" sz="2000" dirty="0" smtClean="0"/>
              <a:t>Agent</a:t>
            </a:r>
          </a:p>
          <a:p>
            <a:r>
              <a:rPr lang="en-US" sz="2000" dirty="0" smtClean="0"/>
              <a:t>Debugging Tips</a:t>
            </a:r>
          </a:p>
        </p:txBody>
      </p:sp>
    </p:spTree>
    <p:extLst>
      <p:ext uri="{BB962C8B-B14F-4D97-AF65-F5344CB8AC3E}">
        <p14:creationId xmlns="" xmlns:p14="http://schemas.microsoft.com/office/powerpoint/2010/main" val="3216584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Resource Manager Setup</a:t>
            </a:r>
            <a:endParaRPr lang="en-US"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6240" y="914400"/>
            <a:ext cx="7620000" cy="5214938"/>
          </a:xfrm>
          <a:prstGeom prst="rect">
            <a:avLst/>
          </a:prstGeom>
        </p:spPr>
      </p:pic>
    </p:spTree>
    <p:extLst>
      <p:ext uri="{BB962C8B-B14F-4D97-AF65-F5344CB8AC3E}">
        <p14:creationId xmlns="" xmlns:p14="http://schemas.microsoft.com/office/powerpoint/2010/main" val="274726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Library</a:t>
            </a:r>
            <a:endParaRPr lang="en-US" dirty="0"/>
          </a:p>
        </p:txBody>
      </p:sp>
      <p:sp>
        <p:nvSpPr>
          <p:cNvPr id="3" name="Content Placeholder 2"/>
          <p:cNvSpPr>
            <a:spLocks noGrp="1"/>
          </p:cNvSpPr>
          <p:nvPr>
            <p:ph idx="1"/>
          </p:nvPr>
        </p:nvSpPr>
        <p:spPr/>
        <p:txBody>
          <a:bodyPr/>
          <a:lstStyle/>
          <a:p>
            <a:r>
              <a:rPr lang="en-US" dirty="0" smtClean="0"/>
              <a:t>Packet infrastructure implemented within Queue Manager Subsystem (QMSS)</a:t>
            </a:r>
          </a:p>
          <a:p>
            <a:r>
              <a:rPr lang="en-US" dirty="0" smtClean="0"/>
              <a:t>High-level library to allocate packets and manipulate packets used by different types of channels</a:t>
            </a:r>
          </a:p>
          <a:p>
            <a:r>
              <a:rPr lang="en-US" dirty="0" smtClean="0"/>
              <a:t>Enhance Heap manipulation</a:t>
            </a:r>
          </a:p>
          <a:p>
            <a:endParaRPr lang="en-US" dirty="0"/>
          </a:p>
        </p:txBody>
      </p:sp>
    </p:spTree>
    <p:extLst>
      <p:ext uri="{BB962C8B-B14F-4D97-AF65-F5344CB8AC3E}">
        <p14:creationId xmlns="" xmlns:p14="http://schemas.microsoft.com/office/powerpoint/2010/main" val="105153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Initialization </a:t>
            </a:r>
            <a:r>
              <a:rPr lang="en-US" dirty="0" err="1" smtClean="0"/>
              <a:t>PktLib</a:t>
            </a:r>
            <a:endParaRPr lang="en-US" dirty="0"/>
          </a:p>
        </p:txBody>
      </p:sp>
      <p:pic>
        <p:nvPicPr>
          <p:cNvPr id="5" name="Content Placeholder 4" descr="Screen Clipping"/>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04800" y="762000"/>
            <a:ext cx="8229600" cy="5533039"/>
          </a:xfrm>
        </p:spPr>
      </p:pic>
    </p:spTree>
    <p:extLst>
      <p:ext uri="{BB962C8B-B14F-4D97-AF65-F5344CB8AC3E}">
        <p14:creationId xmlns="" xmlns:p14="http://schemas.microsoft.com/office/powerpoint/2010/main" val="58110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Creation </a:t>
            </a:r>
            <a:r>
              <a:rPr lang="en-US" dirty="0" err="1" smtClean="0"/>
              <a:t>PktLib</a:t>
            </a:r>
            <a:endParaRPr lang="en-US" dirty="0"/>
          </a:p>
        </p:txBody>
      </p:sp>
      <p:pic>
        <p:nvPicPr>
          <p:cNvPr id="11" name="Picture 10"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8600" y="1219200"/>
            <a:ext cx="8510345" cy="3738733"/>
          </a:xfrm>
          <a:prstGeom prst="rect">
            <a:avLst/>
          </a:prstGeom>
        </p:spPr>
      </p:pic>
    </p:spTree>
    <p:extLst>
      <p:ext uri="{BB962C8B-B14F-4D97-AF65-F5344CB8AC3E}">
        <p14:creationId xmlns="" xmlns:p14="http://schemas.microsoft.com/office/powerpoint/2010/main" val="226245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sz="2800" dirty="0" smtClean="0"/>
              <a:t>Allows function call made on one processing element to be executed on another processing element</a:t>
            </a:r>
          </a:p>
          <a:p>
            <a:r>
              <a:rPr lang="en-US" sz="2800" dirty="0" smtClean="0"/>
              <a:t>Defines a prototype for a job/function call</a:t>
            </a:r>
          </a:p>
          <a:p>
            <a:r>
              <a:rPr lang="en-US" sz="2800" dirty="0" smtClean="0"/>
              <a:t>Enables DSP to understand what ARM is saying (and vice versa); “Execute function X on DSP.”</a:t>
            </a:r>
          </a:p>
          <a:p>
            <a:pPr lvl="1"/>
            <a:r>
              <a:rPr lang="en-US" dirty="0" smtClean="0"/>
              <a:t>Common message type required</a:t>
            </a:r>
          </a:p>
          <a:p>
            <a:pPr lvl="1"/>
            <a:r>
              <a:rPr lang="en-US" dirty="0" smtClean="0"/>
              <a:t>This is JOSH!</a:t>
            </a:r>
          </a:p>
          <a:p>
            <a:r>
              <a:rPr lang="en-US" sz="2800" b="1" dirty="0" smtClean="0"/>
              <a:t>User application does not directly exercise any of the JOSH APIs.</a:t>
            </a:r>
            <a:endParaRPr lang="en-US" sz="2800" b="1" dirty="0"/>
          </a:p>
        </p:txBody>
      </p:sp>
    </p:spTree>
    <p:extLst>
      <p:ext uri="{BB962C8B-B14F-4D97-AF65-F5344CB8AC3E}">
        <p14:creationId xmlns="" xmlns:p14="http://schemas.microsoft.com/office/powerpoint/2010/main" val="87315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The Agent module implements remote procedure calls between the ARM and the DSP.</a:t>
            </a:r>
          </a:p>
          <a:p>
            <a:r>
              <a:rPr lang="en-US" dirty="0" smtClean="0"/>
              <a:t>Main purpose is to synchronize resources between ARM and DSP.</a:t>
            </a:r>
          </a:p>
          <a:p>
            <a:pPr lvl="1"/>
            <a:r>
              <a:rPr lang="en-US" dirty="0" smtClean="0"/>
              <a:t>Utilizes </a:t>
            </a:r>
            <a:r>
              <a:rPr lang="en-US" dirty="0" err="1" smtClean="0"/>
              <a:t>msgcom</a:t>
            </a:r>
            <a:r>
              <a:rPr lang="en-US" dirty="0" smtClean="0"/>
              <a:t> control path to sync updates about resources</a:t>
            </a:r>
          </a:p>
          <a:p>
            <a:pPr lvl="1"/>
            <a:r>
              <a:rPr lang="en-US" dirty="0" smtClean="0"/>
              <a:t>Creation, deletion, modification</a:t>
            </a:r>
          </a:p>
          <a:p>
            <a:r>
              <a:rPr lang="en-US" dirty="0" smtClean="0"/>
              <a:t>Separate instance of Agent is required for each DSP core.  </a:t>
            </a:r>
          </a:p>
        </p:txBody>
      </p:sp>
    </p:spTree>
    <p:extLst>
      <p:ext uri="{BB962C8B-B14F-4D97-AF65-F5344CB8AC3E}">
        <p14:creationId xmlns="" xmlns:p14="http://schemas.microsoft.com/office/powerpoint/2010/main" val="51915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sz="2800" dirty="0" smtClean="0"/>
              <a:t>Agent has to be initialized on the DSP before any remote function calls are made.</a:t>
            </a:r>
          </a:p>
          <a:p>
            <a:r>
              <a:rPr lang="en-US" sz="2800" dirty="0" smtClean="0"/>
              <a:t>Agent initialization requires a shared memory address in DDR3; Must reserve 4096 bytes of memory in DSP linker.</a:t>
            </a:r>
          </a:p>
          <a:p>
            <a:pPr marL="341312" lvl="1" indent="0">
              <a:buNone/>
            </a:pPr>
            <a:endParaRPr lang="en-US" dirty="0" smtClean="0"/>
          </a:p>
          <a:p>
            <a:r>
              <a:rPr lang="en-US" sz="2800" dirty="0" smtClean="0"/>
              <a:t>Next, the Agent must be created.</a:t>
            </a:r>
          </a:p>
          <a:p>
            <a:pPr marL="0" indent="0">
              <a:buNone/>
            </a:pPr>
            <a:endParaRPr lang="en-US" sz="2800" dirty="0" smtClean="0"/>
          </a:p>
          <a:p>
            <a:r>
              <a:rPr lang="en-US" sz="2800" dirty="0" smtClean="0"/>
              <a:t>Finally, the Agent must be synced.</a:t>
            </a:r>
          </a:p>
          <a:p>
            <a:pPr marL="0" indent="0">
              <a:buNone/>
            </a:pPr>
            <a:endParaRPr lang="en-US" sz="2800" dirty="0" smtClean="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3260384"/>
            <a:ext cx="9129149" cy="616834"/>
          </a:xfrm>
          <a:prstGeom prst="rect">
            <a:avLst/>
          </a:prstGeom>
        </p:spPr>
      </p:pic>
      <p:pic>
        <p:nvPicPr>
          <p:cNvPr id="6" name="Picture 5" descr="Screen Clipping"/>
          <p:cNvPicPr>
            <a:picLocks noChangeAspect="1"/>
          </p:cNvPicPr>
          <p:nvPr/>
        </p:nvPicPr>
        <p:blipFill>
          <a:blip r:embed="rId3" cstate="print">
            <a:extLst>
              <a:ext uri="{28A0092B-C50C-407E-A947-70E740481C1C}">
                <a14:useLocalDpi xmlns="" xmlns:a14="http://schemas.microsoft.com/office/drawing/2010/main" val="0"/>
              </a:ext>
            </a:extLst>
          </a:blip>
          <a:srcRect t="21815"/>
          <a:stretch>
            <a:fillRect/>
          </a:stretch>
        </p:blipFill>
        <p:spPr>
          <a:xfrm>
            <a:off x="110706" y="4341580"/>
            <a:ext cx="8839200" cy="524277"/>
          </a:xfrm>
          <a:prstGeom prst="rect">
            <a:avLst/>
          </a:prstGeom>
        </p:spPr>
      </p:pic>
      <p:pic>
        <p:nvPicPr>
          <p:cNvPr id="7" name="Picture 6" descr="Screen Clippi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1756" y="5294281"/>
            <a:ext cx="8808720" cy="719080"/>
          </a:xfrm>
          <a:prstGeom prst="rect">
            <a:avLst/>
          </a:prstGeom>
        </p:spPr>
      </p:pic>
    </p:spTree>
    <p:extLst>
      <p:ext uri="{BB962C8B-B14F-4D97-AF65-F5344CB8AC3E}">
        <p14:creationId xmlns="" xmlns:p14="http://schemas.microsoft.com/office/powerpoint/2010/main" val="129691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4" y="67574"/>
            <a:ext cx="8229600" cy="2736012"/>
          </a:xfrm>
        </p:spPr>
        <p:txBody>
          <a:bodyPr/>
          <a:lstStyle/>
          <a:p>
            <a:pPr algn="l"/>
            <a:r>
              <a:rPr lang="en-US" dirty="0" smtClean="0"/>
              <a:t>DSP</a:t>
            </a:r>
            <a:br>
              <a:rPr lang="en-US" dirty="0" smtClean="0"/>
            </a:br>
            <a:r>
              <a:rPr lang="en-US" dirty="0" smtClean="0"/>
              <a:t>Agent</a:t>
            </a:r>
            <a:br>
              <a:rPr lang="en-US" dirty="0" smtClean="0"/>
            </a:br>
            <a:r>
              <a:rPr lang="en-US" dirty="0" smtClean="0"/>
              <a:t>Rx Task</a:t>
            </a:r>
            <a:br>
              <a:rPr lang="en-US" dirty="0" smtClean="0"/>
            </a:br>
            <a:r>
              <a:rPr lang="en-US" dirty="0" smtClean="0"/>
              <a:t>(1/2)</a:t>
            </a:r>
            <a:endParaRPr lang="en-US" dirty="0"/>
          </a:p>
        </p:txBody>
      </p:sp>
      <p:pic>
        <p:nvPicPr>
          <p:cNvPr id="5" name="Content Placeholder 4" descr="Screen Clipping"/>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897810" y="71403"/>
            <a:ext cx="7236574" cy="6381784"/>
          </a:xfrm>
        </p:spPr>
      </p:pic>
    </p:spTree>
    <p:extLst>
      <p:ext uri="{BB962C8B-B14F-4D97-AF65-F5344CB8AC3E}">
        <p14:creationId xmlns="" xmlns:p14="http://schemas.microsoft.com/office/powerpoint/2010/main" val="235925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Rx Task (2/2)</a:t>
            </a:r>
            <a:endParaRPr lang="en-US"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89982" y="849471"/>
            <a:ext cx="7177106" cy="5603078"/>
          </a:xfrm>
          <a:prstGeom prst="rect">
            <a:avLst/>
          </a:prstGeom>
        </p:spPr>
      </p:pic>
    </p:spTree>
    <p:extLst>
      <p:ext uri="{BB962C8B-B14F-4D97-AF65-F5344CB8AC3E}">
        <p14:creationId xmlns="" xmlns:p14="http://schemas.microsoft.com/office/powerpoint/2010/main" val="953672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Agent Initialization</a:t>
            </a:r>
            <a:endParaRPr lang="en-US" dirty="0"/>
          </a:p>
        </p:txBody>
      </p:sp>
      <p:sp>
        <p:nvSpPr>
          <p:cNvPr id="3" name="Content Placeholder 2"/>
          <p:cNvSpPr>
            <a:spLocks noGrp="1"/>
          </p:cNvSpPr>
          <p:nvPr>
            <p:ph idx="1"/>
          </p:nvPr>
        </p:nvSpPr>
        <p:spPr/>
        <p:txBody>
          <a:bodyPr/>
          <a:lstStyle/>
          <a:p>
            <a:r>
              <a:rPr lang="en-US" dirty="0" smtClean="0"/>
              <a:t>ARM processes must register with </a:t>
            </a:r>
            <a:r>
              <a:rPr lang="en-US" dirty="0" err="1" smtClean="0"/>
              <a:t>MSGRouter</a:t>
            </a:r>
            <a:r>
              <a:rPr lang="en-US" dirty="0" smtClean="0"/>
              <a:t> app before they can utilize the service.</a:t>
            </a:r>
            <a:br>
              <a:rPr lang="en-US" dirty="0" smtClean="0"/>
            </a:br>
            <a:endParaRPr lang="en-US" dirty="0" smtClean="0"/>
          </a:p>
          <a:p>
            <a:r>
              <a:rPr lang="en-US" dirty="0" smtClean="0"/>
              <a:t>The configuration passed to the API includes:</a:t>
            </a:r>
          </a:p>
          <a:p>
            <a:pPr lvl="1"/>
            <a:r>
              <a:rPr lang="en-US" dirty="0" smtClean="0"/>
              <a:t>Local Identifier identifies ARM process</a:t>
            </a:r>
          </a:p>
          <a:p>
            <a:pPr lvl="1"/>
            <a:r>
              <a:rPr lang="en-US" dirty="0" smtClean="0"/>
              <a:t>Remote Identifier is the DSP core number to where all JOSH requests issued by ARM are sent.</a:t>
            </a:r>
          </a:p>
          <a:p>
            <a:pPr lvl="1"/>
            <a:r>
              <a:rPr lang="en-US" dirty="0" smtClean="0"/>
              <a:t>Default Process indicates if the application will receive a JOSH request from a DSP core.</a:t>
            </a:r>
          </a:p>
          <a:p>
            <a:pPr marL="341312" lvl="1" indent="0">
              <a:buNone/>
            </a:pPr>
            <a:endParaRPr lang="en-US"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rcRect t="14116"/>
          <a:stretch>
            <a:fillRect/>
          </a:stretch>
        </p:blipFill>
        <p:spPr>
          <a:xfrm>
            <a:off x="432752" y="2162015"/>
            <a:ext cx="8293142" cy="409061"/>
          </a:xfrm>
          <a:prstGeom prst="rect">
            <a:avLst/>
          </a:prstGeom>
        </p:spPr>
      </p:pic>
    </p:spTree>
    <p:extLst>
      <p:ext uri="{BB962C8B-B14F-4D97-AF65-F5344CB8AC3E}">
        <p14:creationId xmlns="" xmlns:p14="http://schemas.microsoft.com/office/powerpoint/2010/main" val="32407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smtClean="0"/>
              <a:t>MsgCom</a:t>
            </a:r>
            <a:r>
              <a:rPr lang="en-US" dirty="0" smtClean="0"/>
              <a:t> Library</a:t>
            </a:r>
          </a:p>
        </p:txBody>
      </p:sp>
      <p:sp>
        <p:nvSpPr>
          <p:cNvPr id="11267" name="Rectangle 3"/>
          <p:cNvSpPr>
            <a:spLocks noGrp="1" noChangeArrowheads="1"/>
          </p:cNvSpPr>
          <p:nvPr>
            <p:ph idx="1"/>
          </p:nvPr>
        </p:nvSpPr>
        <p:spPr>
          <a:xfrm>
            <a:off x="333375" y="1047750"/>
            <a:ext cx="8467725" cy="4946650"/>
          </a:xfrm>
        </p:spPr>
        <p:txBody>
          <a:bodyPr/>
          <a:lstStyle/>
          <a:p>
            <a:r>
              <a:rPr lang="en-US" dirty="0"/>
              <a:t>Purpose: To exchange messages 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 xmlns:p14="http://schemas.microsoft.com/office/powerpoint/2010/main" val="2949941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Agent </a:t>
            </a:r>
            <a:r>
              <a:rPr lang="en-US" dirty="0" err="1" smtClean="0"/>
              <a:t>Init</a:t>
            </a:r>
            <a:r>
              <a:rPr lang="en-US" dirty="0" smtClean="0"/>
              <a:t> Code Example</a:t>
            </a:r>
            <a:endParaRPr lang="en-US"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1483" y="786788"/>
            <a:ext cx="7648754" cy="5573022"/>
          </a:xfrm>
          <a:prstGeom prst="rect">
            <a:avLst/>
          </a:prstGeom>
        </p:spPr>
      </p:pic>
    </p:spTree>
    <p:extLst>
      <p:ext uri="{BB962C8B-B14F-4D97-AF65-F5344CB8AC3E}">
        <p14:creationId xmlns="" xmlns:p14="http://schemas.microsoft.com/office/powerpoint/2010/main" val="927527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a:xfrm>
            <a:off x="457200" y="774950"/>
            <a:ext cx="8229600" cy="5334000"/>
          </a:xfrm>
        </p:spPr>
        <p:txBody>
          <a:bodyPr/>
          <a:lstStyle/>
          <a:p>
            <a:pPr marL="0" indent="0">
              <a:buNone/>
            </a:pPr>
            <a:r>
              <a:rPr lang="en-US" dirty="0" smtClean="0"/>
              <a:t>The Agent Receive API has to be called on both the ARM and DSP to receive remote function. .call. requests</a:t>
            </a:r>
          </a:p>
          <a:p>
            <a:pPr marL="0" indent="0">
              <a:buNone/>
            </a:pPr>
            <a:endParaRPr lang="en-US"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738948"/>
            <a:ext cx="8991600" cy="542597"/>
          </a:xfrm>
          <a:prstGeom prst="rect">
            <a:avLst/>
          </a:prstGeom>
        </p:spPr>
      </p:pic>
      <p:pic>
        <p:nvPicPr>
          <p:cNvPr id="6" name="Picture 5" descr="Screen Clipping"/>
          <p:cNvPicPr>
            <a:picLocks noChangeAspect="1"/>
          </p:cNvPicPr>
          <p:nvPr/>
        </p:nvPicPr>
        <p:blipFill>
          <a:blip r:embed="rId3" cstate="print">
            <a:extLst>
              <a:ext uri="{28A0092B-C50C-407E-A947-70E740481C1C}">
                <a14:useLocalDpi xmlns="" xmlns:a14="http://schemas.microsoft.com/office/drawing/2010/main" val="0"/>
              </a:ext>
            </a:extLst>
          </a:blip>
          <a:srcRect b="4393"/>
          <a:stretch>
            <a:fillRect/>
          </a:stretch>
        </p:blipFill>
        <p:spPr>
          <a:xfrm>
            <a:off x="1409844" y="2200295"/>
            <a:ext cx="6175690" cy="4209128"/>
          </a:xfrm>
          <a:prstGeom prst="rect">
            <a:avLst/>
          </a:prstGeom>
        </p:spPr>
      </p:pic>
    </p:spTree>
    <p:extLst>
      <p:ext uri="{BB962C8B-B14F-4D97-AF65-F5344CB8AC3E}">
        <p14:creationId xmlns="" xmlns:p14="http://schemas.microsoft.com/office/powerpoint/2010/main" val="2292222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11267" name="Rectangle 3"/>
          <p:cNvSpPr>
            <a:spLocks noGrp="1" noChangeArrowheads="1"/>
          </p:cNvSpPr>
          <p:nvPr>
            <p:ph idx="1"/>
          </p:nvPr>
        </p:nvSpPr>
        <p:spPr>
          <a:xfrm>
            <a:off x="333375" y="1047750"/>
            <a:ext cx="8467725" cy="4946650"/>
          </a:xfrm>
        </p:spPr>
        <p:txBody>
          <a:bodyPr/>
          <a:lstStyle/>
          <a:p>
            <a:r>
              <a:rPr lang="en-US" sz="2000" dirty="0" smtClean="0"/>
              <a:t>Overview</a:t>
            </a:r>
          </a:p>
          <a:p>
            <a:r>
              <a:rPr lang="en-US" sz="2000" dirty="0" err="1" smtClean="0"/>
              <a:t>MsgCom</a:t>
            </a:r>
            <a:r>
              <a:rPr lang="en-US" sz="2000" dirty="0" smtClean="0"/>
              <a:t> Library</a:t>
            </a:r>
          </a:p>
          <a:p>
            <a:pPr lvl="1"/>
            <a:r>
              <a:rPr lang="en-US" sz="2000" dirty="0" smtClean="0"/>
              <a:t>Channel Types</a:t>
            </a:r>
          </a:p>
          <a:p>
            <a:pPr lvl="1"/>
            <a:r>
              <a:rPr lang="en-US" sz="2000" dirty="0" smtClean="0"/>
              <a:t>Interrupt Types</a:t>
            </a:r>
          </a:p>
          <a:p>
            <a:pPr lvl="1"/>
            <a:r>
              <a:rPr lang="en-US" sz="2000" dirty="0" smtClean="0"/>
              <a:t>Blocking</a:t>
            </a:r>
          </a:p>
          <a:p>
            <a:r>
              <a:rPr lang="en-US" sz="2000" dirty="0" smtClean="0"/>
              <a:t>ARM-DSP Requirements</a:t>
            </a:r>
          </a:p>
          <a:p>
            <a:pPr lvl="1"/>
            <a:r>
              <a:rPr lang="en-US" sz="2000" dirty="0" smtClean="0"/>
              <a:t>Resource Manager</a:t>
            </a:r>
          </a:p>
          <a:p>
            <a:pPr lvl="1"/>
            <a:r>
              <a:rPr lang="en-US" sz="2000" dirty="0" smtClean="0"/>
              <a:t>Packet Library</a:t>
            </a:r>
          </a:p>
          <a:p>
            <a:pPr lvl="1"/>
            <a:r>
              <a:rPr lang="en-US" sz="2000" dirty="0" smtClean="0"/>
              <a:t>Job Scheduler (JOSH)</a:t>
            </a:r>
          </a:p>
          <a:p>
            <a:pPr lvl="1"/>
            <a:r>
              <a:rPr lang="en-US" sz="2000" dirty="0" smtClean="0"/>
              <a:t>Agent</a:t>
            </a:r>
          </a:p>
          <a:p>
            <a:r>
              <a:rPr lang="en-US" sz="2000" dirty="0" smtClean="0"/>
              <a:t>Debugging Tips</a:t>
            </a:r>
          </a:p>
        </p:txBody>
      </p:sp>
    </p:spTree>
    <p:extLst>
      <p:ext uri="{BB962C8B-B14F-4D97-AF65-F5344CB8AC3E}">
        <p14:creationId xmlns="" xmlns:p14="http://schemas.microsoft.com/office/powerpoint/2010/main" val="3216584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sz="2000" dirty="0" smtClean="0"/>
              <a:t>Look up the channel database in Expressions window.</a:t>
            </a:r>
          </a:p>
          <a:p>
            <a:r>
              <a:rPr lang="en-US" sz="2000" dirty="0" smtClean="0"/>
              <a:t>Locate created channels and their corresponding queue numbers.</a:t>
            </a:r>
          </a:p>
          <a:p>
            <a:r>
              <a:rPr lang="en-US" sz="2000" dirty="0" smtClean="0"/>
              <a:t>Memory address for queue is 0x02A4 + </a:t>
            </a:r>
            <a:r>
              <a:rPr lang="en-US" sz="2000" dirty="0" err="1" smtClean="0"/>
              <a:t>QueueNum</a:t>
            </a:r>
            <a:r>
              <a:rPr lang="en-US" sz="2000" dirty="0" smtClean="0"/>
              <a:t> &lt;&lt; 4</a:t>
            </a:r>
          </a:p>
          <a:p>
            <a:r>
              <a:rPr lang="en-US" sz="2000" dirty="0" smtClean="0"/>
              <a:t>Place breakpoints at </a:t>
            </a:r>
            <a:r>
              <a:rPr lang="en-US" sz="2000" dirty="0" err="1" smtClean="0"/>
              <a:t>msgcom_getMessage</a:t>
            </a:r>
            <a:r>
              <a:rPr lang="en-US" sz="2000" dirty="0" smtClean="0"/>
              <a:t> and </a:t>
            </a:r>
            <a:r>
              <a:rPr lang="en-US" sz="2000" dirty="0" err="1" smtClean="0"/>
              <a:t>msgcom_putMessage</a:t>
            </a:r>
            <a:r>
              <a:rPr lang="en-US" sz="2000" dirty="0" smtClean="0"/>
              <a:t> and check this memory address to ensure packet is put/get</a:t>
            </a:r>
            <a:endParaRPr lang="en-US" sz="2000"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33401" y="3048000"/>
            <a:ext cx="4674190" cy="3124200"/>
          </a:xfrm>
          <a:prstGeom prst="rect">
            <a:avLst/>
          </a:prstGeom>
        </p:spPr>
      </p:pic>
    </p:spTree>
    <p:extLst>
      <p:ext uri="{BB962C8B-B14F-4D97-AF65-F5344CB8AC3E}">
        <p14:creationId xmlns="" xmlns:p14="http://schemas.microsoft.com/office/powerpoint/2010/main" val="221627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sz="2400" dirty="0" smtClean="0"/>
              <a:t>Launch RTOS Object View (ROV) from Tools -&gt; ROV.</a:t>
            </a:r>
          </a:p>
          <a:p>
            <a:r>
              <a:rPr lang="en-US" sz="2400" dirty="0" smtClean="0"/>
              <a:t>Select Task, then click the “Detailed” tab.</a:t>
            </a:r>
          </a:p>
          <a:p>
            <a:r>
              <a:rPr lang="en-US" sz="2400" dirty="0" smtClean="0"/>
              <a:t>Helpful for seeing if put/get is pending on semaphore</a:t>
            </a:r>
            <a:endParaRPr lang="en-US" sz="2400" dirty="0"/>
          </a:p>
        </p:txBody>
      </p:sp>
      <p:pic>
        <p:nvPicPr>
          <p:cNvPr id="5" name="Picture 4" descr="Screen Clippi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515734"/>
            <a:ext cx="9144000" cy="1826531"/>
          </a:xfrm>
          <a:prstGeom prst="rect">
            <a:avLst/>
          </a:prstGeom>
        </p:spPr>
      </p:pic>
    </p:spTree>
    <p:extLst>
      <p:ext uri="{BB962C8B-B14F-4D97-AF65-F5344CB8AC3E}">
        <p14:creationId xmlns="" xmlns:p14="http://schemas.microsoft.com/office/powerpoint/2010/main" val="3498931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hlinkClick r:id="rId4"/>
              </a:rPr>
              <a:t>KeyStone Multicore: DSP+ARM </a:t>
            </a:r>
            <a:r>
              <a:rPr lang="en-US" dirty="0" smtClean="0"/>
              <a:t>start page to locate the data manual for your KeyStone II device.</a:t>
            </a:r>
          </a:p>
          <a:p>
            <a:r>
              <a:rPr lang="en-US" dirty="0" smtClean="0"/>
              <a:t>View the complete </a:t>
            </a:r>
            <a:r>
              <a:rPr lang="en-US" dirty="0" smtClean="0">
                <a:hlinkClick r:id="rId5"/>
              </a:rPr>
              <a:t>C66x Multicore SOC Online Training for KeyStone Devices</a:t>
            </a:r>
            <a:r>
              <a:rPr lang="en-US" dirty="0" smtClean="0"/>
              <a:t>, including details on KeyStone II and the ARM CorePac.</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800" dirty="0"/>
              <a:t>Simple Queue Channels: Messages are placed directly into a destination hardware queue that is associated with a reader. </a:t>
            </a:r>
          </a:p>
          <a:p>
            <a:r>
              <a:rPr lang="en-US" sz="2800" dirty="0"/>
              <a:t>Virtual Channels: Multiple virtual channels are associated with the same hardware queue.</a:t>
            </a:r>
          </a:p>
          <a:p>
            <a:r>
              <a:rPr lang="en-US" sz="2800" dirty="0"/>
              <a:t>Queue DMA Channels: Messages are copied using infrastructure PKTDMA between the writer and the reader.</a:t>
            </a:r>
          </a:p>
          <a:p>
            <a:r>
              <a:rPr lang="en-US" sz="2800" dirty="0"/>
              <a:t>Proxy Queue </a:t>
            </a:r>
            <a:r>
              <a:rPr lang="en-US" sz="2800" dirty="0" smtClean="0"/>
              <a:t>Channels: </a:t>
            </a:r>
            <a:r>
              <a:rPr lang="en-US" sz="2800" dirty="0"/>
              <a:t>Indirect channels work over BSD sockets; Enable communications between </a:t>
            </a:r>
            <a:r>
              <a:rPr lang="en-US" sz="2800" dirty="0" smtClean="0"/>
              <a:t>Writer </a:t>
            </a:r>
            <a:r>
              <a:rPr lang="en-US" sz="2800" dirty="0"/>
              <a:t>and </a:t>
            </a:r>
            <a:r>
              <a:rPr lang="en-US" sz="2800" dirty="0" smtClean="0"/>
              <a:t>Reader </a:t>
            </a:r>
            <a:r>
              <a:rPr lang="en-US" sz="2800" dirty="0"/>
              <a:t>that are not connected to the same </a:t>
            </a:r>
            <a:r>
              <a:rPr lang="en-US" sz="2800" dirty="0" smtClean="0"/>
              <a:t>instance of Multicore Navigator</a:t>
            </a:r>
            <a:r>
              <a:rPr lang="en-US" sz="2800" dirty="0"/>
              <a:t>.</a:t>
            </a:r>
          </a:p>
        </p:txBody>
      </p:sp>
    </p:spTree>
    <p:extLst>
      <p:ext uri="{BB962C8B-B14F-4D97-AF65-F5344CB8AC3E}">
        <p14:creationId xmlns="" xmlns:p14="http://schemas.microsoft.com/office/powerpoint/2010/main" val="357046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20281899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31938239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347199050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PRESENTATION_PLAYLIST_COUNT" val="0"/>
  <p:tag name="PRESENTATION_PRESENTER_SLIDE_LEVEL" val="0"/>
  <p:tag name="ARTICULATE_PRESENTER_VERSION" val="6"/>
  <p:tag name="ARTICULATE_AUDIO_TEMP" val="C:\Users\a0850458\AppData\Local\Temp\articulate\presenter\ae\audio\2013041721043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29f5771-939f-459c-a799-aec7698a9bca"/>
  <p:tag name="ARTICULATE_SLIDE_NAV" val="1"/>
  <p:tag name="AUDIO_IMPORT" val="C:\Data\Keystone Training\AUDIO\KeyStone1OverviewREV2\DR000589.mp3"/>
  <p:tag name="AUDIO_ID" val="827"/>
  <p:tag name="ELAPSEDTIME" val="9.192"/>
  <p:tag name="ARTICULATE_SLIDE_PAUSE" val="0"/>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b460e9f8-0505-4ebf-9f1c-e3b30224b0f6"/>
  <p:tag name="ARTICULATE_SLIDE_NAV" val="71"/>
  <p:tag name="ELAPSEDTIME" val="65.666"/>
  <p:tag name="ARTICULATE_SLIDE_PAUSE" val="0"/>
  <p:tag name="ARTICULATE_NAV_LEVEL" val="1"/>
  <p:tag name="ARTICULATE_PLAYLIST_ID" val="-1"/>
  <p:tag name="ARTICULATE_LOCK_SLIDE" val="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47881</TotalTime>
  <Words>2289</Words>
  <Application>Microsoft Office PowerPoint</Application>
  <PresentationFormat>On-screen Show (4:3)</PresentationFormat>
  <Paragraphs>347</Paragraphs>
  <Slides>35</Slides>
  <Notes>8</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13_KeyStoneOLT</vt:lpstr>
      <vt:lpstr>14_KeyStoneOLT</vt:lpstr>
      <vt:lpstr>Emphasis on Arm-DSP Communication</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Steps on the ARM Side</vt:lpstr>
      <vt:lpstr>Steps on the DSP Side</vt:lpstr>
      <vt:lpstr>Agenda</vt:lpstr>
      <vt:lpstr>ARM-DSP Requirements</vt:lpstr>
      <vt:lpstr>ARM-DSP Requirements</vt:lpstr>
      <vt:lpstr>Msgrouter</vt:lpstr>
      <vt:lpstr>Resource Manager</vt:lpstr>
      <vt:lpstr>DSP Resource Manager Setup</vt:lpstr>
      <vt:lpstr>Packet Library</vt:lpstr>
      <vt:lpstr>Heap Initialization PktLib</vt:lpstr>
      <vt:lpstr>Packet Creation PktLib</vt:lpstr>
      <vt:lpstr>Job Scheduler (JOSH)</vt:lpstr>
      <vt:lpstr>Agent</vt:lpstr>
      <vt:lpstr>DSP Agent Creation </vt:lpstr>
      <vt:lpstr>DSP Agent Rx Task (1/2)</vt:lpstr>
      <vt:lpstr>DSP Agent Rx Task (2/2)</vt:lpstr>
      <vt:lpstr>ARM Agent Initialization</vt:lpstr>
      <vt:lpstr>ARM Agent Init Code Example</vt:lpstr>
      <vt:lpstr>Agent Receive</vt:lpstr>
      <vt:lpstr>Agenda</vt:lpstr>
      <vt:lpstr>Debugging</vt:lpstr>
      <vt:lpstr>Debugging</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1638</cp:revision>
  <dcterms:created xsi:type="dcterms:W3CDTF">2007-12-19T20:51:45Z</dcterms:created>
  <dcterms:modified xsi:type="dcterms:W3CDTF">2013-05-31T00:02:06Z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A56E4A48-00BB-49B2-8634-648E489DCA70</vt:lpwstr>
  </property>
  <property fmtid="{D5CDD505-2E9C-101B-9397-08002B2CF9AE}" pid="6" name="ArticulateProjectFull">
    <vt:lpwstr>C:\Data\Keystone Training\BINDERS\preliminary\Working\presentations\ARM DSP MSGCOM.ppta</vt:lpwstr>
  </property>
</Properties>
</file>