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tags/tag16.xml" ContentType="application/vnd.openxmlformats-officedocument.presentationml.tags+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tags/tag17.xml" ContentType="application/vnd.openxmlformats-officedocument.presentationml.tags+xml"/>
  <Override PartName="/ppt/notesSlides/notesSlide60.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tags/tag19.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91" r:id="rId2"/>
    <p:sldId id="256" r:id="rId3"/>
    <p:sldId id="295" r:id="rId4"/>
    <p:sldId id="344" r:id="rId5"/>
    <p:sldId id="372" r:id="rId6"/>
    <p:sldId id="371" r:id="rId7"/>
    <p:sldId id="383" r:id="rId8"/>
    <p:sldId id="428" r:id="rId9"/>
    <p:sldId id="427" r:id="rId10"/>
    <p:sldId id="373" r:id="rId11"/>
    <p:sldId id="438" r:id="rId12"/>
    <p:sldId id="377" r:id="rId13"/>
    <p:sldId id="380" r:id="rId14"/>
    <p:sldId id="387" r:id="rId15"/>
    <p:sldId id="378" r:id="rId16"/>
    <p:sldId id="309" r:id="rId17"/>
    <p:sldId id="382" r:id="rId18"/>
    <p:sldId id="389" r:id="rId19"/>
    <p:sldId id="388" r:id="rId20"/>
    <p:sldId id="316" r:id="rId21"/>
    <p:sldId id="318" r:id="rId22"/>
    <p:sldId id="395" r:id="rId23"/>
    <p:sldId id="399" r:id="rId24"/>
    <p:sldId id="407" r:id="rId25"/>
    <p:sldId id="408" r:id="rId26"/>
    <p:sldId id="409" r:id="rId27"/>
    <p:sldId id="421" r:id="rId28"/>
    <p:sldId id="422" r:id="rId29"/>
    <p:sldId id="423" r:id="rId30"/>
    <p:sldId id="443" r:id="rId31"/>
    <p:sldId id="430" r:id="rId32"/>
    <p:sldId id="431" r:id="rId33"/>
    <p:sldId id="432" r:id="rId34"/>
    <p:sldId id="433" r:id="rId35"/>
    <p:sldId id="434" r:id="rId36"/>
    <p:sldId id="435" r:id="rId37"/>
    <p:sldId id="436" r:id="rId38"/>
    <p:sldId id="437" r:id="rId39"/>
    <p:sldId id="406" r:id="rId40"/>
    <p:sldId id="419" r:id="rId41"/>
    <p:sldId id="425" r:id="rId42"/>
    <p:sldId id="439" r:id="rId43"/>
    <p:sldId id="424" r:id="rId44"/>
    <p:sldId id="352" r:id="rId45"/>
    <p:sldId id="341" r:id="rId46"/>
    <p:sldId id="405" r:id="rId47"/>
    <p:sldId id="404" r:id="rId48"/>
    <p:sldId id="440" r:id="rId49"/>
    <p:sldId id="420" r:id="rId50"/>
    <p:sldId id="441" r:id="rId51"/>
    <p:sldId id="426" r:id="rId52"/>
    <p:sldId id="347" r:id="rId53"/>
    <p:sldId id="293" r:id="rId54"/>
    <p:sldId id="376" r:id="rId55"/>
    <p:sldId id="442" r:id="rId56"/>
    <p:sldId id="429" r:id="rId57"/>
    <p:sldId id="375" r:id="rId58"/>
    <p:sldId id="386" r:id="rId59"/>
    <p:sldId id="385" r:id="rId60"/>
    <p:sldId id="410" r:id="rId61"/>
    <p:sldId id="412" r:id="rId62"/>
    <p:sldId id="415" r:id="rId63"/>
    <p:sldId id="418" r:id="rId64"/>
    <p:sldId id="363" r:id="rId65"/>
  </p:sldIdLst>
  <p:sldSz cx="9144000" cy="6858000" type="screen4x3"/>
  <p:notesSz cx="7010400" cy="9296400"/>
  <p:custDataLst>
    <p:tags r:id="rId6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5A20E"/>
    <a:srgbClr val="25700A"/>
    <a:srgbClr val="D2EBBF"/>
    <a:srgbClr val="CCFF99"/>
    <a:srgbClr val="FFCC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76685" autoAdjust="0"/>
  </p:normalViewPr>
  <p:slideViewPr>
    <p:cSldViewPr>
      <p:cViewPr varScale="1">
        <p:scale>
          <a:sx n="83" d="100"/>
          <a:sy n="83" d="100"/>
        </p:scale>
        <p:origin x="-840" y="-90"/>
      </p:cViewPr>
      <p:guideLst>
        <p:guide orient="horz" pos="2160"/>
        <p:guide pos="2880"/>
      </p:guideLst>
    </p:cSldViewPr>
  </p:slideViewPr>
  <p:outlineViewPr>
    <p:cViewPr>
      <p:scale>
        <a:sx n="33" d="100"/>
        <a:sy n="33" d="100"/>
      </p:scale>
      <p:origin x="0" y="17586"/>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E6E3A1F-B698-4312-A53D-0EFD9A2BCA0A}" type="datetimeFigureOut">
              <a:rPr lang="en-US"/>
              <a:pPr>
                <a:defRPr/>
              </a:pPr>
              <a:t>7/27/2012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B2AE985-CEB1-47DB-AC87-FA613AA66B3B}" type="slidenum">
              <a:rPr lang="en-US"/>
              <a:pPr>
                <a:defRPr/>
              </a:pPr>
              <a:t>‹#›</a:t>
            </a:fld>
            <a:endParaRPr lang="en-US" dirty="0"/>
          </a:p>
        </p:txBody>
      </p:sp>
    </p:spTree>
    <p:extLst>
      <p:ext uri="{BB962C8B-B14F-4D97-AF65-F5344CB8AC3E}">
        <p14:creationId xmlns:p14="http://schemas.microsoft.com/office/powerpoint/2010/main" xmlns="" val="2365053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2269" tIns="46134" rIns="92269" bIns="46134" anchor="b"/>
          <a:lstStyle/>
          <a:p>
            <a:pPr defTabSz="920750"/>
            <a:fld id="{8AA9DF1E-E9AC-42C0-B5F0-8FCE69CB4508}" type="slidenum">
              <a:rPr lang="en-US" sz="1200">
                <a:solidFill>
                  <a:srgbClr val="000000"/>
                </a:solidFill>
              </a:rPr>
              <a:pPr defTabSz="920750"/>
              <a:t>1</a:t>
            </a:fld>
            <a:endParaRPr lang="en-US" sz="1200" dirty="0">
              <a:solidFill>
                <a:srgbClr val="000000"/>
              </a:solidFill>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lIns="92269" tIns="46134" rIns="92269" bIns="46134" numCol="1" anchor="t" anchorCtr="0" compatLnSpc="1">
            <a:prstTxWarp prst="textNoShape">
              <a:avLst/>
            </a:prstTxWarp>
          </a:bodyPr>
          <a:lstStyle/>
          <a:p>
            <a:pPr eaLnBrk="1" hangingPunct="1"/>
            <a:r>
              <a:rPr lang="en-US" dirty="0" smtClean="0"/>
              <a:t>Authors:</a:t>
            </a:r>
            <a:r>
              <a:rPr lang="en-US" baseline="0" dirty="0" smtClean="0"/>
              <a:t> </a:t>
            </a:r>
            <a:r>
              <a:rPr lang="en-US" dirty="0" smtClean="0"/>
              <a:t>Ran </a:t>
            </a:r>
            <a:r>
              <a:rPr lang="en-US" dirty="0" err="1" smtClean="0"/>
              <a:t>Katzur</a:t>
            </a:r>
            <a:r>
              <a:rPr lang="en-US" dirty="0" smtClean="0"/>
              <a:t> and Uday Gurnani, </a:t>
            </a:r>
            <a:br>
              <a:rPr lang="en-US" dirty="0" smtClean="0"/>
            </a:br>
            <a:r>
              <a:rPr lang="en-US" dirty="0" smtClean="0"/>
              <a:t>Multicore Processors</a:t>
            </a:r>
            <a:r>
              <a:rPr lang="en-US" baseline="0" dirty="0" smtClean="0"/>
              <a:t> Application Team, Texas Instruments</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10</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Write</a:t>
            </a:r>
            <a:r>
              <a:rPr lang="en-US" baseline="0" dirty="0" smtClean="0">
                <a:latin typeface="Arial" charset="0"/>
              </a:rPr>
              <a:t> response packet – acknowledgement on </a:t>
            </a:r>
            <a:r>
              <a:rPr lang="en-US" baseline="0" dirty="0" smtClean="0">
                <a:latin typeface="Arial" charset="0"/>
              </a:rPr>
              <a:t>write.</a:t>
            </a:r>
            <a:endParaRPr lang="en-US" baseline="0" dirty="0" smtClean="0">
              <a:latin typeface="Arial" charset="0"/>
            </a:endParaRPr>
          </a:p>
          <a:p>
            <a:pPr eaLnBrk="1" hangingPunct="1"/>
            <a:r>
              <a:rPr lang="en-US" baseline="0" dirty="0" smtClean="0">
                <a:latin typeface="Arial" charset="0"/>
              </a:rPr>
              <a:t>Most masters send data in terms of burst – burst width is 64 bytes for most masters. </a:t>
            </a:r>
            <a:r>
              <a:rPr lang="en-US" baseline="0" dirty="0" smtClean="0">
                <a:latin typeface="Arial" charset="0"/>
              </a:rPr>
              <a:t>Table </a:t>
            </a:r>
            <a:r>
              <a:rPr lang="en-US" baseline="0" dirty="0" smtClean="0">
                <a:latin typeface="Arial" charset="0"/>
              </a:rPr>
              <a:t>in 6678 data manual – for burst size of masters</a:t>
            </a:r>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a:t>
            </a:r>
            <a:r>
              <a:rPr lang="en-US" baseline="0" dirty="0" err="1" smtClean="0"/>
              <a:t>HyperLink</a:t>
            </a:r>
            <a:r>
              <a:rPr lang="en-US" baseline="0" dirty="0" smtClean="0"/>
              <a:t>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0x4000_0000,</a:t>
            </a:r>
            <a:r>
              <a:rPr lang="en-US" baseline="0" dirty="0" smtClean="0"/>
              <a:t> look at address </a:t>
            </a:r>
            <a:r>
              <a:rPr lang="en-US" baseline="0" dirty="0" smtClean="0"/>
              <a:t>0x8000_0000</a:t>
            </a:r>
            <a:endParaRPr lang="en-US" baseline="0" dirty="0" smtClean="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17</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charset="0"/>
              </a:rPr>
              <a:t>For this presentation we ignore</a:t>
            </a:r>
            <a:r>
              <a:rPr lang="en-US" baseline="0" dirty="0" smtClean="0">
                <a:latin typeface="Arial" charset="0"/>
              </a:rPr>
              <a:t> the security </a:t>
            </a:r>
            <a:r>
              <a:rPr lang="en-US" baseline="0" dirty="0" smtClean="0">
                <a:latin typeface="Arial" charset="0"/>
              </a:rPr>
              <a:t>bit to avoid adding more parameters, and ensure that the primary aspects are understood. Once you are familiar with this presentation, you can look at the </a:t>
            </a:r>
            <a:r>
              <a:rPr lang="en-US" baseline="0" dirty="0" err="1" smtClean="0">
                <a:latin typeface="Arial" charset="0"/>
              </a:rPr>
              <a:t>HyperLink</a:t>
            </a:r>
            <a:r>
              <a:rPr lang="en-US" baseline="0" dirty="0" smtClean="0">
                <a:latin typeface="Arial" charset="0"/>
              </a:rPr>
              <a:t> User Guide to understand the security bit overlay</a:t>
            </a:r>
            <a:endParaRPr 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19</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mentioned</a:t>
            </a:r>
            <a:r>
              <a:rPr lang="en-US" baseline="0" dirty="0" smtClean="0"/>
              <a:t> earlier, and as can be seen in the </a:t>
            </a:r>
            <a:r>
              <a:rPr lang="en-US" baseline="0" dirty="0" err="1" smtClean="0"/>
              <a:t>rxLenVal</a:t>
            </a:r>
            <a:r>
              <a:rPr lang="en-US" baseline="0" dirty="0" smtClean="0"/>
              <a:t> table, see s</a:t>
            </a:r>
            <a:r>
              <a:rPr lang="en-US" dirty="0" smtClean="0"/>
              <a:t>mallest segment size</a:t>
            </a:r>
            <a:r>
              <a:rPr lang="en-US" baseline="0" dirty="0" smtClean="0"/>
              <a:t> is 512Bytes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Though you have only 9 segments, there are 6 bits for segment index, and therefore it is better to populate all 2^6 = 64 rows of the Segment LUT to ensure that it doesn’t contain junk value. You can populate all segment LUT rows, by repeating 0-16, four times to fill all 64 rows, or just populate all segments after segment index 9 with zeros. </a:t>
            </a:r>
            <a:endParaRPr lang="en-US" baseline="0" dirty="0" smtClean="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White blocks</a:t>
            </a:r>
            <a:r>
              <a:rPr lang="en-US" baseline="0" dirty="0" smtClean="0"/>
              <a:t> intentional – do not delete. This is an a</a:t>
            </a:r>
            <a:r>
              <a:rPr lang="en-US" dirty="0" smtClean="0"/>
              <a:t>nimated Slide. Relevant content will be visible when presentation is launched in presentation mode. </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4F197442-A097-46F1-9A0E-F11BFDFF5510}" type="slidenum">
              <a:rPr lang="en-US" sz="1200">
                <a:solidFill>
                  <a:srgbClr val="000000"/>
                </a:solidFill>
              </a:rPr>
              <a:pPr defTabSz="917575"/>
              <a:t>3</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5" tIns="45962" rIns="91925" bIns="45962"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Backup Slides for further explanation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See Backup Slides for further explanation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See Backup Slides for further explanation</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table of</a:t>
            </a:r>
            <a:r>
              <a:rPr lang="en-US" baseline="0" dirty="0" smtClean="0"/>
              <a:t> </a:t>
            </a:r>
            <a:r>
              <a:rPr lang="en-US" dirty="0" smtClean="0"/>
              <a:t>16 </a:t>
            </a:r>
            <a:r>
              <a:rPr lang="en-US" dirty="0" smtClean="0"/>
              <a:t>entries</a:t>
            </a:r>
            <a:r>
              <a:rPr lang="en-US" baseline="0" dirty="0" smtClean="0"/>
              <a:t> </a:t>
            </a:r>
            <a:r>
              <a:rPr lang="en-US" baseline="0" dirty="0" smtClean="0"/>
              <a:t>is 4 times, therefore index 21 </a:t>
            </a:r>
            <a:r>
              <a:rPr lang="en-US" baseline="0" dirty="0" smtClean="0">
                <a:sym typeface="Wingdings" pitchFamily="2" charset="2"/>
              </a:rPr>
              <a:t> 21 </a:t>
            </a:r>
            <a:r>
              <a:rPr lang="en-US" baseline="0" dirty="0" smtClean="0"/>
              <a:t>% 16 = 5</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85C480-A9AC-4091-9762-70B9D1AADA10}" type="slidenum">
              <a:rPr lang="en-US" smtClean="0">
                <a:latin typeface="Arial" charset="0"/>
              </a:rPr>
              <a:pPr fontAlgn="base">
                <a:spcBef>
                  <a:spcPct val="0"/>
                </a:spcBef>
                <a:spcAft>
                  <a:spcPct val="0"/>
                </a:spcAft>
              </a:pPr>
              <a:t>4</a:t>
            </a:fld>
            <a:endParaRPr lang="en-US" dirty="0" smtClean="0">
              <a:latin typeface="Arial" charset="0"/>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b="0"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ways this configuration can be achieved. One way is using the Chip-Support Library (CSL) and the other way is using the </a:t>
            </a:r>
            <a:r>
              <a:rPr lang="en-US" baseline="0" dirty="0" err="1" smtClean="0"/>
              <a:t>HyperLink</a:t>
            </a:r>
            <a:r>
              <a:rPr lang="en-US" baseline="0" dirty="0" smtClean="0"/>
              <a:t> LLD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Initial Configuration</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Configure with LLD functions an</a:t>
            </a:r>
            <a:r>
              <a:rPr lang="en-US" baseline="0" dirty="0" smtClean="0"/>
              <a:t>d CSL </a:t>
            </a:r>
            <a:r>
              <a:rPr lang="en-US" baseline="0" dirty="0" smtClean="0"/>
              <a:t>functions. </a:t>
            </a:r>
            <a:r>
              <a:rPr lang="en-US" dirty="0" smtClean="0"/>
              <a:t>You </a:t>
            </a:r>
            <a:r>
              <a:rPr lang="en-US" dirty="0" smtClean="0"/>
              <a:t>can load the table in one write instead of two writes</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important to look at the structure.</a:t>
            </a:r>
            <a:r>
              <a:rPr lang="en-US" baseline="0" dirty="0" smtClean="0"/>
              <a:t> Structure tells you what value – look at header file</a:t>
            </a:r>
          </a:p>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4F197442-A097-46F1-9A0E-F11BFDFF5510}" type="slidenum">
              <a:rPr lang="en-US" sz="1200">
                <a:solidFill>
                  <a:srgbClr val="000000"/>
                </a:solidFill>
              </a:rPr>
              <a:pPr defTabSz="917575"/>
              <a:t>49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5" tIns="45962" rIns="91925" bIns="45962" numCol="1" anchor="t" anchorCtr="0" compatLnSpc="1">
            <a:prstTxWarp prst="textNoShape">
              <a:avLst/>
            </a:prstTxWarp>
          </a:bodyPr>
          <a:lstStyle/>
          <a:p>
            <a:pPr eaLnBrk="1" hangingPunct="1"/>
            <a:r>
              <a:rPr lang="en-US" b="1" dirty="0" smtClean="0">
                <a:latin typeface="Arial" charset="0"/>
              </a:rPr>
              <a:t>Talking Points</a:t>
            </a:r>
          </a:p>
          <a:p>
            <a:pPr eaLnBrk="1" hangingPunct="1"/>
            <a:r>
              <a:rPr lang="en-US" b="0" dirty="0" smtClean="0">
                <a:latin typeface="Arial" charset="0"/>
              </a:rPr>
              <a:t>Theoretical</a:t>
            </a:r>
            <a:r>
              <a:rPr lang="en-US" b="0" baseline="0" dirty="0" smtClean="0">
                <a:latin typeface="Arial" charset="0"/>
              </a:rPr>
              <a:t> bound – 8b/9b encoding (redundancy to coding, bus width), and other parameters including bus width, </a:t>
            </a:r>
            <a:r>
              <a:rPr lang="en-US" b="0" baseline="0" dirty="0" err="1" smtClean="0">
                <a:latin typeface="Arial" charset="0"/>
              </a:rPr>
              <a:t>cpu</a:t>
            </a:r>
            <a:endParaRPr lang="en-US" b="0" baseline="0" dirty="0" smtClean="0">
              <a:latin typeface="Arial" charset="0"/>
            </a:endParaRPr>
          </a:p>
          <a:p>
            <a:pPr eaLnBrk="1" hangingPunct="1"/>
            <a:r>
              <a:rPr lang="en-US" b="0" baseline="0" dirty="0" smtClean="0">
                <a:latin typeface="Arial" charset="0"/>
              </a:rPr>
              <a:t>See backup slides to understand why theoretical bound is 35.56 </a:t>
            </a:r>
            <a:r>
              <a:rPr lang="en-US" b="0" baseline="0" dirty="0" err="1" smtClean="0">
                <a:latin typeface="Arial" charset="0"/>
              </a:rPr>
              <a:t>Gbps</a:t>
            </a:r>
            <a:endParaRPr lang="en-US" b="0" dirty="0" smtClean="0">
              <a:latin typeface="Arial" charset="0"/>
            </a:endParaRPr>
          </a:p>
          <a:p>
            <a:pPr eaLnBrk="1" hangingPunct="1"/>
            <a:endParaRPr lang="en-US" b="0"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4F197442-A097-46F1-9A0E-F11BFDFF5510}" type="slidenum">
              <a:rPr lang="en-US" sz="1200">
                <a:solidFill>
                  <a:srgbClr val="000000"/>
                </a:solidFill>
              </a:rPr>
              <a:pPr defTabSz="917575"/>
              <a:t>51</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5" tIns="45962" rIns="91925" bIns="45962" numCol="1" anchor="t" anchorCtr="0" compatLnSpc="1">
            <a:prstTxWarp prst="textNoShape">
              <a:avLst/>
            </a:prstTxWarp>
          </a:bodyPr>
          <a:lstStyle/>
          <a:p>
            <a:pPr eaLnBrk="1" hangingPunct="1"/>
            <a:r>
              <a:rPr lang="en-US" dirty="0" smtClean="0">
                <a:latin typeface="Arial" charset="0"/>
              </a:rPr>
              <a:t>Switch</a:t>
            </a:r>
            <a:r>
              <a:rPr lang="en-US" baseline="0" dirty="0" smtClean="0">
                <a:latin typeface="Arial" charset="0"/>
              </a:rPr>
              <a:t> to CCS View and run example</a:t>
            </a:r>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Leverage the</a:t>
            </a:r>
            <a:r>
              <a:rPr lang="en-US" baseline="0" dirty="0" smtClean="0"/>
              <a:t> example to change it as per you need.</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4F197442-A097-46F1-9A0E-F11BFDFF5510}" type="slidenum">
              <a:rPr lang="en-US" sz="1200">
                <a:solidFill>
                  <a:srgbClr val="000000"/>
                </a:solidFill>
              </a:rPr>
              <a:pPr defTabSz="917575"/>
              <a:t>55</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5" tIns="45962" rIns="91925" bIns="45962" numCol="1" anchor="t" anchorCtr="0" compatLnSpc="1">
            <a:prstTxWarp prst="textNoShape">
              <a:avLst/>
            </a:prstTxWarp>
          </a:bodyPr>
          <a:lstStyle/>
          <a:p>
            <a:r>
              <a:rPr lang="en-US" sz="1200" b="1" kern="1200" dirty="0" err="1" smtClean="0">
                <a:solidFill>
                  <a:schemeClr val="tx1"/>
                </a:solidFill>
                <a:latin typeface="+mn-lt"/>
                <a:ea typeface="+mn-ea"/>
                <a:cs typeface="+mn-cs"/>
              </a:rPr>
              <a:t>Hyperbridge</a:t>
            </a:r>
            <a:r>
              <a:rPr lang="en-US" sz="1200" b="1" kern="1200" dirty="0" smtClean="0">
                <a:solidFill>
                  <a:schemeClr val="tx1"/>
                </a:solidFill>
                <a:latin typeface="+mn-lt"/>
                <a:ea typeface="+mn-ea"/>
                <a:cs typeface="+mn-cs"/>
              </a:rPr>
              <a:t> Maximum Throughput</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The maximum data rates are 12.5*4=50 </a:t>
            </a:r>
            <a:r>
              <a:rPr lang="en-US" sz="1200" b="0" kern="1200" dirty="0" err="1" smtClean="0">
                <a:solidFill>
                  <a:schemeClr val="tx1"/>
                </a:solidFill>
                <a:latin typeface="+mn-lt"/>
                <a:ea typeface="+mn-ea"/>
                <a:cs typeface="+mn-cs"/>
              </a:rPr>
              <a:t>GBaud</a:t>
            </a:r>
            <a:r>
              <a:rPr lang="en-US" sz="1200" b="0" kern="1200" dirty="0" smtClean="0">
                <a:solidFill>
                  <a:schemeClr val="tx1"/>
                </a:solidFill>
                <a:latin typeface="+mn-lt"/>
                <a:ea typeface="+mn-ea"/>
                <a:cs typeface="+mn-cs"/>
              </a:rPr>
              <a:t> input and 12.5*4= 50 </a:t>
            </a:r>
            <a:r>
              <a:rPr lang="en-US" sz="1200" b="0" kern="1200" dirty="0" err="1" smtClean="0">
                <a:solidFill>
                  <a:schemeClr val="tx1"/>
                </a:solidFill>
                <a:latin typeface="+mn-lt"/>
                <a:ea typeface="+mn-ea"/>
                <a:cs typeface="+mn-cs"/>
              </a:rPr>
              <a:t>GBaud</a:t>
            </a:r>
            <a:r>
              <a:rPr lang="en-US" sz="1200" b="0" kern="1200" dirty="0" smtClean="0">
                <a:solidFill>
                  <a:schemeClr val="tx1"/>
                </a:solidFill>
                <a:latin typeface="+mn-lt"/>
                <a:ea typeface="+mn-ea"/>
                <a:cs typeface="+mn-cs"/>
              </a:rPr>
              <a:t> output, simultaneously, and useful data bandwidth is </a:t>
            </a:r>
            <a:r>
              <a:rPr lang="en-US" sz="1200" b="1" kern="1200" dirty="0" smtClean="0">
                <a:solidFill>
                  <a:schemeClr val="tx1"/>
                </a:solidFill>
                <a:latin typeface="+mn-lt"/>
                <a:ea typeface="+mn-ea"/>
                <a:cs typeface="+mn-cs"/>
              </a:rPr>
              <a:t>50*8/9=44.44Gbps.</a:t>
            </a:r>
            <a:r>
              <a:rPr lang="en-US" sz="1200" b="0" kern="1200" dirty="0" smtClean="0">
                <a:solidFill>
                  <a:schemeClr val="tx1"/>
                </a:solidFill>
                <a:latin typeface="+mn-lt"/>
                <a:ea typeface="+mn-ea"/>
                <a:cs typeface="+mn-cs"/>
              </a:rPr>
              <a:t> The throughput of </a:t>
            </a:r>
            <a:r>
              <a:rPr lang="en-US" sz="1200" b="0" kern="1200" dirty="0" err="1" smtClean="0">
                <a:solidFill>
                  <a:schemeClr val="tx1"/>
                </a:solidFill>
                <a:latin typeface="+mn-lt"/>
                <a:ea typeface="+mn-ea"/>
                <a:cs typeface="+mn-cs"/>
              </a:rPr>
              <a:t>Hyperbridge</a:t>
            </a:r>
            <a:r>
              <a:rPr lang="en-US" sz="1200" b="0" kern="1200" dirty="0" smtClean="0">
                <a:solidFill>
                  <a:schemeClr val="tx1"/>
                </a:solidFill>
                <a:latin typeface="+mn-lt"/>
                <a:ea typeface="+mn-ea"/>
                <a:cs typeface="+mn-cs"/>
              </a:rPr>
              <a:t> depends on the payload size, transaction type and the memory end point the </a:t>
            </a:r>
            <a:r>
              <a:rPr lang="en-US" sz="1200" b="0" kern="1200" dirty="0" err="1" smtClean="0">
                <a:solidFill>
                  <a:schemeClr val="tx1"/>
                </a:solidFill>
                <a:latin typeface="+mn-lt"/>
                <a:ea typeface="+mn-ea"/>
                <a:cs typeface="+mn-cs"/>
              </a:rPr>
              <a:t>Hyperbridge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access.The</a:t>
            </a:r>
            <a:r>
              <a:rPr lang="en-US" sz="1200" b="0" kern="1200" dirty="0" smtClean="0">
                <a:solidFill>
                  <a:schemeClr val="tx1"/>
                </a:solidFill>
                <a:latin typeface="+mn-lt"/>
                <a:ea typeface="+mn-ea"/>
                <a:cs typeface="+mn-cs"/>
              </a:rPr>
              <a:t> bigger the payload, the higher the throughput. In </a:t>
            </a:r>
            <a:r>
              <a:rPr lang="en-US" sz="1200" b="0" kern="1200" dirty="0" err="1" smtClean="0">
                <a:solidFill>
                  <a:schemeClr val="tx1"/>
                </a:solidFill>
                <a:latin typeface="+mn-lt"/>
                <a:ea typeface="+mn-ea"/>
                <a:cs typeface="+mn-cs"/>
              </a:rPr>
              <a:t>Nyquist</a:t>
            </a:r>
            <a:r>
              <a:rPr lang="en-US" sz="1200" b="0" kern="1200" dirty="0" smtClean="0">
                <a:solidFill>
                  <a:schemeClr val="tx1"/>
                </a:solidFill>
                <a:latin typeface="+mn-lt"/>
                <a:ea typeface="+mn-ea"/>
                <a:cs typeface="+mn-cs"/>
              </a:rPr>
              <a:t>/Shannon, the </a:t>
            </a:r>
            <a:r>
              <a:rPr lang="en-US" sz="1200" b="0" kern="1200" dirty="0" err="1" smtClean="0">
                <a:solidFill>
                  <a:schemeClr val="tx1"/>
                </a:solidFill>
                <a:latin typeface="+mn-lt"/>
                <a:ea typeface="+mn-ea"/>
                <a:cs typeface="+mn-cs"/>
              </a:rPr>
              <a:t>HyperBridge</a:t>
            </a:r>
            <a:r>
              <a:rPr lang="en-US" sz="1200" b="0" kern="1200" dirty="0" smtClean="0">
                <a:solidFill>
                  <a:schemeClr val="tx1"/>
                </a:solidFill>
                <a:latin typeface="+mn-lt"/>
                <a:ea typeface="+mn-ea"/>
                <a:cs typeface="+mn-cs"/>
              </a:rPr>
              <a:t> does not support extended control symbol. For each burst of data, it needs </a:t>
            </a:r>
            <a:r>
              <a:rPr lang="en-US" sz="1200" b="1" kern="1200" dirty="0" smtClean="0">
                <a:solidFill>
                  <a:schemeClr val="tx1"/>
                </a:solidFill>
                <a:latin typeface="+mn-lt"/>
                <a:ea typeface="+mn-ea"/>
                <a:cs typeface="+mn-cs"/>
              </a:rPr>
              <a:t>8Bytes for control word and another 8Bytes control word for alignment.</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In </a:t>
            </a:r>
            <a:r>
              <a:rPr lang="en-US" sz="1200" b="0" kern="1200" dirty="0" err="1" smtClean="0">
                <a:solidFill>
                  <a:schemeClr val="tx1"/>
                </a:solidFill>
                <a:latin typeface="+mn-lt"/>
                <a:ea typeface="+mn-ea"/>
                <a:cs typeface="+mn-cs"/>
              </a:rPr>
              <a:t>NySh</a:t>
            </a:r>
            <a:r>
              <a:rPr lang="en-US" sz="1200" b="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maximum write burst is 64Bytes</a:t>
            </a:r>
            <a:r>
              <a:rPr lang="en-US" sz="1200" b="0" kern="1200" dirty="0" smtClean="0">
                <a:solidFill>
                  <a:schemeClr val="tx1"/>
                </a:solidFill>
                <a:latin typeface="+mn-lt"/>
                <a:ea typeface="+mn-ea"/>
                <a:cs typeface="+mn-cs"/>
              </a:rPr>
              <a:t>, even though the EDMA and other master end points are able to generate bigger write burst. But any bigger burst over 64B write burst is fragmented at 64B address boundary. Therefore, the maximum write throughput for </a:t>
            </a:r>
            <a:r>
              <a:rPr lang="en-US" sz="1200" b="0" kern="1200" dirty="0" err="1" smtClean="0">
                <a:solidFill>
                  <a:schemeClr val="tx1"/>
                </a:solidFill>
                <a:latin typeface="+mn-lt"/>
                <a:ea typeface="+mn-ea"/>
                <a:cs typeface="+mn-cs"/>
              </a:rPr>
              <a:t>vUSR</a:t>
            </a:r>
            <a:r>
              <a:rPr lang="en-US" sz="1200" b="0" kern="1200" dirty="0" smtClean="0">
                <a:solidFill>
                  <a:schemeClr val="tx1"/>
                </a:solidFill>
                <a:latin typeface="+mn-lt"/>
                <a:ea typeface="+mn-ea"/>
                <a:cs typeface="+mn-cs"/>
              </a:rPr>
              <a:t> is </a:t>
            </a:r>
            <a:r>
              <a:rPr lang="en-US" sz="1200" b="1" kern="1200" dirty="0" smtClean="0">
                <a:solidFill>
                  <a:schemeClr val="tx1"/>
                </a:solidFill>
                <a:latin typeface="+mn-lt"/>
                <a:ea typeface="+mn-ea"/>
                <a:cs typeface="+mn-cs"/>
              </a:rPr>
              <a:t>44.44Gbps *64/(64+16)=35.56Gbps.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For read performance, it depends on the memory end point the </a:t>
            </a:r>
            <a:r>
              <a:rPr lang="en-US" sz="1200" b="0" kern="1200" dirty="0" err="1" smtClean="0">
                <a:solidFill>
                  <a:schemeClr val="tx1"/>
                </a:solidFill>
                <a:latin typeface="+mn-lt"/>
                <a:ea typeface="+mn-ea"/>
                <a:cs typeface="+mn-cs"/>
              </a:rPr>
              <a:t>Hyperbridge</a:t>
            </a:r>
            <a:r>
              <a:rPr lang="en-US" sz="1200" b="0" kern="1200" dirty="0" smtClean="0">
                <a:solidFill>
                  <a:schemeClr val="tx1"/>
                </a:solidFill>
                <a:latin typeface="+mn-lt"/>
                <a:ea typeface="+mn-ea"/>
                <a:cs typeface="+mn-cs"/>
              </a:rPr>
              <a:t> access. The MSMC SRAM returns the read in 32Bytes per burst, local L2 returns read in 16Bytes per burst, and the DDR_EMIF returns 64Bytes per burst. The </a:t>
            </a:r>
            <a:r>
              <a:rPr lang="en-US" sz="1200" b="0" kern="1200" dirty="0" err="1" smtClean="0">
                <a:solidFill>
                  <a:schemeClr val="tx1"/>
                </a:solidFill>
                <a:latin typeface="+mn-lt"/>
                <a:ea typeface="+mn-ea"/>
                <a:cs typeface="+mn-cs"/>
              </a:rPr>
              <a:t>HyperBridge</a:t>
            </a:r>
            <a:r>
              <a:rPr lang="en-US" sz="1200" b="0" kern="1200" dirty="0" smtClean="0">
                <a:solidFill>
                  <a:schemeClr val="tx1"/>
                </a:solidFill>
                <a:latin typeface="+mn-lt"/>
                <a:ea typeface="+mn-ea"/>
                <a:cs typeface="+mn-cs"/>
              </a:rPr>
              <a:t> returns each read burst individually, therefore, the read from DDR_EMIF can reach 44.44*64/(64+16)= 35.56Gbps, read from MSMC SRAM can reach 44.44* 32/(32+16)=29.63Gbps and read from local L2 can reach 44.44* 32/(16+16)=22.22Gbps.</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When </a:t>
            </a:r>
            <a:r>
              <a:rPr lang="en-US" sz="1200" b="0" kern="1200" dirty="0" err="1" smtClean="0">
                <a:solidFill>
                  <a:schemeClr val="tx1"/>
                </a:solidFill>
                <a:latin typeface="+mn-lt"/>
                <a:ea typeface="+mn-ea"/>
                <a:cs typeface="+mn-cs"/>
              </a:rPr>
              <a:t>vUSR</a:t>
            </a:r>
            <a:r>
              <a:rPr lang="en-US" sz="1200" b="0" kern="1200" dirty="0" smtClean="0">
                <a:solidFill>
                  <a:schemeClr val="tx1"/>
                </a:solidFill>
                <a:latin typeface="+mn-lt"/>
                <a:ea typeface="+mn-ea"/>
                <a:cs typeface="+mn-cs"/>
              </a:rPr>
              <a:t> is in the loopback mode, since the read return data and the read commands share the same link, the read performance future degrades. the read from DDR_EMIF can reach 44.44*64/(64+16+16)= 29.63Gbps, read from MSMC SRAM can reach 44.44* 32/(32+16+8) =25.40Gbps and read from local L2 can reach 44.44*32/(16+16+4) 19.75Gbps. The write performance in the loopback mode is same as the normal operation mode.</a:t>
            </a:r>
          </a:p>
          <a:p>
            <a:r>
              <a:rPr lang="en-US" sz="1200" b="0" kern="1200" dirty="0" smtClean="0">
                <a:solidFill>
                  <a:schemeClr val="tx1"/>
                </a:solidFill>
                <a:latin typeface="+mn-lt"/>
                <a:ea typeface="+mn-ea"/>
                <a:cs typeface="+mn-cs"/>
              </a:rPr>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56</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B71D69-043B-40DD-8EF4-0F7455B95D83}" type="slidenum">
              <a:rPr lang="en-US" smtClean="0">
                <a:latin typeface="Arial" charset="0"/>
              </a:rPr>
              <a:pPr fontAlgn="base">
                <a:spcBef>
                  <a:spcPct val="0"/>
                </a:spcBef>
                <a:spcAft>
                  <a:spcPct val="0"/>
                </a:spcAft>
              </a:pPr>
              <a:t>58</a:t>
            </a:fld>
            <a:endParaRPr lang="en-US" dirty="0"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4F197442-A097-46F1-9A0E-F11BFDFF5510}" type="slidenum">
              <a:rPr lang="en-US" sz="1200">
                <a:solidFill>
                  <a:srgbClr val="000000"/>
                </a:solidFill>
              </a:rPr>
              <a:pPr defTabSz="917575"/>
              <a:t>6</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5" tIns="45962" rIns="91925" bIns="45962"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None/>
              <a:tabLst/>
              <a:defRPr/>
            </a:pPr>
            <a:r>
              <a:rPr lang="en-US" b="1" dirty="0" smtClean="0">
                <a:latin typeface="Arial" charset="0"/>
              </a:rPr>
              <a:t>Talking Points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dirty="0" smtClean="0">
                <a:latin typeface="Arial" charset="0"/>
              </a:rPr>
              <a:t> In Keystone</a:t>
            </a:r>
            <a:r>
              <a:rPr lang="en-US" baseline="0" dirty="0" smtClean="0">
                <a:latin typeface="Arial" charset="0"/>
              </a:rPr>
              <a:t> devices, we see that </a:t>
            </a:r>
            <a:r>
              <a:rPr lang="en-US" dirty="0" smtClean="0">
                <a:latin typeface="Arial" charset="0"/>
              </a:rPr>
              <a:t>C66x </a:t>
            </a:r>
            <a:r>
              <a:rPr lang="en-US" dirty="0" err="1" smtClean="0">
                <a:latin typeface="Arial" charset="0"/>
              </a:rPr>
              <a:t>CorePacs</a:t>
            </a:r>
            <a:r>
              <a:rPr lang="en-US" dirty="0" smtClean="0">
                <a:latin typeface="Arial" charset="0"/>
              </a:rPr>
              <a:t>, EDMA3 transfer controllers, and system peripherals are interconnected through </a:t>
            </a:r>
            <a:r>
              <a:rPr lang="en-US" dirty="0" err="1" smtClean="0">
                <a:latin typeface="Arial" charset="0"/>
              </a:rPr>
              <a:t>TeraNet</a:t>
            </a:r>
            <a:endParaRPr lang="en-US" dirty="0" smtClean="0">
              <a:latin typeface="Arial" charset="0"/>
            </a:endParaRP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dirty="0" smtClean="0">
                <a:latin typeface="Arial" charset="0"/>
              </a:rPr>
              <a:t> </a:t>
            </a:r>
            <a:r>
              <a:rPr lang="en-US" dirty="0" err="1" smtClean="0">
                <a:latin typeface="Arial" charset="0"/>
              </a:rPr>
              <a:t>TeraNet</a:t>
            </a:r>
            <a:r>
              <a:rPr lang="en-US" dirty="0" smtClean="0">
                <a:latin typeface="Arial" charset="0"/>
              </a:rPr>
              <a:t> is a non-blocking switch fabric that enables fast and contention-free internal data movement,</a:t>
            </a:r>
            <a:r>
              <a:rPr lang="en-US" baseline="0" dirty="0" smtClean="0">
                <a:latin typeface="Arial" charset="0"/>
              </a:rPr>
              <a:t> </a:t>
            </a:r>
            <a:r>
              <a:rPr lang="en-US" dirty="0" smtClean="0">
                <a:latin typeface="Arial" charset="0"/>
              </a:rPr>
              <a:t>and concurrent data transfers between</a:t>
            </a:r>
            <a:r>
              <a:rPr lang="en-US" baseline="0" dirty="0" smtClean="0">
                <a:latin typeface="Arial" charset="0"/>
              </a:rPr>
              <a:t> </a:t>
            </a:r>
            <a:r>
              <a:rPr lang="en-US" dirty="0" smtClean="0">
                <a:latin typeface="Arial" charset="0"/>
              </a:rPr>
              <a:t>master peripherals and slave peripherals. </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dirty="0" smtClean="0">
                <a:latin typeface="Arial" charset="0"/>
              </a:rPr>
              <a:t> </a:t>
            </a:r>
            <a:r>
              <a:rPr lang="en-US" dirty="0" err="1" smtClean="0">
                <a:latin typeface="Arial" charset="0"/>
              </a:rPr>
              <a:t>HyperLink</a:t>
            </a:r>
            <a:r>
              <a:rPr lang="en-US" dirty="0" smtClean="0">
                <a:latin typeface="Arial" charset="0"/>
              </a:rPr>
              <a:t> essentially extends</a:t>
            </a:r>
            <a:r>
              <a:rPr lang="en-US" baseline="0" dirty="0" smtClean="0">
                <a:latin typeface="Arial" charset="0"/>
              </a:rPr>
              <a:t> </a:t>
            </a:r>
            <a:r>
              <a:rPr lang="en-US" baseline="0" dirty="0" err="1" smtClean="0">
                <a:latin typeface="Arial" charset="0"/>
              </a:rPr>
              <a:t>TeraNet</a:t>
            </a:r>
            <a:r>
              <a:rPr lang="en-US" baseline="0" dirty="0" smtClean="0">
                <a:latin typeface="Arial" charset="0"/>
              </a:rPr>
              <a:t> from one device to another</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baseline="0" dirty="0" smtClean="0">
                <a:latin typeface="Arial" charset="0"/>
              </a:rPr>
              <a:t> It not only supports read/write transactions from one device to another but also ports events and interrupts across devices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endParaRPr 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64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256-bit </a:t>
            </a:r>
            <a:r>
              <a:rPr lang="en-US" dirty="0" err="1" smtClean="0"/>
              <a:t>teranet</a:t>
            </a:r>
            <a:r>
              <a:rPr lang="en-US" dirty="0" smtClean="0"/>
              <a:t>, 600 MHz</a:t>
            </a:r>
            <a:r>
              <a:rPr lang="en-US" baseline="0" dirty="0" smtClean="0"/>
              <a:t> CPU/2</a:t>
            </a:r>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4F197442-A097-46F1-9A0E-F11BFDFF5510}" type="slidenum">
              <a:rPr lang="en-US" sz="1200">
                <a:solidFill>
                  <a:srgbClr val="000000"/>
                </a:solidFill>
              </a:rPr>
              <a:pPr defTabSz="917575"/>
              <a:t>8</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5" tIns="45962" rIns="91925" bIns="45962"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None/>
              <a:tabLst/>
              <a:defRPr/>
            </a:pP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0338" y="8829675"/>
            <a:ext cx="3038475" cy="465138"/>
          </a:xfrm>
          <a:prstGeom prst="rect">
            <a:avLst/>
          </a:prstGeom>
          <a:noFill/>
          <a:ln w="9525">
            <a:noFill/>
            <a:miter lim="800000"/>
            <a:headEnd/>
            <a:tailEnd/>
          </a:ln>
        </p:spPr>
        <p:txBody>
          <a:bodyPr lIns="91925" tIns="45962" rIns="91925" bIns="45962" anchor="b"/>
          <a:lstStyle/>
          <a:p>
            <a:pPr defTabSz="917575"/>
            <a:fld id="{4F197442-A097-46F1-9A0E-F11BFDFF5510}" type="slidenum">
              <a:rPr lang="en-US" sz="1200">
                <a:solidFill>
                  <a:srgbClr val="000000"/>
                </a:solidFill>
              </a:rPr>
              <a:pPr defTabSz="917575"/>
              <a:t>9</a:t>
            </a:fld>
            <a:endParaRPr lang="en-US" sz="1200" dirty="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lIns="91925" tIns="45962" rIns="91925" bIns="45962"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None/>
              <a:tabLst/>
              <a:defRPr/>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1421827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1975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mk:@MSITStore:C:\ti\ccs\pdk_C6678_1_0_0_18\packages\ti\drv\hyplnk\docs\hyplnkDocs.chm::/hyplnk_8h.html" TargetMode="External"/><Relationship Id="rId7" Type="http://schemas.openxmlformats.org/officeDocument/2006/relationships/hyperlink" Target="mk:@MSITStore:C:\ti\ccs\pdk_C6678_1_0_0_18\packages\ti\drv\hyplnk\docs\hyplnkDocs.chm::/structhyplnk_registers__s.html"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mk:@MSITStore:C:\ti\ccs\pdk_C6678_1_0_0_18\packages\ti\drv\hyplnk\docs\hyplnkDocs.chm::/group__hyplnklld__api__constants.html" TargetMode="External"/><Relationship Id="rId5" Type="http://schemas.openxmlformats.org/officeDocument/2006/relationships/hyperlink" Target="mk:@MSITStore:C:\ti\ccs\pdk_C6678_1_0_0_18\packages\ti\drv\hyplnk\docs\hyplnkDocs.chm::/group__hyplnklld__api__structures.html" TargetMode="External"/><Relationship Id="rId4" Type="http://schemas.openxmlformats.org/officeDocument/2006/relationships/hyperlink" Target="mk:@MSITStore:C:\ti\ccs\pdk_C6678_1_0_0_18\packages\ti\drv\hyplnk\docs\hyplnkDocs.chm::/group__hyplnklld__api__functions.html"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lit/SPRUGW8"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hyperlink" Target="http://e2e.ti.com/" TargetMode="External"/><Relationship Id="rId5" Type="http://schemas.openxmlformats.org/officeDocument/2006/relationships/hyperlink" Target="http://www.integretek.com/products/Hyperlink.html" TargetMode="External"/><Relationship Id="rId4" Type="http://schemas.openxmlformats.org/officeDocument/2006/relationships/hyperlink" Target="http://www.ti.com/lit/ds/sprs691c/sprs691c.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152400" y="1447800"/>
            <a:ext cx="8839200" cy="5334000"/>
          </a:xfrm>
        </p:spPr>
        <p:txBody>
          <a:bodyPr/>
          <a:lstStyle/>
          <a:p>
            <a:pPr eaLnBrk="1" hangingPunct="1"/>
            <a:r>
              <a:rPr lang="en-US" sz="4000" dirty="0" smtClean="0">
                <a:solidFill>
                  <a:srgbClr val="FF0000"/>
                </a:solidFill>
                <a:latin typeface="Arial"/>
                <a:cs typeface="Arial"/>
              </a:rPr>
              <a:t>C66x </a:t>
            </a:r>
            <a:r>
              <a:rPr lang="en-US" sz="4000" dirty="0" err="1" smtClean="0">
                <a:solidFill>
                  <a:srgbClr val="FF0000"/>
                </a:solidFill>
                <a:latin typeface="Arial"/>
                <a:cs typeface="Arial"/>
              </a:rPr>
              <a:t>KeyStone</a:t>
            </a:r>
            <a:r>
              <a:rPr lang="en-US" sz="4000" dirty="0" smtClean="0">
                <a:solidFill>
                  <a:srgbClr val="FF0000"/>
                </a:solidFill>
                <a:latin typeface="Arial"/>
                <a:cs typeface="Arial"/>
              </a:rPr>
              <a:t> Training</a:t>
            </a:r>
            <a:br>
              <a:rPr lang="en-US" sz="4000" dirty="0" smtClean="0">
                <a:solidFill>
                  <a:srgbClr val="FF0000"/>
                </a:solidFill>
                <a:latin typeface="Arial"/>
                <a:cs typeface="Arial"/>
              </a:rPr>
            </a:br>
            <a:r>
              <a:rPr lang="en-US" sz="4000" dirty="0" err="1" smtClean="0">
                <a:latin typeface="Arial"/>
                <a:cs typeface="Arial"/>
              </a:rPr>
              <a:t>HyperLink</a:t>
            </a:r>
            <a:r>
              <a:rPr lang="en-US" sz="4000" dirty="0" smtClean="0">
                <a:solidFill>
                  <a:srgbClr val="FF0000"/>
                </a:solidFill>
                <a:latin typeface="Arial"/>
                <a:cs typeface="Arial"/>
              </a:rPr>
              <a:t/>
            </a:r>
            <a:br>
              <a:rPr lang="en-US" sz="4000" dirty="0" smtClean="0">
                <a:solidFill>
                  <a:srgbClr val="FF0000"/>
                </a:solidFill>
                <a:latin typeface="Arial"/>
                <a:cs typeface="Arial"/>
              </a:rPr>
            </a:br>
            <a:r>
              <a:rPr lang="en-US" sz="4000" dirty="0" smtClean="0">
                <a:solidFill>
                  <a:srgbClr val="FF0000"/>
                </a:solidFill>
                <a:latin typeface="Arial"/>
                <a:cs typeface="Arial"/>
              </a:rPr>
              <a:t/>
            </a:r>
            <a:br>
              <a:rPr lang="en-US" sz="4000" dirty="0" smtClean="0">
                <a:solidFill>
                  <a:srgbClr val="FF0000"/>
                </a:solidFill>
                <a:latin typeface="Arial"/>
                <a:cs typeface="Arial"/>
              </a:rPr>
            </a:br>
            <a:r>
              <a:rPr lang="en-US" sz="4000" dirty="0" smtClean="0">
                <a:solidFill>
                  <a:srgbClr val="FF0000"/>
                </a:solidFill>
                <a:latin typeface="Arial"/>
                <a:cs typeface="Arial"/>
              </a:rPr>
              <a:t/>
            </a:r>
            <a:br>
              <a:rPr lang="en-US" sz="4000" dirty="0" smtClean="0">
                <a:solidFill>
                  <a:srgbClr val="FF0000"/>
                </a:solidFill>
                <a:latin typeface="Arial"/>
                <a:cs typeface="Arial"/>
              </a:rPr>
            </a:br>
            <a:r>
              <a:rPr lang="en-US" sz="4000" dirty="0" smtClean="0">
                <a:solidFill>
                  <a:srgbClr val="FF0000"/>
                </a:solidFill>
                <a:latin typeface="Arial"/>
                <a:cs typeface="Arial"/>
              </a:rPr>
              <a:t/>
            </a:r>
            <a:br>
              <a:rPr lang="en-US" sz="4000" dirty="0" smtClean="0">
                <a:solidFill>
                  <a:srgbClr val="FF0000"/>
                </a:solidFill>
                <a:latin typeface="Arial"/>
                <a:cs typeface="Arial"/>
              </a:rPr>
            </a:br>
            <a:r>
              <a:rPr lang="en-US" sz="2800" b="0" dirty="0" err="1" smtClean="0">
                <a:latin typeface="Arial"/>
                <a:cs typeface="Arial"/>
              </a:rPr>
              <a:t>Multicore</a:t>
            </a:r>
            <a:r>
              <a:rPr lang="en-US" sz="2800" b="0" dirty="0" smtClean="0">
                <a:latin typeface="Arial"/>
                <a:cs typeface="Arial"/>
              </a:rPr>
              <a:t> Processors</a:t>
            </a:r>
            <a:br>
              <a:rPr lang="en-US" sz="2800" b="0" dirty="0" smtClean="0">
                <a:latin typeface="Arial"/>
                <a:cs typeface="Arial"/>
              </a:rPr>
            </a:br>
            <a:r>
              <a:rPr lang="en-US" sz="2800" b="0" dirty="0" smtClean="0">
                <a:latin typeface="Arial"/>
                <a:cs typeface="Arial"/>
              </a:rPr>
              <a:t>Texas Instruments Inc</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324535"/>
          </a:xfrm>
          <a:prstGeom prst="rect">
            <a:avLst/>
          </a:prstGeom>
        </p:spPr>
        <p:txBody>
          <a:bodyPr wrap="square">
            <a:spAutoFit/>
          </a:bodyPr>
          <a:lstStyle/>
          <a:p>
            <a:pPr marL="342900" indent="-342900">
              <a:buFont typeface="Arial"/>
              <a:buChar char="•"/>
            </a:pPr>
            <a:r>
              <a:rPr lang="en-US" sz="2000" dirty="0" err="1" smtClean="0"/>
              <a:t>HyperLink</a:t>
            </a:r>
            <a:r>
              <a:rPr lang="en-US" sz="2000" dirty="0" smtClean="0"/>
              <a:t> offers a packet-based transfer protocol that supports multiple outstanding read, write and interrupt transactions</a:t>
            </a:r>
          </a:p>
          <a:p>
            <a:endParaRPr lang="en-US" sz="2000" dirty="0" smtClean="0"/>
          </a:p>
          <a:p>
            <a:pPr marL="342900" indent="-342900">
              <a:buFont typeface="Arial"/>
              <a:buChar char="•"/>
            </a:pPr>
            <a:r>
              <a:rPr lang="en-US" sz="2000" dirty="0" smtClean="0"/>
              <a:t>Users can use </a:t>
            </a:r>
            <a:r>
              <a:rPr lang="en-US" sz="2000" dirty="0" err="1" smtClean="0"/>
              <a:t>HyperLink</a:t>
            </a:r>
            <a:r>
              <a:rPr lang="en-US" sz="2000" dirty="0" smtClean="0"/>
              <a:t> to:</a:t>
            </a:r>
          </a:p>
          <a:p>
            <a:pPr marL="800100" lvl="1" indent="-342900">
              <a:buFont typeface="Arial"/>
              <a:buChar char="•"/>
            </a:pPr>
            <a:r>
              <a:rPr lang="en-US" sz="2000" dirty="0" smtClean="0"/>
              <a:t>Write </a:t>
            </a:r>
            <a:r>
              <a:rPr lang="en-US" sz="2000" dirty="0"/>
              <a:t>to remote device memory</a:t>
            </a:r>
          </a:p>
          <a:p>
            <a:pPr marL="800100" lvl="1" indent="-342900">
              <a:buFont typeface="Arial"/>
              <a:buChar char="•"/>
            </a:pPr>
            <a:r>
              <a:rPr lang="en-US" sz="2000" dirty="0" smtClean="0"/>
              <a:t>Read </a:t>
            </a:r>
            <a:r>
              <a:rPr lang="en-US" sz="2000" dirty="0"/>
              <a:t>from remote device </a:t>
            </a:r>
            <a:r>
              <a:rPr lang="en-US" sz="2000" dirty="0" smtClean="0"/>
              <a:t>memory</a:t>
            </a:r>
          </a:p>
          <a:p>
            <a:pPr marL="800100" lvl="1" indent="-342900">
              <a:buFont typeface="Arial"/>
              <a:buChar char="•"/>
            </a:pPr>
            <a:r>
              <a:rPr lang="en-US" sz="2000" dirty="0" smtClean="0"/>
              <a:t>Generate events </a:t>
            </a:r>
            <a:r>
              <a:rPr lang="en-US" sz="2000" dirty="0"/>
              <a:t>/ interrupt in the remote device</a:t>
            </a:r>
          </a:p>
          <a:p>
            <a:pPr marL="342900" indent="-342900">
              <a:buFont typeface="Arial"/>
              <a:buChar char="•"/>
            </a:pPr>
            <a:endParaRPr lang="en-US" sz="2000" dirty="0"/>
          </a:p>
          <a:p>
            <a:pPr marL="342900" indent="-342900">
              <a:buFont typeface="Arial"/>
              <a:buChar char="•"/>
            </a:pPr>
            <a:r>
              <a:rPr lang="en-US" sz="2000" dirty="0" smtClean="0"/>
              <a:t>Read/Write transactions with 4 packet types</a:t>
            </a:r>
            <a:endParaRPr lang="en-US" sz="2000" dirty="0"/>
          </a:p>
          <a:p>
            <a:pPr marL="800100" lvl="1" indent="-342900">
              <a:buFont typeface="Arial"/>
              <a:buChar char="•"/>
            </a:pPr>
            <a:r>
              <a:rPr lang="en-US" sz="2000" dirty="0"/>
              <a:t>Write Request / Data Packet</a:t>
            </a:r>
          </a:p>
          <a:p>
            <a:pPr marL="800100" lvl="1" indent="-342900">
              <a:buFont typeface="Arial"/>
              <a:buChar char="•"/>
            </a:pPr>
            <a:r>
              <a:rPr lang="en-US" sz="2000" dirty="0" smtClean="0"/>
              <a:t>Write </a:t>
            </a:r>
            <a:r>
              <a:rPr lang="en-US" sz="2000" dirty="0"/>
              <a:t>Response </a:t>
            </a:r>
            <a:r>
              <a:rPr lang="en-US" sz="2000" dirty="0" smtClean="0"/>
              <a:t>Packet (optional)</a:t>
            </a:r>
            <a:endParaRPr lang="en-US" sz="2000" dirty="0"/>
          </a:p>
          <a:p>
            <a:pPr marL="800100" lvl="1" indent="-342900">
              <a:buFont typeface="Arial"/>
              <a:buChar char="•"/>
            </a:pPr>
            <a:r>
              <a:rPr lang="en-US" sz="2000" dirty="0"/>
              <a:t>Read Request Packet</a:t>
            </a:r>
          </a:p>
          <a:p>
            <a:pPr marL="800100" lvl="1" indent="-342900">
              <a:buFont typeface="Arial"/>
              <a:buChar char="•"/>
            </a:pPr>
            <a:r>
              <a:rPr lang="en-US" sz="2000" dirty="0"/>
              <a:t>Read Response Data </a:t>
            </a:r>
            <a:r>
              <a:rPr lang="en-US" sz="2000" dirty="0" smtClean="0"/>
              <a:t>Packet</a:t>
            </a:r>
          </a:p>
          <a:p>
            <a:pPr lvl="1"/>
            <a:endParaRPr lang="en-US" sz="2000" dirty="0"/>
          </a:p>
          <a:p>
            <a:pPr marL="342900" indent="-342900">
              <a:buFont typeface="Arial"/>
              <a:buChar char="•"/>
            </a:pPr>
            <a:r>
              <a:rPr lang="en-US" sz="2000" dirty="0"/>
              <a:t>Interrupt </a:t>
            </a:r>
            <a:r>
              <a:rPr lang="en-US" sz="2000" dirty="0" smtClean="0"/>
              <a:t>Packet </a:t>
            </a:r>
            <a:r>
              <a:rPr lang="en-US" sz="2000" dirty="0"/>
              <a:t>passes event to remote </a:t>
            </a:r>
            <a:r>
              <a:rPr lang="en-US" sz="2000" dirty="0" smtClean="0"/>
              <a:t>side</a:t>
            </a:r>
          </a:p>
          <a:p>
            <a:pPr marL="342900" indent="-342900">
              <a:buFont typeface="Arial"/>
              <a:buChar char="•"/>
            </a:pPr>
            <a:endParaRPr lang="en-US" sz="2000" dirty="0"/>
          </a:p>
          <a:p>
            <a:pPr marL="342900" indent="-342900">
              <a:buFont typeface="Arial"/>
              <a:buChar char="•"/>
            </a:pPr>
            <a:r>
              <a:rPr lang="en-US" sz="2000" dirty="0" smtClean="0"/>
              <a:t>16 byte packet header for 64 byte payload, and 8b/9b encoding</a:t>
            </a: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Packet-based Protocol</a:t>
            </a:r>
          </a:p>
        </p:txBody>
      </p:sp>
    </p:spTree>
    <p:custDataLst>
      <p:tags r:id="rId1"/>
    </p:custDataLst>
    <p:extLst>
      <p:ext uri="{BB962C8B-B14F-4D97-AF65-F5344CB8AC3E}">
        <p14:creationId xmlns:p14="http://schemas.microsoft.com/office/powerpoint/2010/main" xmlns="" val="1348328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Arial"/>
                <a:cs typeface="Arial"/>
              </a:rPr>
              <a:t>Application typically follows this flow to enable &amp; configure </a:t>
            </a:r>
            <a:r>
              <a:rPr lang="en-US" sz="2200" kern="0" dirty="0" err="1" smtClean="0">
                <a:latin typeface="Arial"/>
                <a:cs typeface="Arial"/>
              </a:rPr>
              <a:t>HyperLink</a:t>
            </a:r>
            <a:r>
              <a:rPr lang="en-US" sz="2200" kern="0" dirty="0" smtClean="0">
                <a:latin typeface="Arial"/>
                <a:cs typeface="Arial"/>
              </a:rPr>
              <a:t>:</a:t>
            </a:r>
          </a:p>
          <a:p>
            <a:pPr marL="457200" lvl="0" indent="-457200">
              <a:spcBef>
                <a:spcPts val="600"/>
              </a:spcBef>
              <a:spcAft>
                <a:spcPct val="10000"/>
              </a:spcAft>
              <a:buAutoNum type="arabicPeriod"/>
            </a:pPr>
            <a:r>
              <a:rPr lang="en-US" sz="2200" kern="0" dirty="0" smtClean="0">
                <a:latin typeface="Arial"/>
                <a:cs typeface="Arial"/>
              </a:rPr>
              <a:t>PLL, Power and </a:t>
            </a:r>
            <a:r>
              <a:rPr lang="en-US" sz="2200" kern="0" dirty="0" err="1" smtClean="0">
                <a:latin typeface="Arial"/>
                <a:cs typeface="Arial"/>
              </a:rPr>
              <a:t>SerDes</a:t>
            </a:r>
            <a:endParaRPr lang="en-US" sz="2200" kern="0" dirty="0" smtClean="0">
              <a:latin typeface="Arial"/>
              <a:cs typeface="Arial"/>
            </a:endParaRPr>
          </a:p>
          <a:p>
            <a:pPr marL="914400" lvl="1" indent="-457200">
              <a:spcBef>
                <a:spcPts val="600"/>
              </a:spcBef>
              <a:spcAft>
                <a:spcPct val="10000"/>
              </a:spcAft>
              <a:buAutoNum type="arabicPeriod"/>
            </a:pPr>
            <a:r>
              <a:rPr lang="en-US" sz="2200" kern="0" dirty="0" smtClean="0">
                <a:latin typeface="Arial"/>
                <a:cs typeface="Arial"/>
              </a:rPr>
              <a:t>Setup PLL</a:t>
            </a:r>
          </a:p>
          <a:p>
            <a:pPr marL="914400" lvl="1" indent="-457200">
              <a:spcBef>
                <a:spcPts val="600"/>
              </a:spcBef>
              <a:spcAft>
                <a:spcPct val="10000"/>
              </a:spcAft>
              <a:buAutoNum type="arabicPeriod"/>
            </a:pPr>
            <a:r>
              <a:rPr lang="en-US" sz="2200" kern="0" dirty="0" smtClean="0">
                <a:latin typeface="Arial"/>
                <a:cs typeface="Arial"/>
              </a:rPr>
              <a:t>Enable power domain for </a:t>
            </a:r>
            <a:r>
              <a:rPr lang="en-US" sz="2200" kern="0" dirty="0" err="1" smtClean="0">
                <a:latin typeface="Arial"/>
                <a:cs typeface="Arial"/>
              </a:rPr>
              <a:t>HyperLink</a:t>
            </a:r>
            <a:endParaRPr lang="en-US" sz="2200" kern="0" dirty="0">
              <a:latin typeface="Arial"/>
              <a:cs typeface="Arial"/>
            </a:endParaRPr>
          </a:p>
          <a:p>
            <a:pPr marL="914400" lvl="1" indent="-457200">
              <a:spcBef>
                <a:spcPts val="600"/>
              </a:spcBef>
              <a:spcAft>
                <a:spcPct val="10000"/>
              </a:spcAft>
              <a:buAutoNum type="arabicPeriod"/>
            </a:pPr>
            <a:r>
              <a:rPr lang="en-US" sz="2200" kern="0" dirty="0" smtClean="0">
                <a:latin typeface="Arial"/>
                <a:cs typeface="Arial"/>
              </a:rPr>
              <a:t>Configure </a:t>
            </a:r>
            <a:r>
              <a:rPr lang="en-US" sz="2200" kern="0" dirty="0" err="1" smtClean="0">
                <a:latin typeface="Arial"/>
                <a:cs typeface="Arial"/>
              </a:rPr>
              <a:t>SerDes</a:t>
            </a:r>
            <a:endParaRPr lang="en-US" sz="2200" kern="0" dirty="0" smtClean="0">
              <a:latin typeface="Arial"/>
              <a:cs typeface="Arial"/>
            </a:endParaRPr>
          </a:p>
          <a:p>
            <a:pPr marL="914400" lvl="1" indent="-457200">
              <a:spcBef>
                <a:spcPts val="600"/>
              </a:spcBef>
              <a:spcAft>
                <a:spcPct val="10000"/>
              </a:spcAft>
              <a:buAutoNum type="arabicPeriod"/>
            </a:pPr>
            <a:r>
              <a:rPr lang="en-US" sz="2200" kern="0" dirty="0" smtClean="0">
                <a:latin typeface="Arial"/>
                <a:cs typeface="Arial"/>
              </a:rPr>
              <a:t>Confirm that power is enabled</a:t>
            </a:r>
          </a:p>
          <a:p>
            <a:pPr marL="457200" lvl="0" indent="-457200">
              <a:spcBef>
                <a:spcPts val="600"/>
              </a:spcBef>
              <a:spcAft>
                <a:spcPct val="10000"/>
              </a:spcAft>
              <a:buAutoNum type="arabicPeriod"/>
            </a:pPr>
            <a:r>
              <a:rPr lang="en-US" sz="2200" kern="0" dirty="0" smtClean="0">
                <a:latin typeface="Arial"/>
                <a:cs typeface="Arial"/>
              </a:rPr>
              <a:t>Register Configurations</a:t>
            </a:r>
          </a:p>
          <a:p>
            <a:pPr marL="914400" lvl="1" indent="-457200">
              <a:spcBef>
                <a:spcPts val="600"/>
              </a:spcBef>
              <a:spcAft>
                <a:spcPct val="10000"/>
              </a:spcAft>
              <a:buAutoNum type="arabicPeriod"/>
            </a:pPr>
            <a:r>
              <a:rPr lang="en-US" sz="2200" kern="0" dirty="0" smtClean="0">
                <a:latin typeface="Arial"/>
                <a:cs typeface="Arial"/>
              </a:rPr>
              <a:t>Enable </a:t>
            </a:r>
            <a:r>
              <a:rPr lang="en-US" sz="2200" kern="0" dirty="0" err="1" smtClean="0">
                <a:latin typeface="Arial"/>
                <a:cs typeface="Arial"/>
              </a:rPr>
              <a:t>HyperLink</a:t>
            </a:r>
            <a:r>
              <a:rPr lang="en-US" sz="2200" kern="0" dirty="0" smtClean="0">
                <a:latin typeface="Arial"/>
                <a:cs typeface="Arial"/>
              </a:rPr>
              <a:t> via </a:t>
            </a:r>
            <a:r>
              <a:rPr lang="en-US" sz="2200" kern="0" dirty="0" err="1" smtClean="0">
                <a:latin typeface="Arial"/>
                <a:cs typeface="Arial"/>
              </a:rPr>
              <a:t>HyperLink</a:t>
            </a:r>
            <a:r>
              <a:rPr lang="en-US" sz="2200" kern="0" dirty="0" smtClean="0">
                <a:latin typeface="Arial"/>
                <a:cs typeface="Arial"/>
              </a:rPr>
              <a:t> Control Register (base + 0x4)</a:t>
            </a:r>
          </a:p>
          <a:p>
            <a:pPr marL="914400" lvl="1" indent="-457200">
              <a:spcBef>
                <a:spcPts val="600"/>
              </a:spcBef>
              <a:spcAft>
                <a:spcPct val="10000"/>
              </a:spcAft>
              <a:buAutoNum type="arabicPeriod"/>
            </a:pPr>
            <a:r>
              <a:rPr lang="en-US" sz="2200" kern="0" dirty="0" smtClean="0">
                <a:latin typeface="Arial"/>
                <a:cs typeface="Arial"/>
              </a:rPr>
              <a:t>Once link is up, both devices can see each other’s registers.</a:t>
            </a:r>
            <a:br>
              <a:rPr lang="en-US" sz="2200" kern="0" dirty="0" smtClean="0">
                <a:latin typeface="Arial"/>
                <a:cs typeface="Arial"/>
              </a:rPr>
            </a:br>
            <a:r>
              <a:rPr lang="en-US" sz="2200" kern="0" dirty="0" smtClean="0">
                <a:latin typeface="Arial"/>
                <a:cs typeface="Arial"/>
              </a:rPr>
              <a:t>Here there’s a choice: device configures own registers; </a:t>
            </a:r>
            <a:r>
              <a:rPr lang="en-US" sz="2200" b="1" kern="0" dirty="0" smtClean="0">
                <a:latin typeface="Arial"/>
                <a:cs typeface="Arial"/>
              </a:rPr>
              <a:t>or</a:t>
            </a:r>
            <a:r>
              <a:rPr lang="en-US" sz="2200" kern="0" dirty="0" smtClean="0">
                <a:latin typeface="Arial"/>
                <a:cs typeface="Arial"/>
              </a:rPr>
              <a:t> one master programs registers for both devices; </a:t>
            </a:r>
            <a:r>
              <a:rPr lang="en-US" sz="2200" b="1" kern="0" dirty="0" smtClean="0">
                <a:latin typeface="Arial"/>
                <a:cs typeface="Arial"/>
              </a:rPr>
              <a:t>or</a:t>
            </a:r>
            <a:r>
              <a:rPr lang="en-US" sz="2200" kern="0" dirty="0" smtClean="0">
                <a:latin typeface="Arial"/>
                <a:cs typeface="Arial"/>
              </a:rPr>
              <a:t> direction-based</a:t>
            </a:r>
            <a:endParaRPr lang="en-US" sz="2200" kern="0" dirty="0">
              <a:latin typeface="Arial"/>
              <a:cs typeface="Arial"/>
            </a:endParaRPr>
          </a:p>
          <a:p>
            <a:pPr marL="914400" lvl="1" indent="-457200">
              <a:spcBef>
                <a:spcPts val="600"/>
              </a:spcBef>
              <a:spcAft>
                <a:spcPct val="10000"/>
              </a:spcAft>
              <a:buAutoNum type="arabicPeriod"/>
            </a:pPr>
            <a:r>
              <a:rPr lang="en-US" sz="2200" kern="0" dirty="0" smtClean="0">
                <a:latin typeface="Arial"/>
                <a:cs typeface="Arial"/>
              </a:rPr>
              <a:t>Register configuration involves specifying </a:t>
            </a:r>
            <a:r>
              <a:rPr lang="en-US" sz="2200" b="1" kern="0" dirty="0" smtClean="0">
                <a:latin typeface="Arial"/>
                <a:cs typeface="Arial"/>
              </a:rPr>
              <a:t>address translation </a:t>
            </a:r>
            <a:r>
              <a:rPr lang="en-US" sz="2200" kern="0" dirty="0" smtClean="0">
                <a:latin typeface="Arial"/>
                <a:cs typeface="Arial"/>
              </a:rPr>
              <a:t>scheme on </a:t>
            </a:r>
            <a:r>
              <a:rPr lang="en-US" sz="2200" kern="0" dirty="0" err="1" smtClean="0">
                <a:latin typeface="Arial"/>
                <a:cs typeface="Arial"/>
              </a:rPr>
              <a:t>Tx</a:t>
            </a:r>
            <a:r>
              <a:rPr lang="en-US" sz="2200" kern="0" dirty="0" smtClean="0">
                <a:latin typeface="Arial"/>
                <a:cs typeface="Arial"/>
              </a:rPr>
              <a:t> &amp; Rx side, and any event/interrupt configuration</a:t>
            </a:r>
          </a:p>
          <a:p>
            <a:pPr marL="457200" lvl="0" indent="-457200">
              <a:spcBef>
                <a:spcPts val="600"/>
              </a:spcBef>
              <a:spcAft>
                <a:spcPct val="10000"/>
              </a:spcAft>
              <a:buAutoNum type="arabicPeriod"/>
            </a:pPr>
            <a:endParaRPr lang="en-US" sz="2000" kern="0" dirty="0" smtClean="0">
              <a:latin typeface="Arial"/>
              <a:cs typeface="Arial"/>
            </a:endParaRPr>
          </a:p>
          <a:p>
            <a:pPr lvl="0">
              <a:spcBef>
                <a:spcPts val="0"/>
              </a:spcBef>
              <a:spcAft>
                <a:spcPct val="10000"/>
              </a:spcAft>
            </a:pPr>
            <a:endParaRPr lang="en-US" sz="2000" kern="0" dirty="0">
              <a:latin typeface="Arial"/>
              <a:cs typeface="Arial"/>
            </a:endParaRPr>
          </a:p>
        </p:txBody>
      </p:sp>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Typical Configuration Flow</a:t>
            </a:r>
          </a:p>
        </p:txBody>
      </p:sp>
    </p:spTree>
    <p:extLst>
      <p:ext uri="{BB962C8B-B14F-4D97-AF65-F5344CB8AC3E}">
        <p14:creationId xmlns:p14="http://schemas.microsoft.com/office/powerpoint/2010/main" xmlns="" val="31972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0"/>
            <a:ext cx="8229600" cy="762000"/>
          </a:xfrm>
        </p:spPr>
        <p:txBody>
          <a:bodyPr/>
          <a:lstStyle/>
          <a:p>
            <a:pPr algn="l" eaLnBrk="1" hangingPunct="1"/>
            <a:r>
              <a:rPr lang="en-US" sz="3200" dirty="0" smtClean="0">
                <a:solidFill>
                  <a:srgbClr val="FF0000"/>
                </a:solidFill>
                <a:latin typeface="Arial"/>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latin typeface="Arial"/>
                <a:cs typeface="Arial"/>
              </a:rPr>
              <a:t>Overview</a:t>
            </a:r>
          </a:p>
          <a:p>
            <a:pPr marL="514350" indent="-514350" eaLnBrk="1" fontAlgn="auto" hangingPunct="1">
              <a:spcAft>
                <a:spcPts val="0"/>
              </a:spcAft>
              <a:buFont typeface="+mj-lt"/>
              <a:buAutoNum type="arabicPeriod"/>
              <a:defRPr/>
            </a:pPr>
            <a:r>
              <a:rPr lang="en-US" sz="2800" dirty="0" smtClean="0">
                <a:latin typeface="Arial"/>
                <a:cs typeface="Arial"/>
              </a:rPr>
              <a:t>Address Translation</a:t>
            </a:r>
          </a:p>
          <a:p>
            <a:pPr marL="514350" indent="-514350" eaLnBrk="1" fontAlgn="auto" hangingPunct="1">
              <a:spcAft>
                <a:spcPts val="0"/>
              </a:spcAft>
              <a:buFont typeface="+mj-lt"/>
              <a:buAutoNum type="arabicPeriod"/>
              <a:defRPr/>
            </a:pPr>
            <a:r>
              <a:rPr lang="en-US" sz="2800" dirty="0" smtClean="0">
                <a:latin typeface="Arial"/>
                <a:cs typeface="Arial"/>
              </a:rPr>
              <a:t>Configuration</a:t>
            </a:r>
          </a:p>
          <a:p>
            <a:pPr marL="514350" indent="-514350" eaLnBrk="1" fontAlgn="auto" hangingPunct="1">
              <a:spcAft>
                <a:spcPts val="0"/>
              </a:spcAft>
              <a:buFont typeface="+mj-lt"/>
              <a:buAutoNum type="arabicPeriod"/>
              <a:defRPr/>
            </a:pPr>
            <a:r>
              <a:rPr lang="en-US" sz="2800" dirty="0">
                <a:latin typeface="Arial"/>
                <a:cs typeface="Arial"/>
              </a:rPr>
              <a:t>Performance</a:t>
            </a:r>
          </a:p>
          <a:p>
            <a:pPr marL="514350" indent="-514350" eaLnBrk="1" fontAlgn="auto" hangingPunct="1">
              <a:spcAft>
                <a:spcPts val="0"/>
              </a:spcAft>
              <a:buFont typeface="+mj-lt"/>
              <a:buAutoNum type="arabicPeriod"/>
              <a:defRPr/>
            </a:pPr>
            <a:r>
              <a:rPr lang="en-US" sz="2800" dirty="0" smtClean="0">
                <a:latin typeface="Arial"/>
                <a:cs typeface="Arial"/>
              </a:rPr>
              <a:t>Example</a:t>
            </a:r>
            <a:endParaRPr lang="en-US" sz="3600" b="1" dirty="0"/>
          </a:p>
        </p:txBody>
      </p:sp>
    </p:spTree>
    <p:extLst>
      <p:ext uri="{BB962C8B-B14F-4D97-AF65-F5344CB8AC3E}">
        <p14:creationId xmlns:p14="http://schemas.microsoft.com/office/powerpoint/2010/main" xmlns="" val="37380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3"/>
          <p:cNvGraphicFramePr>
            <a:graphicFrameLocks noChangeAspect="1"/>
          </p:cNvGraphicFramePr>
          <p:nvPr>
            <p:extLst>
              <p:ext uri="{D42A27DB-BD31-4B8C-83A1-F6EECF244321}">
                <p14:modId xmlns:p14="http://schemas.microsoft.com/office/powerpoint/2010/main" xmlns="" val="250262566"/>
              </p:ext>
            </p:extLst>
          </p:nvPr>
        </p:nvGraphicFramePr>
        <p:xfrm>
          <a:off x="1447800" y="3561588"/>
          <a:ext cx="6248400" cy="5811012"/>
        </p:xfrm>
        <a:graphic>
          <a:graphicData uri="http://schemas.openxmlformats.org/presentationml/2006/ole">
            <p:oleObj spid="_x0000_s149713" name="Visio" r:id="rId4" imgW="6287074" imgH="6712626" progId="">
              <p:embed/>
            </p:oleObj>
          </a:graphicData>
        </a:graphic>
      </p:graphicFrame>
      <p:sp>
        <p:nvSpPr>
          <p:cNvPr id="7" name="Rectangle 5"/>
          <p:cNvSpPr txBox="1">
            <a:spLocks noChangeArrowheads="1"/>
          </p:cNvSpPr>
          <p:nvPr/>
        </p:nvSpPr>
        <p:spPr bwMode="auto">
          <a:xfrm>
            <a:off x="152400" y="762000"/>
            <a:ext cx="89916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80000"/>
              </a:lnSpc>
              <a:spcAft>
                <a:spcPct val="10000"/>
              </a:spcAft>
              <a:buFont typeface="Arial"/>
              <a:buChar char="•"/>
            </a:pPr>
            <a:r>
              <a:rPr lang="en-US" sz="2000" kern="0" dirty="0" smtClean="0">
                <a:latin typeface="Arial"/>
                <a:cs typeface="Arial"/>
              </a:rPr>
              <a:t>Device A (</a:t>
            </a:r>
            <a:r>
              <a:rPr lang="en-US" sz="2000" kern="0" dirty="0" err="1" smtClean="0">
                <a:latin typeface="Arial"/>
                <a:cs typeface="Arial"/>
              </a:rPr>
              <a:t>Tx</a:t>
            </a:r>
            <a:r>
              <a:rPr lang="en-US" sz="2000" kern="0" dirty="0" smtClean="0">
                <a:latin typeface="Arial"/>
                <a:cs typeface="Arial"/>
              </a:rPr>
              <a:t>) can view max. </a:t>
            </a:r>
            <a:r>
              <a:rPr lang="en-US" sz="2000" b="1" kern="0" dirty="0" smtClean="0">
                <a:latin typeface="Arial"/>
                <a:cs typeface="Arial"/>
              </a:rPr>
              <a:t>256MB</a:t>
            </a:r>
            <a:r>
              <a:rPr lang="en-US" sz="2000" kern="0" dirty="0" smtClean="0">
                <a:latin typeface="Arial"/>
                <a:cs typeface="Arial"/>
              </a:rPr>
              <a:t> of Device B (Rx) </a:t>
            </a:r>
            <a:r>
              <a:rPr lang="en-US" sz="2000" kern="0" dirty="0" err="1" smtClean="0">
                <a:latin typeface="Arial"/>
                <a:cs typeface="Arial"/>
              </a:rPr>
              <a:t>mem</a:t>
            </a:r>
            <a:r>
              <a:rPr lang="en-US" sz="2000" kern="0" dirty="0" smtClean="0">
                <a:latin typeface="Arial"/>
                <a:cs typeface="Arial"/>
              </a:rPr>
              <a:t>.</a:t>
            </a:r>
          </a:p>
          <a:p>
            <a:pPr marL="342900" lvl="0" indent="-342900">
              <a:lnSpc>
                <a:spcPct val="80000"/>
              </a:lnSpc>
              <a:spcAft>
                <a:spcPct val="10000"/>
              </a:spcAft>
              <a:buFont typeface="Arial"/>
              <a:buChar char="•"/>
            </a:pPr>
            <a:endParaRPr lang="en-US" sz="2000" kern="0" dirty="0">
              <a:latin typeface="Arial"/>
              <a:cs typeface="Arial"/>
            </a:endParaRPr>
          </a:p>
          <a:p>
            <a:pPr marL="342900" lvl="0" indent="-342900">
              <a:lnSpc>
                <a:spcPct val="80000"/>
              </a:lnSpc>
              <a:spcAft>
                <a:spcPct val="10000"/>
              </a:spcAft>
              <a:buFont typeface="Arial"/>
              <a:buChar char="•"/>
            </a:pPr>
            <a:r>
              <a:rPr lang="en-US" sz="2000" kern="0" dirty="0" err="1" smtClean="0">
                <a:latin typeface="Arial"/>
                <a:cs typeface="Arial"/>
              </a:rPr>
              <a:t>Tx</a:t>
            </a:r>
            <a:r>
              <a:rPr lang="en-US" sz="2000" kern="0" dirty="0" smtClean="0">
                <a:latin typeface="Arial"/>
                <a:cs typeface="Arial"/>
              </a:rPr>
              <a:t> side: </a:t>
            </a:r>
            <a:r>
              <a:rPr lang="en-US" sz="2000" kern="0" dirty="0" err="1" smtClean="0">
                <a:latin typeface="Arial"/>
                <a:cs typeface="Arial"/>
              </a:rPr>
              <a:t>HyperLink</a:t>
            </a:r>
            <a:r>
              <a:rPr lang="en-US" sz="2000" kern="0" dirty="0" smtClean="0">
                <a:latin typeface="Arial"/>
                <a:cs typeface="Arial"/>
              </a:rPr>
              <a:t> </a:t>
            </a:r>
            <a:r>
              <a:rPr lang="en-US" sz="2000" kern="0" dirty="0">
                <a:latin typeface="Arial"/>
                <a:cs typeface="Arial"/>
              </a:rPr>
              <a:t>memory </a:t>
            </a:r>
            <a:r>
              <a:rPr lang="en-US" sz="2000" kern="0" dirty="0" smtClean="0">
                <a:latin typeface="Arial"/>
                <a:cs typeface="Arial"/>
              </a:rPr>
              <a:t>space is </a:t>
            </a:r>
            <a:r>
              <a:rPr lang="en-US" sz="2000" b="1" kern="0" dirty="0" smtClean="0">
                <a:latin typeface="Arial"/>
                <a:cs typeface="Arial"/>
              </a:rPr>
              <a:t>0x4000_0000 to 0x4FFF_FFFF</a:t>
            </a:r>
          </a:p>
          <a:p>
            <a:pPr marL="342900" lvl="0" indent="-342900">
              <a:lnSpc>
                <a:spcPct val="80000"/>
              </a:lnSpc>
              <a:spcAft>
                <a:spcPct val="10000"/>
              </a:spcAft>
              <a:buFont typeface="Arial"/>
              <a:buChar char="•"/>
            </a:pPr>
            <a:endParaRPr lang="en-US" sz="2000" kern="0" dirty="0">
              <a:latin typeface="Arial"/>
              <a:cs typeface="Arial"/>
            </a:endParaRPr>
          </a:p>
          <a:p>
            <a:pPr marL="342900" lvl="0" indent="-342900">
              <a:spcAft>
                <a:spcPct val="10000"/>
              </a:spcAft>
              <a:buFont typeface="Arial"/>
              <a:buChar char="•"/>
            </a:pPr>
            <a:r>
              <a:rPr lang="en-US" sz="2000" kern="0" dirty="0" smtClean="0">
                <a:latin typeface="Arial"/>
                <a:cs typeface="Arial"/>
              </a:rPr>
              <a:t>Rx side: </a:t>
            </a:r>
            <a:r>
              <a:rPr lang="en-US" sz="2000" kern="0" dirty="0" err="1" smtClean="0">
                <a:latin typeface="Arial"/>
                <a:cs typeface="Arial"/>
              </a:rPr>
              <a:t>HyperLink</a:t>
            </a:r>
            <a:r>
              <a:rPr lang="en-US" sz="2000" kern="0" dirty="0" smtClean="0">
                <a:latin typeface="Arial"/>
                <a:cs typeface="Arial"/>
              </a:rPr>
              <a:t> </a:t>
            </a:r>
            <a:r>
              <a:rPr lang="en-US" sz="2000" kern="0" dirty="0">
                <a:latin typeface="Arial"/>
                <a:cs typeface="Arial"/>
              </a:rPr>
              <a:t>memory </a:t>
            </a:r>
            <a:r>
              <a:rPr lang="en-US" sz="2000" kern="0" dirty="0" smtClean="0">
                <a:latin typeface="Arial"/>
                <a:cs typeface="Arial"/>
              </a:rPr>
              <a:t>space device </a:t>
            </a:r>
            <a:r>
              <a:rPr lang="en-US" sz="2000" kern="0" dirty="0">
                <a:latin typeface="Arial"/>
                <a:cs typeface="Arial"/>
              </a:rPr>
              <a:t>dependent, but </a:t>
            </a:r>
            <a:r>
              <a:rPr lang="en-US" sz="2000" kern="0" dirty="0" smtClean="0">
                <a:latin typeface="Arial"/>
                <a:cs typeface="Arial"/>
              </a:rPr>
              <a:t>typically somewhere in the 0x0000_0000 </a:t>
            </a:r>
            <a:r>
              <a:rPr lang="en-US" sz="2000" kern="0" dirty="0">
                <a:latin typeface="Arial"/>
                <a:cs typeface="Arial"/>
              </a:rPr>
              <a:t>to </a:t>
            </a:r>
            <a:r>
              <a:rPr lang="en-US" sz="2000" kern="0" dirty="0" smtClean="0">
                <a:latin typeface="Arial"/>
                <a:cs typeface="Arial"/>
              </a:rPr>
              <a:t>0xFFFF_FFFF address range</a:t>
            </a:r>
            <a:br>
              <a:rPr lang="en-US" sz="2000" kern="0" dirty="0" smtClean="0">
                <a:latin typeface="Arial"/>
                <a:cs typeface="Arial"/>
              </a:rPr>
            </a:br>
            <a:r>
              <a:rPr lang="en-US" sz="2000" kern="0" dirty="0" smtClean="0">
                <a:latin typeface="Arial"/>
                <a:cs typeface="Arial"/>
              </a:rPr>
              <a:t>For example: DDR 0x8000_0000 to 0x8FFF_FFFF</a:t>
            </a:r>
          </a:p>
          <a:p>
            <a:pPr marL="342900" lvl="0" indent="-342900">
              <a:lnSpc>
                <a:spcPct val="80000"/>
              </a:lnSpc>
              <a:spcAft>
                <a:spcPct val="10000"/>
              </a:spcAft>
              <a:buFont typeface="Arial"/>
              <a:buChar char="•"/>
            </a:pPr>
            <a:endParaRPr lang="en-US" sz="2000" kern="0" dirty="0">
              <a:latin typeface="Arial"/>
              <a:cs typeface="Arial"/>
            </a:endParaRPr>
          </a:p>
          <a:p>
            <a:pPr marL="342900" lvl="0" indent="-342900">
              <a:lnSpc>
                <a:spcPct val="80000"/>
              </a:lnSpc>
              <a:spcAft>
                <a:spcPct val="10000"/>
              </a:spcAft>
              <a:buFont typeface="Arial"/>
              <a:buChar char="•"/>
            </a:pPr>
            <a:r>
              <a:rPr lang="en-US" sz="2000" kern="0" dirty="0" smtClean="0">
                <a:latin typeface="Arial"/>
                <a:cs typeface="Arial"/>
              </a:rPr>
              <a:t>Require mechanism to convert local (</a:t>
            </a:r>
            <a:r>
              <a:rPr lang="en-US" sz="2000" kern="0" dirty="0" err="1" smtClean="0">
                <a:latin typeface="Arial"/>
                <a:cs typeface="Arial"/>
              </a:rPr>
              <a:t>Tx</a:t>
            </a:r>
            <a:r>
              <a:rPr lang="en-US" sz="2000" kern="0" dirty="0" smtClean="0">
                <a:latin typeface="Arial"/>
                <a:cs typeface="Arial"/>
              </a:rPr>
              <a:t>) address to remote (Rx) address</a:t>
            </a:r>
          </a:p>
          <a:p>
            <a:pPr marL="342900" lvl="0" indent="-342900">
              <a:lnSpc>
                <a:spcPct val="80000"/>
              </a:lnSpc>
              <a:spcAft>
                <a:spcPct val="10000"/>
              </a:spcAft>
              <a:buFont typeface="Arial"/>
              <a:buChar char="•"/>
            </a:pPr>
            <a:endParaRPr lang="en-US" sz="2000" kern="0" dirty="0">
              <a:latin typeface="Arial"/>
              <a:cs typeface="Arial"/>
            </a:endParaRPr>
          </a:p>
          <a:p>
            <a:pPr marL="342900" lvl="0" indent="-342900">
              <a:lnSpc>
                <a:spcPct val="80000"/>
              </a:lnSpc>
              <a:spcAft>
                <a:spcPct val="10000"/>
              </a:spcAft>
              <a:buFont typeface="Arial"/>
              <a:buChar char="•"/>
            </a:pPr>
            <a:r>
              <a:rPr lang="en-US" sz="2000" kern="0" dirty="0" smtClean="0">
                <a:latin typeface="Arial"/>
                <a:cs typeface="Arial"/>
              </a:rPr>
              <a:t>Address translation occurs on both </a:t>
            </a:r>
            <a:r>
              <a:rPr lang="en-US" sz="2000" kern="0" dirty="0" err="1" smtClean="0">
                <a:latin typeface="Arial"/>
                <a:cs typeface="Arial"/>
              </a:rPr>
              <a:t>Tx</a:t>
            </a:r>
            <a:r>
              <a:rPr lang="en-US" sz="2000" kern="0" dirty="0" smtClean="0">
                <a:latin typeface="Arial"/>
                <a:cs typeface="Arial"/>
              </a:rPr>
              <a:t> and Rx side</a:t>
            </a:r>
            <a:endParaRPr lang="en-US" sz="2000" kern="0" dirty="0">
              <a:latin typeface="Arial"/>
              <a:cs typeface="Arial"/>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Motivation</a:t>
            </a:r>
          </a:p>
        </p:txBody>
      </p:sp>
      <p:sp>
        <p:nvSpPr>
          <p:cNvPr id="5" name="TextBox 4"/>
          <p:cNvSpPr txBox="1"/>
          <p:nvPr/>
        </p:nvSpPr>
        <p:spPr>
          <a:xfrm>
            <a:off x="1471864" y="5827296"/>
            <a:ext cx="1295400" cy="369332"/>
          </a:xfrm>
          <a:prstGeom prst="rect">
            <a:avLst/>
          </a:prstGeom>
          <a:solidFill>
            <a:srgbClr val="D2EBBF"/>
          </a:solidFill>
        </p:spPr>
        <p:txBody>
          <a:bodyPr wrap="square" rtlCol="0">
            <a:spAutoFit/>
          </a:bodyPr>
          <a:lstStyle/>
          <a:p>
            <a:r>
              <a:rPr lang="en-US" dirty="0" smtClean="0"/>
              <a:t>Device B</a:t>
            </a:r>
            <a:endParaRPr lang="en-US" dirty="0"/>
          </a:p>
        </p:txBody>
      </p:sp>
      <p:sp>
        <p:nvSpPr>
          <p:cNvPr id="8" name="TextBox 7"/>
          <p:cNvSpPr txBox="1"/>
          <p:nvPr/>
        </p:nvSpPr>
        <p:spPr>
          <a:xfrm>
            <a:off x="6352672" y="5843336"/>
            <a:ext cx="1295400" cy="369332"/>
          </a:xfrm>
          <a:prstGeom prst="rect">
            <a:avLst/>
          </a:prstGeom>
          <a:solidFill>
            <a:srgbClr val="D2EBBF"/>
          </a:solidFill>
        </p:spPr>
        <p:txBody>
          <a:bodyPr wrap="square" rtlCol="0">
            <a:spAutoFit/>
          </a:bodyPr>
          <a:lstStyle/>
          <a:p>
            <a:pPr algn="r"/>
            <a:r>
              <a:rPr lang="en-US" dirty="0" smtClean="0"/>
              <a:t>Device A</a:t>
            </a:r>
            <a:endParaRPr lang="en-US" dirty="0"/>
          </a:p>
        </p:txBody>
      </p:sp>
    </p:spTree>
    <p:extLst>
      <p:ext uri="{BB962C8B-B14F-4D97-AF65-F5344CB8AC3E}">
        <p14:creationId xmlns:p14="http://schemas.microsoft.com/office/powerpoint/2010/main" xmlns="" val="6239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Write Example</a:t>
            </a:r>
          </a:p>
        </p:txBody>
      </p:sp>
      <p:sp>
        <p:nvSpPr>
          <p:cNvPr id="4" name="Rectangle 3"/>
          <p:cNvSpPr/>
          <p:nvPr/>
        </p:nvSpPr>
        <p:spPr bwMode="auto">
          <a:xfrm>
            <a:off x="304800" y="2286000"/>
            <a:ext cx="13716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pitchFamily="34" charset="0"/>
              </a:rPr>
              <a:t>HyperLink</a:t>
            </a:r>
            <a:r>
              <a:rPr kumimoji="0" lang="en-US" sz="1800" b="1" i="0" u="none" strike="noStrike" cap="none" normalizeH="0" baseline="0" dirty="0" smtClean="0">
                <a:ln>
                  <a:noFill/>
                </a:ln>
                <a:solidFill>
                  <a:schemeClr val="bg1"/>
                </a:solidFill>
                <a:effectLst/>
                <a:latin typeface="Arial" pitchFamily="34" charset="0"/>
              </a:rPr>
              <a:t> Slave Port</a:t>
            </a:r>
          </a:p>
        </p:txBody>
      </p:sp>
      <p:cxnSp>
        <p:nvCxnSpPr>
          <p:cNvPr id="7" name="Straight Arrow Connector 6"/>
          <p:cNvCxnSpPr/>
          <p:nvPr/>
        </p:nvCxnSpPr>
        <p:spPr bwMode="auto">
          <a:xfrm>
            <a:off x="1676400" y="26289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1" name="TextBox 10"/>
          <p:cNvSpPr txBox="1"/>
          <p:nvPr/>
        </p:nvSpPr>
        <p:spPr>
          <a:xfrm>
            <a:off x="-76200" y="1600200"/>
            <a:ext cx="2209800" cy="584775"/>
          </a:xfrm>
          <a:prstGeom prst="rect">
            <a:avLst/>
          </a:prstGeom>
          <a:noFill/>
        </p:spPr>
        <p:txBody>
          <a:bodyPr wrap="square" rtlCol="0">
            <a:spAutoFit/>
          </a:bodyPr>
          <a:lstStyle/>
          <a:p>
            <a:pPr algn="ctr"/>
            <a:r>
              <a:rPr lang="en-US" sz="1600" b="1" dirty="0" smtClean="0"/>
              <a:t>Slave receives </a:t>
            </a:r>
            <a:br>
              <a:rPr lang="en-US" sz="1600" b="1" dirty="0" smtClean="0"/>
            </a:br>
            <a:r>
              <a:rPr lang="en-US" sz="1600" b="1" dirty="0" smtClean="0"/>
              <a:t>write transaction</a:t>
            </a:r>
            <a:endParaRPr lang="en-US" sz="1600" b="1" dirty="0"/>
          </a:p>
        </p:txBody>
      </p:sp>
      <p:sp>
        <p:nvSpPr>
          <p:cNvPr id="13" name="Rectangle 12"/>
          <p:cNvSpPr/>
          <p:nvPr/>
        </p:nvSpPr>
        <p:spPr bwMode="auto">
          <a:xfrm>
            <a:off x="21336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rPr>
              <a:t>Address Translation</a:t>
            </a:r>
          </a:p>
        </p:txBody>
      </p:sp>
      <p:sp>
        <p:nvSpPr>
          <p:cNvPr id="14" name="TextBox 13"/>
          <p:cNvSpPr txBox="1"/>
          <p:nvPr/>
        </p:nvSpPr>
        <p:spPr>
          <a:xfrm>
            <a:off x="1752600" y="1600200"/>
            <a:ext cx="2286000" cy="584775"/>
          </a:xfrm>
          <a:prstGeom prst="rect">
            <a:avLst/>
          </a:prstGeom>
          <a:noFill/>
        </p:spPr>
        <p:txBody>
          <a:bodyPr wrap="square" rtlCol="0">
            <a:spAutoFit/>
          </a:bodyPr>
          <a:lstStyle/>
          <a:p>
            <a:pPr algn="ctr"/>
            <a:r>
              <a:rPr lang="en-US" sz="1600" b="1" dirty="0" smtClean="0"/>
              <a:t>Overlay control info. onto address</a:t>
            </a:r>
            <a:endParaRPr lang="en-US" sz="1600" b="1" dirty="0"/>
          </a:p>
        </p:txBody>
      </p:sp>
      <p:cxnSp>
        <p:nvCxnSpPr>
          <p:cNvPr id="15" name="Straight Arrow Connector 14"/>
          <p:cNvCxnSpPr/>
          <p:nvPr/>
        </p:nvCxnSpPr>
        <p:spPr bwMode="auto">
          <a:xfrm>
            <a:off x="3657600" y="25908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6" name="Rectangle 15"/>
          <p:cNvSpPr/>
          <p:nvPr/>
        </p:nvSpPr>
        <p:spPr bwMode="auto">
          <a:xfrm>
            <a:off x="5943600" y="2399271"/>
            <a:ext cx="8382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pitchFamily="34" charset="0"/>
              </a:rPr>
              <a:t>TxSM</a:t>
            </a:r>
            <a:endParaRPr kumimoji="0" lang="en-US" sz="1800" b="1" i="0" u="none" strike="noStrike" cap="none" normalizeH="0" baseline="0" dirty="0" smtClean="0">
              <a:ln>
                <a:noFill/>
              </a:ln>
              <a:solidFill>
                <a:schemeClr val="bg1"/>
              </a:solidFill>
              <a:effectLst/>
              <a:latin typeface="Arial" pitchFamily="34" charset="0"/>
            </a:endParaRPr>
          </a:p>
        </p:txBody>
      </p:sp>
      <p:cxnSp>
        <p:nvCxnSpPr>
          <p:cNvPr id="18" name="Straight Arrow Connector 17"/>
          <p:cNvCxnSpPr/>
          <p:nvPr/>
        </p:nvCxnSpPr>
        <p:spPr bwMode="auto">
          <a:xfrm>
            <a:off x="6781800" y="25897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9" name="Rectangle 18"/>
          <p:cNvSpPr/>
          <p:nvPr/>
        </p:nvSpPr>
        <p:spPr bwMode="auto">
          <a:xfrm>
            <a:off x="7010400" y="2399271"/>
            <a:ext cx="7620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rPr>
              <a:t>PLS</a:t>
            </a:r>
          </a:p>
        </p:txBody>
      </p:sp>
      <p:cxnSp>
        <p:nvCxnSpPr>
          <p:cNvPr id="21" name="Straight Arrow Connector 20"/>
          <p:cNvCxnSpPr/>
          <p:nvPr/>
        </p:nvCxnSpPr>
        <p:spPr bwMode="auto">
          <a:xfrm>
            <a:off x="7772400" y="25516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22" name="Rectangle 21"/>
          <p:cNvSpPr/>
          <p:nvPr/>
        </p:nvSpPr>
        <p:spPr bwMode="auto">
          <a:xfrm>
            <a:off x="8001000" y="2399271"/>
            <a:ext cx="990600" cy="3810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pitchFamily="34" charset="0"/>
              </a:rPr>
              <a:t>SerDes</a:t>
            </a:r>
            <a:endParaRPr kumimoji="0" lang="en-US" sz="1800" b="1" i="0" u="none" strike="noStrike" cap="none" normalizeH="0" baseline="0" dirty="0" smtClean="0">
              <a:ln>
                <a:noFill/>
              </a:ln>
              <a:solidFill>
                <a:schemeClr val="bg1"/>
              </a:solidFill>
              <a:effectLst/>
              <a:latin typeface="Arial" pitchFamily="34" charset="0"/>
            </a:endParaRPr>
          </a:p>
        </p:txBody>
      </p:sp>
      <p:sp>
        <p:nvSpPr>
          <p:cNvPr id="23" name="TextBox 22"/>
          <p:cNvSpPr txBox="1"/>
          <p:nvPr/>
        </p:nvSpPr>
        <p:spPr>
          <a:xfrm>
            <a:off x="5638800" y="1600200"/>
            <a:ext cx="3505200" cy="584775"/>
          </a:xfrm>
          <a:prstGeom prst="rect">
            <a:avLst/>
          </a:prstGeom>
          <a:noFill/>
        </p:spPr>
        <p:txBody>
          <a:bodyPr wrap="square" rtlCol="0">
            <a:spAutoFit/>
          </a:bodyPr>
          <a:lstStyle/>
          <a:p>
            <a:pPr algn="ctr"/>
            <a:r>
              <a:rPr lang="en-US" sz="1600" b="1" dirty="0" smtClean="0"/>
              <a:t>Encode, serialize &amp; transmit packet to remote device</a:t>
            </a:r>
            <a:endParaRPr lang="en-US" sz="1600" b="1" dirty="0"/>
          </a:p>
        </p:txBody>
      </p:sp>
      <p:sp>
        <p:nvSpPr>
          <p:cNvPr id="25" name="Rectangle 24"/>
          <p:cNvSpPr/>
          <p:nvPr/>
        </p:nvSpPr>
        <p:spPr bwMode="auto">
          <a:xfrm>
            <a:off x="4114800" y="2286000"/>
            <a:ext cx="1524000" cy="685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rPr>
              <a:t>Outbound Cmd.  </a:t>
            </a:r>
            <a:r>
              <a:rPr lang="en-US" b="1" dirty="0" smtClean="0">
                <a:solidFill>
                  <a:schemeClr val="bg1"/>
                </a:solidFill>
                <a:latin typeface="Arial" pitchFamily="34" charset="0"/>
              </a:rPr>
              <a:t>FIFO</a:t>
            </a:r>
            <a:endParaRPr kumimoji="0" lang="en-US" sz="1800" b="1" i="0" u="none" strike="noStrike" cap="none" normalizeH="0" baseline="0" dirty="0" smtClean="0">
              <a:ln>
                <a:noFill/>
              </a:ln>
              <a:solidFill>
                <a:schemeClr val="bg1"/>
              </a:solidFill>
              <a:effectLst/>
              <a:latin typeface="Arial" pitchFamily="34" charset="0"/>
            </a:endParaRPr>
          </a:p>
        </p:txBody>
      </p:sp>
      <p:sp>
        <p:nvSpPr>
          <p:cNvPr id="26" name="TextBox 25"/>
          <p:cNvSpPr txBox="1"/>
          <p:nvPr/>
        </p:nvSpPr>
        <p:spPr>
          <a:xfrm>
            <a:off x="3733800" y="1600200"/>
            <a:ext cx="2286000" cy="584775"/>
          </a:xfrm>
          <a:prstGeom prst="rect">
            <a:avLst/>
          </a:prstGeom>
          <a:noFill/>
        </p:spPr>
        <p:txBody>
          <a:bodyPr wrap="square" rtlCol="0">
            <a:spAutoFit/>
          </a:bodyPr>
          <a:lstStyle/>
          <a:p>
            <a:pPr algn="ctr"/>
            <a:r>
              <a:rPr lang="en-US" sz="1600" b="1" dirty="0" smtClean="0"/>
              <a:t>Write command to outbound FIFO</a:t>
            </a:r>
            <a:endParaRPr lang="en-US" sz="1600" b="1" dirty="0"/>
          </a:p>
        </p:txBody>
      </p:sp>
      <p:cxnSp>
        <p:nvCxnSpPr>
          <p:cNvPr id="27" name="Straight Arrow Connector 26"/>
          <p:cNvCxnSpPr/>
          <p:nvPr/>
        </p:nvCxnSpPr>
        <p:spPr bwMode="auto">
          <a:xfrm>
            <a:off x="5638800" y="25908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1" name="Rectangle 30"/>
          <p:cNvSpPr/>
          <p:nvPr/>
        </p:nvSpPr>
        <p:spPr bwMode="auto">
          <a:xfrm>
            <a:off x="1524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pitchFamily="34" charset="0"/>
              </a:rPr>
              <a:t>HyperLink</a:t>
            </a:r>
            <a:r>
              <a:rPr kumimoji="0" lang="en-US" sz="1800" b="1" i="0" u="none" strike="noStrike" cap="none" normalizeH="0" baseline="0" dirty="0" smtClean="0">
                <a:ln>
                  <a:noFill/>
                </a:ln>
                <a:solidFill>
                  <a:schemeClr val="bg1"/>
                </a:solidFill>
                <a:effectLst/>
                <a:latin typeface="Arial" pitchFamily="34" charset="0"/>
              </a:rPr>
              <a:t> Master</a:t>
            </a:r>
            <a:r>
              <a:rPr kumimoji="0" lang="en-US" sz="1800" b="1" i="0" u="none" strike="noStrike" cap="none" normalizeH="0" dirty="0" smtClean="0">
                <a:ln>
                  <a:noFill/>
                </a:ln>
                <a:solidFill>
                  <a:schemeClr val="bg1"/>
                </a:solidFill>
                <a:effectLst/>
                <a:latin typeface="Arial" pitchFamily="34" charset="0"/>
              </a:rPr>
              <a:t> Port</a:t>
            </a:r>
            <a:endParaRPr kumimoji="0" lang="en-US" sz="1800" b="1" i="0" u="none" strike="noStrike" cap="none" normalizeH="0" baseline="0" dirty="0" smtClean="0">
              <a:ln>
                <a:noFill/>
              </a:ln>
              <a:solidFill>
                <a:schemeClr val="bg1"/>
              </a:solidFill>
              <a:effectLst/>
              <a:latin typeface="Arial" pitchFamily="34" charset="0"/>
            </a:endParaRPr>
          </a:p>
        </p:txBody>
      </p:sp>
      <p:cxnSp>
        <p:nvCxnSpPr>
          <p:cNvPr id="32" name="Straight Arrow Connector 31"/>
          <p:cNvCxnSpPr/>
          <p:nvPr/>
        </p:nvCxnSpPr>
        <p:spPr bwMode="auto">
          <a:xfrm rot="10800000">
            <a:off x="1676400" y="52197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3" name="TextBox 32"/>
          <p:cNvSpPr txBox="1"/>
          <p:nvPr/>
        </p:nvSpPr>
        <p:spPr>
          <a:xfrm>
            <a:off x="-76200" y="4292025"/>
            <a:ext cx="1981200" cy="584775"/>
          </a:xfrm>
          <a:prstGeom prst="rect">
            <a:avLst/>
          </a:prstGeom>
          <a:noFill/>
        </p:spPr>
        <p:txBody>
          <a:bodyPr wrap="square" rtlCol="0">
            <a:spAutoFit/>
          </a:bodyPr>
          <a:lstStyle/>
          <a:p>
            <a:pPr algn="ctr"/>
            <a:r>
              <a:rPr lang="en-US" sz="1600" b="1" dirty="0" smtClean="0"/>
              <a:t>Initiate write operation</a:t>
            </a:r>
            <a:endParaRPr lang="en-US" sz="1600" b="1" dirty="0"/>
          </a:p>
        </p:txBody>
      </p:sp>
      <p:sp>
        <p:nvSpPr>
          <p:cNvPr id="34" name="Rectangle 33"/>
          <p:cNvSpPr/>
          <p:nvPr/>
        </p:nvSpPr>
        <p:spPr bwMode="auto">
          <a:xfrm>
            <a:off x="21336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rPr>
              <a:t>Address Translation</a:t>
            </a:r>
          </a:p>
        </p:txBody>
      </p:sp>
      <p:sp>
        <p:nvSpPr>
          <p:cNvPr id="35" name="TextBox 34"/>
          <p:cNvSpPr txBox="1"/>
          <p:nvPr/>
        </p:nvSpPr>
        <p:spPr>
          <a:xfrm>
            <a:off x="1676400" y="4038600"/>
            <a:ext cx="2438400" cy="830997"/>
          </a:xfrm>
          <a:prstGeom prst="rect">
            <a:avLst/>
          </a:prstGeom>
          <a:noFill/>
        </p:spPr>
        <p:txBody>
          <a:bodyPr wrap="square" rtlCol="0">
            <a:spAutoFit/>
          </a:bodyPr>
          <a:lstStyle/>
          <a:p>
            <a:pPr algn="ctr"/>
            <a:r>
              <a:rPr lang="en-US" sz="1600" b="1" dirty="0" smtClean="0"/>
              <a:t>Generate new memory mapped address and control info.</a:t>
            </a:r>
            <a:endParaRPr lang="en-US" sz="1600" b="1" dirty="0"/>
          </a:p>
        </p:txBody>
      </p:sp>
      <p:cxnSp>
        <p:nvCxnSpPr>
          <p:cNvPr id="36" name="Straight Arrow Connector 35"/>
          <p:cNvCxnSpPr/>
          <p:nvPr/>
        </p:nvCxnSpPr>
        <p:spPr bwMode="auto">
          <a:xfrm rot="10800000">
            <a:off x="3657600" y="5181600"/>
            <a:ext cx="4572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7" name="Rectangle 36"/>
          <p:cNvSpPr/>
          <p:nvPr/>
        </p:nvSpPr>
        <p:spPr bwMode="auto">
          <a:xfrm>
            <a:off x="5943600" y="4990071"/>
            <a:ext cx="8382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err="1" smtClean="0">
                <a:solidFill>
                  <a:schemeClr val="bg1"/>
                </a:solidFill>
                <a:latin typeface="Arial" pitchFamily="34" charset="0"/>
              </a:rPr>
              <a:t>R</a:t>
            </a:r>
            <a:r>
              <a:rPr kumimoji="0" lang="en-US" sz="1800" b="1" i="0" u="none" strike="noStrike" cap="none" normalizeH="0" baseline="0" dirty="0" err="1" smtClean="0">
                <a:ln>
                  <a:noFill/>
                </a:ln>
                <a:solidFill>
                  <a:schemeClr val="bg1"/>
                </a:solidFill>
                <a:effectLst/>
                <a:latin typeface="Arial" pitchFamily="34" charset="0"/>
              </a:rPr>
              <a:t>xSM</a:t>
            </a:r>
            <a:endParaRPr kumimoji="0" lang="en-US" sz="1800" b="1" i="0" u="none" strike="noStrike" cap="none" normalizeH="0" baseline="0" dirty="0" smtClean="0">
              <a:ln>
                <a:noFill/>
              </a:ln>
              <a:solidFill>
                <a:schemeClr val="bg1"/>
              </a:solidFill>
              <a:effectLst/>
              <a:latin typeface="Arial" pitchFamily="34" charset="0"/>
            </a:endParaRPr>
          </a:p>
        </p:txBody>
      </p:sp>
      <p:cxnSp>
        <p:nvCxnSpPr>
          <p:cNvPr id="38" name="Straight Arrow Connector 37"/>
          <p:cNvCxnSpPr/>
          <p:nvPr/>
        </p:nvCxnSpPr>
        <p:spPr bwMode="auto">
          <a:xfrm rot="10800000">
            <a:off x="6781800" y="51805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39" name="Rectangle 38"/>
          <p:cNvSpPr/>
          <p:nvPr/>
        </p:nvSpPr>
        <p:spPr bwMode="auto">
          <a:xfrm>
            <a:off x="7010400" y="4990071"/>
            <a:ext cx="7620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rPr>
              <a:t>PLS</a:t>
            </a:r>
          </a:p>
        </p:txBody>
      </p:sp>
      <p:cxnSp>
        <p:nvCxnSpPr>
          <p:cNvPr id="40" name="Straight Arrow Connector 39"/>
          <p:cNvCxnSpPr/>
          <p:nvPr/>
        </p:nvCxnSpPr>
        <p:spPr bwMode="auto">
          <a:xfrm rot="10800000">
            <a:off x="7772400" y="5142471"/>
            <a:ext cx="2286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41" name="Rectangle 40"/>
          <p:cNvSpPr/>
          <p:nvPr/>
        </p:nvSpPr>
        <p:spPr bwMode="auto">
          <a:xfrm>
            <a:off x="8001000" y="4990071"/>
            <a:ext cx="990600" cy="3810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bg1"/>
                </a:solidFill>
                <a:effectLst/>
                <a:latin typeface="Arial" pitchFamily="34" charset="0"/>
              </a:rPr>
              <a:t>SerDes</a:t>
            </a:r>
            <a:endParaRPr kumimoji="0" lang="en-US" sz="1800" b="1" i="0" u="none" strike="noStrike" cap="none" normalizeH="0" baseline="0" dirty="0" smtClean="0">
              <a:ln>
                <a:noFill/>
              </a:ln>
              <a:solidFill>
                <a:schemeClr val="bg1"/>
              </a:solidFill>
              <a:effectLst/>
              <a:latin typeface="Arial" pitchFamily="34" charset="0"/>
            </a:endParaRPr>
          </a:p>
        </p:txBody>
      </p:sp>
      <p:sp>
        <p:nvSpPr>
          <p:cNvPr id="42" name="TextBox 41"/>
          <p:cNvSpPr txBox="1"/>
          <p:nvPr/>
        </p:nvSpPr>
        <p:spPr>
          <a:xfrm>
            <a:off x="6096000" y="4368225"/>
            <a:ext cx="2362200" cy="584775"/>
          </a:xfrm>
          <a:prstGeom prst="rect">
            <a:avLst/>
          </a:prstGeom>
          <a:noFill/>
        </p:spPr>
        <p:txBody>
          <a:bodyPr wrap="square" rtlCol="0">
            <a:spAutoFit/>
          </a:bodyPr>
          <a:lstStyle/>
          <a:p>
            <a:pPr algn="ctr"/>
            <a:r>
              <a:rPr lang="en-US" sz="1600" b="1" dirty="0" smtClean="0"/>
              <a:t>Receive, de-serialize and  decode packet</a:t>
            </a:r>
            <a:endParaRPr lang="en-US" sz="1600" b="1" dirty="0"/>
          </a:p>
        </p:txBody>
      </p:sp>
      <p:sp>
        <p:nvSpPr>
          <p:cNvPr id="43" name="Rectangle 42"/>
          <p:cNvSpPr/>
          <p:nvPr/>
        </p:nvSpPr>
        <p:spPr bwMode="auto">
          <a:xfrm>
            <a:off x="4114800" y="4876800"/>
            <a:ext cx="1524000" cy="685800"/>
          </a:xfrm>
          <a:prstGeom prst="rect">
            <a:avLst/>
          </a:prstGeom>
          <a:solidFill>
            <a:srgbClr val="25700A"/>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itchFamily="34" charset="0"/>
              </a:rPr>
              <a:t>Inbound Cmd.  </a:t>
            </a:r>
            <a:r>
              <a:rPr lang="en-US" b="1" dirty="0" smtClean="0">
                <a:solidFill>
                  <a:schemeClr val="bg1"/>
                </a:solidFill>
                <a:latin typeface="Arial" pitchFamily="34" charset="0"/>
              </a:rPr>
              <a:t>FIFO</a:t>
            </a:r>
            <a:endParaRPr kumimoji="0" lang="en-US" sz="1800" b="1" i="0" u="none" strike="noStrike" cap="none" normalizeH="0" baseline="0" dirty="0" smtClean="0">
              <a:ln>
                <a:noFill/>
              </a:ln>
              <a:solidFill>
                <a:schemeClr val="bg1"/>
              </a:solidFill>
              <a:effectLst/>
              <a:latin typeface="Arial" pitchFamily="34" charset="0"/>
            </a:endParaRPr>
          </a:p>
        </p:txBody>
      </p:sp>
      <p:sp>
        <p:nvSpPr>
          <p:cNvPr id="44" name="TextBox 43"/>
          <p:cNvSpPr txBox="1"/>
          <p:nvPr/>
        </p:nvSpPr>
        <p:spPr>
          <a:xfrm>
            <a:off x="4038600" y="4038600"/>
            <a:ext cx="1828800" cy="830997"/>
          </a:xfrm>
          <a:prstGeom prst="rect">
            <a:avLst/>
          </a:prstGeom>
          <a:noFill/>
        </p:spPr>
        <p:txBody>
          <a:bodyPr wrap="square" rtlCol="0">
            <a:spAutoFit/>
          </a:bodyPr>
          <a:lstStyle/>
          <a:p>
            <a:pPr algn="ctr"/>
            <a:r>
              <a:rPr lang="en-US" sz="1600" b="1" dirty="0" smtClean="0"/>
              <a:t>Store received packet to inbound FIFO</a:t>
            </a:r>
            <a:endParaRPr lang="en-US" sz="1600" b="1" dirty="0"/>
          </a:p>
        </p:txBody>
      </p:sp>
      <p:cxnSp>
        <p:nvCxnSpPr>
          <p:cNvPr id="45" name="Straight Arrow Connector 44"/>
          <p:cNvCxnSpPr/>
          <p:nvPr/>
        </p:nvCxnSpPr>
        <p:spPr bwMode="auto">
          <a:xfrm rot="10800000">
            <a:off x="5638800" y="5181600"/>
            <a:ext cx="304800"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1" name="Straight Arrow Connector 50"/>
          <p:cNvCxnSpPr>
            <a:stCxn id="22" idx="2"/>
            <a:endCxn id="41" idx="0"/>
          </p:cNvCxnSpPr>
          <p:nvPr/>
        </p:nvCxnSpPr>
        <p:spPr bwMode="auto">
          <a:xfrm>
            <a:off x="8496300" y="2780271"/>
            <a:ext cx="0" cy="2209800"/>
          </a:xfrm>
          <a:prstGeom prst="straightConnector1">
            <a:avLst/>
          </a:prstGeom>
          <a:solidFill>
            <a:schemeClr val="accent1"/>
          </a:solidFill>
          <a:ln w="31750" cap="flat" cmpd="sng" algn="ctr">
            <a:solidFill>
              <a:srgbClr val="C00000"/>
            </a:solidFill>
            <a:prstDash val="lgDash"/>
            <a:round/>
            <a:headEnd type="none" w="med" len="med"/>
            <a:tailEnd type="stealth" w="lg" len="lg"/>
          </a:ln>
          <a:effectLst/>
        </p:spPr>
      </p:cxnSp>
      <p:sp>
        <p:nvSpPr>
          <p:cNvPr id="56" name="Rectangle 55"/>
          <p:cNvSpPr/>
          <p:nvPr/>
        </p:nvSpPr>
        <p:spPr bwMode="auto">
          <a:xfrm>
            <a:off x="49428" y="1143000"/>
            <a:ext cx="8991600" cy="1989432"/>
          </a:xfrm>
          <a:prstGeom prst="rect">
            <a:avLst/>
          </a:prstGeom>
          <a:noFill/>
          <a:ln w="412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TextBox 58"/>
          <p:cNvSpPr txBox="1"/>
          <p:nvPr/>
        </p:nvSpPr>
        <p:spPr>
          <a:xfrm>
            <a:off x="1810524" y="1143000"/>
            <a:ext cx="5885676" cy="461665"/>
          </a:xfrm>
          <a:prstGeom prst="rect">
            <a:avLst/>
          </a:prstGeom>
          <a:noFill/>
        </p:spPr>
        <p:txBody>
          <a:bodyPr wrap="square" rtlCol="0">
            <a:spAutoFit/>
          </a:bodyPr>
          <a:lstStyle/>
          <a:p>
            <a:r>
              <a:rPr lang="en-US" sz="2400" b="1" dirty="0" smtClean="0">
                <a:solidFill>
                  <a:srgbClr val="0070C0"/>
                </a:solidFill>
              </a:rPr>
              <a:t>Local Device </a:t>
            </a:r>
            <a:r>
              <a:rPr lang="en-US" sz="2400" b="1" dirty="0" err="1" smtClean="0">
                <a:solidFill>
                  <a:srgbClr val="0070C0"/>
                </a:solidFill>
              </a:rPr>
              <a:t>HyperLink</a:t>
            </a:r>
            <a:r>
              <a:rPr lang="en-US" sz="2400" b="1" dirty="0" smtClean="0">
                <a:solidFill>
                  <a:srgbClr val="0070C0"/>
                </a:solidFill>
              </a:rPr>
              <a:t>: Transmit (</a:t>
            </a:r>
            <a:r>
              <a:rPr lang="en-US" sz="2400" b="1" dirty="0" err="1" smtClean="0">
                <a:solidFill>
                  <a:srgbClr val="0070C0"/>
                </a:solidFill>
              </a:rPr>
              <a:t>Tx</a:t>
            </a:r>
            <a:r>
              <a:rPr lang="en-US" sz="2400" b="1" dirty="0" smtClean="0">
                <a:solidFill>
                  <a:srgbClr val="0070C0"/>
                </a:solidFill>
              </a:rPr>
              <a:t>)</a:t>
            </a:r>
            <a:endParaRPr lang="en-US" sz="2400" b="1" dirty="0">
              <a:solidFill>
                <a:srgbClr val="0070C0"/>
              </a:solidFill>
            </a:endParaRPr>
          </a:p>
        </p:txBody>
      </p:sp>
      <p:sp>
        <p:nvSpPr>
          <p:cNvPr id="60" name="Rectangle 59"/>
          <p:cNvSpPr/>
          <p:nvPr/>
        </p:nvSpPr>
        <p:spPr bwMode="auto">
          <a:xfrm>
            <a:off x="84224" y="3545304"/>
            <a:ext cx="8991600" cy="2245896"/>
          </a:xfrm>
          <a:prstGeom prst="rect">
            <a:avLst/>
          </a:prstGeom>
          <a:noFill/>
          <a:ln w="41275" cap="flat" cmpd="sng" algn="ctr">
            <a:solidFill>
              <a:srgbClr val="25700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1" name="TextBox 60"/>
          <p:cNvSpPr txBox="1"/>
          <p:nvPr/>
        </p:nvSpPr>
        <p:spPr>
          <a:xfrm>
            <a:off x="1600200" y="3545304"/>
            <a:ext cx="6092241" cy="461665"/>
          </a:xfrm>
          <a:prstGeom prst="rect">
            <a:avLst/>
          </a:prstGeom>
          <a:noFill/>
        </p:spPr>
        <p:txBody>
          <a:bodyPr wrap="square" rtlCol="0">
            <a:spAutoFit/>
          </a:bodyPr>
          <a:lstStyle/>
          <a:p>
            <a:r>
              <a:rPr lang="en-US" sz="2400" b="1" dirty="0" smtClean="0">
                <a:solidFill>
                  <a:srgbClr val="25700A"/>
                </a:solidFill>
              </a:rPr>
              <a:t>Remote Device </a:t>
            </a:r>
            <a:r>
              <a:rPr lang="en-US" sz="2400" b="1" dirty="0" err="1" smtClean="0">
                <a:solidFill>
                  <a:srgbClr val="25700A"/>
                </a:solidFill>
              </a:rPr>
              <a:t>HyperLink</a:t>
            </a:r>
            <a:r>
              <a:rPr lang="en-US" sz="2400" b="1" dirty="0" smtClean="0">
                <a:solidFill>
                  <a:srgbClr val="25700A"/>
                </a:solidFill>
              </a:rPr>
              <a:t>: Receive (Rx)</a:t>
            </a:r>
            <a:endParaRPr lang="en-US" sz="2400" b="1" dirty="0">
              <a:solidFill>
                <a:srgbClr val="25700A"/>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3" grpId="0" animBg="1"/>
      <p:bldP spid="14" grpId="0"/>
      <p:bldP spid="16" grpId="0" animBg="1"/>
      <p:bldP spid="19" grpId="0" animBg="1"/>
      <p:bldP spid="22" grpId="0" animBg="1"/>
      <p:bldP spid="23" grpId="0"/>
      <p:bldP spid="25" grpId="0" animBg="1"/>
      <p:bldP spid="26" grpId="0"/>
      <p:bldP spid="31" grpId="0" animBg="1"/>
      <p:bldP spid="33" grpId="0"/>
      <p:bldP spid="34" grpId="0" animBg="1"/>
      <p:bldP spid="35" grpId="0"/>
      <p:bldP spid="37" grpId="0" animBg="1"/>
      <p:bldP spid="39" grpId="0" animBg="1"/>
      <p:bldP spid="41" grpId="0" animBg="1"/>
      <p:bldP spid="42" grpId="0"/>
      <p:bldP spid="43"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Considerations </a:t>
            </a:r>
          </a:p>
        </p:txBody>
      </p:sp>
      <p:sp>
        <p:nvSpPr>
          <p:cNvPr id="4" name="Rectangle 3"/>
          <p:cNvSpPr/>
          <p:nvPr/>
        </p:nvSpPr>
        <p:spPr>
          <a:xfrm>
            <a:off x="228600" y="914400"/>
            <a:ext cx="8763000" cy="4087273"/>
          </a:xfrm>
          <a:prstGeom prst="rect">
            <a:avLst/>
          </a:prstGeom>
        </p:spPr>
        <p:txBody>
          <a:bodyPr wrap="square">
            <a:spAutoFit/>
          </a:bodyPr>
          <a:lstStyle/>
          <a:p>
            <a:pPr marL="285750" indent="-285750">
              <a:spcAft>
                <a:spcPct val="10000"/>
              </a:spcAft>
              <a:buFont typeface="Arial"/>
              <a:buChar char="•"/>
            </a:pPr>
            <a:r>
              <a:rPr lang="en-US" sz="2200" kern="0" dirty="0" smtClean="0">
                <a:latin typeface="Arial"/>
                <a:cs typeface="Arial"/>
              </a:rPr>
              <a:t>Local </a:t>
            </a:r>
            <a:r>
              <a:rPr lang="en-US" sz="2200" kern="0" dirty="0" err="1" smtClean="0">
                <a:latin typeface="Arial"/>
                <a:cs typeface="Arial"/>
              </a:rPr>
              <a:t>HyperLink</a:t>
            </a:r>
            <a:r>
              <a:rPr lang="en-US" sz="2200" kern="0" dirty="0" smtClean="0">
                <a:latin typeface="Arial"/>
                <a:cs typeface="Arial"/>
              </a:rPr>
              <a:t> address range is </a:t>
            </a:r>
            <a:r>
              <a:rPr lang="en-US" sz="2200" b="1" kern="0" dirty="0" smtClean="0">
                <a:latin typeface="Arial"/>
                <a:cs typeface="Arial"/>
              </a:rPr>
              <a:t>0x4</a:t>
            </a:r>
            <a:r>
              <a:rPr lang="en-US" sz="2200" kern="0" dirty="0" smtClean="0">
                <a:latin typeface="Arial"/>
                <a:cs typeface="Arial"/>
              </a:rPr>
              <a:t>000_0000 to </a:t>
            </a:r>
            <a:r>
              <a:rPr lang="en-US" sz="2200" b="1" kern="0" dirty="0" smtClean="0">
                <a:latin typeface="Arial"/>
                <a:cs typeface="Arial"/>
              </a:rPr>
              <a:t>0x4</a:t>
            </a:r>
            <a:r>
              <a:rPr lang="en-US" sz="2200" kern="0" dirty="0" smtClean="0">
                <a:latin typeface="Arial"/>
                <a:cs typeface="Arial"/>
              </a:rPr>
              <a:t>FFF_FFFF, i.e. MSB always starts with 0x4.</a:t>
            </a:r>
            <a:br>
              <a:rPr lang="en-US" sz="2200" kern="0" dirty="0" smtClean="0">
                <a:latin typeface="Arial"/>
                <a:cs typeface="Arial"/>
              </a:rPr>
            </a:br>
            <a:r>
              <a:rPr lang="en-US" sz="2200" kern="0" dirty="0" smtClean="0">
                <a:latin typeface="Arial"/>
                <a:cs typeface="Arial"/>
              </a:rPr>
              <a:t>Implies, 28 bits is the max. required to represent address offset.</a:t>
            </a:r>
          </a:p>
          <a:p>
            <a:pPr marL="285750" indent="-285750">
              <a:spcAft>
                <a:spcPct val="10000"/>
              </a:spcAft>
            </a:pPr>
            <a:endParaRPr lang="en-US" sz="2200" kern="0" dirty="0" smtClean="0">
              <a:latin typeface="Arial"/>
              <a:cs typeface="Arial"/>
            </a:endParaRPr>
          </a:p>
          <a:p>
            <a:pPr marL="285750" indent="-285750">
              <a:spcAft>
                <a:spcPct val="10000"/>
              </a:spcAft>
              <a:buFont typeface="Arial"/>
              <a:buChar char="•"/>
            </a:pPr>
            <a:r>
              <a:rPr lang="en-US" sz="2200" kern="0" dirty="0" err="1" smtClean="0">
                <a:latin typeface="Arial"/>
                <a:cs typeface="Arial"/>
              </a:rPr>
              <a:t>HyperLink</a:t>
            </a:r>
            <a:r>
              <a:rPr lang="en-US" sz="2200" kern="0" dirty="0" smtClean="0">
                <a:latin typeface="Arial"/>
                <a:cs typeface="Arial"/>
              </a:rPr>
              <a:t> supports up to 64 different memory reg./segments at Rx</a:t>
            </a:r>
          </a:p>
          <a:p>
            <a:pPr marL="285750" indent="-285750">
              <a:spcAft>
                <a:spcPct val="10000"/>
              </a:spcAft>
              <a:buFont typeface="Arial"/>
              <a:buChar char="•"/>
            </a:pPr>
            <a:endParaRPr lang="en-US" sz="2200" kern="0" dirty="0" smtClean="0">
              <a:latin typeface="Arial"/>
              <a:cs typeface="Arial"/>
            </a:endParaRPr>
          </a:p>
          <a:p>
            <a:pPr marL="342900" indent="-342900">
              <a:spcAft>
                <a:spcPct val="10000"/>
              </a:spcAft>
              <a:buFont typeface="Arial"/>
              <a:buChar char="•"/>
            </a:pPr>
            <a:r>
              <a:rPr lang="en-US" sz="2200" kern="0" dirty="0" smtClean="0">
                <a:latin typeface="Arial"/>
                <a:cs typeface="Arial"/>
              </a:rPr>
              <a:t>Segment size – Minimum 512 bytes, Maximum 256 MB</a:t>
            </a:r>
          </a:p>
          <a:p>
            <a:pPr marL="342900" indent="-342900">
              <a:spcAft>
                <a:spcPct val="10000"/>
              </a:spcAft>
              <a:buFont typeface="Arial"/>
              <a:buChar char="•"/>
            </a:pPr>
            <a:endParaRPr lang="en-US" sz="2200" kern="0" dirty="0" smtClean="0">
              <a:latin typeface="Arial"/>
              <a:cs typeface="Arial"/>
            </a:endParaRPr>
          </a:p>
          <a:p>
            <a:pPr marL="342900" indent="-342900">
              <a:spcAft>
                <a:spcPct val="10000"/>
              </a:spcAft>
              <a:buFont typeface="Arial"/>
              <a:buChar char="•"/>
            </a:pPr>
            <a:r>
              <a:rPr lang="en-US" sz="2200" kern="0" dirty="0" smtClean="0">
                <a:latin typeface="Arial"/>
                <a:cs typeface="Arial"/>
              </a:rPr>
              <a:t>Segments have to be aligned on 64 KB (0x0001_0000) boundary.</a:t>
            </a:r>
          </a:p>
          <a:p>
            <a:pPr marL="342900" indent="-342900">
              <a:spcAft>
                <a:spcPct val="10000"/>
              </a:spcAft>
            </a:pPr>
            <a:r>
              <a:rPr lang="en-US" sz="2200" kern="0" dirty="0" smtClean="0">
                <a:latin typeface="Arial"/>
                <a:cs typeface="Arial"/>
              </a:rPr>
              <a:t>	Implies, least-significant 16 bits of segment base </a:t>
            </a:r>
            <a:r>
              <a:rPr lang="en-US" sz="2200" kern="0" dirty="0" err="1" smtClean="0">
                <a:latin typeface="Arial"/>
                <a:cs typeface="Arial"/>
              </a:rPr>
              <a:t>addr</a:t>
            </a:r>
            <a:r>
              <a:rPr lang="en-US" sz="2200" kern="0" dirty="0" smtClean="0">
                <a:latin typeface="Arial"/>
                <a:cs typeface="Arial"/>
              </a:rPr>
              <a:t>. always 0.</a:t>
            </a:r>
          </a:p>
          <a:p>
            <a:pPr marL="342900" indent="-342900">
              <a:spcAft>
                <a:spcPct val="10000"/>
              </a:spcAft>
            </a:pPr>
            <a:endParaRPr lang="en-US" sz="2200" kern="0" dirty="0">
              <a:latin typeface="Arial"/>
              <a:cs typeface="Arial"/>
            </a:endParaRPr>
          </a:p>
        </p:txBody>
      </p:sp>
    </p:spTree>
    <p:custDataLst>
      <p:tags r:id="rId1"/>
    </p:custDataLst>
    <p:extLst>
      <p:ext uri="{BB962C8B-B14F-4D97-AF65-F5344CB8AC3E}">
        <p14:creationId xmlns:p14="http://schemas.microsoft.com/office/powerpoint/2010/main" xmlns="" val="3455536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3724841777"/>
              </p:ext>
            </p:extLst>
          </p:nvPr>
        </p:nvGraphicFramePr>
        <p:xfrm>
          <a:off x="304800" y="1752600"/>
          <a:ext cx="8534400" cy="4732020"/>
        </p:xfrm>
        <a:graphic>
          <a:graphicData uri="http://schemas.openxmlformats.org/drawingml/2006/table">
            <a:tbl>
              <a:tblPr/>
              <a:tblGrid>
                <a:gridCol w="2057400"/>
                <a:gridCol w="2209800"/>
                <a:gridCol w="2133600"/>
                <a:gridCol w="2133600"/>
              </a:tblGrid>
              <a:tr h="914400">
                <a:tc>
                  <a:txBody>
                    <a:bodyPr/>
                    <a:lstStyle/>
                    <a:p>
                      <a:pPr marL="0" marR="0" algn="ctr">
                        <a:lnSpc>
                          <a:spcPct val="115000"/>
                        </a:lnSpc>
                        <a:spcBef>
                          <a:spcPts val="0"/>
                        </a:spcBef>
                        <a:spcAft>
                          <a:spcPts val="0"/>
                        </a:spcAft>
                      </a:pPr>
                      <a:r>
                        <a:rPr lang="en-US" sz="1800" b="1" dirty="0" smtClean="0">
                          <a:latin typeface="Arial" pitchFamily="34" charset="0"/>
                          <a:ea typeface="Calibri"/>
                          <a:cs typeface="Arial" pitchFamily="34" charset="0"/>
                        </a:rPr>
                        <a:t>Largest</a:t>
                      </a:r>
                      <a:r>
                        <a:rPr lang="en-US" sz="1800" b="1" baseline="0" dirty="0" smtClean="0">
                          <a:latin typeface="Arial" pitchFamily="34" charset="0"/>
                          <a:ea typeface="Calibri"/>
                          <a:cs typeface="Arial" pitchFamily="34" charset="0"/>
                        </a:rPr>
                        <a:t> </a:t>
                      </a:r>
                      <a:r>
                        <a:rPr lang="en-US" sz="1800" b="1" dirty="0" smtClean="0">
                          <a:latin typeface="Arial" pitchFamily="34" charset="0"/>
                          <a:ea typeface="Calibri"/>
                          <a:cs typeface="Arial" pitchFamily="34" charset="0"/>
                        </a:rPr>
                        <a:t>Segment Size in Bytes</a:t>
                      </a:r>
                    </a:p>
                    <a:p>
                      <a:pPr marL="0" marR="0" algn="ctr">
                        <a:lnSpc>
                          <a:spcPct val="115000"/>
                        </a:lnSpc>
                        <a:spcBef>
                          <a:spcPts val="0"/>
                        </a:spcBef>
                        <a:spcAft>
                          <a:spcPts val="0"/>
                        </a:spcAft>
                      </a:pPr>
                      <a:r>
                        <a:rPr lang="en-US" sz="1800" b="1" dirty="0" smtClean="0">
                          <a:latin typeface="Arial" pitchFamily="34" charset="0"/>
                          <a:ea typeface="Calibri"/>
                          <a:cs typeface="Arial" pitchFamily="34" charset="0"/>
                        </a:rPr>
                        <a:t> (Power </a:t>
                      </a:r>
                      <a:r>
                        <a:rPr lang="en-US" sz="1800" b="1" dirty="0">
                          <a:latin typeface="Arial" pitchFamily="34" charset="0"/>
                          <a:ea typeface="Calibri"/>
                          <a:cs typeface="Arial" pitchFamily="34" charset="0"/>
                        </a:rPr>
                        <a:t>of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Arial" pitchFamily="34" charset="0"/>
                          <a:ea typeface="Calibri"/>
                          <a:cs typeface="Arial" pitchFamily="34" charset="0"/>
                        </a:rPr>
                        <a:t>Number</a:t>
                      </a:r>
                      <a:r>
                        <a:rPr lang="en-US" sz="1800" b="1" baseline="0" dirty="0" smtClean="0">
                          <a:latin typeface="Arial" pitchFamily="34" charset="0"/>
                          <a:ea typeface="Calibri"/>
                          <a:cs typeface="Arial" pitchFamily="34" charset="0"/>
                        </a:rPr>
                        <a:t> of </a:t>
                      </a:r>
                      <a:r>
                        <a:rPr lang="en-US" sz="1800" b="1" dirty="0" smtClean="0">
                          <a:latin typeface="Arial" pitchFamily="34" charset="0"/>
                          <a:ea typeface="Calibri"/>
                          <a:cs typeface="Arial" pitchFamily="34" charset="0"/>
                        </a:rPr>
                        <a:t>Bits for</a:t>
                      </a:r>
                      <a:r>
                        <a:rPr lang="en-US" sz="1800" b="1" baseline="0" dirty="0" smtClean="0">
                          <a:latin typeface="Arial" pitchFamily="34" charset="0"/>
                          <a:ea typeface="Calibri"/>
                          <a:cs typeface="Arial" pitchFamily="34" charset="0"/>
                        </a:rPr>
                        <a:t> </a:t>
                      </a:r>
                      <a:r>
                        <a:rPr lang="en-US" sz="1800" b="1" dirty="0" smtClean="0">
                          <a:latin typeface="Arial" pitchFamily="34" charset="0"/>
                          <a:ea typeface="Calibri"/>
                          <a:cs typeface="Arial" pitchFamily="34" charset="0"/>
                        </a:rPr>
                        <a:t>Address Offset</a:t>
                      </a:r>
                      <a:endParaRPr lang="en-US" sz="18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a:latin typeface="Arial" pitchFamily="34" charset="0"/>
                          <a:ea typeface="Calibri"/>
                          <a:cs typeface="Arial" pitchFamily="34" charset="0"/>
                        </a:rPr>
                        <a:t>Maximum </a:t>
                      </a:r>
                      <a:r>
                        <a:rPr lang="en-US" sz="1800" b="1" dirty="0" smtClean="0">
                          <a:latin typeface="Arial" pitchFamily="34" charset="0"/>
                          <a:ea typeface="Calibri"/>
                          <a:cs typeface="Arial" pitchFamily="34" charset="0"/>
                        </a:rPr>
                        <a:t>Number</a:t>
                      </a:r>
                    </a:p>
                    <a:p>
                      <a:pPr marL="0" marR="0" algn="ctr">
                        <a:lnSpc>
                          <a:spcPct val="115000"/>
                        </a:lnSpc>
                        <a:spcBef>
                          <a:spcPts val="0"/>
                        </a:spcBef>
                        <a:spcAft>
                          <a:spcPts val="0"/>
                        </a:spcAft>
                      </a:pPr>
                      <a:r>
                        <a:rPr lang="en-US" sz="1800" b="1" dirty="0" smtClean="0">
                          <a:latin typeface="Arial" pitchFamily="34" charset="0"/>
                          <a:ea typeface="Calibri"/>
                          <a:cs typeface="Arial" pitchFamily="34" charset="0"/>
                        </a:rPr>
                        <a:t>of Segments</a:t>
                      </a:r>
                      <a:endParaRPr lang="en-US" sz="18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b="1" dirty="0" smtClean="0">
                          <a:latin typeface="Arial" pitchFamily="34" charset="0"/>
                          <a:ea typeface="Calibri"/>
                          <a:cs typeface="Arial" pitchFamily="34" charset="0"/>
                        </a:rPr>
                        <a:t>Number of Bits to </a:t>
                      </a:r>
                    </a:p>
                    <a:p>
                      <a:pPr marL="0" marR="0" algn="ctr">
                        <a:lnSpc>
                          <a:spcPct val="115000"/>
                        </a:lnSpc>
                        <a:spcBef>
                          <a:spcPts val="0"/>
                        </a:spcBef>
                        <a:spcAft>
                          <a:spcPts val="0"/>
                        </a:spcAft>
                      </a:pPr>
                      <a:r>
                        <a:rPr lang="en-US" sz="1800" b="1" dirty="0" smtClean="0">
                          <a:latin typeface="Arial" pitchFamily="34" charset="0"/>
                          <a:ea typeface="Calibri"/>
                          <a:cs typeface="Arial" pitchFamily="34" charset="0"/>
                        </a:rPr>
                        <a:t>Choose Segment</a:t>
                      </a:r>
                      <a:endParaRPr lang="en-US" sz="1800" b="1"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85775">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256 MB</a:t>
                      </a:r>
                      <a:br>
                        <a:rPr lang="en-US" sz="1800" dirty="0" smtClean="0">
                          <a:latin typeface="Arial" pitchFamily="34" charset="0"/>
                          <a:ea typeface="Calibri"/>
                          <a:cs typeface="Arial" pitchFamily="34" charset="0"/>
                        </a:rPr>
                      </a:br>
                      <a:r>
                        <a:rPr lang="en-US" sz="1800" dirty="0" smtClean="0">
                          <a:latin typeface="Arial" pitchFamily="34" charset="0"/>
                          <a:ea typeface="Calibri"/>
                          <a:cs typeface="Arial" pitchFamily="34" charset="0"/>
                        </a:rPr>
                        <a:t>0x0FFF_FFFF</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1 = 2^0</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128 MB</a:t>
                      </a:r>
                      <a:br>
                        <a:rPr lang="en-US" sz="1800" dirty="0" smtClean="0">
                          <a:latin typeface="Arial" pitchFamily="34" charset="0"/>
                          <a:ea typeface="Calibri"/>
                          <a:cs typeface="Arial" pitchFamily="34" charset="0"/>
                        </a:rPr>
                      </a:br>
                      <a:r>
                        <a:rPr lang="en-US" sz="1800" dirty="0" smtClean="0">
                          <a:latin typeface="Arial" pitchFamily="34" charset="0"/>
                          <a:ea typeface="Calibri"/>
                          <a:cs typeface="Arial" pitchFamily="34" charset="0"/>
                        </a:rPr>
                        <a:t>0x07FF_FFFF</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2 = 2^1</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Arial" pitchFamily="34" charset="0"/>
                          <a:ea typeface="Calibri"/>
                          <a:cs typeface="Arial" pitchFamily="34" charset="0"/>
                        </a:rPr>
                        <a:t>8 MB</a:t>
                      </a:r>
                      <a:br>
                        <a:rPr lang="en-US" sz="1800" dirty="0" smtClean="0">
                          <a:latin typeface="Arial" pitchFamily="34" charset="0"/>
                          <a:ea typeface="Calibri"/>
                          <a:cs typeface="Arial" pitchFamily="34" charset="0"/>
                        </a:rPr>
                      </a:br>
                      <a:r>
                        <a:rPr lang="en-US" sz="1800" dirty="0" smtClean="0">
                          <a:latin typeface="Arial" pitchFamily="34" charset="0"/>
                          <a:ea typeface="Calibri"/>
                          <a:cs typeface="Arial" pitchFamily="34" charset="0"/>
                        </a:rPr>
                        <a:t>0x007F_FFFF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32 = 2^5</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Arial" pitchFamily="34" charset="0"/>
                          <a:ea typeface="Calibri"/>
                          <a:cs typeface="Arial" pitchFamily="34" charset="0"/>
                        </a:rPr>
                        <a:t>4 MB</a:t>
                      </a:r>
                      <a:br>
                        <a:rPr lang="en-US" sz="1800" dirty="0" smtClean="0">
                          <a:latin typeface="Arial" pitchFamily="34" charset="0"/>
                          <a:ea typeface="Calibri"/>
                          <a:cs typeface="Arial" pitchFamily="34" charset="0"/>
                        </a:rPr>
                      </a:br>
                      <a:r>
                        <a:rPr lang="en-US" sz="1800" dirty="0" smtClean="0">
                          <a:latin typeface="Arial" pitchFamily="34" charset="0"/>
                          <a:ea typeface="Calibri"/>
                          <a:cs typeface="Arial" pitchFamily="34" charset="0"/>
                        </a:rPr>
                        <a:t>0x003F_FFFF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64 =</a:t>
                      </a:r>
                      <a:r>
                        <a:rPr lang="en-US" sz="1800" baseline="0" dirty="0" smtClean="0">
                          <a:latin typeface="Arial" pitchFamily="34" charset="0"/>
                          <a:ea typeface="Calibri"/>
                          <a:cs typeface="Arial" pitchFamily="34" charset="0"/>
                        </a:rPr>
                        <a:t> 2^6</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latin typeface="Arial" pitchFamily="34" charset="0"/>
                          <a:ea typeface="Calibri"/>
                          <a:cs typeface="Arial" pitchFamily="34" charset="0"/>
                        </a:rPr>
                        <a:t>2 MB</a:t>
                      </a:r>
                      <a:br>
                        <a:rPr lang="en-US" sz="1800" dirty="0" smtClean="0">
                          <a:latin typeface="Arial" pitchFamily="34" charset="0"/>
                          <a:ea typeface="Calibri"/>
                          <a:cs typeface="Arial" pitchFamily="34" charset="0"/>
                        </a:rPr>
                      </a:br>
                      <a:r>
                        <a:rPr lang="en-US" sz="1800" dirty="0" smtClean="0">
                          <a:latin typeface="Arial" pitchFamily="34" charset="0"/>
                          <a:ea typeface="Calibri"/>
                          <a:cs typeface="Arial" pitchFamily="34" charset="0"/>
                        </a:rPr>
                        <a:t>0x001F_FFFF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64 = 2^6</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775">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16 KB</a:t>
                      </a:r>
                      <a:br>
                        <a:rPr lang="en-US" sz="1800" dirty="0" smtClean="0">
                          <a:latin typeface="Arial" pitchFamily="34" charset="0"/>
                          <a:ea typeface="Calibri"/>
                          <a:cs typeface="Arial" pitchFamily="34" charset="0"/>
                        </a:rPr>
                      </a:br>
                      <a:r>
                        <a:rPr lang="en-US" sz="1800" dirty="0" smtClean="0">
                          <a:latin typeface="Arial" pitchFamily="34" charset="0"/>
                          <a:ea typeface="Calibri"/>
                          <a:cs typeface="Arial" pitchFamily="34" charset="0"/>
                        </a:rPr>
                        <a:t>0x0000_3FFF</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latin typeface="Arial" pitchFamily="34" charset="0"/>
                          <a:ea typeface="Calibri"/>
                          <a:cs typeface="Arial" pitchFamily="34" charset="0"/>
                        </a:rPr>
                        <a:t>64 = 2^6</a:t>
                      </a: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Arial" pitchFamily="34" charset="0"/>
                          <a:ea typeface="Calibri"/>
                          <a:cs typeface="Arial"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573"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Segmentation</a:t>
            </a:r>
          </a:p>
        </p:txBody>
      </p:sp>
      <p:sp>
        <p:nvSpPr>
          <p:cNvPr id="7" name="Rectangle 6"/>
          <p:cNvSpPr/>
          <p:nvPr/>
        </p:nvSpPr>
        <p:spPr>
          <a:xfrm>
            <a:off x="152400" y="838200"/>
            <a:ext cx="8991600" cy="707886"/>
          </a:xfrm>
          <a:prstGeom prst="rect">
            <a:avLst/>
          </a:prstGeom>
        </p:spPr>
        <p:txBody>
          <a:bodyPr wrap="square">
            <a:spAutoFit/>
          </a:bodyPr>
          <a:lstStyle/>
          <a:p>
            <a:pPr marL="342900" indent="-342900">
              <a:spcBef>
                <a:spcPts val="600"/>
              </a:spcBef>
              <a:buSzPct val="125000"/>
              <a:buFont typeface="Arial" pitchFamily="34" charset="0"/>
              <a:buChar char="•"/>
              <a:defRPr/>
            </a:pPr>
            <a:r>
              <a:rPr lang="en-US" sz="2000" dirty="0" smtClean="0">
                <a:latin typeface="Arial" pitchFamily="34" charset="0"/>
                <a:cs typeface="Arial" pitchFamily="34" charset="0"/>
              </a:rPr>
              <a:t>Number of bits used to represent address offset and number of bits used to choose segment depend on size of largest segment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a:t>
            </a:r>
            <a:r>
              <a:rPr lang="en-US" sz="3200" dirty="0" err="1" smtClean="0">
                <a:solidFill>
                  <a:srgbClr val="FF0000"/>
                </a:solidFill>
                <a:latin typeface="Arial"/>
                <a:cs typeface="Arial"/>
              </a:rPr>
              <a:t>Tx</a:t>
            </a:r>
            <a:r>
              <a:rPr lang="en-US" sz="3200" dirty="0" smtClean="0">
                <a:solidFill>
                  <a:srgbClr val="FF0000"/>
                </a:solidFill>
                <a:latin typeface="Arial"/>
                <a:cs typeface="Arial"/>
              </a:rPr>
              <a:t> Side </a:t>
            </a:r>
          </a:p>
        </p:txBody>
      </p:sp>
      <p:pic>
        <p:nvPicPr>
          <p:cNvPr id="187394" name="Picture 2"/>
          <p:cNvPicPr>
            <a:picLocks noChangeAspect="1" noChangeArrowheads="1"/>
          </p:cNvPicPr>
          <p:nvPr/>
        </p:nvPicPr>
        <p:blipFill>
          <a:blip r:embed="rId4" cstate="print"/>
          <a:srcRect/>
          <a:stretch>
            <a:fillRect/>
          </a:stretch>
        </p:blipFill>
        <p:spPr bwMode="auto">
          <a:xfrm>
            <a:off x="-76200" y="2762250"/>
            <a:ext cx="9107588" cy="3409950"/>
          </a:xfrm>
          <a:prstGeom prst="rect">
            <a:avLst/>
          </a:prstGeom>
          <a:noFill/>
          <a:ln w="9525">
            <a:noFill/>
            <a:miter lim="800000"/>
            <a:headEnd/>
            <a:tailEnd/>
          </a:ln>
        </p:spPr>
      </p:pic>
      <p:sp>
        <p:nvSpPr>
          <p:cNvPr id="7" name="Rectangle 6"/>
          <p:cNvSpPr/>
          <p:nvPr/>
        </p:nvSpPr>
        <p:spPr>
          <a:xfrm>
            <a:off x="228600" y="762000"/>
            <a:ext cx="8915400" cy="2431435"/>
          </a:xfrm>
          <a:prstGeom prst="rect">
            <a:avLst/>
          </a:prstGeom>
        </p:spPr>
        <p:txBody>
          <a:bodyPr wrap="square">
            <a:spAutoFit/>
          </a:bodyPr>
          <a:lstStyle/>
          <a:p>
            <a:pPr indent="-285750">
              <a:spcAft>
                <a:spcPct val="10000"/>
              </a:spcAft>
            </a:pPr>
            <a:r>
              <a:rPr lang="en-US" sz="2000" b="1" kern="0" dirty="0" smtClean="0">
                <a:latin typeface="Arial"/>
                <a:cs typeface="Arial"/>
              </a:rPr>
              <a:t>Objective: </a:t>
            </a:r>
            <a:r>
              <a:rPr lang="en-US" sz="2000" kern="0" dirty="0" smtClean="0">
                <a:latin typeface="Arial"/>
                <a:cs typeface="Arial"/>
              </a:rPr>
              <a:t>Overlay control information onto address field</a:t>
            </a:r>
          </a:p>
          <a:p>
            <a:pPr indent="-285750">
              <a:spcAft>
                <a:spcPct val="10000"/>
              </a:spcAft>
              <a:buFont typeface="Arial" pitchFamily="34" charset="0"/>
              <a:buChar char="•"/>
            </a:pPr>
            <a:r>
              <a:rPr lang="en-US" sz="2000" kern="0" dirty="0" smtClean="0">
                <a:latin typeface="Arial"/>
                <a:cs typeface="Arial"/>
              </a:rPr>
              <a:t>Control information consists of </a:t>
            </a:r>
            <a:r>
              <a:rPr lang="en-US" sz="2000" kern="0" dirty="0" err="1" smtClean="0">
                <a:latin typeface="Arial"/>
                <a:cs typeface="Arial"/>
              </a:rPr>
              <a:t>PrivID</a:t>
            </a:r>
            <a:r>
              <a:rPr lang="en-US" sz="2000" kern="0" dirty="0" smtClean="0">
                <a:latin typeface="Arial"/>
                <a:cs typeface="Arial"/>
              </a:rPr>
              <a:t> and Security bit</a:t>
            </a:r>
          </a:p>
          <a:p>
            <a:pPr indent="-285750">
              <a:spcAft>
                <a:spcPct val="10000"/>
              </a:spcAft>
              <a:buFont typeface="Arial" pitchFamily="34" charset="0"/>
              <a:buChar char="•"/>
            </a:pPr>
            <a:r>
              <a:rPr lang="en-US" sz="2000" kern="0" dirty="0" err="1" smtClean="0">
                <a:latin typeface="Arial"/>
                <a:cs typeface="Arial"/>
              </a:rPr>
              <a:t>PrivID</a:t>
            </a:r>
            <a:r>
              <a:rPr lang="en-US" sz="2000" kern="0" dirty="0" smtClean="0">
                <a:latin typeface="Arial"/>
                <a:cs typeface="Arial"/>
              </a:rPr>
              <a:t> represents which master the request is coming from</a:t>
            </a:r>
          </a:p>
          <a:p>
            <a:pPr indent="-285750">
              <a:spcAft>
                <a:spcPct val="10000"/>
              </a:spcAft>
              <a:buFont typeface="Arial" pitchFamily="34" charset="0"/>
              <a:buChar char="•"/>
            </a:pPr>
            <a:r>
              <a:rPr lang="en-US" sz="2000" kern="0" dirty="0" smtClean="0">
                <a:latin typeface="Arial"/>
                <a:cs typeface="Arial"/>
              </a:rPr>
              <a:t>Security bit represents whether the security feature is on or off</a:t>
            </a:r>
          </a:p>
          <a:p>
            <a:pPr indent="-285750">
              <a:spcAft>
                <a:spcPct val="10000"/>
              </a:spcAft>
              <a:buFont typeface="Arial" pitchFamily="34" charset="0"/>
              <a:buChar char="•"/>
            </a:pPr>
            <a:r>
              <a:rPr lang="en-US" sz="2000" dirty="0" err="1" smtClean="0">
                <a:latin typeface="Arial" pitchFamily="34" charset="0"/>
                <a:cs typeface="Arial" pitchFamily="34" charset="0"/>
              </a:rPr>
              <a:t>PrivID</a:t>
            </a:r>
            <a:r>
              <a:rPr lang="en-US" sz="2000" dirty="0" smtClean="0">
                <a:latin typeface="Arial" pitchFamily="34" charset="0"/>
                <a:cs typeface="Arial" pitchFamily="34" charset="0"/>
              </a:rPr>
              <a:t> is 4 bits: 0xD if request from core; 0xE if from other master</a:t>
            </a:r>
            <a:endParaRPr lang="en-US" sz="2000" i="1" dirty="0" smtClean="0">
              <a:latin typeface="Arial" pitchFamily="34" charset="0"/>
              <a:cs typeface="Arial" pitchFamily="34" charset="0"/>
            </a:endParaRPr>
          </a:p>
          <a:p>
            <a:pPr indent="-285750">
              <a:spcAft>
                <a:spcPct val="10000"/>
              </a:spcAft>
              <a:buFont typeface="Arial" pitchFamily="34" charset="0"/>
              <a:buChar char="•"/>
            </a:pPr>
            <a:endParaRPr lang="en-US" sz="2000" kern="0" dirty="0" smtClean="0">
              <a:latin typeface="Arial"/>
              <a:cs typeface="Arial"/>
            </a:endParaRPr>
          </a:p>
          <a:p>
            <a:pPr indent="-285750">
              <a:spcAft>
                <a:spcPct val="10000"/>
              </a:spcAft>
            </a:pPr>
            <a:endParaRPr lang="en-US" sz="2000" kern="0" dirty="0" smtClean="0">
              <a:latin typeface="Arial"/>
              <a:cs typeface="Arial"/>
            </a:endParaRPr>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70691"/>
            <a:ext cx="8991600" cy="1431161"/>
          </a:xfrm>
          <a:prstGeom prst="rect">
            <a:avLst/>
          </a:prstGeom>
        </p:spPr>
        <p:txBody>
          <a:bodyPr wrap="square">
            <a:spAutoFit/>
          </a:bodyPr>
          <a:lstStyle/>
          <a:p>
            <a:pPr>
              <a:spcBef>
                <a:spcPts val="600"/>
              </a:spcBef>
              <a:buSzPct val="125000"/>
              <a:defRPr/>
            </a:pPr>
            <a:r>
              <a:rPr lang="en-US" b="1" dirty="0" err="1">
                <a:latin typeface="Arial" pitchFamily="34" charset="0"/>
                <a:cs typeface="Arial" pitchFamily="34" charset="0"/>
              </a:rPr>
              <a:t>Tx</a:t>
            </a:r>
            <a:r>
              <a:rPr lang="en-US" b="1" dirty="0">
                <a:latin typeface="Arial" pitchFamily="34" charset="0"/>
                <a:cs typeface="Arial" pitchFamily="34" charset="0"/>
              </a:rPr>
              <a:t> Address Overlay Control Register</a:t>
            </a:r>
          </a:p>
          <a:p>
            <a:pPr marL="342900" indent="-342900">
              <a:spcBef>
                <a:spcPts val="600"/>
              </a:spcBef>
              <a:buSzPct val="125000"/>
              <a:buFont typeface="Arial" pitchFamily="34" charset="0"/>
              <a:buChar char="•"/>
              <a:defRPr/>
            </a:pPr>
            <a:r>
              <a:rPr lang="en-US" dirty="0" smtClean="0">
                <a:latin typeface="Arial" pitchFamily="34" charset="0"/>
                <a:cs typeface="Arial" pitchFamily="34" charset="0"/>
              </a:rPr>
              <a:t>User configures </a:t>
            </a:r>
            <a:r>
              <a:rPr lang="en-US" dirty="0" err="1" smtClean="0">
                <a:latin typeface="Arial" pitchFamily="34" charset="0"/>
                <a:cs typeface="Arial" pitchFamily="34" charset="0"/>
              </a:rPr>
              <a:t>PrivID</a:t>
            </a:r>
            <a:r>
              <a:rPr lang="en-US" dirty="0" smtClean="0">
                <a:latin typeface="Arial" pitchFamily="34" charset="0"/>
                <a:cs typeface="Arial" pitchFamily="34" charset="0"/>
              </a:rPr>
              <a:t> / Security bit</a:t>
            </a:r>
            <a:r>
              <a:rPr lang="en-US" i="1" dirty="0" smtClean="0">
                <a:latin typeface="Arial" pitchFamily="34" charset="0"/>
                <a:cs typeface="Arial" pitchFamily="34" charset="0"/>
              </a:rPr>
              <a:t> </a:t>
            </a:r>
            <a:r>
              <a:rPr lang="en-US" dirty="0" smtClean="0">
                <a:latin typeface="Arial" pitchFamily="34" charset="0"/>
                <a:cs typeface="Arial" pitchFamily="34" charset="0"/>
              </a:rPr>
              <a:t>overlay in this register</a:t>
            </a:r>
          </a:p>
          <a:p>
            <a:pPr marL="342900" indent="-342900">
              <a:spcBef>
                <a:spcPts val="600"/>
              </a:spcBef>
              <a:buSzPct val="125000"/>
              <a:buFont typeface="Arial" pitchFamily="34" charset="0"/>
              <a:buChar char="•"/>
              <a:defRPr/>
            </a:pPr>
            <a:r>
              <a:rPr lang="en-US" dirty="0" smtClean="0">
                <a:latin typeface="Arial" pitchFamily="34" charset="0"/>
                <a:cs typeface="Arial" pitchFamily="34" charset="0"/>
              </a:rPr>
              <a:t>Register is at address </a:t>
            </a:r>
            <a:r>
              <a:rPr lang="en-US" i="1" dirty="0" err="1" smtClean="0">
                <a:latin typeface="Arial" pitchFamily="34" charset="0"/>
                <a:cs typeface="Arial" pitchFamily="34" charset="0"/>
              </a:rPr>
              <a:t>HyperLinkCfgBase</a:t>
            </a:r>
            <a:r>
              <a:rPr lang="en-US" dirty="0" smtClean="0">
                <a:latin typeface="Arial" pitchFamily="34" charset="0"/>
                <a:cs typeface="Arial" pitchFamily="34" charset="0"/>
              </a:rPr>
              <a:t> </a:t>
            </a:r>
            <a:r>
              <a:rPr lang="en-US" dirty="0">
                <a:latin typeface="Arial" pitchFamily="34" charset="0"/>
                <a:cs typeface="Arial" pitchFamily="34" charset="0"/>
              </a:rPr>
              <a:t>+ </a:t>
            </a:r>
            <a:r>
              <a:rPr lang="en-US" dirty="0" smtClean="0">
                <a:latin typeface="Arial" pitchFamily="34" charset="0"/>
                <a:cs typeface="Arial" pitchFamily="34" charset="0"/>
              </a:rPr>
              <a:t>0x1c</a:t>
            </a:r>
            <a:r>
              <a:rPr lang="en-US" dirty="0">
                <a:latin typeface="Arial" pitchFamily="34" charset="0"/>
                <a:cs typeface="Arial" pitchFamily="34" charset="0"/>
              </a:rPr>
              <a:t>. For </a:t>
            </a:r>
            <a:r>
              <a:rPr lang="en-US" dirty="0" smtClean="0">
                <a:latin typeface="Arial" pitchFamily="34" charset="0"/>
                <a:cs typeface="Arial" pitchFamily="34" charset="0"/>
              </a:rPr>
              <a:t>6678 that is 0x2140_001c</a:t>
            </a:r>
          </a:p>
          <a:p>
            <a:pPr marL="342900" indent="-342900">
              <a:spcBef>
                <a:spcPts val="600"/>
              </a:spcBef>
              <a:buSzPct val="125000"/>
              <a:buFont typeface="Arial" pitchFamily="34" charset="0"/>
              <a:buChar char="•"/>
              <a:defRPr/>
            </a:pPr>
            <a:r>
              <a:rPr lang="en-US" dirty="0" smtClean="0">
                <a:latin typeface="Arial" pitchFamily="34" charset="0"/>
                <a:cs typeface="Arial" pitchFamily="34" charset="0"/>
              </a:rPr>
              <a:t>If using </a:t>
            </a:r>
            <a:r>
              <a:rPr lang="en-US" dirty="0" err="1" smtClean="0">
                <a:latin typeface="Arial" pitchFamily="34" charset="0"/>
                <a:cs typeface="Arial" pitchFamily="34" charset="0"/>
              </a:rPr>
              <a:t>HyperLink</a:t>
            </a:r>
            <a:r>
              <a:rPr lang="en-US" dirty="0" smtClean="0">
                <a:latin typeface="Arial" pitchFamily="34" charset="0"/>
                <a:cs typeface="Arial" pitchFamily="34" charset="0"/>
              </a:rPr>
              <a:t> LLD, </a:t>
            </a:r>
            <a:r>
              <a:rPr lang="en-US" dirty="0" err="1" smtClean="0">
                <a:solidFill>
                  <a:srgbClr val="0070C0"/>
                </a:solidFill>
                <a:latin typeface="Arial" pitchFamily="34" charset="0"/>
                <a:cs typeface="Arial" pitchFamily="34" charset="0"/>
              </a:rPr>
              <a:t>hyplnkTXAddrOvlyReg_s</a:t>
            </a:r>
            <a:r>
              <a:rPr lang="en-US" dirty="0" smtClean="0">
                <a:solidFill>
                  <a:srgbClr val="0070C0"/>
                </a:solidFill>
                <a:latin typeface="Arial" pitchFamily="34" charset="0"/>
                <a:cs typeface="Arial" pitchFamily="34" charset="0"/>
              </a:rPr>
              <a:t> </a:t>
            </a:r>
            <a:r>
              <a:rPr lang="en-US" dirty="0" smtClean="0">
                <a:latin typeface="Arial" pitchFamily="34" charset="0"/>
                <a:cs typeface="Arial" pitchFamily="34" charset="0"/>
              </a:rPr>
              <a:t>represents this register</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a:t>
            </a:r>
            <a:r>
              <a:rPr lang="en-US" sz="3200" dirty="0" err="1" smtClean="0">
                <a:solidFill>
                  <a:srgbClr val="FF0000"/>
                </a:solidFill>
                <a:latin typeface="Arial"/>
                <a:cs typeface="Arial"/>
              </a:rPr>
              <a:t>Tx</a:t>
            </a:r>
            <a:r>
              <a:rPr lang="en-US" sz="3200" dirty="0" smtClean="0">
                <a:solidFill>
                  <a:srgbClr val="FF0000"/>
                </a:solidFill>
                <a:latin typeface="Arial"/>
                <a:cs typeface="Arial"/>
              </a:rPr>
              <a:t> Side Registers </a:t>
            </a:r>
          </a:p>
        </p:txBody>
      </p:sp>
      <p:graphicFrame>
        <p:nvGraphicFramePr>
          <p:cNvPr id="7" name="Table 6"/>
          <p:cNvGraphicFramePr>
            <a:graphicFrameLocks noGrp="1"/>
          </p:cNvGraphicFramePr>
          <p:nvPr>
            <p:extLst>
              <p:ext uri="{D42A27DB-BD31-4B8C-83A1-F6EECF244321}">
                <p14:modId xmlns:p14="http://schemas.microsoft.com/office/powerpoint/2010/main" xmlns="" val="3350935640"/>
              </p:ext>
            </p:extLst>
          </p:nvPr>
        </p:nvGraphicFramePr>
        <p:xfrm>
          <a:off x="304800" y="28498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err="1" smtClean="0">
                          <a:latin typeface="Calibri" pitchFamily="34" charset="0"/>
                          <a:cs typeface="Courier New" pitchFamily="49" charset="0"/>
                        </a:rPr>
                        <a:t>txsecovl</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err="1"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err="1"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grpSp>
        <p:nvGrpSpPr>
          <p:cNvPr id="13" name="Group 12"/>
          <p:cNvGrpSpPr/>
          <p:nvPr/>
        </p:nvGrpSpPr>
        <p:grpSpPr>
          <a:xfrm>
            <a:off x="152400" y="2438400"/>
            <a:ext cx="8915400" cy="3733800"/>
            <a:chOff x="152400" y="3077183"/>
            <a:chExt cx="8763000" cy="1342417"/>
          </a:xfrm>
        </p:grpSpPr>
        <p:sp>
          <p:nvSpPr>
            <p:cNvPr id="9" name="Rectangle 8"/>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9"/>
            <p:cNvSpPr/>
            <p:nvPr/>
          </p:nvSpPr>
          <p:spPr>
            <a:xfrm>
              <a:off x="1051169" y="3093439"/>
              <a:ext cx="6740769" cy="121721"/>
            </a:xfrm>
            <a:prstGeom prst="rect">
              <a:avLst/>
            </a:prstGeom>
          </p:spPr>
          <p:txBody>
            <a:bodyPr wrap="square">
              <a:spAutoFit/>
            </a:bodyPr>
            <a:lstStyle/>
            <a:p>
              <a:pPr marL="342900" indent="-342900" algn="ctr">
                <a:buSzPct val="125000"/>
                <a:defRPr/>
              </a:pPr>
              <a:r>
                <a:rPr lang="en-US" sz="1600" b="1" dirty="0" smtClean="0">
                  <a:solidFill>
                    <a:srgbClr val="002060"/>
                  </a:solidFill>
                  <a:latin typeface="Arial" pitchFamily="34" charset="0"/>
                  <a:cs typeface="Arial" pitchFamily="34" charset="0"/>
                </a:rPr>
                <a:t> </a:t>
              </a:r>
              <a:r>
                <a:rPr lang="en-US" sz="1600" b="1" dirty="0" err="1" smtClean="0">
                  <a:solidFill>
                    <a:srgbClr val="002060"/>
                  </a:solidFill>
                  <a:latin typeface="Arial" pitchFamily="34" charset="0"/>
                  <a:cs typeface="Arial" pitchFamily="34" charset="0"/>
                </a:rPr>
                <a:t>Tx</a:t>
              </a:r>
              <a:r>
                <a:rPr lang="en-US" sz="1600" b="1" dirty="0" smtClean="0">
                  <a:solidFill>
                    <a:srgbClr val="002060"/>
                  </a:solidFill>
                  <a:latin typeface="Arial" pitchFamily="34" charset="0"/>
                  <a:cs typeface="Arial" pitchFamily="34" charset="0"/>
                </a:rPr>
                <a:t> Address Overlay Register (more details in </a:t>
              </a:r>
              <a:r>
                <a:rPr lang="en-US" sz="1600" b="1" dirty="0" err="1" smtClean="0">
                  <a:solidFill>
                    <a:srgbClr val="002060"/>
                  </a:solidFill>
                  <a:latin typeface="Arial" pitchFamily="34" charset="0"/>
                  <a:cs typeface="Arial" pitchFamily="34" charset="0"/>
                </a:rPr>
                <a:t>HyperLink</a:t>
              </a:r>
              <a:r>
                <a:rPr lang="en-US" sz="1600" b="1" dirty="0" smtClean="0">
                  <a:solidFill>
                    <a:srgbClr val="002060"/>
                  </a:solidFill>
                  <a:latin typeface="Arial" pitchFamily="34" charset="0"/>
                  <a:cs typeface="Arial" pitchFamily="34" charset="0"/>
                </a:rPr>
                <a:t> User Guide)</a:t>
              </a:r>
            </a:p>
          </p:txBody>
        </p:sp>
      </p:grpSp>
      <p:graphicFrame>
        <p:nvGraphicFramePr>
          <p:cNvPr id="14" name="Table 13"/>
          <p:cNvGraphicFramePr>
            <a:graphicFrameLocks noGrp="1"/>
          </p:cNvGraphicFramePr>
          <p:nvPr>
            <p:extLst>
              <p:ext uri="{D42A27DB-BD31-4B8C-83A1-F6EECF244321}">
                <p14:modId xmlns:p14="http://schemas.microsoft.com/office/powerpoint/2010/main" xmlns="" val="385845016"/>
              </p:ext>
            </p:extLst>
          </p:nvPr>
        </p:nvGraphicFramePr>
        <p:xfrm>
          <a:off x="304800" y="3931920"/>
          <a:ext cx="8610600" cy="2143760"/>
        </p:xfrm>
        <a:graphic>
          <a:graphicData uri="http://schemas.openxmlformats.org/drawingml/2006/table">
            <a:tbl>
              <a:tblPr firstRow="1" bandRow="1">
                <a:tableStyleId>{5C22544A-7EE6-4342-B048-85BDC9FD1C3A}</a:tableStyleId>
              </a:tblPr>
              <a:tblGrid>
                <a:gridCol w="1371600"/>
                <a:gridCol w="5715000"/>
                <a:gridCol w="609600"/>
                <a:gridCol w="914400"/>
              </a:tblGrid>
              <a:tr h="370840">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baseline="0" dirty="0" smtClean="0"/>
                        <a:t>B</a:t>
                      </a:r>
                      <a:r>
                        <a:rPr lang="en-US" sz="1600" dirty="0" smtClean="0"/>
                        <a:t>its</a:t>
                      </a:r>
                      <a:endParaRPr lang="en-US" sz="1600" dirty="0"/>
                    </a:p>
                  </a:txBody>
                  <a:tcPr/>
                </a:tc>
                <a:tc>
                  <a:txBody>
                    <a:bodyPr/>
                    <a:lstStyle/>
                    <a:p>
                      <a:r>
                        <a:rPr lang="en-US" sz="1600" dirty="0" smtClean="0"/>
                        <a:t>Range</a:t>
                      </a:r>
                      <a:endParaRPr lang="en-US" sz="1600" dirty="0"/>
                    </a:p>
                  </a:txBody>
                  <a:tcPr/>
                </a:tc>
              </a:tr>
              <a:tr h="370840">
                <a:tc>
                  <a:txBody>
                    <a:bodyPr/>
                    <a:lstStyle/>
                    <a:p>
                      <a:r>
                        <a:rPr lang="en-US" sz="1600" b="1" dirty="0" err="1" smtClean="0"/>
                        <a:t>txigmask</a:t>
                      </a:r>
                      <a:endParaRPr lang="en-US" sz="1600" b="1" dirty="0"/>
                    </a:p>
                  </a:txBody>
                  <a:tcPr/>
                </a:tc>
                <a:tc>
                  <a:txBody>
                    <a:bodyPr/>
                    <a:lstStyle/>
                    <a:p>
                      <a:r>
                        <a:rPr lang="en-US" sz="1600" dirty="0" smtClean="0"/>
                        <a:t>Selects mask that is logicall</a:t>
                      </a:r>
                      <a:r>
                        <a:rPr lang="en-US" sz="1600" baseline="0" dirty="0" smtClean="0"/>
                        <a:t>y </a:t>
                      </a:r>
                      <a:r>
                        <a:rPr lang="en-US" sz="1600" baseline="0" dirty="0" err="1" smtClean="0"/>
                        <a:t>ANDed</a:t>
                      </a:r>
                      <a:r>
                        <a:rPr lang="en-US" sz="1600" baseline="0" dirty="0" smtClean="0"/>
                        <a:t> to incoming address. </a:t>
                      </a:r>
                      <a:br>
                        <a:rPr lang="en-US" sz="1600" baseline="0" dirty="0" smtClean="0"/>
                      </a:br>
                      <a:r>
                        <a:rPr lang="en-US" sz="1600" baseline="0" dirty="0" smtClean="0"/>
                        <a:t>Determines what address bits will be sent to remote side.</a:t>
                      </a:r>
                      <a:br>
                        <a:rPr lang="en-US" sz="1600" baseline="0" dirty="0" smtClean="0"/>
                      </a:br>
                      <a:r>
                        <a:rPr lang="en-US" sz="1600" baseline="0" dirty="0" smtClean="0"/>
                        <a:t>Examples:  0  </a:t>
                      </a:r>
                      <a:r>
                        <a:rPr lang="en-US" sz="1600" baseline="0" dirty="0" smtClean="0">
                          <a:sym typeface="Wingdings" pitchFamily="2" charset="2"/>
                        </a:rPr>
                        <a:t> mask = 0x0001_FFFF,  </a:t>
                      </a:r>
                      <a:r>
                        <a:rPr lang="en-US" sz="1600" dirty="0" smtClean="0"/>
                        <a:t>10 </a:t>
                      </a:r>
                      <a:r>
                        <a:rPr lang="en-US" sz="1600" dirty="0" smtClean="0">
                          <a:sym typeface="Wingdings" pitchFamily="2" charset="2"/>
                        </a:rPr>
                        <a:t> mask = 0x07FF_FFFF</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txprividovl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where </a:t>
                      </a:r>
                      <a:r>
                        <a:rPr lang="en-US" sz="1600" dirty="0" err="1" smtClean="0"/>
                        <a:t>PrivID</a:t>
                      </a:r>
                      <a:r>
                        <a:rPr lang="en-US" sz="1600" dirty="0" smtClean="0"/>
                        <a:t> will be placed in outgoing address</a:t>
                      </a:r>
                      <a:br>
                        <a:rPr lang="en-US" sz="1600" dirty="0" smtClean="0"/>
                      </a:br>
                      <a:r>
                        <a:rPr lang="en-US" sz="1600" dirty="0" smtClean="0"/>
                        <a:t>Example</a:t>
                      </a:r>
                      <a:r>
                        <a:rPr lang="en-US" sz="1600" baseline="0" dirty="0" smtClean="0"/>
                        <a:t>: 12 </a:t>
                      </a:r>
                      <a:r>
                        <a:rPr lang="en-US" sz="1600" baseline="0" dirty="0" smtClean="0">
                          <a:sym typeface="Wingdings" pitchFamily="2" charset="2"/>
                        </a:rPr>
                        <a:t> </a:t>
                      </a:r>
                      <a:r>
                        <a:rPr lang="en-US" sz="1600" baseline="0" dirty="0" err="1" smtClean="0">
                          <a:sym typeface="Wingdings" pitchFamily="2" charset="2"/>
                        </a:rPr>
                        <a:t>TxAddress</a:t>
                      </a:r>
                      <a:r>
                        <a:rPr lang="en-US" sz="1600" baseline="0" dirty="0" smtClean="0">
                          <a:sym typeface="Wingdings" pitchFamily="2" charset="2"/>
                        </a:rPr>
                        <a:t> [31-28] = </a:t>
                      </a:r>
                      <a:r>
                        <a:rPr lang="en-US" sz="1600" baseline="0" dirty="0" err="1" smtClean="0">
                          <a:sym typeface="Wingdings" pitchFamily="2" charset="2"/>
                        </a:rPr>
                        <a:t>PrivID</a:t>
                      </a:r>
                      <a:r>
                        <a:rPr lang="en-US" sz="1600" baseline="0" dirty="0" smtClean="0">
                          <a:sym typeface="Wingdings" pitchFamily="2" charset="2"/>
                        </a:rPr>
                        <a:t> [3-0]</a:t>
                      </a:r>
                      <a:endParaRPr lang="en-US" sz="16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r h="370840">
                <a:tc>
                  <a:txBody>
                    <a:bodyPr/>
                    <a:lstStyle/>
                    <a:p>
                      <a:r>
                        <a:rPr lang="en-US" sz="1600" b="1" dirty="0" err="1" smtClean="0"/>
                        <a:t>txsecovl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a:t>
                      </a:r>
                      <a:r>
                        <a:rPr lang="en-US" sz="1600" baseline="0" dirty="0" smtClean="0"/>
                        <a:t> </a:t>
                      </a:r>
                      <a:r>
                        <a:rPr lang="en-US" sz="1600" dirty="0" smtClean="0"/>
                        <a:t>where Security Bit is placed in outgoing address </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a:t>
            </a:r>
          </a:p>
        </p:txBody>
      </p:sp>
      <p:pic>
        <p:nvPicPr>
          <p:cNvPr id="207875" name="Picture 3"/>
          <p:cNvPicPr>
            <a:picLocks noChangeAspect="1" noChangeArrowheads="1"/>
          </p:cNvPicPr>
          <p:nvPr/>
        </p:nvPicPr>
        <p:blipFill>
          <a:blip r:embed="rId4" cstate="print"/>
          <a:srcRect/>
          <a:stretch>
            <a:fillRect/>
          </a:stretch>
        </p:blipFill>
        <p:spPr bwMode="auto">
          <a:xfrm>
            <a:off x="152400" y="1957826"/>
            <a:ext cx="8839200" cy="3985774"/>
          </a:xfrm>
          <a:prstGeom prst="rect">
            <a:avLst/>
          </a:prstGeom>
          <a:noFill/>
          <a:ln w="9525">
            <a:noFill/>
            <a:miter lim="800000"/>
            <a:headEnd/>
            <a:tailEnd/>
          </a:ln>
        </p:spPr>
      </p:pic>
      <p:sp>
        <p:nvSpPr>
          <p:cNvPr id="7" name="Rectangle 6"/>
          <p:cNvSpPr/>
          <p:nvPr/>
        </p:nvSpPr>
        <p:spPr>
          <a:xfrm>
            <a:off x="152400" y="762000"/>
            <a:ext cx="8915400" cy="1015663"/>
          </a:xfrm>
          <a:prstGeom prst="rect">
            <a:avLst/>
          </a:prstGeom>
        </p:spPr>
        <p:txBody>
          <a:bodyPr wrap="square">
            <a:spAutoFit/>
          </a:bodyPr>
          <a:lstStyle/>
          <a:p>
            <a:pPr indent="-285750">
              <a:spcAft>
                <a:spcPct val="10000"/>
              </a:spcAft>
            </a:pPr>
            <a:r>
              <a:rPr lang="en-US" sz="2000" b="1" kern="0" dirty="0" smtClean="0">
                <a:latin typeface="Arial"/>
                <a:cs typeface="Arial"/>
              </a:rPr>
              <a:t>Objective: </a:t>
            </a:r>
            <a:r>
              <a:rPr lang="en-US" sz="2000" kern="0" dirty="0" smtClean="0">
                <a:latin typeface="Arial"/>
                <a:cs typeface="Arial"/>
              </a:rPr>
              <a:t>Regenerate address mapped to remote memory space, along with Security bit and </a:t>
            </a:r>
            <a:r>
              <a:rPr lang="en-US" sz="2000" kern="0" dirty="0" err="1" smtClean="0">
                <a:latin typeface="Arial"/>
                <a:cs typeface="Arial"/>
              </a:rPr>
              <a:t>PrivID</a:t>
            </a:r>
            <a:r>
              <a:rPr lang="en-US" sz="2000" kern="0" dirty="0" smtClean="0">
                <a:latin typeface="Arial"/>
                <a:cs typeface="Arial"/>
              </a:rPr>
              <a:t> from incoming address, based on values in </a:t>
            </a:r>
            <a:r>
              <a:rPr lang="en-US" sz="2000" i="1" kern="0" dirty="0" smtClean="0">
                <a:latin typeface="Arial"/>
                <a:cs typeface="Arial"/>
              </a:rPr>
              <a:t>Rx Address Selector Control Register </a:t>
            </a:r>
            <a:r>
              <a:rPr lang="en-US" sz="2000" kern="0" dirty="0" smtClean="0">
                <a:latin typeface="Arial"/>
                <a:cs typeface="Arial"/>
              </a:rPr>
              <a:t>and LUTs</a:t>
            </a:r>
          </a:p>
        </p:txBody>
      </p:sp>
      <p:sp>
        <p:nvSpPr>
          <p:cNvPr id="2" name="TextBox 1"/>
          <p:cNvSpPr txBox="1"/>
          <p:nvPr/>
        </p:nvSpPr>
        <p:spPr>
          <a:xfrm>
            <a:off x="304800" y="4734580"/>
            <a:ext cx="1524000" cy="523220"/>
          </a:xfrm>
          <a:prstGeom prst="rect">
            <a:avLst/>
          </a:prstGeom>
          <a:noFill/>
        </p:spPr>
        <p:txBody>
          <a:bodyPr wrap="square" rtlCol="0">
            <a:spAutoFit/>
          </a:bodyPr>
          <a:lstStyle/>
          <a:p>
            <a:pPr algn="ctr"/>
            <a:r>
              <a:rPr lang="en-US" sz="1400" b="1" dirty="0" err="1" smtClean="0"/>
              <a:t>PrivID</a:t>
            </a:r>
            <a:r>
              <a:rPr lang="en-US" sz="1400" b="1" dirty="0" smtClean="0"/>
              <a:t/>
            </a:r>
            <a:br>
              <a:rPr lang="en-US" sz="1400" b="1" dirty="0" smtClean="0"/>
            </a:br>
            <a:r>
              <a:rPr lang="en-US" sz="1400" b="1" dirty="0" smtClean="0"/>
              <a:t> LUT</a:t>
            </a:r>
            <a:endParaRPr lang="en-US" sz="1400" b="1" dirty="0"/>
          </a:p>
        </p:txBody>
      </p:sp>
      <p:sp>
        <p:nvSpPr>
          <p:cNvPr id="8" name="TextBox 7"/>
          <p:cNvSpPr txBox="1"/>
          <p:nvPr/>
        </p:nvSpPr>
        <p:spPr>
          <a:xfrm>
            <a:off x="2514600" y="4724400"/>
            <a:ext cx="1447800" cy="432414"/>
          </a:xfrm>
          <a:prstGeom prst="rect">
            <a:avLst/>
          </a:prstGeom>
          <a:noFill/>
        </p:spPr>
        <p:txBody>
          <a:bodyPr wrap="square" rtlCol="0">
            <a:spAutoFit/>
          </a:bodyPr>
          <a:lstStyle/>
          <a:p>
            <a:pPr algn="ctr"/>
            <a:r>
              <a:rPr lang="en-US" sz="1400" b="1" dirty="0" smtClean="0"/>
              <a:t>Segment </a:t>
            </a:r>
            <a:br>
              <a:rPr lang="en-US" sz="1400" b="1" dirty="0" smtClean="0"/>
            </a:br>
            <a:r>
              <a:rPr lang="en-US" sz="1400" b="1" dirty="0" smtClean="0"/>
              <a:t>LUT</a:t>
            </a:r>
            <a:endParaRPr lang="en-US" sz="1400" b="1" dirty="0"/>
          </a:p>
        </p:txBody>
      </p:sp>
    </p:spTree>
    <p:custDataLst>
      <p:tags r:id="rId1"/>
    </p:custDataLst>
    <p:extLst>
      <p:ext uri="{BB962C8B-B14F-4D97-AF65-F5344CB8AC3E}">
        <p14:creationId xmlns:p14="http://schemas.microsoft.com/office/powerpoint/2010/main" xmlns="" val="401960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0"/>
            <a:ext cx="8229600" cy="762000"/>
          </a:xfrm>
        </p:spPr>
        <p:txBody>
          <a:bodyPr/>
          <a:lstStyle/>
          <a:p>
            <a:pPr algn="l" eaLnBrk="1" hangingPunct="1"/>
            <a:r>
              <a:rPr lang="en-US" sz="3200" dirty="0" smtClean="0">
                <a:solidFill>
                  <a:srgbClr val="FF0000"/>
                </a:solidFill>
                <a:latin typeface="Arial"/>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600" dirty="0" smtClean="0">
                <a:latin typeface="Arial"/>
                <a:cs typeface="Arial"/>
              </a:rPr>
              <a:t>Overview</a:t>
            </a:r>
          </a:p>
          <a:p>
            <a:pPr marL="514350" indent="-514350" eaLnBrk="1" fontAlgn="auto" hangingPunct="1">
              <a:spcAft>
                <a:spcPts val="0"/>
              </a:spcAft>
              <a:buFont typeface="+mj-lt"/>
              <a:buAutoNum type="arabicPeriod"/>
              <a:defRPr/>
            </a:pPr>
            <a:r>
              <a:rPr lang="en-US" sz="2600" dirty="0" smtClean="0">
                <a:latin typeface="Arial"/>
                <a:cs typeface="Arial"/>
              </a:rPr>
              <a:t>Address Translation</a:t>
            </a:r>
          </a:p>
          <a:p>
            <a:pPr marL="514350" indent="-514350" eaLnBrk="1" fontAlgn="auto" hangingPunct="1">
              <a:spcAft>
                <a:spcPts val="0"/>
              </a:spcAft>
              <a:buFont typeface="+mj-lt"/>
              <a:buAutoNum type="arabicPeriod"/>
              <a:defRPr/>
            </a:pPr>
            <a:r>
              <a:rPr lang="en-US" sz="2600" dirty="0" smtClean="0">
                <a:latin typeface="Arial"/>
                <a:cs typeface="Arial"/>
              </a:rPr>
              <a:t>Configuration</a:t>
            </a:r>
          </a:p>
          <a:p>
            <a:pPr marL="514350" indent="-514350" eaLnBrk="1" fontAlgn="auto" hangingPunct="1">
              <a:spcAft>
                <a:spcPts val="0"/>
              </a:spcAft>
              <a:buFont typeface="+mj-lt"/>
              <a:buAutoNum type="arabicPeriod"/>
              <a:defRPr/>
            </a:pPr>
            <a:r>
              <a:rPr lang="en-US" sz="2600" dirty="0" smtClean="0">
                <a:latin typeface="Arial"/>
                <a:cs typeface="Arial"/>
              </a:rPr>
              <a:t>Performance</a:t>
            </a:r>
          </a:p>
          <a:p>
            <a:pPr marL="514350" indent="-514350" eaLnBrk="1" fontAlgn="auto" hangingPunct="1">
              <a:spcAft>
                <a:spcPts val="0"/>
              </a:spcAft>
              <a:buFont typeface="+mj-lt"/>
              <a:buAutoNum type="arabicPeriod"/>
              <a:defRPr/>
            </a:pPr>
            <a:r>
              <a:rPr lang="en-US" sz="2600" dirty="0" smtClean="0">
                <a:latin typeface="Arial"/>
                <a:cs typeface="Arial"/>
              </a:rPr>
              <a:t>Example</a:t>
            </a:r>
            <a:endParaRPr lang="en-US" b="1"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LUTs</a:t>
            </a:r>
          </a:p>
        </p:txBody>
      </p:sp>
      <p:sp>
        <p:nvSpPr>
          <p:cNvPr id="5" name="TextBox 4"/>
          <p:cNvSpPr txBox="1"/>
          <p:nvPr/>
        </p:nvSpPr>
        <p:spPr>
          <a:xfrm>
            <a:off x="609600" y="1676400"/>
            <a:ext cx="6172200" cy="2862322"/>
          </a:xfrm>
          <a:prstGeom prst="rect">
            <a:avLst/>
          </a:prstGeom>
          <a:noFill/>
        </p:spPr>
        <p:txBody>
          <a:bodyPr wrap="square" rtlCol="0">
            <a:spAutoFit/>
          </a:bodyPr>
          <a:lstStyle/>
          <a:p>
            <a:r>
              <a:rPr lang="en-US" sz="2000" dirty="0" smtClean="0"/>
              <a:t>Each entry in the LUT consists of: </a:t>
            </a:r>
          </a:p>
          <a:p>
            <a:pPr marL="742950" lvl="1" indent="-285750">
              <a:buFont typeface="Arial"/>
              <a:buChar char="•"/>
            </a:pPr>
            <a:r>
              <a:rPr lang="en-US" sz="2000" dirty="0" smtClean="0"/>
              <a:t>16-bit </a:t>
            </a:r>
            <a:r>
              <a:rPr lang="en-US" sz="2000" b="1" dirty="0" err="1" smtClean="0"/>
              <a:t>rxSegVal</a:t>
            </a:r>
            <a:r>
              <a:rPr lang="en-US" sz="2000" dirty="0" smtClean="0"/>
              <a:t>, the upper 16-bits of each segment’s base address</a:t>
            </a:r>
          </a:p>
          <a:p>
            <a:pPr marL="742950" lvl="1" indent="-285750">
              <a:buFont typeface="Arial"/>
              <a:buChar char="•"/>
            </a:pPr>
            <a:r>
              <a:rPr lang="en-US" sz="2000" dirty="0"/>
              <a:t>5-bit </a:t>
            </a:r>
            <a:r>
              <a:rPr lang="en-US" sz="2000" b="1" dirty="0" err="1"/>
              <a:t>rxLenVal</a:t>
            </a:r>
            <a:r>
              <a:rPr lang="en-US" sz="2000" dirty="0"/>
              <a:t>, which represents the segment size as per </a:t>
            </a:r>
            <a:r>
              <a:rPr lang="en-US" sz="2000" dirty="0" smtClean="0"/>
              <a:t>table on the right</a:t>
            </a:r>
            <a:endParaRPr lang="en-US" sz="2000" dirty="0"/>
          </a:p>
          <a:p>
            <a:pPr marL="742950" lvl="1" indent="-285750">
              <a:buFont typeface="Arial"/>
              <a:buChar char="•"/>
            </a:pPr>
            <a:endParaRPr lang="en-US" sz="2000" dirty="0" smtClean="0"/>
          </a:p>
          <a:p>
            <a:endParaRPr lang="en-US" sz="2000" dirty="0" smtClean="0"/>
          </a:p>
          <a:p>
            <a:endParaRPr lang="en-US" sz="2000" dirty="0" smtClean="0"/>
          </a:p>
          <a:p>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xmlns="" val="3271314287"/>
              </p:ext>
            </p:extLst>
          </p:nvPr>
        </p:nvGraphicFramePr>
        <p:xfrm>
          <a:off x="6934200" y="174752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Arial"/>
                          <a:cs typeface="Arial"/>
                        </a:rPr>
                        <a:t>rxLenVal</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Size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0 –</a:t>
                      </a:r>
                      <a:r>
                        <a:rPr lang="en-US" sz="1500" baseline="0" dirty="0" smtClean="0">
                          <a:latin typeface="Arial"/>
                          <a:cs typeface="Arial"/>
                        </a:rPr>
                        <a:t> </a:t>
                      </a:r>
                      <a:r>
                        <a:rPr lang="en-US" sz="1500" dirty="0" smtClean="0">
                          <a:latin typeface="Arial"/>
                          <a:cs typeface="Arial"/>
                        </a:rPr>
                        <a:t>7</a:t>
                      </a:r>
                      <a:r>
                        <a:rPr lang="en-US" sz="1500" baseline="0" dirty="0" smtClean="0">
                          <a:latin typeface="Arial"/>
                          <a:cs typeface="Arial"/>
                        </a:rPr>
                        <a:t>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0</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Arial"/>
                          <a:cs typeface="Arial"/>
                        </a:rPr>
                        <a:t>8</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512B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Arial"/>
                          <a:cs typeface="Arial"/>
                        </a:rPr>
                        <a:t>. .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Arial"/>
                          <a:cs typeface="Arial"/>
                        </a:rPr>
                        <a:t>21</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4MB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27</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256MB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Rectangle 7"/>
          <p:cNvSpPr/>
          <p:nvPr/>
        </p:nvSpPr>
        <p:spPr>
          <a:xfrm>
            <a:off x="609600" y="3429000"/>
            <a:ext cx="7239000" cy="1631216"/>
          </a:xfrm>
          <a:prstGeom prst="rect">
            <a:avLst/>
          </a:prstGeom>
        </p:spPr>
        <p:txBody>
          <a:bodyPr wrap="square">
            <a:spAutoFit/>
          </a:bodyPr>
          <a:lstStyle/>
          <a:p>
            <a:r>
              <a:rPr lang="en-US" sz="2000" b="1" dirty="0"/>
              <a:t>Example </a:t>
            </a:r>
            <a:r>
              <a:rPr lang="en-US" sz="2000" b="1" dirty="0" smtClean="0"/>
              <a:t>Scenario</a:t>
            </a:r>
          </a:p>
          <a:p>
            <a:r>
              <a:rPr lang="en-US" sz="2000" dirty="0" smtClean="0"/>
              <a:t>4 </a:t>
            </a:r>
            <a:r>
              <a:rPr lang="en-US" sz="2000" dirty="0"/>
              <a:t>segments, </a:t>
            </a:r>
            <a:r>
              <a:rPr lang="en-US" sz="2000" dirty="0" smtClean="0"/>
              <a:t>4 MB each, with base addresses as</a:t>
            </a:r>
            <a:r>
              <a:rPr lang="en-US" sz="2000" dirty="0"/>
              <a:t/>
            </a:r>
            <a:br>
              <a:rPr lang="en-US" sz="2000" dirty="0"/>
            </a:br>
            <a:r>
              <a:rPr lang="en-US" sz="2000" dirty="0" smtClean="0"/>
              <a:t>0x8000_0000, 0x8200_0000, 0x8400_0000 and 0x8600_0000</a:t>
            </a:r>
          </a:p>
          <a:p>
            <a:endParaRPr lang="en-US" sz="2000" dirty="0"/>
          </a:p>
          <a:p>
            <a:r>
              <a:rPr lang="en-US" sz="2000" dirty="0" smtClean="0"/>
              <a:t>then Segment LUT will be:</a:t>
            </a:r>
            <a:endParaRPr lang="en-US" sz="2000" dirty="0"/>
          </a:p>
        </p:txBody>
      </p:sp>
      <p:sp>
        <p:nvSpPr>
          <p:cNvPr id="9" name="Rectangle 8"/>
          <p:cNvSpPr/>
          <p:nvPr/>
        </p:nvSpPr>
        <p:spPr>
          <a:xfrm>
            <a:off x="228600" y="685800"/>
            <a:ext cx="8534400" cy="830997"/>
          </a:xfrm>
          <a:prstGeom prst="rect">
            <a:avLst/>
          </a:prstGeom>
        </p:spPr>
        <p:txBody>
          <a:bodyPr wrap="square">
            <a:spAutoFit/>
          </a:bodyPr>
          <a:lstStyle/>
          <a:p>
            <a:r>
              <a:rPr lang="en-US" sz="2400" b="1" dirty="0" smtClean="0">
                <a:solidFill>
                  <a:srgbClr val="3366FF"/>
                </a:solidFill>
              </a:rPr>
              <a:t>SEGMENT LUT</a:t>
            </a:r>
            <a:br>
              <a:rPr lang="en-US" sz="2400" b="1" dirty="0" smtClean="0">
                <a:solidFill>
                  <a:srgbClr val="3366FF"/>
                </a:solidFill>
              </a:rPr>
            </a:b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xmlns="" val="2481820134"/>
              </p:ext>
            </p:extLst>
          </p:nvPr>
        </p:nvGraphicFramePr>
        <p:xfrm>
          <a:off x="3814889" y="4495800"/>
          <a:ext cx="3195511" cy="185420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0x8600</a:t>
                      </a:r>
                      <a:endParaRPr lang="en-US" dirty="0"/>
                    </a:p>
                  </a:txBody>
                  <a:tcPr/>
                </a:tc>
                <a:tc>
                  <a:txBody>
                    <a:bodyPr/>
                    <a:lstStyle/>
                    <a:p>
                      <a:pPr algn="ctr"/>
                      <a:r>
                        <a:rPr lang="en-US" dirty="0" smtClean="0"/>
                        <a:t>21</a:t>
                      </a:r>
                      <a:endParaRPr lang="en-US" dirty="0"/>
                    </a:p>
                  </a:txBody>
                  <a:tcPr/>
                </a:tc>
              </a:tr>
            </a:tbl>
          </a:graphicData>
        </a:graphic>
      </p:graphicFrame>
      <p:sp>
        <p:nvSpPr>
          <p:cNvPr id="12" name="Rectangle 11"/>
          <p:cNvSpPr/>
          <p:nvPr/>
        </p:nvSpPr>
        <p:spPr>
          <a:xfrm>
            <a:off x="228600" y="1123890"/>
            <a:ext cx="8763000" cy="400110"/>
          </a:xfrm>
          <a:prstGeom prst="rect">
            <a:avLst/>
          </a:prstGeom>
        </p:spPr>
        <p:txBody>
          <a:bodyPr wrap="square">
            <a:spAutoFit/>
          </a:bodyPr>
          <a:lstStyle/>
          <a:p>
            <a:pPr lvl="0"/>
            <a:r>
              <a:rPr lang="en-US" sz="2000" dirty="0" err="1">
                <a:solidFill>
                  <a:srgbClr val="1F497D">
                    <a:lumMod val="60000"/>
                    <a:lumOff val="40000"/>
                  </a:srgbClr>
                </a:solidFill>
              </a:rPr>
              <a:t>hyplnkRXSegTbl_t</a:t>
            </a:r>
            <a:r>
              <a:rPr lang="en-US" sz="2000" dirty="0">
                <a:solidFill>
                  <a:srgbClr val="000000"/>
                </a:solidFill>
              </a:rPr>
              <a:t> [</a:t>
            </a:r>
            <a:r>
              <a:rPr lang="en-US" sz="2000" dirty="0" err="1">
                <a:solidFill>
                  <a:srgbClr val="000000"/>
                </a:solidFill>
              </a:rPr>
              <a:t>numSegments</a:t>
            </a:r>
            <a:r>
              <a:rPr lang="en-US" sz="2000" dirty="0">
                <a:solidFill>
                  <a:srgbClr val="000000"/>
                </a:solidFill>
              </a:rPr>
              <a:t>], with </a:t>
            </a:r>
            <a:r>
              <a:rPr lang="en-US" sz="2000" dirty="0" err="1">
                <a:solidFill>
                  <a:srgbClr val="000000"/>
                </a:solidFill>
              </a:rPr>
              <a:t>numSegments</a:t>
            </a:r>
            <a:r>
              <a:rPr lang="en-US" sz="2000" dirty="0">
                <a:solidFill>
                  <a:srgbClr val="000000"/>
                </a:solidFill>
              </a:rPr>
              <a:t>&lt;=64 &amp; power of 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381000" y="1447800"/>
            <a:ext cx="8610600" cy="3970318"/>
          </a:xfrm>
          <a:prstGeom prst="rect">
            <a:avLst/>
          </a:prstGeom>
          <a:noFill/>
          <a:ln w="9525">
            <a:noFill/>
            <a:miter lim="800000"/>
            <a:headEnd/>
            <a:tailEnd/>
          </a:ln>
        </p:spPr>
        <p:txBody>
          <a:bodyPr wrap="square">
            <a:spAutoFit/>
          </a:bodyPr>
          <a:lstStyle/>
          <a:p>
            <a:pPr marL="342900" indent="-342900"/>
            <a:endParaRPr lang="en-US" dirty="0" smtClean="0"/>
          </a:p>
          <a:p>
            <a:pPr marL="342900" indent="-342900"/>
            <a:r>
              <a:rPr lang="en-US" dirty="0" smtClean="0"/>
              <a:t>“Build on the receive side for the transmit side specifications”</a:t>
            </a:r>
          </a:p>
          <a:p>
            <a:pPr marL="342900" indent="-342900"/>
            <a:endParaRPr lang="en-US" dirty="0" smtClean="0"/>
          </a:p>
          <a:p>
            <a:pPr marL="342900" indent="-342900">
              <a:buFontTx/>
              <a:buAutoNum type="arabicPeriod"/>
            </a:pPr>
            <a:r>
              <a:rPr lang="en-US" dirty="0" smtClean="0"/>
              <a:t>Determine max. segment size required (power </a:t>
            </a:r>
            <a:r>
              <a:rPr lang="en-US" dirty="0"/>
              <a:t>of 2</a:t>
            </a:r>
            <a:r>
              <a:rPr lang="en-US" dirty="0" smtClean="0"/>
              <a:t>)</a:t>
            </a:r>
            <a:br>
              <a:rPr lang="en-US" dirty="0" smtClean="0"/>
            </a:br>
            <a:r>
              <a:rPr lang="en-US" dirty="0" smtClean="0"/>
              <a:t> and calculate N, i.e. # </a:t>
            </a:r>
            <a:r>
              <a:rPr lang="en-US" dirty="0"/>
              <a:t>of bits </a:t>
            </a:r>
            <a:r>
              <a:rPr lang="en-US" dirty="0" smtClean="0"/>
              <a:t>required </a:t>
            </a:r>
            <a:r>
              <a:rPr lang="en-US" dirty="0"/>
              <a:t>to </a:t>
            </a:r>
            <a:r>
              <a:rPr lang="en-US" dirty="0" smtClean="0"/>
              <a:t>address segment base</a:t>
            </a:r>
          </a:p>
          <a:p>
            <a:endParaRPr lang="en-US" dirty="0"/>
          </a:p>
          <a:p>
            <a:pPr marL="342900" indent="-342900">
              <a:buFontTx/>
              <a:buAutoNum type="arabicPeriod"/>
            </a:pPr>
            <a:r>
              <a:rPr lang="en-US" dirty="0" smtClean="0"/>
              <a:t>Calculate # </a:t>
            </a:r>
            <a:r>
              <a:rPr lang="en-US" dirty="0"/>
              <a:t>of bits </a:t>
            </a:r>
            <a:r>
              <a:rPr lang="en-US" dirty="0" smtClean="0"/>
              <a:t>for segment index as 28 – N, (but </a:t>
            </a:r>
            <a:r>
              <a:rPr lang="en-US" dirty="0"/>
              <a:t>no more than 6</a:t>
            </a:r>
            <a:r>
              <a:rPr lang="en-US" dirty="0" smtClean="0"/>
              <a:t>)</a:t>
            </a:r>
          </a:p>
          <a:p>
            <a:pPr marL="342900" indent="-342900">
              <a:buFontTx/>
              <a:buAutoNum type="arabicPeriod"/>
            </a:pPr>
            <a:endParaRPr lang="en-US" dirty="0"/>
          </a:p>
          <a:p>
            <a:pPr marL="342900" indent="-342900">
              <a:buFontTx/>
              <a:buAutoNum type="arabicPeriod"/>
            </a:pPr>
            <a:r>
              <a:rPr lang="en-US" dirty="0"/>
              <a:t>For each segment, load </a:t>
            </a:r>
            <a:r>
              <a:rPr lang="en-US" dirty="0" smtClean="0"/>
              <a:t>base </a:t>
            </a:r>
            <a:r>
              <a:rPr lang="en-US" dirty="0"/>
              <a:t>address </a:t>
            </a:r>
            <a:r>
              <a:rPr lang="en-US" dirty="0" smtClean="0"/>
              <a:t>&amp; segment size into relevant row in table</a:t>
            </a:r>
          </a:p>
          <a:p>
            <a:pPr marL="800100" lvl="1" indent="-342900">
              <a:buFont typeface="Arial" pitchFamily="34" charset="0"/>
              <a:buChar char="•"/>
            </a:pPr>
            <a:r>
              <a:rPr lang="en-US" dirty="0" smtClean="0"/>
              <a:t>Base </a:t>
            </a:r>
            <a:r>
              <a:rPr lang="en-US" dirty="0"/>
              <a:t>address is chosen so that </a:t>
            </a:r>
            <a:r>
              <a:rPr lang="en-US" dirty="0" smtClean="0"/>
              <a:t>‘N’ </a:t>
            </a:r>
            <a:r>
              <a:rPr lang="en-US" dirty="0"/>
              <a:t>LSB are all </a:t>
            </a:r>
            <a:r>
              <a:rPr lang="en-US" dirty="0" smtClean="0"/>
              <a:t>zeros</a:t>
            </a:r>
          </a:p>
          <a:p>
            <a:pPr marL="800100" lvl="1" indent="-342900">
              <a:buFont typeface="Arial" pitchFamily="34" charset="0"/>
              <a:buChar char="•"/>
            </a:pPr>
            <a:r>
              <a:rPr lang="en-US" dirty="0" smtClean="0"/>
              <a:t>Only upper 16 bits are written into table</a:t>
            </a:r>
          </a:p>
          <a:p>
            <a:pPr marL="800100" lvl="1" indent="-342900">
              <a:buFont typeface="Arial" pitchFamily="34" charset="0"/>
              <a:buChar char="•"/>
            </a:pPr>
            <a:endParaRPr lang="en-US" dirty="0"/>
          </a:p>
          <a:p>
            <a:pPr marL="342900" indent="-342900">
              <a:buFontTx/>
              <a:buAutoNum type="arabicPeriod"/>
            </a:pPr>
            <a:r>
              <a:rPr lang="en-US" dirty="0"/>
              <a:t>If </a:t>
            </a:r>
            <a:r>
              <a:rPr lang="en-US" dirty="0" smtClean="0"/>
              <a:t># </a:t>
            </a:r>
            <a:r>
              <a:rPr lang="en-US" dirty="0"/>
              <a:t>of segments is not </a:t>
            </a:r>
            <a:r>
              <a:rPr lang="en-US" dirty="0" smtClean="0"/>
              <a:t>power </a:t>
            </a:r>
            <a:r>
              <a:rPr lang="en-US" dirty="0"/>
              <a:t>of 2, add </a:t>
            </a:r>
            <a:r>
              <a:rPr lang="en-US" dirty="0" smtClean="0"/>
              <a:t>rows with </a:t>
            </a:r>
            <a:r>
              <a:rPr lang="en-US" dirty="0"/>
              <a:t>empty </a:t>
            </a:r>
            <a:r>
              <a:rPr lang="en-US" dirty="0" smtClean="0"/>
              <a:t>segments &amp; size 0</a:t>
            </a:r>
          </a:p>
          <a:p>
            <a:pPr marL="342900" indent="-342900"/>
            <a:endParaRPr lang="en-US" dirty="0"/>
          </a:p>
        </p:txBody>
      </p:sp>
      <p:sp>
        <p:nvSpPr>
          <p:cNvPr id="4"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LUTs</a:t>
            </a:r>
          </a:p>
        </p:txBody>
      </p:sp>
      <p:sp>
        <p:nvSpPr>
          <p:cNvPr id="2" name="Rectangle 1"/>
          <p:cNvSpPr/>
          <p:nvPr/>
        </p:nvSpPr>
        <p:spPr>
          <a:xfrm>
            <a:off x="304800" y="773668"/>
            <a:ext cx="2390348" cy="461665"/>
          </a:xfrm>
          <a:prstGeom prst="rect">
            <a:avLst/>
          </a:prstGeom>
        </p:spPr>
        <p:txBody>
          <a:bodyPr wrap="none">
            <a:spAutoFit/>
          </a:bodyPr>
          <a:lstStyle/>
          <a:p>
            <a:r>
              <a:rPr lang="en-US" sz="2400" b="1" dirty="0" smtClean="0">
                <a:solidFill>
                  <a:srgbClr val="3366FF"/>
                </a:solidFill>
              </a:rPr>
              <a:t>SEGMENT LUT</a:t>
            </a:r>
          </a:p>
        </p:txBody>
      </p:sp>
      <p:sp>
        <p:nvSpPr>
          <p:cNvPr id="3" name="Rectangle 2"/>
          <p:cNvSpPr/>
          <p:nvPr/>
        </p:nvSpPr>
        <p:spPr>
          <a:xfrm>
            <a:off x="304800" y="1219200"/>
            <a:ext cx="3698774" cy="369332"/>
          </a:xfrm>
          <a:prstGeom prst="rect">
            <a:avLst/>
          </a:prstGeom>
        </p:spPr>
        <p:txBody>
          <a:bodyPr wrap="none">
            <a:spAutoFit/>
          </a:bodyPr>
          <a:lstStyle/>
          <a:p>
            <a:r>
              <a:rPr lang="en-US" b="1" dirty="0">
                <a:solidFill>
                  <a:srgbClr val="000000"/>
                </a:solidFill>
              </a:rPr>
              <a:t>General Guidelines to build LUT</a:t>
            </a:r>
            <a:endParaRPr lang="en-US" dirty="0">
              <a:solidFill>
                <a:srgbClr val="000000"/>
              </a:solidFill>
            </a:endParaRPr>
          </a:p>
        </p:txBody>
      </p:sp>
      <p:sp>
        <p:nvSpPr>
          <p:cNvPr id="5" name="Rectangle 4"/>
          <p:cNvSpPr/>
          <p:nvPr/>
        </p:nvSpPr>
        <p:spPr>
          <a:xfrm>
            <a:off x="457200" y="5410200"/>
            <a:ext cx="8001000" cy="369332"/>
          </a:xfrm>
          <a:prstGeom prst="rect">
            <a:avLst/>
          </a:prstGeom>
        </p:spPr>
        <p:txBody>
          <a:bodyPr wrap="square">
            <a:spAutoFit/>
          </a:bodyPr>
          <a:lstStyle/>
          <a:p>
            <a:r>
              <a:rPr lang="en-US" dirty="0" smtClean="0"/>
              <a:t>Note: Segment </a:t>
            </a:r>
            <a:r>
              <a:rPr lang="en-US" dirty="0"/>
              <a:t>LUT is internal to </a:t>
            </a:r>
            <a:r>
              <a:rPr lang="en-US" dirty="0" err="1"/>
              <a:t>HyperLink</a:t>
            </a:r>
            <a:r>
              <a:rPr lang="en-US" dirty="0"/>
              <a:t> and not memory mapped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LUTs</a:t>
            </a:r>
          </a:p>
        </p:txBody>
      </p:sp>
      <p:sp>
        <p:nvSpPr>
          <p:cNvPr id="5" name="TextBox 4"/>
          <p:cNvSpPr txBox="1"/>
          <p:nvPr/>
        </p:nvSpPr>
        <p:spPr>
          <a:xfrm>
            <a:off x="304800" y="1676400"/>
            <a:ext cx="6172200" cy="1785104"/>
          </a:xfrm>
          <a:prstGeom prst="rect">
            <a:avLst/>
          </a:prstGeom>
          <a:noFill/>
        </p:spPr>
        <p:txBody>
          <a:bodyPr wrap="square" rtlCol="0">
            <a:spAutoFit/>
          </a:bodyPr>
          <a:lstStyle/>
          <a:p>
            <a:r>
              <a:rPr lang="en-US" sz="2200" dirty="0" smtClean="0"/>
              <a:t>Each entry in the LUT consists of </a:t>
            </a:r>
          </a:p>
          <a:p>
            <a:pPr marL="742950" lvl="1" indent="-285750">
              <a:buFont typeface="Arial"/>
              <a:buChar char="•"/>
            </a:pPr>
            <a:r>
              <a:rPr lang="en-US" sz="2200" dirty="0" smtClean="0"/>
              <a:t>4-bit </a:t>
            </a:r>
            <a:r>
              <a:rPr lang="en-US" sz="2200" b="1" dirty="0" err="1" smtClean="0"/>
              <a:t>PrivID</a:t>
            </a:r>
            <a:r>
              <a:rPr lang="en-US" sz="2200" b="1" dirty="0" smtClean="0"/>
              <a:t> Value</a:t>
            </a:r>
            <a:endParaRPr lang="en-US" sz="2200" dirty="0" smtClean="0"/>
          </a:p>
          <a:p>
            <a:endParaRPr lang="en-US" sz="2200" dirty="0" smtClean="0"/>
          </a:p>
          <a:p>
            <a:endParaRPr lang="en-US" sz="2200" dirty="0" smtClean="0"/>
          </a:p>
          <a:p>
            <a:endParaRPr lang="en-US" sz="2200" dirty="0"/>
          </a:p>
        </p:txBody>
      </p:sp>
      <p:sp>
        <p:nvSpPr>
          <p:cNvPr id="9" name="Rectangle 8"/>
          <p:cNvSpPr/>
          <p:nvPr/>
        </p:nvSpPr>
        <p:spPr>
          <a:xfrm>
            <a:off x="228600" y="685800"/>
            <a:ext cx="7848600" cy="461665"/>
          </a:xfrm>
          <a:prstGeom prst="rect">
            <a:avLst/>
          </a:prstGeom>
        </p:spPr>
        <p:txBody>
          <a:bodyPr wrap="square">
            <a:spAutoFit/>
          </a:bodyPr>
          <a:lstStyle/>
          <a:p>
            <a:r>
              <a:rPr lang="en-US" sz="2400" b="1" dirty="0" err="1" smtClean="0">
                <a:solidFill>
                  <a:srgbClr val="3366FF"/>
                </a:solidFill>
              </a:rPr>
              <a:t>PrivID</a:t>
            </a:r>
            <a:r>
              <a:rPr lang="en-US" sz="2400" b="1" dirty="0" smtClean="0">
                <a:solidFill>
                  <a:srgbClr val="3366FF"/>
                </a:solidFill>
              </a:rPr>
              <a:t> LUT</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xmlns="" val="3219199223"/>
              </p:ext>
            </p:extLst>
          </p:nvPr>
        </p:nvGraphicFramePr>
        <p:xfrm>
          <a:off x="3352800" y="2971800"/>
          <a:ext cx="2895600" cy="3211290"/>
        </p:xfrm>
        <a:graphic>
          <a:graphicData uri="http://schemas.openxmlformats.org/drawingml/2006/table">
            <a:tbl>
              <a:tblPr firstRow="1" bandRow="1">
                <a:tableStyleId>{5C22544A-7EE6-4342-B048-85BDC9FD1C3A}</a:tableStyleId>
              </a:tblPr>
              <a:tblGrid>
                <a:gridCol w="1447800"/>
                <a:gridCol w="1447800"/>
              </a:tblGrid>
              <a:tr h="425269">
                <a:tc>
                  <a:txBody>
                    <a:bodyPr/>
                    <a:lstStyle/>
                    <a:p>
                      <a:r>
                        <a:rPr lang="en-US" dirty="0" err="1" smtClean="0"/>
                        <a:t>PrivID</a:t>
                      </a:r>
                      <a:r>
                        <a:rPr lang="en-US" dirty="0" smtClean="0"/>
                        <a:t> Index</a:t>
                      </a:r>
                      <a:endParaRPr lang="en-US" dirty="0"/>
                    </a:p>
                  </a:txBody>
                  <a:tcPr/>
                </a:tc>
                <a:tc>
                  <a:txBody>
                    <a:bodyPr/>
                    <a:lstStyle/>
                    <a:p>
                      <a:r>
                        <a:rPr lang="en-US" dirty="0" err="1" smtClean="0"/>
                        <a:t>PrivID</a:t>
                      </a:r>
                      <a:r>
                        <a:rPr lang="en-US" dirty="0" smtClean="0"/>
                        <a:t> Value (4 bits)</a:t>
                      </a:r>
                      <a:endParaRPr lang="en-US" dirty="0"/>
                    </a:p>
                  </a:txBody>
                  <a:tcPr/>
                </a:tc>
              </a:tr>
              <a:tr h="425269">
                <a:tc>
                  <a:txBody>
                    <a:bodyPr/>
                    <a:lstStyle/>
                    <a:p>
                      <a:r>
                        <a:rPr lang="en-US" dirty="0" smtClean="0"/>
                        <a:t>0</a:t>
                      </a:r>
                      <a:endParaRPr lang="en-US" dirty="0"/>
                    </a:p>
                  </a:txBody>
                  <a:tcPr/>
                </a:tc>
                <a:tc>
                  <a:txBody>
                    <a:bodyPr/>
                    <a:lstStyle/>
                    <a:p>
                      <a:r>
                        <a:rPr lang="en-US" dirty="0" smtClean="0"/>
                        <a:t>0x0</a:t>
                      </a:r>
                      <a:endParaRPr lang="en-US" dirty="0"/>
                    </a:p>
                  </a:txBody>
                  <a:tcPr/>
                </a:tc>
              </a:tr>
              <a:tr h="444865">
                <a:tc>
                  <a:txBody>
                    <a:bodyPr/>
                    <a:lstStyle/>
                    <a:p>
                      <a:r>
                        <a:rPr lang="en-US" dirty="0" smtClean="0"/>
                        <a:t>1</a:t>
                      </a:r>
                      <a:endParaRPr lang="en-US" dirty="0"/>
                    </a:p>
                  </a:txBody>
                  <a:tcPr/>
                </a:tc>
                <a:tc>
                  <a:txBody>
                    <a:bodyPr/>
                    <a:lstStyle/>
                    <a:p>
                      <a:r>
                        <a:rPr lang="en-US" dirty="0" smtClean="0"/>
                        <a:t>0x5</a:t>
                      </a:r>
                      <a:endParaRPr lang="en-US" dirty="0"/>
                    </a:p>
                  </a:txBody>
                  <a:tcPr/>
                </a:tc>
              </a:tr>
              <a:tr h="425269">
                <a:tc>
                  <a:txBody>
                    <a:bodyPr/>
                    <a:lstStyle/>
                    <a:p>
                      <a:r>
                        <a:rPr lang="en-US" dirty="0" smtClean="0"/>
                        <a:t>. . .</a:t>
                      </a:r>
                      <a:endParaRPr lang="en-US" dirty="0"/>
                    </a:p>
                  </a:txBody>
                  <a:tcPr/>
                </a:tc>
                <a:tc>
                  <a:txBody>
                    <a:bodyPr/>
                    <a:lstStyle/>
                    <a:p>
                      <a:r>
                        <a:rPr lang="en-US" dirty="0" smtClean="0"/>
                        <a:t>. . .</a:t>
                      </a:r>
                      <a:endParaRPr lang="en-US" dirty="0"/>
                    </a:p>
                  </a:txBody>
                  <a:tcPr/>
                </a:tc>
              </a:tr>
              <a:tr h="425269">
                <a:tc>
                  <a:txBody>
                    <a:bodyPr/>
                    <a:lstStyle/>
                    <a:p>
                      <a:r>
                        <a:rPr lang="en-US" dirty="0" smtClean="0"/>
                        <a:t>5</a:t>
                      </a:r>
                      <a:endParaRPr lang="en-US" dirty="0"/>
                    </a:p>
                  </a:txBody>
                  <a:tcPr/>
                </a:tc>
                <a:tc>
                  <a:txBody>
                    <a:bodyPr/>
                    <a:lstStyle/>
                    <a:p>
                      <a:r>
                        <a:rPr lang="en-US" dirty="0" smtClean="0"/>
                        <a:t>0x</a:t>
                      </a:r>
                      <a:r>
                        <a:rPr lang="en-US" baseline="0" dirty="0" smtClean="0"/>
                        <a:t>D</a:t>
                      </a:r>
                      <a:endParaRPr lang="en-US" dirty="0"/>
                    </a:p>
                  </a:txBody>
                  <a:tcPr/>
                </a:tc>
              </a:tr>
              <a:tr h="425269">
                <a:tc>
                  <a:txBody>
                    <a:bodyPr/>
                    <a:lstStyle/>
                    <a:p>
                      <a:r>
                        <a:rPr lang="en-US" dirty="0" smtClean="0"/>
                        <a:t>. . . </a:t>
                      </a:r>
                      <a:endParaRPr lang="en-US" dirty="0"/>
                    </a:p>
                  </a:txBody>
                  <a:tcPr/>
                </a:tc>
                <a:tc>
                  <a:txBody>
                    <a:bodyPr/>
                    <a:lstStyle/>
                    <a:p>
                      <a:r>
                        <a:rPr lang="en-US" dirty="0" smtClean="0"/>
                        <a:t>. . .</a:t>
                      </a:r>
                      <a:endParaRPr lang="en-US" dirty="0"/>
                    </a:p>
                  </a:txBody>
                  <a:tcPr/>
                </a:tc>
              </a:tr>
              <a:tr h="425269">
                <a:tc>
                  <a:txBody>
                    <a:bodyPr/>
                    <a:lstStyle/>
                    <a:p>
                      <a:r>
                        <a:rPr lang="en-US" dirty="0" smtClean="0"/>
                        <a:t>15</a:t>
                      </a:r>
                      <a:endParaRPr lang="en-US" dirty="0"/>
                    </a:p>
                  </a:txBody>
                  <a:tcPr/>
                </a:tc>
                <a:tc>
                  <a:txBody>
                    <a:bodyPr/>
                    <a:lstStyle/>
                    <a:p>
                      <a:r>
                        <a:rPr lang="en-US" dirty="0" smtClean="0"/>
                        <a:t>0xE</a:t>
                      </a:r>
                      <a:endParaRPr lang="en-US" dirty="0"/>
                    </a:p>
                  </a:txBody>
                  <a:tcPr/>
                </a:tc>
              </a:tr>
            </a:tbl>
          </a:graphicData>
        </a:graphic>
      </p:graphicFrame>
      <p:sp>
        <p:nvSpPr>
          <p:cNvPr id="2" name="Rectangle 1"/>
          <p:cNvSpPr/>
          <p:nvPr/>
        </p:nvSpPr>
        <p:spPr>
          <a:xfrm>
            <a:off x="228600" y="1143000"/>
            <a:ext cx="3049783" cy="400110"/>
          </a:xfrm>
          <a:prstGeom prst="rect">
            <a:avLst/>
          </a:prstGeom>
        </p:spPr>
        <p:txBody>
          <a:bodyPr wrap="none">
            <a:spAutoFit/>
          </a:bodyPr>
          <a:lstStyle/>
          <a:p>
            <a:pPr lvl="0"/>
            <a:r>
              <a:rPr lang="en-US" sz="2000" dirty="0" err="1">
                <a:solidFill>
                  <a:schemeClr val="accent1"/>
                </a:solidFill>
              </a:rPr>
              <a:t>hyplnkRXPrivIDTbl_t</a:t>
            </a:r>
            <a:r>
              <a:rPr lang="en-US" sz="2000" dirty="0">
                <a:solidFill>
                  <a:srgbClr val="000000"/>
                </a:solidFill>
              </a:rPr>
              <a:t> [16]</a:t>
            </a:r>
          </a:p>
        </p:txBody>
      </p:sp>
      <p:sp>
        <p:nvSpPr>
          <p:cNvPr id="10" name="TextBox 9"/>
          <p:cNvSpPr txBox="1"/>
          <p:nvPr/>
        </p:nvSpPr>
        <p:spPr>
          <a:xfrm>
            <a:off x="304800" y="2867561"/>
            <a:ext cx="6172200" cy="1354217"/>
          </a:xfrm>
          <a:prstGeom prst="rect">
            <a:avLst/>
          </a:prstGeom>
          <a:noFill/>
        </p:spPr>
        <p:txBody>
          <a:bodyPr wrap="square" rtlCol="0">
            <a:spAutoFit/>
          </a:bodyPr>
          <a:lstStyle/>
          <a:p>
            <a:r>
              <a:rPr lang="en-US" sz="2200" b="1" dirty="0" smtClean="0"/>
              <a:t>Example</a:t>
            </a:r>
            <a:r>
              <a:rPr lang="en-US" sz="2200" dirty="0" smtClean="0"/>
              <a:t> </a:t>
            </a:r>
            <a:r>
              <a:rPr lang="en-US" sz="2200" dirty="0" err="1" smtClean="0"/>
              <a:t>PrivID</a:t>
            </a:r>
            <a:r>
              <a:rPr lang="en-US" sz="2200" dirty="0" smtClean="0"/>
              <a:t> LUT:</a:t>
            </a:r>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xmlns="" val="4085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381000" y="762000"/>
            <a:ext cx="8305800" cy="3170099"/>
          </a:xfrm>
          <a:prstGeom prst="rect">
            <a:avLst/>
          </a:prstGeom>
          <a:noFill/>
          <a:ln w="9525">
            <a:noFill/>
            <a:miter lim="800000"/>
            <a:headEnd/>
            <a:tailEnd/>
          </a:ln>
        </p:spPr>
        <p:txBody>
          <a:bodyPr wrap="square">
            <a:spAutoFit/>
          </a:bodyPr>
          <a:lstStyle/>
          <a:p>
            <a:r>
              <a:rPr lang="en-US" sz="2000" b="1" dirty="0" smtClean="0">
                <a:latin typeface="Arial"/>
                <a:cs typeface="Arial"/>
              </a:rPr>
              <a:t>Problem Statement: </a:t>
            </a:r>
          </a:p>
          <a:p>
            <a:r>
              <a:rPr lang="en-US" sz="2000" dirty="0" smtClean="0">
                <a:latin typeface="Arial"/>
                <a:cs typeface="Arial"/>
              </a:rPr>
              <a:t>Build the Segment LUT for the following scenario</a:t>
            </a:r>
          </a:p>
          <a:p>
            <a:r>
              <a:rPr lang="en-US" sz="2000" dirty="0" smtClean="0">
                <a:latin typeface="Arial"/>
                <a:cs typeface="Arial"/>
              </a:rPr>
              <a:t>Remote </a:t>
            </a:r>
            <a:r>
              <a:rPr lang="en-US" sz="2000" dirty="0">
                <a:latin typeface="Arial"/>
                <a:cs typeface="Arial"/>
              </a:rPr>
              <a:t>DDR </a:t>
            </a:r>
            <a:r>
              <a:rPr lang="en-US" sz="2000" dirty="0" smtClean="0">
                <a:latin typeface="Arial"/>
                <a:cs typeface="Arial"/>
              </a:rPr>
              <a:t>0x8000_0000 - 0x8FFF_FFFF as one 256MB segment</a:t>
            </a:r>
          </a:p>
          <a:p>
            <a:endParaRPr lang="en-US" sz="2000" dirty="0" smtClean="0">
              <a:latin typeface="Arial"/>
              <a:cs typeface="Arial"/>
            </a:endParaRPr>
          </a:p>
          <a:p>
            <a:endParaRPr lang="en-US" sz="2000" b="1" dirty="0" smtClean="0">
              <a:latin typeface="Arial"/>
              <a:cs typeface="Arial"/>
            </a:endParaRPr>
          </a:p>
          <a:p>
            <a:endParaRPr lang="en-US" sz="2000" b="1" dirty="0">
              <a:latin typeface="Arial"/>
              <a:cs typeface="Arial"/>
            </a:endParaRPr>
          </a:p>
          <a:p>
            <a:endParaRPr lang="en-US" sz="2000" b="1" dirty="0" smtClean="0">
              <a:latin typeface="Arial"/>
              <a:cs typeface="Arial"/>
            </a:endParaRPr>
          </a:p>
          <a:p>
            <a:endParaRPr lang="en-US" sz="2000" b="1" dirty="0">
              <a:latin typeface="Arial"/>
              <a:cs typeface="Arial"/>
            </a:endParaRPr>
          </a:p>
          <a:p>
            <a:pPr lvl="2"/>
            <a:endParaRPr lang="en-US" sz="2000" dirty="0" smtClean="0">
              <a:latin typeface="Arial"/>
              <a:cs typeface="Arial"/>
            </a:endParaRPr>
          </a:p>
          <a:p>
            <a:pPr lvl="2"/>
            <a:endParaRPr lang="en-US" sz="2000" dirty="0" smtClean="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LUT Example 1</a:t>
            </a:r>
          </a:p>
        </p:txBody>
      </p:sp>
      <p:graphicFrame>
        <p:nvGraphicFramePr>
          <p:cNvPr id="8" name="Table 7"/>
          <p:cNvGraphicFramePr>
            <a:graphicFrameLocks noGrp="1"/>
          </p:cNvGraphicFramePr>
          <p:nvPr>
            <p:extLst>
              <p:ext uri="{D42A27DB-BD31-4B8C-83A1-F6EECF244321}">
                <p14:modId xmlns:p14="http://schemas.microsoft.com/office/powerpoint/2010/main" xmlns="" val="1551641219"/>
              </p:ext>
            </p:extLst>
          </p:nvPr>
        </p:nvGraphicFramePr>
        <p:xfrm>
          <a:off x="7162800" y="189992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Arial"/>
                          <a:cs typeface="Arial"/>
                        </a:rPr>
                        <a:t>rxLenVal</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Size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0 –</a:t>
                      </a:r>
                      <a:r>
                        <a:rPr lang="en-US" sz="1500" baseline="0" dirty="0" smtClean="0">
                          <a:latin typeface="Arial"/>
                          <a:cs typeface="Arial"/>
                        </a:rPr>
                        <a:t> </a:t>
                      </a:r>
                      <a:r>
                        <a:rPr lang="en-US" sz="1500" dirty="0" smtClean="0">
                          <a:latin typeface="Arial"/>
                          <a:cs typeface="Arial"/>
                        </a:rPr>
                        <a:t>7</a:t>
                      </a:r>
                      <a:r>
                        <a:rPr lang="en-US" sz="1500" baseline="0" dirty="0" smtClean="0">
                          <a:latin typeface="Arial"/>
                          <a:cs typeface="Arial"/>
                        </a:rPr>
                        <a:t>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0</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Arial"/>
                          <a:cs typeface="Arial"/>
                        </a:rPr>
                        <a:t>8</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512B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Arial"/>
                          <a:cs typeface="Arial"/>
                        </a:rPr>
                        <a:t>. .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Arial"/>
                          <a:cs typeface="Arial"/>
                        </a:rPr>
                        <a:t>21</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4MB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27</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256MB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592080494"/>
              </p:ext>
            </p:extLst>
          </p:nvPr>
        </p:nvGraphicFramePr>
        <p:xfrm>
          <a:off x="2214689" y="3581400"/>
          <a:ext cx="3195511" cy="7416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bl>
          </a:graphicData>
        </a:graphic>
      </p:graphicFrame>
      <p:sp>
        <p:nvSpPr>
          <p:cNvPr id="3" name="Rectangle 2"/>
          <p:cNvSpPr/>
          <p:nvPr/>
        </p:nvSpPr>
        <p:spPr>
          <a:xfrm>
            <a:off x="381000" y="2023408"/>
            <a:ext cx="6858000" cy="1323439"/>
          </a:xfrm>
          <a:prstGeom prst="rect">
            <a:avLst/>
          </a:prstGeom>
        </p:spPr>
        <p:txBody>
          <a:bodyPr wrap="square">
            <a:spAutoFit/>
          </a:bodyPr>
          <a:lstStyle/>
          <a:p>
            <a:r>
              <a:rPr lang="en-US" sz="2000" b="1" dirty="0" smtClean="0">
                <a:latin typeface="Arial"/>
                <a:cs typeface="Arial"/>
              </a:rPr>
              <a:t>Solution</a:t>
            </a:r>
            <a:r>
              <a:rPr lang="en-US" sz="2000" b="1" dirty="0">
                <a:latin typeface="Arial"/>
                <a:cs typeface="Arial"/>
              </a:rPr>
              <a:t>: </a:t>
            </a:r>
          </a:p>
          <a:p>
            <a:pPr marL="342900" lvl="2" indent="-342900">
              <a:buSzPct val="125000"/>
              <a:buFont typeface="Arial" pitchFamily="34" charset="0"/>
              <a:buChar char="•"/>
              <a:defRPr/>
            </a:pPr>
            <a:r>
              <a:rPr lang="en-US" sz="2000" dirty="0" smtClean="0">
                <a:latin typeface="Arial"/>
                <a:cs typeface="Arial"/>
              </a:rPr>
              <a:t>Size = 256MB </a:t>
            </a:r>
            <a:r>
              <a:rPr lang="en-US" sz="2000" dirty="0" smtClean="0">
                <a:latin typeface="Arial"/>
                <a:cs typeface="Arial"/>
                <a:sym typeface="Wingdings"/>
              </a:rPr>
              <a:t> 0x0FFF_FFFF mask  28-bit offset</a:t>
            </a:r>
            <a:endParaRPr lang="en-US" sz="2000" dirty="0">
              <a:latin typeface="Arial"/>
              <a:cs typeface="Arial"/>
            </a:endParaRPr>
          </a:p>
          <a:p>
            <a:pPr marL="342900" lvl="2" indent="-342900">
              <a:buSzPct val="125000"/>
              <a:buFont typeface="Arial" pitchFamily="34" charset="0"/>
              <a:buChar char="•"/>
              <a:defRPr/>
            </a:pPr>
            <a:r>
              <a:rPr lang="en-US" sz="2000" dirty="0" smtClean="0">
                <a:latin typeface="Arial"/>
                <a:cs typeface="Arial"/>
              </a:rPr>
              <a:t>28 – 28 = 0 bits for segment </a:t>
            </a:r>
            <a:r>
              <a:rPr lang="en-US" sz="2000" dirty="0" smtClean="0">
                <a:latin typeface="Arial"/>
                <a:cs typeface="Arial"/>
                <a:sym typeface="Wingdings"/>
              </a:rPr>
              <a:t></a:t>
            </a:r>
            <a:r>
              <a:rPr lang="en-US" sz="2000" dirty="0" smtClean="0">
                <a:latin typeface="Arial"/>
                <a:cs typeface="Arial"/>
              </a:rPr>
              <a:t> 1 row in segment LUT</a:t>
            </a:r>
            <a:endParaRPr lang="en-US" sz="2000" dirty="0">
              <a:latin typeface="Arial"/>
              <a:cs typeface="Arial"/>
            </a:endParaRPr>
          </a:p>
          <a:p>
            <a:pPr marL="342900" lvl="2" indent="-342900">
              <a:buSzPct val="125000"/>
              <a:buFont typeface="Arial" pitchFamily="34" charset="0"/>
              <a:buChar char="•"/>
              <a:defRPr/>
            </a:pPr>
            <a:r>
              <a:rPr lang="en-US" sz="2000" dirty="0" smtClean="0">
                <a:latin typeface="Arial"/>
                <a:cs typeface="Arial"/>
              </a:rPr>
              <a:t>Size = 256MB </a:t>
            </a:r>
            <a:r>
              <a:rPr lang="en-US" sz="2000" dirty="0" smtClean="0">
                <a:latin typeface="Arial"/>
                <a:cs typeface="Arial"/>
                <a:sym typeface="Wingdings"/>
              </a:rPr>
              <a:t></a:t>
            </a:r>
            <a:r>
              <a:rPr lang="en-US" sz="2000" dirty="0" smtClean="0">
                <a:latin typeface="Arial"/>
                <a:cs typeface="Arial"/>
              </a:rPr>
              <a:t> </a:t>
            </a:r>
            <a:r>
              <a:rPr lang="en-US" sz="2000" dirty="0" err="1" smtClean="0">
                <a:latin typeface="Arial"/>
                <a:cs typeface="Arial"/>
              </a:rPr>
              <a:t>rxLenVal</a:t>
            </a:r>
            <a:r>
              <a:rPr lang="en-US" sz="2000" dirty="0" smtClean="0">
                <a:latin typeface="Arial"/>
                <a:cs typeface="Arial"/>
              </a:rPr>
              <a:t> </a:t>
            </a:r>
            <a:r>
              <a:rPr lang="en-US" sz="2000" dirty="0">
                <a:latin typeface="Arial"/>
                <a:cs typeface="Arial"/>
              </a:rPr>
              <a:t>= </a:t>
            </a:r>
            <a:r>
              <a:rPr lang="en-US" sz="2000" dirty="0" smtClean="0">
                <a:latin typeface="Arial"/>
                <a:cs typeface="Arial"/>
              </a:rPr>
              <a:t>27</a:t>
            </a:r>
          </a:p>
        </p:txBody>
      </p:sp>
    </p:spTree>
    <p:extLst>
      <p:ext uri="{BB962C8B-B14F-4D97-AF65-F5344CB8AC3E}">
        <p14:creationId xmlns:p14="http://schemas.microsoft.com/office/powerpoint/2010/main" xmlns="" val="26223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762000"/>
            <a:ext cx="8305800" cy="3477875"/>
          </a:xfrm>
          <a:prstGeom prst="rect">
            <a:avLst/>
          </a:prstGeom>
          <a:noFill/>
          <a:ln w="9525">
            <a:noFill/>
            <a:miter lim="800000"/>
            <a:headEnd/>
            <a:tailEnd/>
          </a:ln>
        </p:spPr>
        <p:txBody>
          <a:bodyPr wrap="square">
            <a:spAutoFit/>
          </a:bodyPr>
          <a:lstStyle/>
          <a:p>
            <a:r>
              <a:rPr lang="en-US" sz="2000" b="1" dirty="0" smtClean="0">
                <a:latin typeface="Arial"/>
                <a:cs typeface="Arial"/>
              </a:rPr>
              <a:t>Problem Statement: </a:t>
            </a:r>
          </a:p>
          <a:p>
            <a:r>
              <a:rPr lang="en-US" sz="2000" dirty="0" smtClean="0">
                <a:latin typeface="Arial"/>
                <a:cs typeface="Arial"/>
              </a:rPr>
              <a:t>Build the Segment LUT for the following scenario</a:t>
            </a:r>
          </a:p>
          <a:p>
            <a:pPr marL="342900" indent="-342900">
              <a:buSzPct val="125000"/>
              <a:buFont typeface="Arial" pitchFamily="34" charset="0"/>
              <a:buChar char="•"/>
              <a:defRPr/>
            </a:pPr>
            <a:r>
              <a:rPr lang="en-US" sz="2000" dirty="0"/>
              <a:t>8 </a:t>
            </a:r>
            <a:r>
              <a:rPr lang="en-US" sz="2000" dirty="0" smtClean="0"/>
              <a:t>segments, each </a:t>
            </a:r>
            <a:r>
              <a:rPr lang="en-US" sz="2000" dirty="0"/>
              <a:t>of size 0x0100_0000 (16MB</a:t>
            </a:r>
            <a:r>
              <a:rPr lang="en-US" sz="2000" dirty="0" smtClean="0"/>
              <a:t>),  </a:t>
            </a:r>
            <a:br>
              <a:rPr lang="en-US" sz="2000" dirty="0" smtClean="0"/>
            </a:br>
            <a:r>
              <a:rPr lang="en-US" sz="2000" dirty="0" smtClean="0"/>
              <a:t>at 0x8000_0000</a:t>
            </a:r>
            <a:r>
              <a:rPr lang="en-US" sz="2000" dirty="0"/>
              <a:t>, 0x8200_0000, </a:t>
            </a:r>
            <a:r>
              <a:rPr lang="en-US" sz="2000" dirty="0" smtClean="0"/>
              <a:t>…, 0x8E00_0000</a:t>
            </a:r>
            <a:endParaRPr lang="en-US" sz="2000" dirty="0"/>
          </a:p>
          <a:p>
            <a:endParaRPr lang="en-US" sz="2000" dirty="0" smtClean="0">
              <a:latin typeface="Arial"/>
              <a:cs typeface="Arial"/>
            </a:endParaRPr>
          </a:p>
          <a:p>
            <a:endParaRPr lang="en-US" sz="2000" b="1" dirty="0" smtClean="0">
              <a:latin typeface="Arial"/>
              <a:cs typeface="Arial"/>
            </a:endParaRPr>
          </a:p>
          <a:p>
            <a:endParaRPr lang="en-US" sz="2000" b="1" dirty="0">
              <a:latin typeface="Arial"/>
              <a:cs typeface="Arial"/>
            </a:endParaRPr>
          </a:p>
          <a:p>
            <a:endParaRPr lang="en-US" sz="2000" b="1" dirty="0" smtClean="0">
              <a:latin typeface="Arial"/>
              <a:cs typeface="Arial"/>
            </a:endParaRPr>
          </a:p>
          <a:p>
            <a:endParaRPr lang="en-US" sz="2000" b="1" dirty="0">
              <a:latin typeface="Arial"/>
              <a:cs typeface="Arial"/>
            </a:endParaRPr>
          </a:p>
          <a:p>
            <a:pPr lvl="2"/>
            <a:endParaRPr lang="en-US" sz="2000" dirty="0" smtClean="0">
              <a:latin typeface="Arial"/>
              <a:cs typeface="Arial"/>
            </a:endParaRPr>
          </a:p>
          <a:p>
            <a:pPr lvl="2"/>
            <a:endParaRPr lang="en-US" sz="2000" dirty="0" smtClean="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LUT Example 2</a:t>
            </a:r>
          </a:p>
        </p:txBody>
      </p:sp>
      <p:graphicFrame>
        <p:nvGraphicFramePr>
          <p:cNvPr id="8" name="Table 7"/>
          <p:cNvGraphicFramePr>
            <a:graphicFrameLocks noGrp="1"/>
          </p:cNvGraphicFramePr>
          <p:nvPr>
            <p:extLst>
              <p:ext uri="{D42A27DB-BD31-4B8C-83A1-F6EECF244321}">
                <p14:modId xmlns:p14="http://schemas.microsoft.com/office/powerpoint/2010/main" xmlns="" val="2645619293"/>
              </p:ext>
            </p:extLst>
          </p:nvPr>
        </p:nvGraphicFramePr>
        <p:xfrm>
          <a:off x="7162800" y="9144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Arial"/>
                          <a:cs typeface="Arial"/>
                        </a:rPr>
                        <a:t>rxLenVal</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Size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0 –</a:t>
                      </a:r>
                      <a:r>
                        <a:rPr lang="en-US" sz="1500" baseline="0" dirty="0" smtClean="0">
                          <a:latin typeface="Arial"/>
                          <a:cs typeface="Arial"/>
                        </a:rPr>
                        <a:t> </a:t>
                      </a:r>
                      <a:r>
                        <a:rPr lang="en-US" sz="1500" dirty="0" smtClean="0">
                          <a:latin typeface="Arial"/>
                          <a:cs typeface="Arial"/>
                        </a:rPr>
                        <a:t>7</a:t>
                      </a:r>
                      <a:r>
                        <a:rPr lang="en-US" sz="1500" baseline="0" dirty="0" smtClean="0">
                          <a:latin typeface="Arial"/>
                          <a:cs typeface="Arial"/>
                        </a:rPr>
                        <a:t>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0</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Arial"/>
                          <a:cs typeface="Arial"/>
                        </a:rPr>
                        <a:t>8</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512B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Arial"/>
                          <a:cs typeface="Arial"/>
                        </a:rPr>
                        <a:t>. .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Arial"/>
                          <a:cs typeface="Arial"/>
                        </a:rPr>
                        <a:t>23</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16MB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27</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256MB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2103244189"/>
              </p:ext>
            </p:extLst>
          </p:nvPr>
        </p:nvGraphicFramePr>
        <p:xfrm>
          <a:off x="2438400" y="3429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sp>
        <p:nvSpPr>
          <p:cNvPr id="3" name="Rectangle 2"/>
          <p:cNvSpPr/>
          <p:nvPr/>
        </p:nvSpPr>
        <p:spPr>
          <a:xfrm>
            <a:off x="228600" y="2020431"/>
            <a:ext cx="6858000" cy="1631216"/>
          </a:xfrm>
          <a:prstGeom prst="rect">
            <a:avLst/>
          </a:prstGeom>
        </p:spPr>
        <p:txBody>
          <a:bodyPr wrap="square">
            <a:spAutoFit/>
          </a:bodyPr>
          <a:lstStyle/>
          <a:p>
            <a:r>
              <a:rPr lang="en-US" sz="2000" b="1" dirty="0" smtClean="0">
                <a:latin typeface="Arial"/>
                <a:cs typeface="Arial"/>
              </a:rPr>
              <a:t>Solution</a:t>
            </a:r>
            <a:r>
              <a:rPr lang="en-US" sz="2000" b="1" dirty="0">
                <a:latin typeface="Arial"/>
                <a:cs typeface="Arial"/>
              </a:rPr>
              <a:t>: </a:t>
            </a:r>
          </a:p>
          <a:p>
            <a:pPr marL="342900" lvl="2" indent="-342900">
              <a:buSzPct val="125000"/>
              <a:buFont typeface="Arial" pitchFamily="34" charset="0"/>
              <a:buChar char="•"/>
              <a:defRPr/>
            </a:pPr>
            <a:r>
              <a:rPr lang="en-US" sz="2000" dirty="0" smtClean="0">
                <a:latin typeface="Arial"/>
                <a:cs typeface="Arial"/>
              </a:rPr>
              <a:t>Max. size=16MB </a:t>
            </a:r>
            <a:r>
              <a:rPr lang="en-US" sz="2000" dirty="0">
                <a:latin typeface="Arial"/>
                <a:cs typeface="Arial"/>
                <a:sym typeface="Wingdings"/>
              </a:rPr>
              <a:t> </a:t>
            </a:r>
            <a:r>
              <a:rPr lang="en-US" sz="2000" dirty="0" smtClean="0">
                <a:latin typeface="Arial"/>
                <a:cs typeface="Arial"/>
                <a:sym typeface="Wingdings"/>
              </a:rPr>
              <a:t>0x00FF_FFFF </a:t>
            </a:r>
            <a:r>
              <a:rPr lang="en-US" sz="2000" dirty="0">
                <a:latin typeface="Arial"/>
                <a:cs typeface="Arial"/>
                <a:sym typeface="Wingdings"/>
              </a:rPr>
              <a:t>mask  </a:t>
            </a:r>
            <a:r>
              <a:rPr lang="en-US" sz="2000" dirty="0" smtClean="0">
                <a:latin typeface="Arial"/>
                <a:cs typeface="Arial"/>
                <a:sym typeface="Wingdings"/>
              </a:rPr>
              <a:t>24-bit </a:t>
            </a:r>
            <a:r>
              <a:rPr lang="en-US" sz="2000" dirty="0">
                <a:latin typeface="Arial"/>
                <a:cs typeface="Arial"/>
                <a:sym typeface="Wingdings"/>
              </a:rPr>
              <a:t>offset</a:t>
            </a:r>
            <a:endParaRPr lang="en-US" sz="2000" dirty="0">
              <a:latin typeface="Arial"/>
              <a:cs typeface="Arial"/>
            </a:endParaRPr>
          </a:p>
          <a:p>
            <a:pPr marL="342900" lvl="2" indent="-342900">
              <a:buSzPct val="125000"/>
              <a:buFont typeface="Arial" pitchFamily="34" charset="0"/>
              <a:buChar char="•"/>
              <a:defRPr/>
            </a:pPr>
            <a:r>
              <a:rPr lang="en-US" sz="2000" dirty="0">
                <a:latin typeface="Arial"/>
                <a:cs typeface="Arial"/>
              </a:rPr>
              <a:t>28 – </a:t>
            </a:r>
            <a:r>
              <a:rPr lang="en-US" sz="2000" dirty="0" smtClean="0">
                <a:latin typeface="Arial"/>
                <a:cs typeface="Arial"/>
              </a:rPr>
              <a:t>24 </a:t>
            </a:r>
            <a:r>
              <a:rPr lang="en-US" sz="2000" dirty="0">
                <a:latin typeface="Arial"/>
                <a:cs typeface="Arial"/>
              </a:rPr>
              <a:t>= </a:t>
            </a:r>
            <a:r>
              <a:rPr lang="en-US" sz="2000" dirty="0" smtClean="0">
                <a:latin typeface="Arial"/>
                <a:cs typeface="Arial"/>
              </a:rPr>
              <a:t>4 </a:t>
            </a:r>
            <a:r>
              <a:rPr lang="en-US" sz="2000" dirty="0">
                <a:latin typeface="Arial"/>
                <a:cs typeface="Arial"/>
              </a:rPr>
              <a:t>bits for </a:t>
            </a:r>
            <a:r>
              <a:rPr lang="en-US" sz="2000" dirty="0" smtClean="0">
                <a:latin typeface="Arial"/>
                <a:cs typeface="Arial"/>
              </a:rPr>
              <a:t>segment </a:t>
            </a:r>
            <a:r>
              <a:rPr lang="en-US" sz="2000" dirty="0" smtClean="0">
                <a:latin typeface="Arial"/>
                <a:cs typeface="Arial"/>
                <a:sym typeface="Wingdings"/>
              </a:rPr>
              <a:t></a:t>
            </a:r>
            <a:r>
              <a:rPr lang="en-US" sz="2000" dirty="0" smtClean="0">
                <a:latin typeface="Arial"/>
                <a:cs typeface="Arial"/>
              </a:rPr>
              <a:t> 2^4 = 16 rows in LUT</a:t>
            </a:r>
          </a:p>
          <a:p>
            <a:pPr marL="342900" lvl="2" indent="-342900">
              <a:buSzPct val="125000"/>
              <a:buFont typeface="Arial" pitchFamily="34" charset="0"/>
              <a:buChar char="•"/>
              <a:defRPr/>
            </a:pPr>
            <a:r>
              <a:rPr lang="en-US" sz="2000" dirty="0" smtClean="0">
                <a:latin typeface="Arial"/>
                <a:cs typeface="Arial"/>
              </a:rPr>
              <a:t>Size = 16MB </a:t>
            </a:r>
            <a:r>
              <a:rPr lang="en-US" sz="2000" dirty="0" smtClean="0">
                <a:latin typeface="Arial"/>
                <a:cs typeface="Arial"/>
                <a:sym typeface="Wingdings"/>
              </a:rPr>
              <a:t></a:t>
            </a:r>
            <a:r>
              <a:rPr lang="en-US" sz="2000" dirty="0" smtClean="0">
                <a:latin typeface="Arial"/>
                <a:cs typeface="Arial"/>
              </a:rPr>
              <a:t> </a:t>
            </a:r>
            <a:r>
              <a:rPr lang="en-US" sz="2000" dirty="0" err="1" smtClean="0">
                <a:latin typeface="Arial"/>
                <a:cs typeface="Arial"/>
              </a:rPr>
              <a:t>rxLenVal</a:t>
            </a:r>
            <a:r>
              <a:rPr lang="en-US" sz="2000" dirty="0" smtClean="0">
                <a:latin typeface="Arial"/>
                <a:cs typeface="Arial"/>
              </a:rPr>
              <a:t> = 23 </a:t>
            </a:r>
          </a:p>
          <a:p>
            <a:pPr marL="342900" lvl="2" indent="-342900">
              <a:buSzPct val="125000"/>
              <a:buFont typeface="Arial" pitchFamily="34" charset="0"/>
              <a:buChar char="•"/>
              <a:defRPr/>
            </a:pPr>
            <a:r>
              <a:rPr lang="en-US" sz="2000" dirty="0" smtClean="0">
                <a:latin typeface="Arial"/>
                <a:cs typeface="Arial"/>
              </a:rPr>
              <a:t>Segment LUT:</a:t>
            </a:r>
            <a:endParaRPr lang="en-US" sz="2000" dirty="0">
              <a:latin typeface="Arial"/>
              <a:cs typeface="Arial"/>
            </a:endParaRPr>
          </a:p>
        </p:txBody>
      </p:sp>
      <p:graphicFrame>
        <p:nvGraphicFramePr>
          <p:cNvPr id="10" name="Table 9"/>
          <p:cNvGraphicFramePr>
            <a:graphicFrameLocks noGrp="1"/>
          </p:cNvGraphicFramePr>
          <p:nvPr>
            <p:extLst>
              <p:ext uri="{D42A27DB-BD31-4B8C-83A1-F6EECF244321}">
                <p14:modId xmlns:p14="http://schemas.microsoft.com/office/powerpoint/2010/main" xmlns="" val="3522571414"/>
              </p:ext>
            </p:extLst>
          </p:nvPr>
        </p:nvGraphicFramePr>
        <p:xfrm>
          <a:off x="5715000" y="34290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873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685800"/>
            <a:ext cx="8305800" cy="3477875"/>
          </a:xfrm>
          <a:prstGeom prst="rect">
            <a:avLst/>
          </a:prstGeom>
          <a:noFill/>
          <a:ln w="9525">
            <a:noFill/>
            <a:miter lim="800000"/>
            <a:headEnd/>
            <a:tailEnd/>
          </a:ln>
        </p:spPr>
        <p:txBody>
          <a:bodyPr wrap="square">
            <a:spAutoFit/>
          </a:bodyPr>
          <a:lstStyle/>
          <a:p>
            <a:r>
              <a:rPr lang="en-US" sz="2000" b="1" dirty="0" smtClean="0">
                <a:latin typeface="Arial"/>
                <a:cs typeface="Arial"/>
              </a:rPr>
              <a:t>Problem Statement: </a:t>
            </a:r>
          </a:p>
          <a:p>
            <a:r>
              <a:rPr lang="en-US" sz="2000" dirty="0" smtClean="0">
                <a:latin typeface="Arial"/>
                <a:cs typeface="Arial"/>
              </a:rPr>
              <a:t>Build the Segment LUT for the following scenario:</a:t>
            </a:r>
          </a:p>
          <a:p>
            <a:pPr marL="342900" indent="-342900">
              <a:buSzPct val="125000"/>
              <a:buFont typeface="Arial" pitchFamily="34" charset="0"/>
              <a:buChar char="•"/>
              <a:defRPr/>
            </a:pPr>
            <a:r>
              <a:rPr lang="en-US" sz="2000" dirty="0"/>
              <a:t>8 </a:t>
            </a:r>
            <a:r>
              <a:rPr lang="en-US" sz="2000" dirty="0" smtClean="0"/>
              <a:t>segments, 7 of </a:t>
            </a:r>
            <a:r>
              <a:rPr lang="en-US" sz="2000" dirty="0"/>
              <a:t>size </a:t>
            </a:r>
            <a:r>
              <a:rPr lang="en-US" sz="2000" dirty="0" smtClean="0"/>
              <a:t>16MB at </a:t>
            </a:r>
            <a:r>
              <a:rPr lang="en-US" sz="2000" dirty="0"/>
              <a:t>0x8000_0000, </a:t>
            </a:r>
            <a:r>
              <a:rPr lang="en-US" sz="2000" dirty="0" smtClean="0"/>
              <a:t/>
            </a:r>
            <a:br>
              <a:rPr lang="en-US" sz="2000" dirty="0" smtClean="0"/>
            </a:br>
            <a:r>
              <a:rPr lang="en-US" sz="2000" dirty="0" smtClean="0"/>
              <a:t>0x8100_0000, …and 1 of size 32MB at 0x8700_0000</a:t>
            </a:r>
            <a:endParaRPr lang="en-US" sz="2000" dirty="0"/>
          </a:p>
          <a:p>
            <a:endParaRPr lang="en-US" sz="2000" dirty="0" smtClean="0">
              <a:latin typeface="Arial"/>
              <a:cs typeface="Arial"/>
            </a:endParaRPr>
          </a:p>
          <a:p>
            <a:endParaRPr lang="en-US" sz="2000" b="1" dirty="0" smtClean="0">
              <a:latin typeface="Arial"/>
              <a:cs typeface="Arial"/>
            </a:endParaRPr>
          </a:p>
          <a:p>
            <a:endParaRPr lang="en-US" sz="2000" b="1" dirty="0">
              <a:latin typeface="Arial"/>
              <a:cs typeface="Arial"/>
            </a:endParaRPr>
          </a:p>
          <a:p>
            <a:endParaRPr lang="en-US" sz="2000" b="1" dirty="0" smtClean="0">
              <a:latin typeface="Arial"/>
              <a:cs typeface="Arial"/>
            </a:endParaRPr>
          </a:p>
          <a:p>
            <a:endParaRPr lang="en-US" sz="2000" b="1" dirty="0">
              <a:latin typeface="Arial"/>
              <a:cs typeface="Arial"/>
            </a:endParaRPr>
          </a:p>
          <a:p>
            <a:pPr lvl="2"/>
            <a:endParaRPr lang="en-US" sz="2000" dirty="0" smtClean="0">
              <a:latin typeface="Arial"/>
              <a:cs typeface="Arial"/>
            </a:endParaRPr>
          </a:p>
          <a:p>
            <a:pPr lvl="2"/>
            <a:endParaRPr lang="en-US" sz="2000" dirty="0" smtClean="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LUT Example 3</a:t>
            </a:r>
          </a:p>
        </p:txBody>
      </p:sp>
      <p:graphicFrame>
        <p:nvGraphicFramePr>
          <p:cNvPr id="8" name="Table 7"/>
          <p:cNvGraphicFramePr>
            <a:graphicFrameLocks noGrp="1"/>
          </p:cNvGraphicFramePr>
          <p:nvPr>
            <p:extLst>
              <p:ext uri="{D42A27DB-BD31-4B8C-83A1-F6EECF244321}">
                <p14:modId xmlns:p14="http://schemas.microsoft.com/office/powerpoint/2010/main" xmlns="" val="186376653"/>
              </p:ext>
            </p:extLst>
          </p:nvPr>
        </p:nvGraphicFramePr>
        <p:xfrm>
          <a:off x="7086600" y="838200"/>
          <a:ext cx="1828800" cy="229108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Arial"/>
                          <a:cs typeface="Arial"/>
                        </a:rPr>
                        <a:t>rxLenVal</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Size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0 –</a:t>
                      </a:r>
                      <a:r>
                        <a:rPr lang="en-US" sz="1500" baseline="0" dirty="0" smtClean="0">
                          <a:latin typeface="Arial"/>
                          <a:cs typeface="Arial"/>
                        </a:rPr>
                        <a:t> </a:t>
                      </a:r>
                      <a:r>
                        <a:rPr lang="en-US" sz="1500" dirty="0" smtClean="0">
                          <a:latin typeface="Arial"/>
                          <a:cs typeface="Arial"/>
                        </a:rPr>
                        <a:t>7</a:t>
                      </a:r>
                      <a:r>
                        <a:rPr lang="en-US" sz="1500" baseline="0" dirty="0" smtClean="0">
                          <a:latin typeface="Arial"/>
                          <a:cs typeface="Arial"/>
                        </a:rPr>
                        <a:t>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0</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Arial"/>
                          <a:cs typeface="Arial"/>
                        </a:rPr>
                        <a:t>23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16MB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Arial"/>
                          <a:cs typeface="Arial"/>
                        </a:rPr>
                        <a:t>24</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32MB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27</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256MB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237715183"/>
              </p:ext>
            </p:extLst>
          </p:nvPr>
        </p:nvGraphicFramePr>
        <p:xfrm>
          <a:off x="3433889" y="3352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
        <p:nvSpPr>
          <p:cNvPr id="3" name="Rectangle 2"/>
          <p:cNvSpPr/>
          <p:nvPr/>
        </p:nvSpPr>
        <p:spPr>
          <a:xfrm>
            <a:off x="228600" y="1981200"/>
            <a:ext cx="7010400" cy="1631216"/>
          </a:xfrm>
          <a:prstGeom prst="rect">
            <a:avLst/>
          </a:prstGeom>
        </p:spPr>
        <p:txBody>
          <a:bodyPr wrap="square">
            <a:spAutoFit/>
          </a:bodyPr>
          <a:lstStyle/>
          <a:p>
            <a:r>
              <a:rPr lang="en-US" sz="2000" b="1" dirty="0" smtClean="0">
                <a:latin typeface="Arial"/>
                <a:cs typeface="Arial"/>
              </a:rPr>
              <a:t>Solution</a:t>
            </a:r>
            <a:r>
              <a:rPr lang="en-US" sz="2000" b="1" dirty="0">
                <a:latin typeface="Arial"/>
                <a:cs typeface="Arial"/>
              </a:rPr>
              <a:t>: </a:t>
            </a:r>
          </a:p>
          <a:p>
            <a:pPr marL="342900" lvl="2" indent="-342900">
              <a:buSzPct val="125000"/>
              <a:buFont typeface="Arial" pitchFamily="34" charset="0"/>
              <a:buChar char="•"/>
              <a:defRPr/>
            </a:pPr>
            <a:r>
              <a:rPr lang="en-US" sz="2000" dirty="0">
                <a:latin typeface="Arial"/>
                <a:cs typeface="Arial"/>
              </a:rPr>
              <a:t>Max. </a:t>
            </a:r>
            <a:r>
              <a:rPr lang="en-US" sz="2000" dirty="0" smtClean="0">
                <a:latin typeface="Arial"/>
                <a:cs typeface="Arial"/>
              </a:rPr>
              <a:t>Size=32MB </a:t>
            </a:r>
            <a:r>
              <a:rPr lang="en-US" sz="2000" dirty="0" smtClean="0">
                <a:latin typeface="Arial"/>
                <a:cs typeface="Arial"/>
                <a:sym typeface="Wingdings"/>
              </a:rPr>
              <a:t>0x01FF_FFFF mask  25-bit offset</a:t>
            </a:r>
          </a:p>
          <a:p>
            <a:pPr marL="342900" lvl="2" indent="-342900">
              <a:buSzPct val="125000"/>
              <a:buFont typeface="Arial" pitchFamily="34" charset="0"/>
              <a:buChar char="•"/>
              <a:defRPr/>
            </a:pPr>
            <a:r>
              <a:rPr lang="en-US" sz="2000" dirty="0" smtClean="0"/>
              <a:t>28 – 25 = 3 bits for segment </a:t>
            </a:r>
            <a:r>
              <a:rPr lang="en-US" sz="2000" dirty="0" smtClean="0">
                <a:sym typeface="Wingdings"/>
              </a:rPr>
              <a:t></a:t>
            </a:r>
            <a:r>
              <a:rPr lang="en-US" sz="2000" dirty="0" smtClean="0"/>
              <a:t> 2</a:t>
            </a:r>
            <a:r>
              <a:rPr lang="en-US" sz="2000" dirty="0"/>
              <a:t>^</a:t>
            </a:r>
            <a:r>
              <a:rPr lang="en-US" sz="2000" dirty="0" smtClean="0"/>
              <a:t>3 = 8 rows in LUT</a:t>
            </a:r>
            <a:endParaRPr lang="en-US" sz="2000" dirty="0"/>
          </a:p>
          <a:p>
            <a:pPr marL="342900" lvl="2" indent="-342900">
              <a:buSzPct val="125000"/>
              <a:buFont typeface="Arial" pitchFamily="34" charset="0"/>
              <a:buChar char="•"/>
              <a:defRPr/>
            </a:pPr>
            <a:r>
              <a:rPr lang="en-US" sz="2000" dirty="0" smtClean="0">
                <a:latin typeface="Arial"/>
                <a:cs typeface="Arial"/>
              </a:rPr>
              <a:t>For 16MB </a:t>
            </a:r>
            <a:r>
              <a:rPr lang="en-US" sz="2000" dirty="0" smtClean="0">
                <a:latin typeface="Arial"/>
                <a:cs typeface="Arial"/>
                <a:sym typeface="Wingdings"/>
              </a:rPr>
              <a:t> </a:t>
            </a:r>
            <a:r>
              <a:rPr lang="en-US" sz="2000" dirty="0" err="1" smtClean="0">
                <a:latin typeface="Arial"/>
                <a:cs typeface="Arial"/>
              </a:rPr>
              <a:t>rxLenVal</a:t>
            </a:r>
            <a:r>
              <a:rPr lang="en-US" sz="2000" dirty="0" smtClean="0">
                <a:latin typeface="Arial"/>
                <a:cs typeface="Arial"/>
              </a:rPr>
              <a:t> = 23. For 32MB </a:t>
            </a:r>
            <a:r>
              <a:rPr lang="en-US" sz="2000" dirty="0" smtClean="0">
                <a:latin typeface="Arial"/>
                <a:cs typeface="Arial"/>
                <a:sym typeface="Wingdings"/>
              </a:rPr>
              <a:t> </a:t>
            </a:r>
            <a:r>
              <a:rPr lang="en-US" sz="2000" dirty="0" err="1" smtClean="0">
                <a:latin typeface="Arial"/>
                <a:cs typeface="Arial"/>
              </a:rPr>
              <a:t>rxLenVal</a:t>
            </a:r>
            <a:r>
              <a:rPr lang="en-US" sz="2000" dirty="0" smtClean="0">
                <a:latin typeface="Arial"/>
                <a:cs typeface="Arial"/>
              </a:rPr>
              <a:t> = 24</a:t>
            </a:r>
          </a:p>
          <a:p>
            <a:pPr marL="342900" lvl="2" indent="-342900">
              <a:buSzPct val="125000"/>
              <a:buFont typeface="Arial" pitchFamily="34" charset="0"/>
              <a:buChar char="•"/>
              <a:defRPr/>
            </a:pPr>
            <a:r>
              <a:rPr lang="en-US" sz="2000" dirty="0" smtClean="0">
                <a:latin typeface="Arial"/>
                <a:cs typeface="Arial"/>
              </a:rPr>
              <a:t>Segment LUT:</a:t>
            </a:r>
            <a:endParaRPr lang="en-US" sz="2000" dirty="0">
              <a:latin typeface="Arial"/>
              <a:cs typeface="Arial"/>
            </a:endParaRPr>
          </a:p>
        </p:txBody>
      </p:sp>
    </p:spTree>
    <p:extLst>
      <p:ext uri="{BB962C8B-B14F-4D97-AF65-F5344CB8AC3E}">
        <p14:creationId xmlns:p14="http://schemas.microsoft.com/office/powerpoint/2010/main" xmlns="" val="387133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455664"/>
            <a:ext cx="8610600" cy="369332"/>
          </a:xfrm>
          <a:prstGeom prst="rect">
            <a:avLst/>
          </a:prstGeom>
          <a:solidFill>
            <a:schemeClr val="bg1"/>
          </a:solidFill>
        </p:spPr>
        <p:txBody>
          <a:bodyPr wrap="square" rtlCol="0">
            <a:spAutoFit/>
          </a:bodyPr>
          <a:lstStyle/>
          <a:p>
            <a:endParaRPr lang="en-US" dirty="0"/>
          </a:p>
        </p:txBody>
      </p:sp>
      <p:sp>
        <p:nvSpPr>
          <p:cNvPr id="26627" name="Rectangle 3"/>
          <p:cNvSpPr>
            <a:spLocks noChangeArrowheads="1"/>
          </p:cNvSpPr>
          <p:nvPr/>
        </p:nvSpPr>
        <p:spPr bwMode="auto">
          <a:xfrm>
            <a:off x="228600" y="685800"/>
            <a:ext cx="8305800" cy="1323439"/>
          </a:xfrm>
          <a:prstGeom prst="rect">
            <a:avLst/>
          </a:prstGeom>
          <a:noFill/>
          <a:ln w="9525">
            <a:noFill/>
            <a:miter lim="800000"/>
            <a:headEnd/>
            <a:tailEnd/>
          </a:ln>
        </p:spPr>
        <p:txBody>
          <a:bodyPr wrap="square">
            <a:spAutoFit/>
          </a:bodyPr>
          <a:lstStyle/>
          <a:p>
            <a:r>
              <a:rPr lang="en-US" sz="2000" b="1" dirty="0" smtClean="0">
                <a:latin typeface="Arial"/>
                <a:cs typeface="Arial"/>
              </a:rPr>
              <a:t>Problem Statement: </a:t>
            </a:r>
          </a:p>
          <a:p>
            <a:r>
              <a:rPr lang="en-US" sz="2000" dirty="0" smtClean="0">
                <a:latin typeface="Arial"/>
                <a:cs typeface="Arial"/>
              </a:rPr>
              <a:t>Build the Segment LUT for C6678 device with the following scenario:</a:t>
            </a:r>
          </a:p>
          <a:p>
            <a:pPr marL="342900" indent="-342900">
              <a:buSzPct val="125000"/>
              <a:buFont typeface="Arial" pitchFamily="34" charset="0"/>
              <a:buChar char="•"/>
              <a:defRPr/>
            </a:pPr>
            <a:r>
              <a:rPr lang="en-US" sz="2000" dirty="0"/>
              <a:t>9 </a:t>
            </a:r>
            <a:r>
              <a:rPr lang="en-US" sz="2000" dirty="0" smtClean="0"/>
              <a:t>segments, with 1</a:t>
            </a:r>
            <a:r>
              <a:rPr lang="en-US" sz="2000" baseline="30000" dirty="0" smtClean="0"/>
              <a:t>st</a:t>
            </a:r>
            <a:r>
              <a:rPr lang="en-US" sz="2000" dirty="0" smtClean="0"/>
              <a:t> segment of 4MB in </a:t>
            </a:r>
            <a:r>
              <a:rPr lang="en-US" sz="2000" dirty="0"/>
              <a:t>MSMC </a:t>
            </a:r>
            <a:r>
              <a:rPr lang="en-US" sz="2000" dirty="0" smtClean="0"/>
              <a:t>and 2</a:t>
            </a:r>
            <a:r>
              <a:rPr lang="en-US" sz="2000" baseline="30000" dirty="0" smtClean="0"/>
              <a:t>nd</a:t>
            </a:r>
            <a:r>
              <a:rPr lang="en-US" sz="2000" dirty="0"/>
              <a:t> </a:t>
            </a:r>
            <a:r>
              <a:rPr lang="en-US" sz="2000" dirty="0" smtClean="0"/>
              <a:t>to 9</a:t>
            </a:r>
            <a:r>
              <a:rPr lang="en-US" sz="2000" baseline="30000" dirty="0" smtClean="0"/>
              <a:t>th</a:t>
            </a:r>
            <a:r>
              <a:rPr lang="en-US" sz="2000" dirty="0" smtClean="0"/>
              <a:t> segments of 512KB in L2 </a:t>
            </a:r>
            <a:r>
              <a:rPr lang="en-US" sz="2000" dirty="0"/>
              <a:t>memory of each core </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LUT Example 4</a:t>
            </a:r>
          </a:p>
        </p:txBody>
      </p:sp>
      <p:graphicFrame>
        <p:nvGraphicFramePr>
          <p:cNvPr id="8" name="Table 7"/>
          <p:cNvGraphicFramePr>
            <a:graphicFrameLocks noGrp="1"/>
          </p:cNvGraphicFramePr>
          <p:nvPr>
            <p:extLst>
              <p:ext uri="{D42A27DB-BD31-4B8C-83A1-F6EECF244321}">
                <p14:modId xmlns:p14="http://schemas.microsoft.com/office/powerpoint/2010/main" xmlns="" val="1903836459"/>
              </p:ext>
            </p:extLst>
          </p:nvPr>
        </p:nvGraphicFramePr>
        <p:xfrm>
          <a:off x="7162800" y="1747520"/>
          <a:ext cx="1828800" cy="1971040"/>
        </p:xfrm>
        <a:graphic>
          <a:graphicData uri="http://schemas.openxmlformats.org/drawingml/2006/table">
            <a:tbl>
              <a:tblPr firstRow="1" bandRow="1">
                <a:tableStyleId>{8799B23B-EC83-4686-B30A-512413B5E67A}</a:tableStyleId>
              </a:tblPr>
              <a:tblGrid>
                <a:gridCol w="990600"/>
                <a:gridCol w="838200"/>
              </a:tblGrid>
              <a:tr h="370840">
                <a:tc>
                  <a:txBody>
                    <a:bodyPr/>
                    <a:lstStyle/>
                    <a:p>
                      <a:pPr algn="ctr"/>
                      <a:r>
                        <a:rPr lang="en-US" sz="1500" dirty="0" err="1" smtClean="0">
                          <a:latin typeface="Arial"/>
                          <a:cs typeface="Arial"/>
                        </a:rPr>
                        <a:t>rxLenVal</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Size</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38760">
                <a:tc>
                  <a:txBody>
                    <a:bodyPr/>
                    <a:lstStyle/>
                    <a:p>
                      <a:pPr algn="ctr"/>
                      <a:r>
                        <a:rPr lang="en-US" sz="1500" dirty="0" smtClean="0">
                          <a:latin typeface="Arial"/>
                          <a:cs typeface="Arial"/>
                        </a:rPr>
                        <a:t>0 –</a:t>
                      </a:r>
                      <a:r>
                        <a:rPr lang="en-US" sz="1500" baseline="0" dirty="0" smtClean="0">
                          <a:latin typeface="Arial"/>
                          <a:cs typeface="Arial"/>
                        </a:rPr>
                        <a:t> </a:t>
                      </a:r>
                      <a:r>
                        <a:rPr lang="en-US" sz="1500" dirty="0" smtClean="0">
                          <a:latin typeface="Arial"/>
                          <a:cs typeface="Arial"/>
                        </a:rPr>
                        <a:t>7</a:t>
                      </a:r>
                      <a:r>
                        <a:rPr lang="en-US" sz="1500" baseline="0" dirty="0" smtClean="0">
                          <a:latin typeface="Arial"/>
                          <a:cs typeface="Arial"/>
                        </a:rPr>
                        <a:t>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0</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9720">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8280">
                <a:tc>
                  <a:txBody>
                    <a:bodyPr/>
                    <a:lstStyle/>
                    <a:p>
                      <a:pPr algn="ctr"/>
                      <a:r>
                        <a:rPr lang="en-US" sz="1500" dirty="0" smtClean="0">
                          <a:latin typeface="Arial"/>
                          <a:cs typeface="Arial"/>
                        </a:rPr>
                        <a:t>18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512KB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69240">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 . .</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7800">
                <a:tc>
                  <a:txBody>
                    <a:bodyPr/>
                    <a:lstStyle/>
                    <a:p>
                      <a:pPr algn="ctr"/>
                      <a:r>
                        <a:rPr lang="en-US" sz="1500" dirty="0" smtClean="0">
                          <a:latin typeface="Arial"/>
                          <a:cs typeface="Arial"/>
                        </a:rPr>
                        <a:t>21</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500" dirty="0" smtClean="0">
                          <a:latin typeface="Arial"/>
                          <a:cs typeface="Arial"/>
                        </a:rPr>
                        <a:t>4MB</a:t>
                      </a:r>
                      <a:endParaRPr lang="en-US" sz="1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202497560"/>
              </p:ext>
            </p:extLst>
          </p:nvPr>
        </p:nvGraphicFramePr>
        <p:xfrm>
          <a:off x="457200" y="3373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sp>
        <p:nvSpPr>
          <p:cNvPr id="3" name="Rectangle 2"/>
          <p:cNvSpPr/>
          <p:nvPr/>
        </p:nvSpPr>
        <p:spPr>
          <a:xfrm>
            <a:off x="228600" y="1981200"/>
            <a:ext cx="7010400" cy="1323439"/>
          </a:xfrm>
          <a:prstGeom prst="rect">
            <a:avLst/>
          </a:prstGeom>
        </p:spPr>
        <p:txBody>
          <a:bodyPr wrap="square">
            <a:spAutoFit/>
          </a:bodyPr>
          <a:lstStyle/>
          <a:p>
            <a:r>
              <a:rPr lang="en-US" sz="2000" b="1" dirty="0" smtClean="0">
                <a:latin typeface="Arial"/>
                <a:cs typeface="Arial"/>
              </a:rPr>
              <a:t>Solution</a:t>
            </a:r>
            <a:r>
              <a:rPr lang="en-US" sz="2000" b="1" dirty="0">
                <a:latin typeface="Arial"/>
                <a:cs typeface="Arial"/>
              </a:rPr>
              <a:t>: </a:t>
            </a:r>
          </a:p>
          <a:p>
            <a:pPr marL="342900" indent="-342900">
              <a:buSzPct val="125000"/>
              <a:buFont typeface="Arial" pitchFamily="34" charset="0"/>
              <a:buChar char="•"/>
              <a:defRPr/>
            </a:pPr>
            <a:r>
              <a:rPr lang="en-US" sz="2000" dirty="0" smtClean="0"/>
              <a:t>Max. Size=4MB </a:t>
            </a:r>
            <a:r>
              <a:rPr lang="en-US" sz="2000" dirty="0" smtClean="0">
                <a:sym typeface="Wingdings"/>
              </a:rPr>
              <a:t> </a:t>
            </a:r>
            <a:r>
              <a:rPr lang="en-US" sz="2000" dirty="0" smtClean="0">
                <a:latin typeface="Arial"/>
                <a:cs typeface="Arial"/>
                <a:sym typeface="Wingdings"/>
              </a:rPr>
              <a:t>0x3F_FFFF </a:t>
            </a:r>
            <a:r>
              <a:rPr lang="en-US" sz="2000" dirty="0">
                <a:latin typeface="Arial"/>
                <a:cs typeface="Arial"/>
                <a:sym typeface="Wingdings"/>
              </a:rPr>
              <a:t> </a:t>
            </a:r>
            <a:r>
              <a:rPr lang="en-US" sz="2000" dirty="0">
                <a:latin typeface="Arial"/>
                <a:cs typeface="Arial"/>
              </a:rPr>
              <a:t>22-bit offset </a:t>
            </a:r>
            <a:endParaRPr lang="en-US" sz="2000" dirty="0" smtClean="0">
              <a:latin typeface="Arial"/>
              <a:cs typeface="Arial"/>
            </a:endParaRPr>
          </a:p>
          <a:p>
            <a:pPr marL="342900" indent="-342900">
              <a:buSzPct val="125000"/>
              <a:buFont typeface="Arial" pitchFamily="34" charset="0"/>
              <a:buChar char="•"/>
              <a:defRPr/>
            </a:pPr>
            <a:r>
              <a:rPr lang="en-US" sz="2000" dirty="0" smtClean="0"/>
              <a:t>28 – 22 = 6 bits for segment </a:t>
            </a:r>
            <a:r>
              <a:rPr lang="en-US" sz="2000" dirty="0" smtClean="0">
                <a:sym typeface="Wingdings"/>
              </a:rPr>
              <a:t> 2^6 = 64 rows in LUT</a:t>
            </a:r>
            <a:endParaRPr lang="en-US" sz="2000" dirty="0" smtClean="0"/>
          </a:p>
          <a:p>
            <a:pPr marL="342900" indent="-342900">
              <a:buSzPct val="125000"/>
              <a:buFont typeface="Arial" pitchFamily="34" charset="0"/>
              <a:buChar char="•"/>
              <a:defRPr/>
            </a:pPr>
            <a:r>
              <a:rPr lang="en-US" sz="2000" dirty="0" smtClean="0">
                <a:latin typeface="Arial"/>
                <a:cs typeface="Arial"/>
              </a:rPr>
              <a:t>For 512KB </a:t>
            </a:r>
            <a:r>
              <a:rPr lang="en-US" sz="2000" dirty="0" smtClean="0">
                <a:latin typeface="Arial"/>
                <a:cs typeface="Arial"/>
                <a:sym typeface="Wingdings"/>
              </a:rPr>
              <a:t> </a:t>
            </a:r>
            <a:r>
              <a:rPr lang="en-US" sz="2000" dirty="0" err="1" smtClean="0">
                <a:latin typeface="Arial"/>
                <a:cs typeface="Arial"/>
              </a:rPr>
              <a:t>rxLenVal</a:t>
            </a:r>
            <a:r>
              <a:rPr lang="en-US" sz="2000" dirty="0" smtClean="0">
                <a:latin typeface="Arial"/>
                <a:cs typeface="Arial"/>
              </a:rPr>
              <a:t> = 18. For 4MB </a:t>
            </a:r>
            <a:r>
              <a:rPr lang="en-US" sz="2000" dirty="0" smtClean="0">
                <a:latin typeface="Arial"/>
                <a:cs typeface="Arial"/>
                <a:sym typeface="Wingdings"/>
              </a:rPr>
              <a:t> </a:t>
            </a:r>
            <a:r>
              <a:rPr lang="en-US" sz="2000" dirty="0" err="1" smtClean="0">
                <a:latin typeface="Arial"/>
                <a:cs typeface="Arial"/>
              </a:rPr>
              <a:t>rxLenVal</a:t>
            </a:r>
            <a:r>
              <a:rPr lang="en-US" sz="2000" dirty="0" smtClean="0">
                <a:latin typeface="Arial"/>
                <a:cs typeface="Arial"/>
              </a:rPr>
              <a:t> = 21</a:t>
            </a:r>
          </a:p>
        </p:txBody>
      </p:sp>
      <p:graphicFrame>
        <p:nvGraphicFramePr>
          <p:cNvPr id="10" name="Table 9"/>
          <p:cNvGraphicFramePr>
            <a:graphicFrameLocks noGrp="1"/>
          </p:cNvGraphicFramePr>
          <p:nvPr>
            <p:extLst>
              <p:ext uri="{D42A27DB-BD31-4B8C-83A1-F6EECF244321}">
                <p14:modId xmlns:p14="http://schemas.microsoft.com/office/powerpoint/2010/main" xmlns="" val="458640547"/>
              </p:ext>
            </p:extLst>
          </p:nvPr>
        </p:nvGraphicFramePr>
        <p:xfrm>
          <a:off x="3733800" y="3373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344395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50642"/>
            <a:ext cx="8229600" cy="5016758"/>
          </a:xfrm>
          <a:prstGeom prst="rect">
            <a:avLst/>
          </a:prstGeom>
        </p:spPr>
        <p:txBody>
          <a:bodyPr wrap="square">
            <a:spAutoFit/>
          </a:bodyPr>
          <a:lstStyle/>
          <a:p>
            <a:pPr>
              <a:defRPr/>
            </a:pPr>
            <a:r>
              <a:rPr lang="en-US" sz="2000" dirty="0" smtClean="0">
                <a:latin typeface="Arial"/>
                <a:cs typeface="Arial"/>
              </a:rPr>
              <a:t>Five </a:t>
            </a:r>
            <a:r>
              <a:rPr lang="en-US" sz="2000" dirty="0">
                <a:latin typeface="Arial"/>
                <a:cs typeface="Arial"/>
              </a:rPr>
              <a:t>registers control the behavior of the </a:t>
            </a:r>
            <a:r>
              <a:rPr lang="en-US" sz="2000" dirty="0" smtClean="0">
                <a:latin typeface="Arial"/>
                <a:cs typeface="Arial"/>
              </a:rPr>
              <a:t>Rx </a:t>
            </a:r>
            <a:r>
              <a:rPr lang="en-US" sz="2000" dirty="0">
                <a:latin typeface="Arial"/>
                <a:cs typeface="Arial"/>
              </a:rPr>
              <a:t>side</a:t>
            </a:r>
            <a:r>
              <a:rPr lang="en-US" sz="2000" dirty="0" smtClean="0">
                <a:latin typeface="Arial"/>
                <a:cs typeface="Arial"/>
              </a:rPr>
              <a:t>:</a:t>
            </a:r>
          </a:p>
          <a:p>
            <a:pPr>
              <a:defRPr/>
            </a:pPr>
            <a:endParaRPr lang="en-US" sz="2000" dirty="0">
              <a:latin typeface="Arial"/>
              <a:cs typeface="Arial"/>
            </a:endParaRPr>
          </a:p>
          <a:p>
            <a:pPr>
              <a:defRPr/>
            </a:pPr>
            <a:r>
              <a:rPr lang="en-US" sz="2000" dirty="0" smtClean="0">
                <a:latin typeface="Arial"/>
                <a:cs typeface="Arial"/>
              </a:rPr>
              <a:t>1. Rx </a:t>
            </a:r>
            <a:r>
              <a:rPr lang="en-US" sz="2000" dirty="0">
                <a:latin typeface="Arial"/>
                <a:cs typeface="Arial"/>
              </a:rPr>
              <a:t>Address Selector </a:t>
            </a:r>
            <a:r>
              <a:rPr lang="en-US" sz="2000" dirty="0" smtClean="0">
                <a:latin typeface="Arial"/>
                <a:cs typeface="Arial"/>
              </a:rPr>
              <a:t>Control </a:t>
            </a:r>
            <a:r>
              <a:rPr lang="en-US" sz="2000" dirty="0">
                <a:latin typeface="Arial"/>
                <a:cs typeface="Arial"/>
              </a:rPr>
              <a:t>(base + </a:t>
            </a:r>
            <a:r>
              <a:rPr lang="en-US" sz="2000" dirty="0" smtClean="0">
                <a:latin typeface="Arial"/>
                <a:cs typeface="Arial"/>
              </a:rPr>
              <a:t>0x2c) </a:t>
            </a:r>
          </a:p>
          <a:p>
            <a:pPr>
              <a:defRPr/>
            </a:pPr>
            <a:r>
              <a:rPr lang="en-US" sz="2000" dirty="0" smtClean="0">
                <a:latin typeface="Arial"/>
                <a:cs typeface="Arial"/>
              </a:rPr>
              <a:t>    Controls </a:t>
            </a:r>
            <a:r>
              <a:rPr lang="en-US" sz="2000" dirty="0">
                <a:latin typeface="Arial"/>
                <a:cs typeface="Arial"/>
              </a:rPr>
              <a:t>how the address word is </a:t>
            </a:r>
            <a:r>
              <a:rPr lang="en-US" sz="2000" dirty="0" smtClean="0">
                <a:latin typeface="Arial"/>
                <a:cs typeface="Arial"/>
              </a:rPr>
              <a:t>decoded; </a:t>
            </a:r>
            <a:r>
              <a:rPr lang="en-US" sz="2000" dirty="0" err="1" smtClean="0">
                <a:solidFill>
                  <a:srgbClr val="0070C0"/>
                </a:solidFill>
                <a:latin typeface="Arial"/>
                <a:cs typeface="Arial"/>
              </a:rPr>
              <a:t>hyplnkRXAddrSelReg_s</a:t>
            </a:r>
            <a:endParaRPr lang="en-US" sz="2000" dirty="0" smtClean="0">
              <a:solidFill>
                <a:srgbClr val="0070C0"/>
              </a:solidFill>
              <a:latin typeface="Arial"/>
              <a:cs typeface="Arial"/>
            </a:endParaRPr>
          </a:p>
          <a:p>
            <a:pPr marL="342900" indent="-342900">
              <a:buFontTx/>
              <a:buAutoNum type="arabicPeriod"/>
              <a:defRPr/>
            </a:pPr>
            <a:endParaRPr lang="en-US" sz="2000" dirty="0">
              <a:solidFill>
                <a:srgbClr val="0070C0"/>
              </a:solidFill>
              <a:latin typeface="Arial"/>
              <a:cs typeface="Arial"/>
            </a:endParaRPr>
          </a:p>
          <a:p>
            <a:pPr>
              <a:defRPr/>
            </a:pPr>
            <a:r>
              <a:rPr lang="en-US" sz="2000" dirty="0" smtClean="0">
                <a:latin typeface="Arial"/>
                <a:cs typeface="Arial"/>
              </a:rPr>
              <a:t>2. Rx </a:t>
            </a:r>
            <a:r>
              <a:rPr lang="en-US" sz="2000" dirty="0">
                <a:latin typeface="Arial"/>
                <a:cs typeface="Arial"/>
              </a:rPr>
              <a:t>Address </a:t>
            </a:r>
            <a:r>
              <a:rPr lang="en-US" sz="2000" dirty="0" smtClean="0">
                <a:latin typeface="Arial"/>
                <a:cs typeface="Arial"/>
              </a:rPr>
              <a:t>PrivID Index </a:t>
            </a:r>
            <a:r>
              <a:rPr lang="en-US" sz="2000" dirty="0">
                <a:latin typeface="Arial"/>
                <a:cs typeface="Arial"/>
              </a:rPr>
              <a:t>(base + </a:t>
            </a:r>
            <a:r>
              <a:rPr lang="en-US" sz="2000" dirty="0" smtClean="0">
                <a:latin typeface="Arial"/>
                <a:cs typeface="Arial"/>
              </a:rPr>
              <a:t>0x30)</a:t>
            </a:r>
            <a:br>
              <a:rPr lang="en-US" sz="2000" dirty="0" smtClean="0">
                <a:latin typeface="Arial"/>
                <a:cs typeface="Arial"/>
              </a:rPr>
            </a:br>
            <a:r>
              <a:rPr lang="en-US" sz="2000" dirty="0" smtClean="0">
                <a:latin typeface="Arial"/>
                <a:cs typeface="Arial"/>
              </a:rPr>
              <a:t>    Used </a:t>
            </a:r>
            <a:r>
              <a:rPr lang="en-US" sz="2000" dirty="0">
                <a:latin typeface="Arial"/>
                <a:cs typeface="Arial"/>
              </a:rPr>
              <a:t>to </a:t>
            </a:r>
            <a:r>
              <a:rPr lang="en-US" sz="2000" dirty="0" smtClean="0">
                <a:latin typeface="Arial"/>
                <a:cs typeface="Arial"/>
              </a:rPr>
              <a:t>build/read Privilege Lookup Table; </a:t>
            </a:r>
            <a:r>
              <a:rPr lang="en-US" sz="2000" dirty="0" err="1" smtClean="0">
                <a:solidFill>
                  <a:srgbClr val="0070C0"/>
                </a:solidFill>
                <a:latin typeface="Arial"/>
                <a:cs typeface="Arial"/>
              </a:rPr>
              <a:t>hyplnkRXPrivIDIdxReg_s</a:t>
            </a:r>
            <a:endParaRPr lang="en-US" sz="2000" dirty="0" smtClean="0">
              <a:solidFill>
                <a:srgbClr val="0070C0"/>
              </a:solidFill>
              <a:latin typeface="Arial"/>
              <a:cs typeface="Arial"/>
            </a:endParaRPr>
          </a:p>
          <a:p>
            <a:pPr marL="342900" indent="-342900">
              <a:buFontTx/>
              <a:buAutoNum type="arabicPeriod"/>
              <a:defRPr/>
            </a:pPr>
            <a:endParaRPr lang="en-US" sz="2000" dirty="0">
              <a:solidFill>
                <a:srgbClr val="0070C0"/>
              </a:solidFill>
              <a:latin typeface="Arial"/>
              <a:cs typeface="Arial"/>
            </a:endParaRPr>
          </a:p>
          <a:p>
            <a:pPr>
              <a:defRPr/>
            </a:pPr>
            <a:r>
              <a:rPr lang="en-US" sz="2000" dirty="0" smtClean="0">
                <a:latin typeface="Arial"/>
                <a:cs typeface="Arial"/>
              </a:rPr>
              <a:t>3. Rx </a:t>
            </a:r>
            <a:r>
              <a:rPr lang="en-US" sz="2000" dirty="0">
                <a:latin typeface="Arial"/>
                <a:cs typeface="Arial"/>
              </a:rPr>
              <a:t>Address </a:t>
            </a:r>
            <a:r>
              <a:rPr lang="en-US" sz="2000" dirty="0" smtClean="0">
                <a:latin typeface="Arial"/>
                <a:cs typeface="Arial"/>
              </a:rPr>
              <a:t>PrivID </a:t>
            </a:r>
            <a:r>
              <a:rPr lang="en-US" sz="2000" dirty="0">
                <a:latin typeface="Arial"/>
                <a:cs typeface="Arial"/>
              </a:rPr>
              <a:t>Value (base + </a:t>
            </a:r>
            <a:r>
              <a:rPr lang="en-US" sz="2000" dirty="0" smtClean="0">
                <a:latin typeface="Arial"/>
                <a:cs typeface="Arial"/>
              </a:rPr>
              <a:t>0x34) </a:t>
            </a:r>
            <a:br>
              <a:rPr lang="en-US" sz="2000" dirty="0" smtClean="0">
                <a:latin typeface="Arial"/>
                <a:cs typeface="Arial"/>
              </a:rPr>
            </a:br>
            <a:r>
              <a:rPr lang="en-US" sz="2000" dirty="0" smtClean="0">
                <a:latin typeface="Arial"/>
                <a:cs typeface="Arial"/>
              </a:rPr>
              <a:t>    Used </a:t>
            </a:r>
            <a:r>
              <a:rPr lang="en-US" sz="2000" dirty="0">
                <a:latin typeface="Arial"/>
                <a:cs typeface="Arial"/>
              </a:rPr>
              <a:t>to build </a:t>
            </a:r>
            <a:r>
              <a:rPr lang="en-US" sz="2000" dirty="0" smtClean="0">
                <a:latin typeface="Arial"/>
                <a:cs typeface="Arial"/>
              </a:rPr>
              <a:t>Privilege Lookup Table; </a:t>
            </a:r>
            <a:r>
              <a:rPr lang="en-US" sz="2000" dirty="0" err="1" smtClean="0">
                <a:solidFill>
                  <a:srgbClr val="0070C0"/>
                </a:solidFill>
                <a:latin typeface="Arial"/>
                <a:cs typeface="Arial"/>
              </a:rPr>
              <a:t>hyplnkRXPrivIDValReg_s</a:t>
            </a:r>
            <a:r>
              <a:rPr lang="en-US" sz="2000" dirty="0" smtClean="0">
                <a:latin typeface="Arial"/>
                <a:cs typeface="Arial"/>
              </a:rPr>
              <a:t> </a:t>
            </a:r>
          </a:p>
          <a:p>
            <a:pPr marL="342900" indent="-342900">
              <a:buFontTx/>
              <a:buAutoNum type="arabicPeriod"/>
              <a:defRPr/>
            </a:pPr>
            <a:endParaRPr lang="en-US" sz="2000" dirty="0">
              <a:latin typeface="Arial"/>
              <a:cs typeface="Arial"/>
            </a:endParaRPr>
          </a:p>
          <a:p>
            <a:pPr>
              <a:defRPr/>
            </a:pPr>
            <a:r>
              <a:rPr lang="en-US" sz="2000" dirty="0" smtClean="0">
                <a:latin typeface="Arial"/>
                <a:cs typeface="Arial"/>
              </a:rPr>
              <a:t>4. Rx </a:t>
            </a:r>
            <a:r>
              <a:rPr lang="en-US" sz="2000" dirty="0">
                <a:latin typeface="Arial"/>
                <a:cs typeface="Arial"/>
              </a:rPr>
              <a:t>Address Segment Index  (base + </a:t>
            </a:r>
            <a:r>
              <a:rPr lang="en-US" sz="2000" dirty="0" smtClean="0">
                <a:latin typeface="Arial"/>
                <a:cs typeface="Arial"/>
              </a:rPr>
              <a:t>0x38)</a:t>
            </a:r>
            <a:br>
              <a:rPr lang="en-US" sz="2000" dirty="0" smtClean="0">
                <a:latin typeface="Arial"/>
                <a:cs typeface="Arial"/>
              </a:rPr>
            </a:br>
            <a:r>
              <a:rPr lang="en-US" sz="2000" dirty="0" smtClean="0">
                <a:latin typeface="Arial"/>
                <a:cs typeface="Arial"/>
              </a:rPr>
              <a:t>    Used </a:t>
            </a:r>
            <a:r>
              <a:rPr lang="en-US" sz="2000" dirty="0">
                <a:latin typeface="Arial"/>
                <a:cs typeface="Arial"/>
              </a:rPr>
              <a:t>to </a:t>
            </a:r>
            <a:r>
              <a:rPr lang="en-US" sz="2000" dirty="0" smtClean="0">
                <a:latin typeface="Arial"/>
                <a:cs typeface="Arial"/>
              </a:rPr>
              <a:t>build/read Segment Lookup Table; </a:t>
            </a:r>
            <a:r>
              <a:rPr lang="en-US" sz="2000" dirty="0" err="1" smtClean="0">
                <a:solidFill>
                  <a:srgbClr val="0070C0"/>
                </a:solidFill>
                <a:latin typeface="Arial"/>
                <a:cs typeface="Arial"/>
              </a:rPr>
              <a:t>hyplnkRXSegIdxReg_s</a:t>
            </a:r>
            <a:r>
              <a:rPr lang="en-US" sz="2000" dirty="0" smtClean="0">
                <a:solidFill>
                  <a:srgbClr val="0070C0"/>
                </a:solidFill>
                <a:latin typeface="Arial"/>
                <a:cs typeface="Arial"/>
              </a:rPr>
              <a:t> </a:t>
            </a:r>
          </a:p>
          <a:p>
            <a:pPr marL="342900" indent="-342900">
              <a:buFontTx/>
              <a:buAutoNum type="arabicPeriod"/>
              <a:defRPr/>
            </a:pPr>
            <a:endParaRPr lang="en-US" sz="2000" dirty="0">
              <a:solidFill>
                <a:srgbClr val="0070C0"/>
              </a:solidFill>
              <a:latin typeface="Arial"/>
              <a:cs typeface="Arial"/>
            </a:endParaRPr>
          </a:p>
          <a:p>
            <a:pPr>
              <a:defRPr/>
            </a:pPr>
            <a:r>
              <a:rPr lang="en-US" sz="2000" dirty="0" smtClean="0">
                <a:latin typeface="Arial"/>
                <a:cs typeface="Arial"/>
              </a:rPr>
              <a:t>5. Rx </a:t>
            </a:r>
            <a:r>
              <a:rPr lang="en-US" sz="2000" dirty="0">
                <a:latin typeface="Arial"/>
                <a:cs typeface="Arial"/>
              </a:rPr>
              <a:t>Address </a:t>
            </a:r>
            <a:r>
              <a:rPr lang="en-US" sz="2000" dirty="0" smtClean="0">
                <a:latin typeface="Arial"/>
                <a:cs typeface="Arial"/>
              </a:rPr>
              <a:t>Segment </a:t>
            </a:r>
            <a:r>
              <a:rPr lang="en-US" sz="2000" dirty="0">
                <a:latin typeface="Arial"/>
                <a:cs typeface="Arial"/>
              </a:rPr>
              <a:t>V</a:t>
            </a:r>
            <a:r>
              <a:rPr lang="en-US" sz="2000" dirty="0" smtClean="0">
                <a:latin typeface="Arial"/>
                <a:cs typeface="Arial"/>
              </a:rPr>
              <a:t>alue </a:t>
            </a:r>
            <a:r>
              <a:rPr lang="en-US" sz="2000" dirty="0">
                <a:latin typeface="Arial"/>
                <a:cs typeface="Arial"/>
              </a:rPr>
              <a:t>(base + </a:t>
            </a:r>
            <a:r>
              <a:rPr lang="en-US" sz="2000" dirty="0" smtClean="0">
                <a:latin typeface="Arial"/>
                <a:cs typeface="Arial"/>
              </a:rPr>
              <a:t>0x3c) </a:t>
            </a:r>
            <a:r>
              <a:rPr lang="en-US" sz="2000" dirty="0">
                <a:latin typeface="Arial"/>
                <a:cs typeface="Arial"/>
              </a:rPr>
              <a:t/>
            </a:r>
            <a:br>
              <a:rPr lang="en-US" sz="2000" dirty="0">
                <a:latin typeface="Arial"/>
                <a:cs typeface="Arial"/>
              </a:rPr>
            </a:br>
            <a:r>
              <a:rPr lang="en-US" sz="2000" dirty="0" smtClean="0">
                <a:latin typeface="Arial"/>
                <a:cs typeface="Arial"/>
              </a:rPr>
              <a:t>    Used </a:t>
            </a:r>
            <a:r>
              <a:rPr lang="en-US" sz="2000" dirty="0">
                <a:latin typeface="Arial"/>
                <a:cs typeface="Arial"/>
              </a:rPr>
              <a:t>to build </a:t>
            </a:r>
            <a:r>
              <a:rPr lang="en-US" sz="2000" dirty="0" smtClean="0">
                <a:latin typeface="Arial"/>
                <a:cs typeface="Arial"/>
              </a:rPr>
              <a:t>Segment Lookup Table; </a:t>
            </a:r>
            <a:r>
              <a:rPr lang="en-US" sz="2000" dirty="0" err="1" smtClean="0">
                <a:solidFill>
                  <a:srgbClr val="0070C0"/>
                </a:solidFill>
                <a:latin typeface="Arial"/>
                <a:cs typeface="Arial"/>
              </a:rPr>
              <a:t>hyplnkRXSegValReg_s</a:t>
            </a:r>
            <a:endParaRPr lang="en-US" sz="2000" dirty="0">
              <a:solidFill>
                <a:srgbClr val="0070C0"/>
              </a:solidFill>
              <a:latin typeface="Arial"/>
              <a:cs typeface="Arial"/>
            </a:endParaRPr>
          </a:p>
        </p:txBody>
      </p:sp>
      <p:sp>
        <p:nvSpPr>
          <p:cNvPr id="34820"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Registers </a:t>
            </a:r>
          </a:p>
        </p:txBody>
      </p:sp>
    </p:spTree>
    <p:extLst>
      <p:ext uri="{BB962C8B-B14F-4D97-AF65-F5344CB8AC3E}">
        <p14:creationId xmlns:p14="http://schemas.microsoft.com/office/powerpoint/2010/main" xmlns="" val="173048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3600986"/>
          </a:xfrm>
          <a:prstGeom prst="rect">
            <a:avLst/>
          </a:prstGeom>
        </p:spPr>
        <p:txBody>
          <a:bodyPr wrap="square">
            <a:spAutoFit/>
          </a:bodyPr>
          <a:lstStyle/>
          <a:p>
            <a:pPr>
              <a:spcBef>
                <a:spcPts val="600"/>
              </a:spcBef>
            </a:pPr>
            <a:r>
              <a:rPr lang="en-US" sz="2200" b="1" dirty="0" smtClean="0"/>
              <a:t>To </a:t>
            </a:r>
            <a:r>
              <a:rPr lang="en-US" sz="2200" b="1" dirty="0"/>
              <a:t>program </a:t>
            </a:r>
            <a:r>
              <a:rPr lang="en-US" sz="2200" b="1" dirty="0" smtClean="0"/>
              <a:t>the LUT:</a:t>
            </a:r>
            <a:endParaRPr lang="en-US" sz="2200" b="1" dirty="0"/>
          </a:p>
          <a:p>
            <a:pPr marL="285750" indent="-285750">
              <a:spcBef>
                <a:spcPts val="600"/>
              </a:spcBef>
              <a:buFont typeface="Arial"/>
              <a:buChar char="•"/>
            </a:pPr>
            <a:r>
              <a:rPr lang="en-US" sz="2200" i="1" dirty="0" smtClean="0"/>
              <a:t>Write</a:t>
            </a:r>
            <a:r>
              <a:rPr lang="en-US" sz="2200" dirty="0" smtClean="0"/>
              <a:t> </a:t>
            </a:r>
            <a:r>
              <a:rPr lang="en-US" sz="2200" dirty="0"/>
              <a:t>to </a:t>
            </a:r>
            <a:r>
              <a:rPr lang="en-US" sz="2200" dirty="0" smtClean="0"/>
              <a:t>Rx </a:t>
            </a:r>
            <a:r>
              <a:rPr lang="en-US" sz="2200" dirty="0"/>
              <a:t>Address </a:t>
            </a:r>
            <a:r>
              <a:rPr lang="en-US" sz="2200" dirty="0" err="1" smtClean="0"/>
              <a:t>PrivID</a:t>
            </a:r>
            <a:r>
              <a:rPr lang="en-US" sz="2200" dirty="0" smtClean="0"/>
              <a:t>/Segment </a:t>
            </a:r>
            <a:r>
              <a:rPr lang="en-US" sz="2200" dirty="0"/>
              <a:t>Index </a:t>
            </a:r>
            <a:r>
              <a:rPr lang="en-US" sz="2200" dirty="0" smtClean="0"/>
              <a:t>Register</a:t>
            </a:r>
          </a:p>
          <a:p>
            <a:pPr marL="285750" indent="-285750">
              <a:spcBef>
                <a:spcPts val="600"/>
              </a:spcBef>
              <a:buFont typeface="Arial"/>
              <a:buChar char="•"/>
            </a:pPr>
            <a:r>
              <a:rPr lang="en-US" sz="2200" i="1" dirty="0" smtClean="0"/>
              <a:t>Write</a:t>
            </a:r>
            <a:r>
              <a:rPr lang="en-US" sz="2200" dirty="0" smtClean="0"/>
              <a:t> </a:t>
            </a:r>
            <a:r>
              <a:rPr lang="en-US" sz="2200" dirty="0"/>
              <a:t>to </a:t>
            </a:r>
            <a:r>
              <a:rPr lang="en-US" sz="2200" dirty="0" smtClean="0"/>
              <a:t>Rx </a:t>
            </a:r>
            <a:r>
              <a:rPr lang="en-US" sz="2200" dirty="0"/>
              <a:t>Address </a:t>
            </a:r>
            <a:r>
              <a:rPr lang="en-US" sz="2200" dirty="0" err="1" smtClean="0"/>
              <a:t>PrivID</a:t>
            </a:r>
            <a:r>
              <a:rPr lang="en-US" sz="2200" dirty="0" smtClean="0"/>
              <a:t>/Segment Value Register, which will populate the corresponding index in the LUT with this value</a:t>
            </a:r>
          </a:p>
          <a:p>
            <a:pPr>
              <a:spcBef>
                <a:spcPts val="600"/>
              </a:spcBef>
            </a:pPr>
            <a:endParaRPr lang="en-US" sz="2200" dirty="0"/>
          </a:p>
          <a:p>
            <a:pPr>
              <a:spcBef>
                <a:spcPts val="600"/>
              </a:spcBef>
            </a:pPr>
            <a:r>
              <a:rPr lang="en-US" sz="2200" b="1" dirty="0" smtClean="0"/>
              <a:t>To </a:t>
            </a:r>
            <a:r>
              <a:rPr lang="en-US" sz="2200" b="1" dirty="0"/>
              <a:t>check </a:t>
            </a:r>
            <a:r>
              <a:rPr lang="en-US" sz="2200" b="1" dirty="0" smtClean="0"/>
              <a:t>LUT content:</a:t>
            </a:r>
            <a:endParaRPr lang="en-US" sz="2200" b="1" dirty="0"/>
          </a:p>
          <a:p>
            <a:pPr marL="285750" indent="-285750">
              <a:spcBef>
                <a:spcPts val="600"/>
              </a:spcBef>
              <a:buFont typeface="Arial"/>
              <a:buChar char="•"/>
            </a:pPr>
            <a:r>
              <a:rPr lang="en-US" sz="2200" i="1" dirty="0" smtClean="0"/>
              <a:t>Write</a:t>
            </a:r>
            <a:r>
              <a:rPr lang="en-US" sz="2200" dirty="0" smtClean="0"/>
              <a:t> to Rx </a:t>
            </a:r>
            <a:r>
              <a:rPr lang="en-US" sz="2200" dirty="0"/>
              <a:t>Address </a:t>
            </a:r>
            <a:r>
              <a:rPr lang="en-US" sz="2200" dirty="0" err="1" smtClean="0"/>
              <a:t>PrivID</a:t>
            </a:r>
            <a:r>
              <a:rPr lang="en-US" sz="2200" dirty="0" smtClean="0"/>
              <a:t>/Segment </a:t>
            </a:r>
            <a:r>
              <a:rPr lang="en-US" sz="2200" dirty="0"/>
              <a:t>Index </a:t>
            </a:r>
            <a:r>
              <a:rPr lang="en-US" sz="2200" dirty="0" smtClean="0"/>
              <a:t>Register</a:t>
            </a:r>
          </a:p>
          <a:p>
            <a:pPr marL="285750" indent="-285750">
              <a:spcBef>
                <a:spcPts val="600"/>
              </a:spcBef>
              <a:buFont typeface="Arial"/>
              <a:buChar char="•"/>
            </a:pPr>
            <a:r>
              <a:rPr lang="en-US" sz="2200" i="1" dirty="0" smtClean="0"/>
              <a:t>Read </a:t>
            </a:r>
            <a:r>
              <a:rPr lang="en-US" sz="2200" dirty="0" smtClean="0"/>
              <a:t>Rx </a:t>
            </a:r>
            <a:r>
              <a:rPr lang="en-US" sz="2200" dirty="0"/>
              <a:t>Address </a:t>
            </a:r>
            <a:r>
              <a:rPr lang="en-US" sz="2200" dirty="0" err="1" smtClean="0"/>
              <a:t>PrivID</a:t>
            </a:r>
            <a:r>
              <a:rPr lang="en-US" sz="2200" dirty="0" smtClean="0"/>
              <a:t>/Segment </a:t>
            </a:r>
            <a:r>
              <a:rPr lang="en-US" sz="2200" dirty="0"/>
              <a:t>Value </a:t>
            </a:r>
            <a:r>
              <a:rPr lang="en-US" sz="2200" dirty="0" smtClean="0"/>
              <a:t>Register, which will return value from LUT for index specified in Index Register</a:t>
            </a:r>
            <a:endParaRPr lang="en-US" sz="2200" dirty="0"/>
          </a:p>
        </p:txBody>
      </p:sp>
      <p:sp>
        <p:nvSpPr>
          <p:cNvPr id="3"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Registers</a:t>
            </a:r>
          </a:p>
        </p:txBody>
      </p:sp>
    </p:spTree>
    <p:extLst>
      <p:ext uri="{BB962C8B-B14F-4D97-AF65-F5344CB8AC3E}">
        <p14:creationId xmlns:p14="http://schemas.microsoft.com/office/powerpoint/2010/main" xmlns="" val="1723768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304800" y="3592487"/>
          <a:ext cx="8610600" cy="2351113"/>
        </p:xfrm>
        <a:graphic>
          <a:graphicData uri="http://schemas.openxmlformats.org/drawingml/2006/table">
            <a:tbl>
              <a:tblPr firstRow="1" bandRow="1">
                <a:tableStyleId>{5C22544A-7EE6-4342-B048-85BDC9FD1C3A}</a:tableStyleId>
              </a:tblPr>
              <a:tblGrid>
                <a:gridCol w="1371600"/>
                <a:gridCol w="5715000"/>
                <a:gridCol w="685800"/>
                <a:gridCol w="8382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792480">
                <a:tc>
                  <a:txBody>
                    <a:bodyPr/>
                    <a:lstStyle/>
                    <a:p>
                      <a:r>
                        <a:rPr lang="en-US" sz="1600" b="1" dirty="0" err="1" smtClean="0"/>
                        <a:t>rxsegsel</a:t>
                      </a:r>
                      <a:endParaRPr lang="en-US" sz="1600" b="1" dirty="0"/>
                    </a:p>
                  </a:txBody>
                  <a:tcPr/>
                </a:tc>
                <a:tc>
                  <a:txBody>
                    <a:bodyPr/>
                    <a:lstStyle/>
                    <a:p>
                      <a:r>
                        <a:rPr lang="en-US" sz="1600" dirty="0" smtClean="0"/>
                        <a:t>Selects which bits of the incoming </a:t>
                      </a:r>
                      <a:r>
                        <a:rPr lang="en-US" sz="1600" dirty="0" err="1" smtClean="0"/>
                        <a:t>RxAddress</a:t>
                      </a:r>
                      <a:r>
                        <a:rPr lang="en-US" sz="1600" dirty="0" smtClean="0"/>
                        <a:t>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a:t>
                      </a:r>
                      <a:r>
                        <a:rPr lang="en-US" sz="1600" baseline="0" dirty="0" err="1" smtClean="0"/>
                        <a:t>rxsegsel</a:t>
                      </a:r>
                      <a:r>
                        <a:rPr lang="en-US" sz="1600" baseline="0" dirty="0" smtClean="0"/>
                        <a:t>=6 </a:t>
                      </a:r>
                      <a:r>
                        <a:rPr lang="en-US" sz="1600" baseline="0" dirty="0" smtClean="0">
                          <a:sym typeface="Wingdings"/>
                        </a:rPr>
                        <a:t> use </a:t>
                      </a:r>
                      <a:r>
                        <a:rPr lang="en-US" sz="1600" baseline="0" dirty="0" err="1" smtClean="0">
                          <a:sym typeface="Wingdings"/>
                        </a:rPr>
                        <a:t>RxAddress</a:t>
                      </a:r>
                      <a:r>
                        <a:rPr lang="en-US" sz="1600" baseline="0" dirty="0" smtClean="0">
                          <a:sym typeface="Wingdings"/>
                        </a:rPr>
                        <a:t> [27-22]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a:t>
                      </a:r>
                      <a:r>
                        <a:rPr lang="en-US" sz="1600" dirty="0" err="1" smtClean="0"/>
                        <a:t>RxAddress</a:t>
                      </a:r>
                      <a:r>
                        <a:rPr lang="en-US" sz="1600" dirty="0" smtClean="0"/>
                        <a:t> to use</a:t>
                      </a:r>
                      <a:r>
                        <a:rPr lang="en-US" sz="1600" baseline="0" dirty="0" smtClean="0"/>
                        <a:t> as </a:t>
                      </a:r>
                      <a:r>
                        <a:rPr lang="en-US" sz="1600" baseline="0" dirty="0" err="1" smtClean="0"/>
                        <a:t>PrivID</a:t>
                      </a:r>
                      <a:r>
                        <a:rPr lang="en-US" sz="1600" dirty="0" smtClean="0"/>
                        <a:t> index </a:t>
                      </a:r>
                      <a:r>
                        <a:rPr lang="en-US" sz="1600" dirty="0" err="1" smtClean="0"/>
                        <a:t>PrivID</a:t>
                      </a:r>
                      <a:r>
                        <a:rPr lang="en-US" sz="1600" dirty="0" smtClean="0"/>
                        <a:t> index is</a:t>
                      </a:r>
                      <a:r>
                        <a:rPr lang="en-US" sz="1600" baseline="0" dirty="0" smtClean="0"/>
                        <a:t> used as the row # to </a:t>
                      </a:r>
                      <a:r>
                        <a:rPr lang="en-US" sz="1600" dirty="0" smtClean="0"/>
                        <a:t>lookup </a:t>
                      </a:r>
                      <a:r>
                        <a:rPr lang="en-US" sz="1600" dirty="0" err="1" smtClean="0"/>
                        <a:t>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a:t>
                      </a:r>
                      <a:r>
                        <a:rPr lang="en-US" sz="1600" baseline="0" dirty="0" err="1" smtClean="0"/>
                        <a:t>rxprividsel</a:t>
                      </a:r>
                      <a:r>
                        <a:rPr lang="en-US" sz="1600" baseline="0" dirty="0" smtClean="0"/>
                        <a:t>=12 </a:t>
                      </a:r>
                      <a:r>
                        <a:rPr lang="en-US" sz="1600" baseline="0" dirty="0" smtClean="0">
                          <a:sym typeface="Wingdings" pitchFamily="2" charset="2"/>
                        </a:rPr>
                        <a:t> </a:t>
                      </a:r>
                      <a:r>
                        <a:rPr lang="en-US" sz="1600" baseline="0" dirty="0" err="1" smtClean="0">
                          <a:sym typeface="Wingdings" pitchFamily="2" charset="2"/>
                        </a:rPr>
                        <a:t>RxAddress</a:t>
                      </a:r>
                      <a:r>
                        <a:rPr lang="en-US" sz="1600" baseline="0" dirty="0" smtClean="0">
                          <a:sym typeface="Wingdings" pitchFamily="2" charset="2"/>
                        </a:rPr>
                        <a:t> </a:t>
                      </a:r>
                      <a:r>
                        <a:rPr lang="en-US" sz="1600" baseline="0" dirty="0" smtClean="0">
                          <a:sym typeface="Wingdings" pitchFamily="2" charset="2"/>
                        </a:rPr>
                        <a:t>[31-28]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bl>
          </a:graphicData>
        </a:graphic>
      </p:graphicFrame>
      <p:sp>
        <p:nvSpPr>
          <p:cNvPr id="3584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35956"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457200" y="22860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rPr>
                        <a:t>31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26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23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rPr>
                        <a:t>15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rxsechi</a:t>
                      </a:r>
                      <a:endParaRPr lang="en-US" sz="1400" dirty="0" smtClean="0"/>
                    </a:p>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rxseclo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rxsecsel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rxprividsel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rxsegsel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9"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Registers </a:t>
            </a:r>
          </a:p>
        </p:txBody>
      </p:sp>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Arial"/>
                <a:cs typeface="Arial"/>
              </a:rPr>
              <a:t>Rx Address Selector Control </a:t>
            </a:r>
            <a:r>
              <a:rPr lang="en-US" b="1" dirty="0" smtClean="0">
                <a:latin typeface="Arial"/>
                <a:cs typeface="Arial"/>
              </a:rPr>
              <a:t>Register</a:t>
            </a:r>
          </a:p>
          <a:p>
            <a:pPr marL="342900" indent="-342900">
              <a:spcBef>
                <a:spcPts val="600"/>
              </a:spcBef>
              <a:buSzPct val="125000"/>
              <a:buFont typeface="Arial" pitchFamily="34" charset="0"/>
              <a:buChar char="•"/>
              <a:defRPr/>
            </a:pPr>
            <a:r>
              <a:rPr lang="en-US" dirty="0" smtClean="0">
                <a:latin typeface="Arial" pitchFamily="34" charset="0"/>
                <a:cs typeface="Arial" pitchFamily="34" charset="0"/>
              </a:rPr>
              <a:t>Register is at </a:t>
            </a:r>
            <a:r>
              <a:rPr lang="en-US" dirty="0">
                <a:latin typeface="Arial" pitchFamily="34" charset="0"/>
                <a:cs typeface="Arial" pitchFamily="34" charset="0"/>
              </a:rPr>
              <a:t>address </a:t>
            </a:r>
            <a:r>
              <a:rPr lang="en-US" i="1" dirty="0" err="1" smtClean="0">
                <a:latin typeface="Arial" pitchFamily="34" charset="0"/>
                <a:cs typeface="Arial" pitchFamily="34" charset="0"/>
              </a:rPr>
              <a:t>HyperLinkCfgBase</a:t>
            </a:r>
            <a:r>
              <a:rPr lang="en-US" dirty="0" smtClean="0">
                <a:latin typeface="Arial" pitchFamily="34" charset="0"/>
                <a:cs typeface="Arial" pitchFamily="34" charset="0"/>
              </a:rPr>
              <a:t> </a:t>
            </a:r>
            <a:r>
              <a:rPr lang="en-US" dirty="0">
                <a:latin typeface="Arial" pitchFamily="34" charset="0"/>
                <a:cs typeface="Arial" pitchFamily="34" charset="0"/>
              </a:rPr>
              <a:t>+ </a:t>
            </a:r>
            <a:r>
              <a:rPr lang="en-US" dirty="0" smtClean="0">
                <a:latin typeface="Arial" pitchFamily="34" charset="0"/>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Arial" pitchFamily="34" charset="0"/>
                <a:cs typeface="Arial" pitchFamily="34" charset="0"/>
              </a:rPr>
              <a:t>If using </a:t>
            </a:r>
            <a:r>
              <a:rPr lang="en-US" dirty="0" err="1">
                <a:latin typeface="Arial" pitchFamily="34" charset="0"/>
                <a:cs typeface="Arial" pitchFamily="34" charset="0"/>
              </a:rPr>
              <a:t>HyperLink</a:t>
            </a:r>
            <a:r>
              <a:rPr lang="en-US" dirty="0">
                <a:latin typeface="Arial" pitchFamily="34" charset="0"/>
                <a:cs typeface="Arial" pitchFamily="34" charset="0"/>
              </a:rPr>
              <a:t> LLD, </a:t>
            </a:r>
            <a:r>
              <a:rPr lang="en-US" dirty="0" err="1">
                <a:solidFill>
                  <a:srgbClr val="0070C0"/>
                </a:solidFill>
              </a:rPr>
              <a:t>hyplnkRXAddrSelReg_s</a:t>
            </a:r>
            <a:r>
              <a:rPr lang="en-US" dirty="0">
                <a:solidFill>
                  <a:srgbClr val="0070C0"/>
                </a:solidFill>
                <a:latin typeface="Arial" pitchFamily="34" charset="0"/>
                <a:cs typeface="Arial" pitchFamily="34" charset="0"/>
              </a:rPr>
              <a:t> </a:t>
            </a:r>
            <a:r>
              <a:rPr lang="en-US" dirty="0">
                <a:latin typeface="Arial" pitchFamily="34" charset="0"/>
                <a:cs typeface="Arial" pitchFamily="34" charset="0"/>
              </a:rPr>
              <a:t>represents this register</a:t>
            </a:r>
          </a:p>
          <a:p>
            <a:pPr>
              <a:spcBef>
                <a:spcPts val="600"/>
              </a:spcBef>
              <a:buSzPct val="125000"/>
              <a:defRPr/>
            </a:pPr>
            <a:endParaRPr lang="en-US" dirty="0" smtClean="0">
              <a:latin typeface="Arial" pitchFamily="34" charset="0"/>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526887" y="3093439"/>
              <a:ext cx="7864231" cy="121721"/>
            </a:xfrm>
            <a:prstGeom prst="rect">
              <a:avLst/>
            </a:prstGeom>
          </p:spPr>
          <p:txBody>
            <a:bodyPr wrap="square">
              <a:spAutoFit/>
            </a:bodyPr>
            <a:lstStyle/>
            <a:p>
              <a:pPr marL="342900" indent="-342900" algn="ctr">
                <a:buSzPct val="125000"/>
                <a:defRPr/>
              </a:pPr>
              <a:r>
                <a:rPr lang="en-US" sz="1600" b="1" dirty="0" smtClean="0">
                  <a:solidFill>
                    <a:srgbClr val="002060"/>
                  </a:solidFill>
                  <a:latin typeface="Arial" pitchFamily="34" charset="0"/>
                  <a:cs typeface="Arial" pitchFamily="34" charset="0"/>
                </a:rPr>
                <a:t> </a:t>
              </a:r>
              <a:r>
                <a:rPr lang="en-US" sz="1600" b="1" dirty="0">
                  <a:solidFill>
                    <a:srgbClr val="002060"/>
                  </a:solidFill>
                  <a:latin typeface="Arial" pitchFamily="34" charset="0"/>
                  <a:cs typeface="Arial" pitchFamily="34" charset="0"/>
                </a:rPr>
                <a:t>R</a:t>
              </a:r>
              <a:r>
                <a:rPr lang="en-US" sz="1600" b="1" dirty="0" smtClean="0">
                  <a:solidFill>
                    <a:srgbClr val="002060"/>
                  </a:solidFill>
                  <a:latin typeface="Arial" pitchFamily="34" charset="0"/>
                  <a:cs typeface="Arial" pitchFamily="34" charset="0"/>
                </a:rPr>
                <a:t>x Address Selector Control Register (more details in </a:t>
              </a:r>
              <a:r>
                <a:rPr lang="en-US" sz="1600" b="1" dirty="0" err="1" smtClean="0">
                  <a:solidFill>
                    <a:srgbClr val="002060"/>
                  </a:solidFill>
                  <a:latin typeface="Arial" pitchFamily="34" charset="0"/>
                  <a:cs typeface="Arial" pitchFamily="34" charset="0"/>
                </a:rPr>
                <a:t>HyperLink</a:t>
              </a:r>
              <a:r>
                <a:rPr lang="en-US" sz="1600" b="1" dirty="0" smtClean="0">
                  <a:solidFill>
                    <a:srgbClr val="002060"/>
                  </a:solidFill>
                  <a:latin typeface="Arial" pitchFamily="34" charset="0"/>
                  <a:cs typeface="Arial" pitchFamily="34" charset="0"/>
                </a:rPr>
                <a:t> User Guide)</a:t>
              </a:r>
            </a:p>
          </p:txBody>
        </p:sp>
      </p:grpSp>
      <p:sp>
        <p:nvSpPr>
          <p:cNvPr id="3" name="Rectangle 2"/>
          <p:cNvSpPr/>
          <p:nvPr/>
        </p:nvSpPr>
        <p:spPr bwMode="auto">
          <a:xfrm>
            <a:off x="2822" y="762000"/>
            <a:ext cx="9141178" cy="43434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76200" y="685800"/>
            <a:ext cx="9067800" cy="28956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186266" y="5105400"/>
            <a:ext cx="8957733" cy="9906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xmlns="" val="639940447"/>
              </p:ext>
            </p:extLst>
          </p:nvPr>
        </p:nvGraphicFramePr>
        <p:xfrm>
          <a:off x="228600" y="1086391"/>
          <a:ext cx="1752600" cy="3485610"/>
        </p:xfrm>
        <a:graphic>
          <a:graphicData uri="http://schemas.openxmlformats.org/drawingml/2006/table">
            <a:tbl>
              <a:tblPr firstRow="1" bandRow="1">
                <a:tableStyleId>{5C22544A-7EE6-4342-B048-85BDC9FD1C3A}</a:tableStyleId>
              </a:tblPr>
              <a:tblGrid>
                <a:gridCol w="762000"/>
                <a:gridCol w="990600"/>
              </a:tblGrid>
              <a:tr h="425269">
                <a:tc>
                  <a:txBody>
                    <a:bodyPr/>
                    <a:lstStyle/>
                    <a:p>
                      <a:r>
                        <a:rPr lang="en-US" dirty="0" err="1" smtClean="0"/>
                        <a:t>PrivID</a:t>
                      </a:r>
                      <a:r>
                        <a:rPr lang="en-US" dirty="0" smtClean="0"/>
                        <a:t> Index</a:t>
                      </a:r>
                      <a:endParaRPr lang="en-US" dirty="0"/>
                    </a:p>
                  </a:txBody>
                  <a:tcPr/>
                </a:tc>
                <a:tc>
                  <a:txBody>
                    <a:bodyPr/>
                    <a:lstStyle/>
                    <a:p>
                      <a:r>
                        <a:rPr lang="en-US" dirty="0" err="1" smtClean="0"/>
                        <a:t>PrivID</a:t>
                      </a:r>
                      <a:r>
                        <a:rPr lang="en-US" dirty="0" smtClean="0"/>
                        <a:t> Value </a:t>
                      </a:r>
                      <a:r>
                        <a:rPr lang="en-US" dirty="0" smtClean="0"/>
                        <a:t/>
                      </a:r>
                      <a:br>
                        <a:rPr lang="en-US" dirty="0" smtClean="0"/>
                      </a:br>
                      <a:r>
                        <a:rPr lang="en-US" dirty="0" smtClean="0"/>
                        <a:t>(</a:t>
                      </a:r>
                      <a:r>
                        <a:rPr lang="en-US" dirty="0" smtClean="0"/>
                        <a:t>4 bits)</a:t>
                      </a:r>
                      <a:endParaRPr lang="en-US" dirty="0"/>
                    </a:p>
                  </a:txBody>
                  <a:tcPr/>
                </a:tc>
              </a:tr>
              <a:tr h="425269">
                <a:tc>
                  <a:txBody>
                    <a:bodyPr/>
                    <a:lstStyle/>
                    <a:p>
                      <a:r>
                        <a:rPr lang="en-US" dirty="0" smtClean="0"/>
                        <a:t>0</a:t>
                      </a:r>
                      <a:endParaRPr lang="en-US" dirty="0"/>
                    </a:p>
                  </a:txBody>
                  <a:tcPr/>
                </a:tc>
                <a:tc>
                  <a:txBody>
                    <a:bodyPr/>
                    <a:lstStyle/>
                    <a:p>
                      <a:r>
                        <a:rPr lang="en-US" dirty="0" smtClean="0"/>
                        <a:t>0x0</a:t>
                      </a:r>
                      <a:endParaRPr lang="en-US" dirty="0"/>
                    </a:p>
                  </a:txBody>
                  <a:tcPr/>
                </a:tc>
              </a:tr>
              <a:tr h="444865">
                <a:tc>
                  <a:txBody>
                    <a:bodyPr/>
                    <a:lstStyle/>
                    <a:p>
                      <a:r>
                        <a:rPr lang="en-US" dirty="0" smtClean="0"/>
                        <a:t>1</a:t>
                      </a:r>
                      <a:endParaRPr lang="en-US" dirty="0"/>
                    </a:p>
                  </a:txBody>
                  <a:tcPr/>
                </a:tc>
                <a:tc>
                  <a:txBody>
                    <a:bodyPr/>
                    <a:lstStyle/>
                    <a:p>
                      <a:r>
                        <a:rPr lang="en-US" dirty="0" smtClean="0"/>
                        <a:t>0x5</a:t>
                      </a:r>
                      <a:endParaRPr lang="en-US" dirty="0"/>
                    </a:p>
                  </a:txBody>
                  <a:tcPr/>
                </a:tc>
              </a:tr>
              <a:tr h="425269">
                <a:tc>
                  <a:txBody>
                    <a:bodyPr/>
                    <a:lstStyle/>
                    <a:p>
                      <a:r>
                        <a:rPr lang="en-US" dirty="0" smtClean="0"/>
                        <a:t>. . .</a:t>
                      </a:r>
                      <a:endParaRPr lang="en-US" dirty="0"/>
                    </a:p>
                  </a:txBody>
                  <a:tcPr/>
                </a:tc>
                <a:tc>
                  <a:txBody>
                    <a:bodyPr/>
                    <a:lstStyle/>
                    <a:p>
                      <a:r>
                        <a:rPr lang="en-US" dirty="0" smtClean="0"/>
                        <a:t>. . .</a:t>
                      </a:r>
                      <a:endParaRPr lang="en-US" dirty="0"/>
                    </a:p>
                  </a:txBody>
                  <a:tcPr/>
                </a:tc>
              </a:tr>
              <a:tr h="425269">
                <a:tc>
                  <a:txBody>
                    <a:bodyPr/>
                    <a:lstStyle/>
                    <a:p>
                      <a:r>
                        <a:rPr lang="en-US" dirty="0" smtClean="0"/>
                        <a:t>5</a:t>
                      </a:r>
                      <a:endParaRPr lang="en-US" dirty="0"/>
                    </a:p>
                  </a:txBody>
                  <a:tcPr/>
                </a:tc>
                <a:tc>
                  <a:txBody>
                    <a:bodyPr/>
                    <a:lstStyle/>
                    <a:p>
                      <a:r>
                        <a:rPr lang="en-US" dirty="0" smtClean="0"/>
                        <a:t>0x</a:t>
                      </a:r>
                      <a:r>
                        <a:rPr lang="en-US" baseline="0" dirty="0" smtClean="0"/>
                        <a:t>D</a:t>
                      </a:r>
                      <a:endParaRPr lang="en-US" dirty="0"/>
                    </a:p>
                  </a:txBody>
                  <a:tcPr/>
                </a:tc>
              </a:tr>
              <a:tr h="425269">
                <a:tc>
                  <a:txBody>
                    <a:bodyPr/>
                    <a:lstStyle/>
                    <a:p>
                      <a:r>
                        <a:rPr lang="en-US" dirty="0" smtClean="0"/>
                        <a:t>. . . </a:t>
                      </a:r>
                      <a:endParaRPr lang="en-US" dirty="0"/>
                    </a:p>
                  </a:txBody>
                  <a:tcPr/>
                </a:tc>
                <a:tc>
                  <a:txBody>
                    <a:bodyPr/>
                    <a:lstStyle/>
                    <a:p>
                      <a:r>
                        <a:rPr lang="en-US" dirty="0" smtClean="0"/>
                        <a:t>. . .</a:t>
                      </a:r>
                      <a:endParaRPr lang="en-US" dirty="0"/>
                    </a:p>
                  </a:txBody>
                  <a:tcPr/>
                </a:tc>
              </a:tr>
              <a:tr h="425269">
                <a:tc>
                  <a:txBody>
                    <a:bodyPr/>
                    <a:lstStyle/>
                    <a:p>
                      <a:r>
                        <a:rPr lang="en-US" dirty="0" smtClean="0"/>
                        <a:t>15</a:t>
                      </a:r>
                      <a:endParaRPr lang="en-US" dirty="0"/>
                    </a:p>
                  </a:txBody>
                  <a:tcPr/>
                </a:tc>
                <a:tc>
                  <a:txBody>
                    <a:bodyPr/>
                    <a:lstStyle/>
                    <a:p>
                      <a:r>
                        <a:rPr lang="en-US" dirty="0" smtClean="0"/>
                        <a:t>0xE</a:t>
                      </a:r>
                      <a:endParaRPr lang="en-US"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1669413909"/>
              </p:ext>
            </p:extLst>
          </p:nvPr>
        </p:nvGraphicFramePr>
        <p:xfrm>
          <a:off x="2057400" y="1066800"/>
          <a:ext cx="3195511" cy="25958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err="1" smtClean="0"/>
                        <a:t>Seg</a:t>
                      </a:r>
                      <a:r>
                        <a:rPr lang="en-US" dirty="0" smtClean="0"/>
                        <a:t>.</a:t>
                      </a:r>
                      <a:r>
                        <a:rPr lang="en-US" baseline="0" dirty="0" smtClean="0"/>
                        <a:t> Index</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 . .</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 . .</a:t>
                      </a:r>
                    </a:p>
                  </a:txBody>
                  <a:tcPr/>
                </a:tc>
                <a:tc>
                  <a:txBody>
                    <a:bodyPr/>
                    <a:lstStyle/>
                    <a:p>
                      <a:pPr algn="ctr"/>
                      <a:r>
                        <a:rPr lang="en-US" dirty="0" smtClean="0"/>
                        <a:t>. . .</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
        <p:nvSpPr>
          <p:cNvPr id="21" name="Rectangle 20"/>
          <p:cNvSpPr/>
          <p:nvPr/>
        </p:nvSpPr>
        <p:spPr bwMode="auto">
          <a:xfrm>
            <a:off x="152400" y="3581400"/>
            <a:ext cx="8915400" cy="2438400"/>
          </a:xfrm>
          <a:prstGeom prst="rect">
            <a:avLst/>
          </a:prstGeom>
          <a:solidFill>
            <a:schemeClr val="bg1">
              <a:alpha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grpId="3"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19" grpId="1" animBg="1"/>
      <p:bldP spid="20" grpId="0" animBg="1"/>
      <p:bldP spid="20" grpId="1" animBg="1"/>
      <p:bldP spid="21" grpId="0" animBg="1"/>
      <p:bldP spid="21" grpId="1" animBg="1"/>
      <p:bldP spid="21" grpId="2" animBg="1"/>
      <p:bldP spid="21"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229600" cy="762000"/>
          </a:xfrm>
        </p:spPr>
        <p:txBody>
          <a:bodyPr/>
          <a:lstStyle/>
          <a:p>
            <a:pPr algn="l" eaLnBrk="1" hangingPunct="1"/>
            <a:r>
              <a:rPr lang="en-US" sz="3200" dirty="0" smtClean="0">
                <a:solidFill>
                  <a:srgbClr val="FF0000"/>
                </a:solidFill>
                <a:latin typeface="Arial"/>
                <a:cs typeface="Arial"/>
              </a:rPr>
              <a:t>Overview: What is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a:t>
            </a:r>
          </a:p>
        </p:txBody>
      </p:sp>
      <p:sp>
        <p:nvSpPr>
          <p:cNvPr id="2" name="Rectangle 1"/>
          <p:cNvSpPr/>
          <p:nvPr/>
        </p:nvSpPr>
        <p:spPr>
          <a:xfrm>
            <a:off x="381000" y="838200"/>
            <a:ext cx="8534400" cy="4862870"/>
          </a:xfrm>
          <a:prstGeom prst="rect">
            <a:avLst/>
          </a:prstGeom>
        </p:spPr>
        <p:txBody>
          <a:bodyPr wrap="square">
            <a:spAutoFit/>
          </a:bodyPr>
          <a:lstStyle/>
          <a:p>
            <a:r>
              <a:rPr lang="en-US" sz="2400" b="1" dirty="0" smtClean="0"/>
              <a:t>High-speed chip-to-chip interface </a:t>
            </a:r>
            <a:r>
              <a:rPr lang="en-US" sz="2400" dirty="0" smtClean="0"/>
              <a:t>that connects…</a:t>
            </a:r>
          </a:p>
          <a:p>
            <a:pPr marL="800100" lvl="1" indent="-342900">
              <a:buFont typeface="Arial"/>
              <a:buChar char="•"/>
            </a:pPr>
            <a:r>
              <a:rPr lang="en-US" sz="2400" dirty="0" smtClean="0"/>
              <a:t>Keystone devices to each other, or </a:t>
            </a:r>
          </a:p>
          <a:p>
            <a:pPr marL="800100" lvl="1" indent="-342900">
              <a:buFont typeface="Arial"/>
              <a:buChar char="•"/>
            </a:pPr>
            <a:r>
              <a:rPr lang="en-US" sz="2400" dirty="0" smtClean="0"/>
              <a:t>Keystone device to an FPGA</a:t>
            </a:r>
          </a:p>
          <a:p>
            <a:endParaRPr lang="en-US" sz="2400" dirty="0" smtClean="0"/>
          </a:p>
          <a:p>
            <a:r>
              <a:rPr lang="en-US" sz="2400" b="1" dirty="0" smtClean="0"/>
              <a:t>Key Features and Advantages</a:t>
            </a:r>
          </a:p>
          <a:p>
            <a:pPr marL="742950" lvl="1" indent="-285750">
              <a:buFont typeface="Arial"/>
              <a:buChar char="•"/>
            </a:pPr>
            <a:r>
              <a:rPr lang="en-US" sz="2400" dirty="0" smtClean="0"/>
              <a:t>High-speed -- 4 </a:t>
            </a:r>
            <a:r>
              <a:rPr lang="en-US" sz="2400" dirty="0"/>
              <a:t>lanes at </a:t>
            </a:r>
            <a:r>
              <a:rPr lang="en-US" sz="2400" dirty="0" smtClean="0"/>
              <a:t>12.5 </a:t>
            </a:r>
            <a:r>
              <a:rPr lang="en-US" sz="2400" dirty="0" err="1" smtClean="0"/>
              <a:t>Gbps</a:t>
            </a:r>
            <a:r>
              <a:rPr lang="en-US" sz="2400" dirty="0"/>
              <a:t>/</a:t>
            </a:r>
            <a:r>
              <a:rPr lang="en-US" sz="2400" dirty="0" smtClean="0"/>
              <a:t>lane</a:t>
            </a:r>
          </a:p>
          <a:p>
            <a:pPr marL="742950" lvl="1" indent="-285750">
              <a:buFont typeface="Arial"/>
              <a:buChar char="•"/>
            </a:pPr>
            <a:r>
              <a:rPr lang="en-US" sz="2400" dirty="0"/>
              <a:t>Low </a:t>
            </a:r>
            <a:r>
              <a:rPr lang="en-US" sz="2400" dirty="0" smtClean="0"/>
              <a:t>power -- 50% less than similar </a:t>
            </a:r>
            <a:r>
              <a:rPr lang="en-US" sz="2400" dirty="0"/>
              <a:t>serial </a:t>
            </a:r>
            <a:r>
              <a:rPr lang="en-US" sz="2400" dirty="0" smtClean="0"/>
              <a:t>interfaces</a:t>
            </a:r>
            <a:endParaRPr lang="en-US" sz="2400" dirty="0"/>
          </a:p>
          <a:p>
            <a:pPr marL="742950" lvl="1" indent="-285750">
              <a:buFont typeface="Arial"/>
              <a:buChar char="•"/>
            </a:pPr>
            <a:r>
              <a:rPr lang="en-US" sz="2400" dirty="0"/>
              <a:t>Low </a:t>
            </a:r>
            <a:r>
              <a:rPr lang="en-US" sz="2400" dirty="0" smtClean="0"/>
              <a:t>latency, low protocol overhead and low pin count</a:t>
            </a:r>
            <a:endParaRPr lang="en-US" sz="2400" dirty="0"/>
          </a:p>
          <a:p>
            <a:pPr marL="742950" lvl="1" indent="-285750">
              <a:buFont typeface="Arial"/>
              <a:buChar char="•"/>
            </a:pPr>
            <a:r>
              <a:rPr lang="en-US" sz="2400" dirty="0" smtClean="0"/>
              <a:t>Industry-standard </a:t>
            </a:r>
            <a:r>
              <a:rPr lang="en-US" sz="2400" dirty="0" err="1"/>
              <a:t>SerDes</a:t>
            </a:r>
            <a:r>
              <a:rPr lang="en-US" sz="2400" dirty="0"/>
              <a:t> </a:t>
            </a:r>
            <a:r>
              <a:rPr lang="en-US" sz="2400" dirty="0" smtClean="0"/>
              <a:t/>
            </a:r>
            <a:br>
              <a:rPr lang="en-US" sz="2400" dirty="0" smtClean="0"/>
            </a:br>
            <a:r>
              <a:rPr lang="en-US" sz="2400" dirty="0" smtClean="0"/>
              <a:t/>
            </a:r>
            <a:br>
              <a:rPr lang="en-US" sz="2400" dirty="0" smtClean="0"/>
            </a:br>
            <a:endParaRPr lang="en-US" sz="2400" dirty="0" smtClean="0"/>
          </a:p>
          <a:p>
            <a:endParaRPr lang="en-US" sz="2300" dirty="0"/>
          </a:p>
          <a:p>
            <a:endParaRPr lang="en-US" sz="2300" dirty="0" smtClean="0"/>
          </a:p>
        </p:txBody>
      </p:sp>
      <p:grpSp>
        <p:nvGrpSpPr>
          <p:cNvPr id="426" name="Group 88"/>
          <p:cNvGrpSpPr>
            <a:grpSpLocks/>
          </p:cNvGrpSpPr>
          <p:nvPr/>
        </p:nvGrpSpPr>
        <p:grpSpPr bwMode="auto">
          <a:xfrm>
            <a:off x="1371600" y="4800600"/>
            <a:ext cx="796925" cy="762000"/>
            <a:chOff x="2181225" y="3149600"/>
            <a:chExt cx="969963" cy="927100"/>
          </a:xfrm>
        </p:grpSpPr>
        <p:pic>
          <p:nvPicPr>
            <p:cNvPr id="427"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28" name="Text Box 244"/>
            <p:cNvSpPr txBox="1">
              <a:spLocks noChangeArrowheads="1"/>
            </p:cNvSpPr>
            <p:nvPr/>
          </p:nvSpPr>
          <p:spPr bwMode="auto">
            <a:xfrm>
              <a:off x="2260600" y="3268803"/>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29"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0"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grpSp>
        <p:nvGrpSpPr>
          <p:cNvPr id="431" name="Group 88"/>
          <p:cNvGrpSpPr>
            <a:grpSpLocks/>
          </p:cNvGrpSpPr>
          <p:nvPr/>
        </p:nvGrpSpPr>
        <p:grpSpPr bwMode="auto">
          <a:xfrm>
            <a:off x="2898775" y="4800600"/>
            <a:ext cx="835025" cy="762000"/>
            <a:chOff x="2181225" y="3149600"/>
            <a:chExt cx="1016338" cy="927100"/>
          </a:xfrm>
        </p:grpSpPr>
        <p:pic>
          <p:nvPicPr>
            <p:cNvPr id="432"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33"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34"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35" name="Text Box 244"/>
            <p:cNvSpPr txBox="1">
              <a:spLocks noChangeArrowheads="1"/>
            </p:cNvSpPr>
            <p:nvPr/>
          </p:nvSpPr>
          <p:spPr bwMode="auto">
            <a:xfrm>
              <a:off x="2386350" y="3613150"/>
              <a:ext cx="811213" cy="322037"/>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br>
                <a:rPr lang="en-US" altLang="en-US" sz="800" dirty="0">
                  <a:solidFill>
                    <a:srgbClr val="FFCC00"/>
                  </a:solidFill>
                  <a:ea typeface="MS PGothic" pitchFamily="34" charset="-128"/>
                  <a:cs typeface="Arial" charset="0"/>
                </a:rPr>
              </a:br>
              <a:r>
                <a:rPr lang="en-US" altLang="en-US" sz="800" dirty="0">
                  <a:solidFill>
                    <a:srgbClr val="FFCC00"/>
                  </a:solidFill>
                  <a:ea typeface="MS PGothic" pitchFamily="34" charset="-128"/>
                  <a:cs typeface="Arial" charset="0"/>
                </a:rPr>
                <a:t>Remote</a:t>
              </a:r>
            </a:p>
          </p:txBody>
        </p:sp>
      </p:grpSp>
      <p:cxnSp>
        <p:nvCxnSpPr>
          <p:cNvPr id="436" name="Straight Connector 212"/>
          <p:cNvCxnSpPr>
            <a:cxnSpLocks noChangeShapeType="1"/>
          </p:cNvCxnSpPr>
          <p:nvPr/>
        </p:nvCxnSpPr>
        <p:spPr bwMode="auto">
          <a:xfrm>
            <a:off x="2170113" y="5219700"/>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37" name="TextBox 14"/>
          <p:cNvSpPr txBox="1">
            <a:spLocks noChangeArrowheads="1"/>
          </p:cNvSpPr>
          <p:nvPr/>
        </p:nvSpPr>
        <p:spPr bwMode="auto">
          <a:xfrm>
            <a:off x="2155825" y="4979987"/>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grpSp>
        <p:nvGrpSpPr>
          <p:cNvPr id="438" name="Group 88"/>
          <p:cNvGrpSpPr>
            <a:grpSpLocks/>
          </p:cNvGrpSpPr>
          <p:nvPr/>
        </p:nvGrpSpPr>
        <p:grpSpPr bwMode="auto">
          <a:xfrm>
            <a:off x="5105400" y="4810125"/>
            <a:ext cx="796925" cy="762000"/>
            <a:chOff x="2181225" y="3149600"/>
            <a:chExt cx="969963" cy="927100"/>
          </a:xfrm>
        </p:grpSpPr>
        <p:pic>
          <p:nvPicPr>
            <p:cNvPr id="439"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0"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1"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2" name="Text Box 244"/>
            <p:cNvSpPr txBox="1">
              <a:spLocks noChangeArrowheads="1"/>
            </p:cNvSpPr>
            <p:nvPr/>
          </p:nvSpPr>
          <p:spPr bwMode="auto">
            <a:xfrm>
              <a:off x="2273970" y="3622511"/>
              <a:ext cx="811212"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TCI6614</a:t>
              </a:r>
            </a:p>
          </p:txBody>
        </p:sp>
      </p:grpSp>
      <p:grpSp>
        <p:nvGrpSpPr>
          <p:cNvPr id="443" name="Group 88"/>
          <p:cNvGrpSpPr>
            <a:grpSpLocks/>
          </p:cNvGrpSpPr>
          <p:nvPr/>
        </p:nvGrpSpPr>
        <p:grpSpPr bwMode="auto">
          <a:xfrm>
            <a:off x="6632575" y="4800600"/>
            <a:ext cx="835025" cy="762000"/>
            <a:chOff x="2181225" y="3149600"/>
            <a:chExt cx="1016338" cy="927100"/>
          </a:xfrm>
        </p:grpSpPr>
        <p:pic>
          <p:nvPicPr>
            <p:cNvPr id="444" name="Picture 242" descr="Blank chip 2"/>
            <p:cNvPicPr>
              <a:picLocks noChangeAspect="1" noChangeArrowheads="1"/>
            </p:cNvPicPr>
            <p:nvPr/>
          </p:nvPicPr>
          <p:blipFill>
            <a:blip r:embed="rId4" cstate="print">
              <a:clrChange>
                <a:clrFrom>
                  <a:srgbClr val="BBB9BE"/>
                </a:clrFrom>
                <a:clrTo>
                  <a:srgbClr val="BBB9BE">
                    <a:alpha val="0"/>
                  </a:srgbClr>
                </a:clrTo>
              </a:clrChange>
            </a:blip>
            <a:srcRect/>
            <a:stretch>
              <a:fillRect/>
            </a:stretch>
          </p:blipFill>
          <p:spPr bwMode="auto">
            <a:xfrm>
              <a:off x="2181225" y="3149600"/>
              <a:ext cx="969963" cy="927100"/>
            </a:xfrm>
            <a:prstGeom prst="rect">
              <a:avLst/>
            </a:prstGeom>
            <a:noFill/>
            <a:ln w="9525">
              <a:noFill/>
              <a:miter lim="800000"/>
              <a:headEnd/>
              <a:tailEnd/>
            </a:ln>
          </p:spPr>
        </p:pic>
        <p:sp>
          <p:nvSpPr>
            <p:cNvPr id="445" name="Text Box 244"/>
            <p:cNvSpPr txBox="1">
              <a:spLocks noChangeArrowheads="1"/>
            </p:cNvSpPr>
            <p:nvPr/>
          </p:nvSpPr>
          <p:spPr bwMode="auto">
            <a:xfrm>
              <a:off x="2260600" y="3268804"/>
              <a:ext cx="811212" cy="190975"/>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900" b="1" dirty="0">
                  <a:solidFill>
                    <a:srgbClr val="FFCC00"/>
                  </a:solidFill>
                  <a:ea typeface="MS PGothic" pitchFamily="34" charset="-128"/>
                  <a:cs typeface="Arial" charset="0"/>
                </a:rPr>
                <a:t>KeyStone</a:t>
              </a:r>
            </a:p>
          </p:txBody>
        </p:sp>
        <p:sp>
          <p:nvSpPr>
            <p:cNvPr id="446" name="Line 246"/>
            <p:cNvSpPr>
              <a:spLocks noChangeShapeType="1"/>
            </p:cNvSpPr>
            <p:nvPr/>
          </p:nvSpPr>
          <p:spPr bwMode="auto">
            <a:xfrm>
              <a:off x="2247900" y="3562350"/>
              <a:ext cx="814388" cy="0"/>
            </a:xfrm>
            <a:prstGeom prst="line">
              <a:avLst/>
            </a:prstGeom>
            <a:noFill/>
            <a:ln w="12700">
              <a:solidFill>
                <a:srgbClr val="FFCC00"/>
              </a:solidFill>
              <a:round/>
              <a:headEnd type="none" w="sm" len="sm"/>
              <a:tailEnd type="none" w="sm" len="sm"/>
            </a:ln>
          </p:spPr>
          <p:txBody>
            <a:bodyPr wrap="none" anchor="ctr"/>
            <a:lstStyle/>
            <a:p>
              <a:endParaRPr lang="en-US" dirty="0"/>
            </a:p>
          </p:txBody>
        </p:sp>
        <p:sp>
          <p:nvSpPr>
            <p:cNvPr id="447" name="Text Box 244"/>
            <p:cNvSpPr txBox="1">
              <a:spLocks noChangeArrowheads="1"/>
            </p:cNvSpPr>
            <p:nvPr/>
          </p:nvSpPr>
          <p:spPr bwMode="auto">
            <a:xfrm>
              <a:off x="2386350" y="3688042"/>
              <a:ext cx="811213" cy="172252"/>
            </a:xfrm>
            <a:prstGeom prst="rect">
              <a:avLst/>
            </a:prstGeom>
            <a:noFill/>
            <a:ln w="12700">
              <a:noFill/>
              <a:miter lim="800000"/>
              <a:headEnd type="none" w="sm" len="sm"/>
              <a:tailEnd type="none" w="sm" len="sm"/>
            </a:ln>
          </p:spPr>
          <p:txBody>
            <a:bodyPr lIns="9144" tIns="9144" rIns="9144" bIns="9144" anchor="ctr" anchorCtr="1">
              <a:spAutoFit/>
            </a:bodyPr>
            <a:lstStyle/>
            <a:p>
              <a:pPr algn="ctr">
                <a:spcBef>
                  <a:spcPct val="50000"/>
                </a:spcBef>
              </a:pPr>
              <a:r>
                <a:rPr lang="en-US" altLang="en-US" sz="800" dirty="0">
                  <a:solidFill>
                    <a:srgbClr val="FFCC00"/>
                  </a:solidFill>
                  <a:ea typeface="MS PGothic" pitchFamily="34" charset="-128"/>
                  <a:cs typeface="Arial" charset="0"/>
                </a:rPr>
                <a:t>C6678</a:t>
              </a:r>
            </a:p>
          </p:txBody>
        </p:sp>
      </p:grpSp>
      <p:cxnSp>
        <p:nvCxnSpPr>
          <p:cNvPr id="448" name="Straight Connector 212"/>
          <p:cNvCxnSpPr>
            <a:cxnSpLocks noChangeShapeType="1"/>
          </p:cNvCxnSpPr>
          <p:nvPr/>
        </p:nvCxnSpPr>
        <p:spPr bwMode="auto">
          <a:xfrm>
            <a:off x="5903913" y="5153025"/>
            <a:ext cx="725487" cy="0"/>
          </a:xfrm>
          <a:prstGeom prst="line">
            <a:avLst/>
          </a:prstGeom>
          <a:ln>
            <a:headEnd/>
            <a:tailEnd/>
          </a:ln>
        </p:spPr>
        <p:style>
          <a:lnRef idx="2">
            <a:schemeClr val="accent2"/>
          </a:lnRef>
          <a:fillRef idx="0">
            <a:schemeClr val="accent2"/>
          </a:fillRef>
          <a:effectRef idx="1">
            <a:schemeClr val="accent2"/>
          </a:effectRef>
          <a:fontRef idx="minor">
            <a:schemeClr val="tx1"/>
          </a:fontRef>
        </p:style>
      </p:cxnSp>
      <p:sp>
        <p:nvSpPr>
          <p:cNvPr id="449" name="TextBox 27"/>
          <p:cNvSpPr txBox="1">
            <a:spLocks noChangeArrowheads="1"/>
          </p:cNvSpPr>
          <p:nvPr/>
        </p:nvSpPr>
        <p:spPr bwMode="auto">
          <a:xfrm>
            <a:off x="5889625" y="4914900"/>
            <a:ext cx="754063" cy="260350"/>
          </a:xfrm>
          <a:prstGeom prst="rect">
            <a:avLst/>
          </a:prstGeom>
          <a:noFill/>
          <a:ln w="9525">
            <a:noFill/>
            <a:miter lim="800000"/>
            <a:headEnd/>
            <a:tailEnd/>
          </a:ln>
        </p:spPr>
        <p:txBody>
          <a:bodyPr wrap="none">
            <a:spAutoFit/>
          </a:bodyPr>
          <a:lstStyle/>
          <a:p>
            <a:r>
              <a:rPr lang="en-US" sz="1100" dirty="0">
                <a:latin typeface="Calibri" pitchFamily="34" charset="0"/>
                <a:cs typeface="Arial" charset="0"/>
              </a:rPr>
              <a:t>HyperLink</a:t>
            </a:r>
          </a:p>
        </p:txBody>
      </p:sp>
      <p:sp>
        <p:nvSpPr>
          <p:cNvPr id="450" name="TextBox 28"/>
          <p:cNvSpPr txBox="1">
            <a:spLocks noChangeArrowheads="1"/>
          </p:cNvSpPr>
          <p:nvPr/>
        </p:nvSpPr>
        <p:spPr bwMode="auto">
          <a:xfrm>
            <a:off x="5029200" y="5562600"/>
            <a:ext cx="909638" cy="457200"/>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1 Cortex A8</a:t>
            </a:r>
          </a:p>
          <a:p>
            <a:r>
              <a:rPr lang="en-US" sz="1200" dirty="0">
                <a:solidFill>
                  <a:schemeClr val="tx2"/>
                </a:solidFill>
                <a:latin typeface="Calibri" pitchFamily="34" charset="0"/>
                <a:cs typeface="Arial" charset="0"/>
              </a:rPr>
              <a:t>4 DSP cores</a:t>
            </a:r>
          </a:p>
        </p:txBody>
      </p:sp>
      <p:sp>
        <p:nvSpPr>
          <p:cNvPr id="451" name="TextBox 29"/>
          <p:cNvSpPr txBox="1">
            <a:spLocks noChangeArrowheads="1"/>
          </p:cNvSpPr>
          <p:nvPr/>
        </p:nvSpPr>
        <p:spPr bwMode="auto">
          <a:xfrm>
            <a:off x="6477000" y="5562600"/>
            <a:ext cx="1139825" cy="276225"/>
          </a:xfrm>
          <a:prstGeom prst="rect">
            <a:avLst/>
          </a:prstGeom>
          <a:noFill/>
          <a:ln w="9525">
            <a:noFill/>
            <a:miter lim="800000"/>
            <a:headEnd/>
            <a:tailEnd/>
          </a:ln>
        </p:spPr>
        <p:txBody>
          <a:bodyPr wrap="none">
            <a:spAutoFit/>
          </a:bodyPr>
          <a:lstStyle/>
          <a:p>
            <a:r>
              <a:rPr lang="en-US" sz="1200" dirty="0">
                <a:solidFill>
                  <a:schemeClr val="tx2"/>
                </a:solidFill>
                <a:latin typeface="Calibri" pitchFamily="34" charset="0"/>
                <a:cs typeface="Arial" charset="0"/>
              </a:rPr>
              <a:t>4 – 8 DSP cores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xmlns="" val="680836148"/>
              </p:ext>
            </p:extLst>
          </p:nvPr>
        </p:nvGraphicFramePr>
        <p:xfrm>
          <a:off x="304800" y="3592487"/>
          <a:ext cx="8610600" cy="2351113"/>
        </p:xfrm>
        <a:graphic>
          <a:graphicData uri="http://schemas.openxmlformats.org/drawingml/2006/table">
            <a:tbl>
              <a:tblPr firstRow="1" bandRow="1">
                <a:tableStyleId>{5C22544A-7EE6-4342-B048-85BDC9FD1C3A}</a:tableStyleId>
              </a:tblPr>
              <a:tblGrid>
                <a:gridCol w="1371600"/>
                <a:gridCol w="5715000"/>
                <a:gridCol w="685800"/>
                <a:gridCol w="838200"/>
              </a:tblGrid>
              <a:tr h="461353">
                <a:tc>
                  <a:txBody>
                    <a:bodyPr/>
                    <a:lstStyle/>
                    <a:p>
                      <a:r>
                        <a:rPr lang="en-US" sz="1600" dirty="0" smtClean="0"/>
                        <a:t>Register Field</a:t>
                      </a:r>
                      <a:endParaRPr lang="en-US" sz="1600" dirty="0"/>
                    </a:p>
                  </a:txBody>
                  <a:tcPr/>
                </a:tc>
                <a:tc>
                  <a:txBody>
                    <a:bodyPr/>
                    <a:lstStyle/>
                    <a:p>
                      <a:r>
                        <a:rPr lang="en-US" sz="1600" dirty="0" smtClean="0"/>
                        <a:t>Purpose</a:t>
                      </a:r>
                      <a:endParaRPr lang="en-US" sz="1600" dirty="0"/>
                    </a:p>
                  </a:txBody>
                  <a:tcPr/>
                </a:tc>
                <a:tc>
                  <a:txBody>
                    <a:bodyPr/>
                    <a:lstStyle/>
                    <a:p>
                      <a:r>
                        <a:rPr lang="en-US" sz="1600" dirty="0" smtClean="0"/>
                        <a:t>Bits</a:t>
                      </a:r>
                      <a:endParaRPr lang="en-US" sz="1600" dirty="0"/>
                    </a:p>
                  </a:txBody>
                  <a:tcPr/>
                </a:tc>
                <a:tc>
                  <a:txBody>
                    <a:bodyPr/>
                    <a:lstStyle/>
                    <a:p>
                      <a:r>
                        <a:rPr lang="en-US" sz="1600" dirty="0" smtClean="0"/>
                        <a:t>Range</a:t>
                      </a:r>
                      <a:endParaRPr lang="en-US" sz="1600" dirty="0"/>
                    </a:p>
                  </a:txBody>
                  <a:tcPr/>
                </a:tc>
              </a:tr>
              <a:tr h="792480">
                <a:tc>
                  <a:txBody>
                    <a:bodyPr/>
                    <a:lstStyle/>
                    <a:p>
                      <a:r>
                        <a:rPr lang="en-US" sz="1600" b="1" dirty="0" err="1" smtClean="0"/>
                        <a:t>rxsegsel</a:t>
                      </a:r>
                      <a:endParaRPr lang="en-US" sz="1600" b="1" dirty="0"/>
                    </a:p>
                  </a:txBody>
                  <a:tcPr/>
                </a:tc>
                <a:tc>
                  <a:txBody>
                    <a:bodyPr/>
                    <a:lstStyle/>
                    <a:p>
                      <a:r>
                        <a:rPr lang="en-US" sz="1600" dirty="0" smtClean="0"/>
                        <a:t>Selects which bits of the incoming </a:t>
                      </a:r>
                      <a:r>
                        <a:rPr lang="en-US" sz="1600" dirty="0" err="1" smtClean="0"/>
                        <a:t>RxAddress</a:t>
                      </a:r>
                      <a:r>
                        <a:rPr lang="en-US" sz="1600" dirty="0" smtClean="0"/>
                        <a:t> to use</a:t>
                      </a:r>
                      <a:r>
                        <a:rPr lang="en-US" sz="1600" baseline="0" dirty="0" smtClean="0"/>
                        <a:t> as an</a:t>
                      </a:r>
                      <a:r>
                        <a:rPr lang="en-US" sz="1600" dirty="0" smtClean="0"/>
                        <a:t> index to lookup segment length and size from the Segment LUT. </a:t>
                      </a:r>
                      <a:br>
                        <a:rPr lang="en-US" sz="1600" dirty="0" smtClean="0"/>
                      </a:br>
                      <a:r>
                        <a:rPr lang="en-US" sz="1600" dirty="0" smtClean="0"/>
                        <a:t>Depends</a:t>
                      </a:r>
                      <a:r>
                        <a:rPr lang="en-US" sz="1600" baseline="0" dirty="0" smtClean="0"/>
                        <a:t> on max. segment size.</a:t>
                      </a:r>
                      <a:br>
                        <a:rPr lang="en-US" sz="1600" baseline="0" dirty="0" smtClean="0"/>
                      </a:br>
                      <a:r>
                        <a:rPr lang="en-US" sz="1600" dirty="0" smtClean="0"/>
                        <a:t>Example</a:t>
                      </a:r>
                      <a:r>
                        <a:rPr lang="en-US" sz="1600" baseline="0" dirty="0" smtClean="0"/>
                        <a:t>: </a:t>
                      </a:r>
                      <a:r>
                        <a:rPr lang="en-US" sz="1600" baseline="0" dirty="0" err="1" smtClean="0"/>
                        <a:t>rxsegsel</a:t>
                      </a:r>
                      <a:r>
                        <a:rPr lang="en-US" sz="1600" baseline="0" dirty="0" smtClean="0"/>
                        <a:t>=6 </a:t>
                      </a:r>
                      <a:r>
                        <a:rPr lang="en-US" sz="1600" baseline="0" dirty="0" smtClean="0">
                          <a:sym typeface="Wingdings"/>
                        </a:rPr>
                        <a:t> use </a:t>
                      </a:r>
                      <a:r>
                        <a:rPr lang="en-US" sz="1600" baseline="0" dirty="0" err="1" smtClean="0">
                          <a:sym typeface="Wingdings"/>
                        </a:rPr>
                        <a:t>RxAddress</a:t>
                      </a:r>
                      <a:r>
                        <a:rPr lang="en-US" sz="1600" baseline="0" dirty="0" smtClean="0">
                          <a:sym typeface="Wingdings"/>
                        </a:rPr>
                        <a:t> [27-22]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 15 </a:t>
                      </a:r>
                      <a:endParaRPr lang="en-US" sz="1600" dirty="0"/>
                    </a:p>
                  </a:txBody>
                  <a:tcPr/>
                </a:tc>
              </a:tr>
              <a:tr h="7204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rxprividsel</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Selects which bits of the incoming </a:t>
                      </a:r>
                      <a:r>
                        <a:rPr lang="en-US" sz="1600" dirty="0" err="1" smtClean="0"/>
                        <a:t>RxAddress</a:t>
                      </a:r>
                      <a:r>
                        <a:rPr lang="en-US" sz="1600" dirty="0" smtClean="0"/>
                        <a:t> to use</a:t>
                      </a:r>
                      <a:r>
                        <a:rPr lang="en-US" sz="1600" baseline="0" dirty="0" smtClean="0"/>
                        <a:t> as </a:t>
                      </a:r>
                      <a:r>
                        <a:rPr lang="en-US" sz="1600" baseline="0" dirty="0" err="1" smtClean="0"/>
                        <a:t>PrivID</a:t>
                      </a:r>
                      <a:r>
                        <a:rPr lang="en-US" sz="1600" dirty="0" smtClean="0"/>
                        <a:t> index </a:t>
                      </a:r>
                      <a:r>
                        <a:rPr lang="en-US" sz="1600" dirty="0" err="1" smtClean="0"/>
                        <a:t>PrivID</a:t>
                      </a:r>
                      <a:r>
                        <a:rPr lang="en-US" sz="1600" dirty="0" smtClean="0"/>
                        <a:t> index is</a:t>
                      </a:r>
                      <a:r>
                        <a:rPr lang="en-US" sz="1600" baseline="0" dirty="0" smtClean="0"/>
                        <a:t> used as the row # to </a:t>
                      </a:r>
                      <a:r>
                        <a:rPr lang="en-US" sz="1600" dirty="0" smtClean="0"/>
                        <a:t>lookup </a:t>
                      </a:r>
                      <a:r>
                        <a:rPr lang="en-US" sz="1600" dirty="0" err="1" smtClean="0"/>
                        <a:t>PrivID</a:t>
                      </a:r>
                      <a:r>
                        <a:rPr lang="en-US" sz="1600" baseline="0" dirty="0" smtClean="0"/>
                        <a:t> value</a:t>
                      </a:r>
                      <a:r>
                        <a:rPr lang="en-US" sz="1600" dirty="0" smtClean="0"/>
                        <a:t> from LUT</a:t>
                      </a:r>
                      <a:br>
                        <a:rPr lang="en-US" sz="1600" dirty="0" smtClean="0"/>
                      </a:br>
                      <a:r>
                        <a:rPr lang="en-US" sz="1600" dirty="0" smtClean="0"/>
                        <a:t>Example</a:t>
                      </a:r>
                      <a:r>
                        <a:rPr lang="en-US" sz="1600" baseline="0" dirty="0" smtClean="0"/>
                        <a:t>: </a:t>
                      </a:r>
                      <a:r>
                        <a:rPr lang="en-US" sz="1600" baseline="0" dirty="0" err="1" smtClean="0"/>
                        <a:t>rxprividsel</a:t>
                      </a:r>
                      <a:r>
                        <a:rPr lang="en-US" sz="1600" baseline="0" dirty="0" smtClean="0"/>
                        <a:t>=12 </a:t>
                      </a:r>
                      <a:r>
                        <a:rPr lang="en-US" sz="1600" baseline="0" dirty="0" smtClean="0">
                          <a:sym typeface="Wingdings" pitchFamily="2" charset="2"/>
                        </a:rPr>
                        <a:t> </a:t>
                      </a:r>
                      <a:r>
                        <a:rPr lang="en-US" sz="1600" baseline="0" dirty="0" err="1" smtClean="0">
                          <a:sym typeface="Wingdings" pitchFamily="2" charset="2"/>
                        </a:rPr>
                        <a:t>RxAddress</a:t>
                      </a:r>
                      <a:r>
                        <a:rPr lang="en-US" sz="1600" baseline="0" dirty="0" smtClean="0">
                          <a:sym typeface="Wingdings" pitchFamily="2" charset="2"/>
                        </a:rPr>
                        <a:t> </a:t>
                      </a:r>
                      <a:r>
                        <a:rPr lang="en-US" sz="1600" baseline="0" dirty="0" smtClean="0">
                          <a:sym typeface="Wingdings" pitchFamily="2" charset="2"/>
                        </a:rPr>
                        <a:t>[31-28] as index to LUT</a:t>
                      </a:r>
                      <a:endParaRPr lang="en-US" sz="1600" dirty="0"/>
                    </a:p>
                  </a:txBody>
                  <a:tcPr/>
                </a:tc>
                <a:tc>
                  <a:txBody>
                    <a:bodyPr/>
                    <a:lstStyle/>
                    <a:p>
                      <a:r>
                        <a:rPr lang="en-US" sz="1600" dirty="0" smtClean="0"/>
                        <a:t>4</a:t>
                      </a:r>
                      <a:endParaRPr lang="en-US" sz="1600" dirty="0"/>
                    </a:p>
                  </a:txBody>
                  <a:tcPr/>
                </a:tc>
                <a:tc>
                  <a:txBody>
                    <a:bodyPr/>
                    <a:lstStyle/>
                    <a:p>
                      <a:r>
                        <a:rPr lang="en-US" sz="1600" dirty="0" smtClean="0"/>
                        <a:t>0 –</a:t>
                      </a:r>
                      <a:r>
                        <a:rPr lang="en-US" sz="1600" baseline="0" dirty="0" smtClean="0"/>
                        <a:t> 15</a:t>
                      </a:r>
                      <a:endParaRPr lang="en-US" sz="1600" dirty="0"/>
                    </a:p>
                  </a:txBody>
                  <a:tcPr/>
                </a:tc>
              </a:tr>
            </a:tbl>
          </a:graphicData>
        </a:graphic>
      </p:graphicFrame>
      <p:sp>
        <p:nvSpPr>
          <p:cNvPr id="3584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sp>
        <p:nvSpPr>
          <p:cNvPr id="35956"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cs typeface="Arial"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2307723434"/>
              </p:ext>
            </p:extLst>
          </p:nvPr>
        </p:nvGraphicFramePr>
        <p:xfrm>
          <a:off x="457200" y="228600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rPr>
                        <a:t>31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26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23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rPr>
                        <a:t>15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rxsechi</a:t>
                      </a:r>
                      <a:endParaRPr lang="en-US" sz="1400" dirty="0" smtClean="0"/>
                    </a:p>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rxseclo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rxsecsel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rxprividsel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err="1" smtClean="0"/>
                        <a:t>rxsegsel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9"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Registers </a:t>
            </a:r>
          </a:p>
        </p:txBody>
      </p:sp>
      <p:sp>
        <p:nvSpPr>
          <p:cNvPr id="14" name="Rectangle 13"/>
          <p:cNvSpPr/>
          <p:nvPr/>
        </p:nvSpPr>
        <p:spPr>
          <a:xfrm>
            <a:off x="152400" y="702439"/>
            <a:ext cx="8991600" cy="1431161"/>
          </a:xfrm>
          <a:prstGeom prst="rect">
            <a:avLst/>
          </a:prstGeom>
        </p:spPr>
        <p:txBody>
          <a:bodyPr wrap="square">
            <a:spAutoFit/>
          </a:bodyPr>
          <a:lstStyle/>
          <a:p>
            <a:pPr>
              <a:spcBef>
                <a:spcPts val="600"/>
              </a:spcBef>
              <a:buSzPct val="125000"/>
              <a:defRPr/>
            </a:pPr>
            <a:r>
              <a:rPr lang="en-US" b="1" dirty="0">
                <a:latin typeface="Arial"/>
                <a:cs typeface="Arial"/>
              </a:rPr>
              <a:t>Rx Address Selector Control </a:t>
            </a:r>
            <a:r>
              <a:rPr lang="en-US" b="1" dirty="0" smtClean="0">
                <a:latin typeface="Arial"/>
                <a:cs typeface="Arial"/>
              </a:rPr>
              <a:t>Register</a:t>
            </a:r>
          </a:p>
          <a:p>
            <a:pPr marL="342900" indent="-342900">
              <a:spcBef>
                <a:spcPts val="600"/>
              </a:spcBef>
              <a:buSzPct val="125000"/>
              <a:buFont typeface="Arial" pitchFamily="34" charset="0"/>
              <a:buChar char="•"/>
              <a:defRPr/>
            </a:pPr>
            <a:r>
              <a:rPr lang="en-US" dirty="0" smtClean="0">
                <a:latin typeface="Arial" pitchFamily="34" charset="0"/>
                <a:cs typeface="Arial" pitchFamily="34" charset="0"/>
              </a:rPr>
              <a:t>Register is at </a:t>
            </a:r>
            <a:r>
              <a:rPr lang="en-US" dirty="0">
                <a:latin typeface="Arial" pitchFamily="34" charset="0"/>
                <a:cs typeface="Arial" pitchFamily="34" charset="0"/>
              </a:rPr>
              <a:t>address </a:t>
            </a:r>
            <a:r>
              <a:rPr lang="en-US" i="1" dirty="0" err="1" smtClean="0">
                <a:latin typeface="Arial" pitchFamily="34" charset="0"/>
                <a:cs typeface="Arial" pitchFamily="34" charset="0"/>
              </a:rPr>
              <a:t>HyperLinkCfgBase</a:t>
            </a:r>
            <a:r>
              <a:rPr lang="en-US" dirty="0" smtClean="0">
                <a:latin typeface="Arial" pitchFamily="34" charset="0"/>
                <a:cs typeface="Arial" pitchFamily="34" charset="0"/>
              </a:rPr>
              <a:t> </a:t>
            </a:r>
            <a:r>
              <a:rPr lang="en-US" dirty="0">
                <a:latin typeface="Arial" pitchFamily="34" charset="0"/>
                <a:cs typeface="Arial" pitchFamily="34" charset="0"/>
              </a:rPr>
              <a:t>+ </a:t>
            </a:r>
            <a:r>
              <a:rPr lang="en-US" dirty="0" smtClean="0">
                <a:latin typeface="Arial" pitchFamily="34" charset="0"/>
                <a:cs typeface="Arial" pitchFamily="34" charset="0"/>
              </a:rPr>
              <a:t>0x2c. For 6678, that is 0x2140_002c</a:t>
            </a:r>
          </a:p>
          <a:p>
            <a:pPr marL="342900" indent="-342900">
              <a:spcBef>
                <a:spcPts val="600"/>
              </a:spcBef>
              <a:buSzPct val="125000"/>
              <a:buFont typeface="Arial" pitchFamily="34" charset="0"/>
              <a:buChar char="•"/>
              <a:defRPr/>
            </a:pPr>
            <a:r>
              <a:rPr lang="en-US" dirty="0">
                <a:latin typeface="Arial" pitchFamily="34" charset="0"/>
                <a:cs typeface="Arial" pitchFamily="34" charset="0"/>
              </a:rPr>
              <a:t>If using </a:t>
            </a:r>
            <a:r>
              <a:rPr lang="en-US" dirty="0" err="1">
                <a:latin typeface="Arial" pitchFamily="34" charset="0"/>
                <a:cs typeface="Arial" pitchFamily="34" charset="0"/>
              </a:rPr>
              <a:t>HyperLink</a:t>
            </a:r>
            <a:r>
              <a:rPr lang="en-US" dirty="0">
                <a:latin typeface="Arial" pitchFamily="34" charset="0"/>
                <a:cs typeface="Arial" pitchFamily="34" charset="0"/>
              </a:rPr>
              <a:t> LLD, </a:t>
            </a:r>
            <a:r>
              <a:rPr lang="en-US" dirty="0" err="1">
                <a:solidFill>
                  <a:srgbClr val="0070C0"/>
                </a:solidFill>
              </a:rPr>
              <a:t>hyplnkRXAddrSelReg_s</a:t>
            </a:r>
            <a:r>
              <a:rPr lang="en-US" dirty="0">
                <a:solidFill>
                  <a:srgbClr val="0070C0"/>
                </a:solidFill>
                <a:latin typeface="Arial" pitchFamily="34" charset="0"/>
                <a:cs typeface="Arial" pitchFamily="34" charset="0"/>
              </a:rPr>
              <a:t> </a:t>
            </a:r>
            <a:r>
              <a:rPr lang="en-US" dirty="0">
                <a:latin typeface="Arial" pitchFamily="34" charset="0"/>
                <a:cs typeface="Arial" pitchFamily="34" charset="0"/>
              </a:rPr>
              <a:t>represents this register</a:t>
            </a:r>
          </a:p>
          <a:p>
            <a:pPr>
              <a:spcBef>
                <a:spcPts val="600"/>
              </a:spcBef>
              <a:buSzPct val="125000"/>
              <a:defRPr/>
            </a:pPr>
            <a:endParaRPr lang="en-US" dirty="0" smtClean="0">
              <a:latin typeface="Arial" pitchFamily="34" charset="0"/>
              <a:cs typeface="Arial" pitchFamily="34" charset="0"/>
            </a:endParaRPr>
          </a:p>
        </p:txBody>
      </p:sp>
      <p:grpSp>
        <p:nvGrpSpPr>
          <p:cNvPr id="2" name="Group 14"/>
          <p:cNvGrpSpPr/>
          <p:nvPr/>
        </p:nvGrpSpPr>
        <p:grpSpPr>
          <a:xfrm>
            <a:off x="193815" y="1905000"/>
            <a:ext cx="8839200" cy="4114800"/>
            <a:chOff x="152400" y="3077183"/>
            <a:chExt cx="8763000" cy="1342417"/>
          </a:xfrm>
        </p:grpSpPr>
        <p:sp>
          <p:nvSpPr>
            <p:cNvPr id="16" name="Rectangle 15"/>
            <p:cNvSpPr/>
            <p:nvPr/>
          </p:nvSpPr>
          <p:spPr bwMode="auto">
            <a:xfrm>
              <a:off x="152400" y="3077183"/>
              <a:ext cx="8763000" cy="1342417"/>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p:nvPr/>
          </p:nvSpPr>
          <p:spPr>
            <a:xfrm>
              <a:off x="526887" y="3093439"/>
              <a:ext cx="7864231" cy="121721"/>
            </a:xfrm>
            <a:prstGeom prst="rect">
              <a:avLst/>
            </a:prstGeom>
          </p:spPr>
          <p:txBody>
            <a:bodyPr wrap="square">
              <a:spAutoFit/>
            </a:bodyPr>
            <a:lstStyle/>
            <a:p>
              <a:pPr marL="342900" indent="-342900" algn="ctr">
                <a:buSzPct val="125000"/>
                <a:defRPr/>
              </a:pPr>
              <a:r>
                <a:rPr lang="en-US" sz="1600" b="1" dirty="0" smtClean="0">
                  <a:solidFill>
                    <a:srgbClr val="002060"/>
                  </a:solidFill>
                  <a:latin typeface="Arial" pitchFamily="34" charset="0"/>
                  <a:cs typeface="Arial" pitchFamily="34" charset="0"/>
                </a:rPr>
                <a:t> </a:t>
              </a:r>
              <a:r>
                <a:rPr lang="en-US" sz="1600" b="1" dirty="0">
                  <a:solidFill>
                    <a:srgbClr val="002060"/>
                  </a:solidFill>
                  <a:latin typeface="Arial" pitchFamily="34" charset="0"/>
                  <a:cs typeface="Arial" pitchFamily="34" charset="0"/>
                </a:rPr>
                <a:t>R</a:t>
              </a:r>
              <a:r>
                <a:rPr lang="en-US" sz="1600" b="1" dirty="0" smtClean="0">
                  <a:solidFill>
                    <a:srgbClr val="002060"/>
                  </a:solidFill>
                  <a:latin typeface="Arial" pitchFamily="34" charset="0"/>
                  <a:cs typeface="Arial" pitchFamily="34" charset="0"/>
                </a:rPr>
                <a:t>x Address Selector Control Register (more details in </a:t>
              </a:r>
              <a:r>
                <a:rPr lang="en-US" sz="1600" b="1" dirty="0" err="1" smtClean="0">
                  <a:solidFill>
                    <a:srgbClr val="002060"/>
                  </a:solidFill>
                  <a:latin typeface="Arial" pitchFamily="34" charset="0"/>
                  <a:cs typeface="Arial" pitchFamily="34" charset="0"/>
                </a:rPr>
                <a:t>HyperLink</a:t>
              </a:r>
              <a:r>
                <a:rPr lang="en-US" sz="1600" b="1" dirty="0" smtClean="0">
                  <a:solidFill>
                    <a:srgbClr val="002060"/>
                  </a:solidFill>
                  <a:latin typeface="Arial" pitchFamily="34" charset="0"/>
                  <a:cs typeface="Arial" pitchFamily="34" charset="0"/>
                </a:rPr>
                <a:t> User Guide)</a:t>
              </a:r>
            </a:p>
          </p:txBody>
        </p:sp>
      </p:grpSp>
    </p:spTree>
    <p:extLst>
      <p:ext uri="{BB962C8B-B14F-4D97-AF65-F5344CB8AC3E}">
        <p14:creationId xmlns:p14="http://schemas.microsoft.com/office/powerpoint/2010/main" xmlns="" val="929141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Arial"/>
                <a:cs typeface="Arial"/>
              </a:rPr>
              <a:t>Problem Statement:</a:t>
            </a:r>
            <a:r>
              <a:rPr lang="en-US" sz="2000" dirty="0" smtClean="0">
                <a:latin typeface="Arial"/>
                <a:cs typeface="Arial"/>
              </a:rPr>
              <a:t> Calculate the remote address for the scenario below:</a:t>
            </a:r>
            <a:endParaRPr lang="en-US" sz="2000" b="1" dirty="0">
              <a:latin typeface="Arial"/>
              <a:cs typeface="Arial"/>
            </a:endParaRPr>
          </a:p>
          <a:p>
            <a:pPr marL="342900" indent="-342900">
              <a:buSzPct val="125000"/>
              <a:buFont typeface="Arial"/>
              <a:buChar char="•"/>
              <a:defRPr/>
            </a:pPr>
            <a:r>
              <a:rPr lang="en-US" sz="2000" dirty="0" smtClean="0">
                <a:latin typeface="Arial"/>
                <a:cs typeface="Arial"/>
              </a:rPr>
              <a:t>Local address on </a:t>
            </a:r>
            <a:r>
              <a:rPr lang="en-US" sz="2000" dirty="0" err="1" smtClean="0">
                <a:latin typeface="Arial"/>
                <a:cs typeface="Arial"/>
              </a:rPr>
              <a:t>Tx</a:t>
            </a:r>
            <a:r>
              <a:rPr lang="en-US" sz="2000" dirty="0" smtClean="0">
                <a:latin typeface="Arial"/>
                <a:cs typeface="Arial"/>
              </a:rPr>
              <a:t> side is 0x4567_89a0</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Privilege ID </a:t>
            </a:r>
            <a:r>
              <a:rPr lang="en-US" sz="2000" dirty="0">
                <a:latin typeface="Arial"/>
                <a:cs typeface="Arial"/>
              </a:rPr>
              <a:t>0xD </a:t>
            </a:r>
            <a:r>
              <a:rPr lang="en-US" sz="2000" dirty="0" smtClean="0">
                <a:latin typeface="Arial"/>
                <a:cs typeface="Arial"/>
              </a:rPr>
              <a:t>(core request) is </a:t>
            </a:r>
            <a:r>
              <a:rPr lang="en-US" sz="2000" dirty="0">
                <a:latin typeface="Arial"/>
                <a:cs typeface="Arial"/>
              </a:rPr>
              <a:t>loaded </a:t>
            </a:r>
            <a:r>
              <a:rPr lang="en-US" sz="2000" dirty="0" smtClean="0">
                <a:latin typeface="Arial"/>
                <a:cs typeface="Arial"/>
              </a:rPr>
              <a:t>to Index </a:t>
            </a:r>
            <a:r>
              <a:rPr lang="en-US" sz="2000" dirty="0">
                <a:latin typeface="Arial"/>
                <a:cs typeface="Arial"/>
              </a:rPr>
              <a:t>5 </a:t>
            </a:r>
            <a:r>
              <a:rPr lang="en-US" sz="2000" dirty="0" smtClean="0">
                <a:latin typeface="Arial"/>
                <a:cs typeface="Arial"/>
              </a:rPr>
              <a:t>in </a:t>
            </a:r>
            <a:r>
              <a:rPr lang="en-US" sz="2000" dirty="0" err="1" smtClean="0">
                <a:latin typeface="Arial"/>
                <a:cs typeface="Arial"/>
              </a:rPr>
              <a:t>PrivID</a:t>
            </a:r>
            <a:r>
              <a:rPr lang="en-US" sz="2000" dirty="0" smtClean="0">
                <a:latin typeface="Arial"/>
                <a:cs typeface="Arial"/>
              </a:rPr>
              <a:t> LUT</a:t>
            </a:r>
          </a:p>
          <a:p>
            <a:pPr marL="342900" indent="-342900">
              <a:buSzPct val="125000"/>
              <a:buFont typeface="Arial" pitchFamily="34" charset="0"/>
              <a:buChar char="•"/>
              <a:defRPr/>
            </a:pPr>
            <a:r>
              <a:rPr lang="en-US" sz="2000" dirty="0" smtClean="0">
                <a:latin typeface="Arial"/>
                <a:cs typeface="Arial"/>
              </a:rPr>
              <a:t>Outgoing address from </a:t>
            </a:r>
            <a:r>
              <a:rPr lang="en-US" sz="2000" dirty="0" err="1" smtClean="0">
                <a:latin typeface="Arial"/>
                <a:cs typeface="Arial"/>
              </a:rPr>
              <a:t>Tx</a:t>
            </a:r>
            <a:r>
              <a:rPr lang="en-US" sz="2000" dirty="0" smtClean="0">
                <a:latin typeface="Arial"/>
                <a:cs typeface="Arial"/>
              </a:rPr>
              <a:t> side is 0x5567_89a0</a:t>
            </a:r>
          </a:p>
          <a:p>
            <a:pPr marL="342900" indent="-342900">
              <a:buSzPct val="125000"/>
              <a:buFont typeface="Arial" pitchFamily="34" charset="0"/>
              <a:buChar char="•"/>
              <a:defRPr/>
            </a:pPr>
            <a:r>
              <a:rPr lang="en-US" sz="2000" dirty="0" smtClean="0">
                <a:latin typeface="Arial"/>
                <a:cs typeface="Arial"/>
              </a:rPr>
              <a:t>Use Segment LUT from LUT Example 1 Solution</a:t>
            </a:r>
            <a:endParaRPr lang="en-US" sz="2000" dirty="0">
              <a:latin typeface="Arial"/>
              <a:cs typeface="Arial"/>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graphicFrame>
        <p:nvGraphicFramePr>
          <p:cNvPr id="6" name="Table 5"/>
          <p:cNvGraphicFramePr>
            <a:graphicFrameLocks noGrp="1"/>
          </p:cNvGraphicFramePr>
          <p:nvPr>
            <p:extLst>
              <p:ext uri="{D42A27DB-BD31-4B8C-83A1-F6EECF244321}">
                <p14:modId xmlns:p14="http://schemas.microsoft.com/office/powerpoint/2010/main" xmlns="" val="3560014719"/>
              </p:ext>
            </p:extLst>
          </p:nvPr>
        </p:nvGraphicFramePr>
        <p:xfrm>
          <a:off x="762000" y="2611120"/>
          <a:ext cx="3195511" cy="7416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27</a:t>
                      </a:r>
                      <a:endParaRPr lang="en-US" dirty="0"/>
                    </a:p>
                  </a:txBody>
                  <a:tcPr/>
                </a:tc>
              </a:tr>
            </a:tbl>
          </a:graphicData>
        </a:graphic>
      </p:graphicFrame>
    </p:spTree>
    <p:extLst>
      <p:ext uri="{BB962C8B-B14F-4D97-AF65-F5344CB8AC3E}">
        <p14:creationId xmlns:p14="http://schemas.microsoft.com/office/powerpoint/2010/main" xmlns="" val="2805847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Arial"/>
                <a:cs typeface="Arial"/>
              </a:rPr>
              <a:t>Solution:</a:t>
            </a:r>
          </a:p>
          <a:p>
            <a:r>
              <a:rPr lang="en-US" sz="2000" dirty="0" smtClean="0">
                <a:latin typeface="Arial"/>
                <a:cs typeface="Arial"/>
              </a:rPr>
              <a:t>Max. Segment Size is 256MB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 0x0FFF_FFFF mask</a:t>
            </a:r>
          </a:p>
          <a:p>
            <a:r>
              <a:rPr lang="en-US" sz="2000" dirty="0" smtClean="0">
                <a:latin typeface="Arial"/>
                <a:cs typeface="Arial"/>
                <a:sym typeface="Wingdings"/>
              </a:rPr>
              <a:t>Bits 31-28 for </a:t>
            </a:r>
            <a:r>
              <a:rPr lang="en-US" sz="2000" dirty="0" err="1" smtClean="0">
                <a:latin typeface="Arial"/>
                <a:cs typeface="Arial"/>
                <a:sym typeface="Wingdings"/>
              </a:rPr>
              <a:t>PrivID</a:t>
            </a:r>
            <a:r>
              <a:rPr lang="en-US" sz="2000" dirty="0" smtClean="0">
                <a:latin typeface="Arial"/>
                <a:cs typeface="Arial"/>
                <a:sym typeface="Wingdings"/>
              </a:rPr>
              <a:t> </a:t>
            </a:r>
            <a:r>
              <a:rPr lang="en-US" sz="2000" dirty="0" err="1" smtClean="0">
                <a:latin typeface="Arial"/>
                <a:cs typeface="Arial"/>
                <a:sym typeface="Wingdings"/>
              </a:rPr>
              <a:t>indx</a:t>
            </a:r>
            <a:r>
              <a:rPr lang="en-US" sz="2000" dirty="0" smtClean="0">
                <a:latin typeface="Arial"/>
                <a:cs typeface="Arial"/>
                <a:sym typeface="Wingdings"/>
              </a:rPr>
              <a:t>, 28-0 for address offset, no bit for segment select</a:t>
            </a:r>
            <a:endParaRPr lang="en-US" sz="2000" dirty="0" smtClean="0">
              <a:latin typeface="Arial"/>
              <a:cs typeface="Arial"/>
            </a:endParaRPr>
          </a:p>
        </p:txBody>
      </p:sp>
      <p:graphicFrame>
        <p:nvGraphicFramePr>
          <p:cNvPr id="4098" name="Object 7"/>
          <p:cNvGraphicFramePr>
            <a:graphicFrameLocks noChangeAspect="1"/>
          </p:cNvGraphicFramePr>
          <p:nvPr>
            <p:extLst>
              <p:ext uri="{D42A27DB-BD31-4B8C-83A1-F6EECF244321}">
                <p14:modId xmlns:p14="http://schemas.microsoft.com/office/powerpoint/2010/main" xmlns="" val="2428849020"/>
              </p:ext>
            </p:extLst>
          </p:nvPr>
        </p:nvGraphicFramePr>
        <p:xfrm>
          <a:off x="304800" y="1740776"/>
          <a:ext cx="8458200" cy="4812424"/>
        </p:xfrm>
        <a:graphic>
          <a:graphicData uri="http://schemas.openxmlformats.org/presentationml/2006/ole">
            <p:oleObj spid="_x0000_s1076" name="Visio" r:id="rId4" imgW="5521247" imgH="2273570" progId="">
              <p:embed/>
            </p:oleObj>
          </a:graphicData>
        </a:graphic>
      </p:graphicFrame>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p14="http://schemas.microsoft.com/office/powerpoint/2010/main" xmlns="" val="4170983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Arial"/>
                <a:cs typeface="Arial"/>
              </a:rPr>
              <a:t>Problem Statement:</a:t>
            </a:r>
            <a:r>
              <a:rPr lang="en-US" sz="2000" dirty="0" smtClean="0">
                <a:latin typeface="Arial"/>
                <a:cs typeface="Arial"/>
              </a:rPr>
              <a:t> Calculate the remote address for the scenario below:</a:t>
            </a:r>
            <a:endParaRPr lang="en-US" sz="2000" b="1" dirty="0">
              <a:latin typeface="Arial"/>
              <a:cs typeface="Arial"/>
            </a:endParaRPr>
          </a:p>
          <a:p>
            <a:pPr marL="342900" indent="-342900">
              <a:buSzPct val="125000"/>
              <a:buFont typeface="Arial"/>
              <a:buChar char="•"/>
              <a:defRPr/>
            </a:pPr>
            <a:r>
              <a:rPr lang="en-US" sz="2000" dirty="0" smtClean="0">
                <a:latin typeface="Arial"/>
                <a:cs typeface="Arial"/>
              </a:rPr>
              <a:t>Local address is 0x4567_89a0</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Privilege ID </a:t>
            </a:r>
            <a:r>
              <a:rPr lang="en-US" sz="2000" dirty="0">
                <a:latin typeface="Arial"/>
                <a:cs typeface="Arial"/>
              </a:rPr>
              <a:t>0xD </a:t>
            </a:r>
            <a:r>
              <a:rPr lang="en-US" sz="2000" dirty="0" smtClean="0">
                <a:latin typeface="Arial"/>
                <a:cs typeface="Arial"/>
              </a:rPr>
              <a:t>(core request) is </a:t>
            </a:r>
            <a:r>
              <a:rPr lang="en-US" sz="2000" dirty="0">
                <a:latin typeface="Arial"/>
                <a:cs typeface="Arial"/>
              </a:rPr>
              <a:t>loaded </a:t>
            </a:r>
            <a:r>
              <a:rPr lang="en-US" sz="2000" dirty="0" smtClean="0">
                <a:latin typeface="Arial"/>
                <a:cs typeface="Arial"/>
              </a:rPr>
              <a:t>to Index </a:t>
            </a:r>
            <a:r>
              <a:rPr lang="en-US" sz="2000" dirty="0">
                <a:latin typeface="Arial"/>
                <a:cs typeface="Arial"/>
              </a:rPr>
              <a:t>5 </a:t>
            </a:r>
            <a:r>
              <a:rPr lang="en-US" sz="2000" dirty="0" smtClean="0">
                <a:latin typeface="Arial"/>
                <a:cs typeface="Arial"/>
              </a:rPr>
              <a:t>in </a:t>
            </a:r>
            <a:r>
              <a:rPr lang="en-US" sz="2000" dirty="0" err="1" smtClean="0">
                <a:latin typeface="Arial"/>
                <a:cs typeface="Arial"/>
              </a:rPr>
              <a:t>PrivID</a:t>
            </a:r>
            <a:r>
              <a:rPr lang="en-US" sz="2000" dirty="0" smtClean="0">
                <a:latin typeface="Arial"/>
                <a:cs typeface="Arial"/>
              </a:rPr>
              <a:t> LUT</a:t>
            </a:r>
          </a:p>
          <a:p>
            <a:pPr marL="342900" indent="-342900">
              <a:buSzPct val="125000"/>
              <a:buFont typeface="Arial" pitchFamily="34" charset="0"/>
              <a:buChar char="•"/>
              <a:defRPr/>
            </a:pPr>
            <a:r>
              <a:rPr lang="en-US" sz="2000" dirty="0" smtClean="0">
                <a:latin typeface="Arial"/>
                <a:cs typeface="Arial"/>
              </a:rPr>
              <a:t>Outgoing address from </a:t>
            </a:r>
            <a:r>
              <a:rPr lang="en-US" sz="2000" dirty="0" err="1" smtClean="0">
                <a:latin typeface="Arial"/>
                <a:cs typeface="Arial"/>
              </a:rPr>
              <a:t>Tx</a:t>
            </a:r>
            <a:r>
              <a:rPr lang="en-US" sz="2000" dirty="0" smtClean="0">
                <a:latin typeface="Arial"/>
                <a:cs typeface="Arial"/>
              </a:rPr>
              <a:t> side is 0x5567_89a0</a:t>
            </a:r>
          </a:p>
          <a:p>
            <a:pPr marL="342900" indent="-342900">
              <a:buSzPct val="125000"/>
              <a:buFont typeface="Arial" pitchFamily="34" charset="0"/>
              <a:buChar char="•"/>
              <a:defRPr/>
            </a:pPr>
            <a:r>
              <a:rPr lang="en-US" sz="2000" dirty="0" smtClean="0">
                <a:latin typeface="Arial"/>
                <a:cs typeface="Arial"/>
              </a:rPr>
              <a:t>Use Segment LUT from LUT Example 2 Solution</a:t>
            </a:r>
            <a:endParaRPr lang="en-US" sz="2000" dirty="0">
              <a:latin typeface="Arial"/>
              <a:cs typeface="Arial"/>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graphicFrame>
        <p:nvGraphicFramePr>
          <p:cNvPr id="7" name="Table 6"/>
          <p:cNvGraphicFramePr>
            <a:graphicFrameLocks noGrp="1"/>
          </p:cNvGraphicFramePr>
          <p:nvPr>
            <p:extLst>
              <p:ext uri="{D42A27DB-BD31-4B8C-83A1-F6EECF244321}">
                <p14:modId xmlns:p14="http://schemas.microsoft.com/office/powerpoint/2010/main" xmlns="" val="519539832"/>
              </p:ext>
            </p:extLst>
          </p:nvPr>
        </p:nvGraphicFramePr>
        <p:xfrm>
          <a:off x="843089" y="2590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0x8400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0x8800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0x8A00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0x8C00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0x8E00</a:t>
                      </a:r>
                    </a:p>
                  </a:txBody>
                  <a:tcPr/>
                </a:tc>
                <a:tc>
                  <a:txBody>
                    <a:bodyPr/>
                    <a:lstStyle/>
                    <a:p>
                      <a:pPr algn="ctr"/>
                      <a:r>
                        <a:rPr lang="en-US" dirty="0" smtClean="0"/>
                        <a:t>23</a:t>
                      </a:r>
                      <a:endParaRPr lang="en-US" dirty="0"/>
                    </a:p>
                  </a:txBody>
                  <a:tcPr/>
                </a:tc>
              </a:tr>
            </a:tbl>
          </a:graphicData>
        </a:graphic>
      </p:graphicFrame>
    </p:spTree>
    <p:extLst>
      <p:ext uri="{BB962C8B-B14F-4D97-AF65-F5344CB8AC3E}">
        <p14:creationId xmlns:p14="http://schemas.microsoft.com/office/powerpoint/2010/main" xmlns="" val="454206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graphicFrame>
        <p:nvGraphicFramePr>
          <p:cNvPr id="5123" name="Object 7"/>
          <p:cNvGraphicFramePr>
            <a:graphicFrameLocks noChangeAspect="1"/>
          </p:cNvGraphicFramePr>
          <p:nvPr>
            <p:extLst>
              <p:ext uri="{D42A27DB-BD31-4B8C-83A1-F6EECF244321}">
                <p14:modId xmlns:p14="http://schemas.microsoft.com/office/powerpoint/2010/main" xmlns="" val="4283260980"/>
              </p:ext>
            </p:extLst>
          </p:nvPr>
        </p:nvGraphicFramePr>
        <p:xfrm>
          <a:off x="304800" y="1746873"/>
          <a:ext cx="8382000" cy="4958727"/>
        </p:xfrm>
        <a:graphic>
          <a:graphicData uri="http://schemas.openxmlformats.org/presentationml/2006/ole">
            <p:oleObj spid="_x0000_s172084" name="Visio" r:id="rId4" imgW="5521196" imgH="2273588" progId="">
              <p:embed/>
            </p:oleObj>
          </a:graphicData>
        </a:graphic>
      </p:graphicFrame>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9"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Arial"/>
                <a:cs typeface="Arial"/>
              </a:rPr>
              <a:t>Solution:</a:t>
            </a:r>
          </a:p>
          <a:p>
            <a:r>
              <a:rPr lang="en-US" sz="2000" dirty="0" smtClean="0">
                <a:latin typeface="Arial"/>
                <a:cs typeface="Arial"/>
              </a:rPr>
              <a:t>Max. Segment Size is 16MB </a:t>
            </a:r>
            <a:r>
              <a:rPr lang="en-US" sz="2000" dirty="0" smtClean="0">
                <a:latin typeface="Arial"/>
                <a:cs typeface="Arial"/>
                <a:sym typeface="Wingdings"/>
              </a:rPr>
              <a:t> </a:t>
            </a:r>
            <a:r>
              <a:rPr lang="en-US" sz="2000" dirty="0" smtClean="0">
                <a:latin typeface="Arial"/>
                <a:cs typeface="Arial"/>
              </a:rPr>
              <a:t>24-bit offset </a:t>
            </a:r>
          </a:p>
          <a:p>
            <a:r>
              <a:rPr lang="en-US" sz="2000" dirty="0" smtClean="0">
                <a:latin typeface="Arial"/>
                <a:cs typeface="Arial"/>
                <a:sym typeface="Wingdings"/>
              </a:rPr>
              <a:t>Bits 31-28: </a:t>
            </a:r>
            <a:r>
              <a:rPr lang="en-US" sz="2000" dirty="0" err="1" smtClean="0">
                <a:latin typeface="Arial"/>
                <a:cs typeface="Arial"/>
                <a:sym typeface="Wingdings"/>
              </a:rPr>
              <a:t>PrivID</a:t>
            </a:r>
            <a:r>
              <a:rPr lang="en-US" sz="2000" dirty="0" smtClean="0">
                <a:latin typeface="Arial"/>
                <a:cs typeface="Arial"/>
                <a:sym typeface="Wingdings"/>
              </a:rPr>
              <a:t> </a:t>
            </a:r>
            <a:r>
              <a:rPr lang="en-US" sz="2000" dirty="0" err="1" smtClean="0">
                <a:latin typeface="Arial"/>
                <a:cs typeface="Arial"/>
                <a:sym typeface="Wingdings"/>
              </a:rPr>
              <a:t>indx</a:t>
            </a:r>
            <a:r>
              <a:rPr lang="en-US" sz="2000" dirty="0" smtClean="0">
                <a:latin typeface="Arial"/>
                <a:cs typeface="Arial"/>
                <a:sym typeface="Wingdings"/>
              </a:rPr>
              <a:t>, 27-24: segment LUT </a:t>
            </a:r>
            <a:r>
              <a:rPr lang="en-US" sz="2000" dirty="0" err="1" smtClean="0">
                <a:latin typeface="Arial"/>
                <a:cs typeface="Arial"/>
                <a:sym typeface="Wingdings"/>
              </a:rPr>
              <a:t>indx</a:t>
            </a:r>
            <a:r>
              <a:rPr lang="en-US" sz="2000" dirty="0" smtClean="0">
                <a:latin typeface="Arial"/>
                <a:cs typeface="Arial"/>
                <a:sym typeface="Wingdings"/>
              </a:rPr>
              <a:t>, 23-0: address offset</a:t>
            </a:r>
            <a:endParaRPr lang="en-US" sz="2000" dirty="0" smtClean="0">
              <a:latin typeface="Arial"/>
              <a:cs typeface="Arial"/>
            </a:endParaRPr>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xmlns="" val="4228469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1631216"/>
          </a:xfrm>
          <a:prstGeom prst="rect">
            <a:avLst/>
          </a:prstGeom>
          <a:noFill/>
          <a:ln w="9525">
            <a:noFill/>
            <a:miter lim="800000"/>
            <a:headEnd/>
            <a:tailEnd/>
          </a:ln>
        </p:spPr>
        <p:txBody>
          <a:bodyPr wrap="square">
            <a:spAutoFit/>
          </a:bodyPr>
          <a:lstStyle/>
          <a:p>
            <a:r>
              <a:rPr lang="en-US" sz="2000" b="1" dirty="0" smtClean="0">
                <a:latin typeface="Arial"/>
                <a:cs typeface="Arial"/>
              </a:rPr>
              <a:t>Problem Statement:</a:t>
            </a:r>
            <a:r>
              <a:rPr lang="en-US" sz="2000" dirty="0" smtClean="0">
                <a:latin typeface="Arial"/>
                <a:cs typeface="Arial"/>
              </a:rPr>
              <a:t> Calculate the remote address for the scenario below:</a:t>
            </a:r>
            <a:endParaRPr lang="en-US" sz="2000" b="1" dirty="0">
              <a:latin typeface="Arial"/>
              <a:cs typeface="Arial"/>
            </a:endParaRPr>
          </a:p>
          <a:p>
            <a:pPr marL="342900" indent="-342900">
              <a:buSzPct val="125000"/>
              <a:buFont typeface="Arial"/>
              <a:buChar char="•"/>
              <a:defRPr/>
            </a:pPr>
            <a:r>
              <a:rPr lang="en-US" sz="2000" dirty="0" smtClean="0">
                <a:latin typeface="Arial"/>
                <a:cs typeface="Arial"/>
              </a:rPr>
              <a:t>Local address is 0x4567_89a0</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Privilege ID </a:t>
            </a:r>
            <a:r>
              <a:rPr lang="en-US" sz="2000" dirty="0">
                <a:latin typeface="Arial"/>
                <a:cs typeface="Arial"/>
              </a:rPr>
              <a:t>0xD </a:t>
            </a:r>
            <a:r>
              <a:rPr lang="en-US" sz="2000" dirty="0" smtClean="0">
                <a:latin typeface="Arial"/>
                <a:cs typeface="Arial"/>
              </a:rPr>
              <a:t>(core request) is </a:t>
            </a:r>
            <a:r>
              <a:rPr lang="en-US" sz="2000" dirty="0">
                <a:latin typeface="Arial"/>
                <a:cs typeface="Arial"/>
              </a:rPr>
              <a:t>loaded </a:t>
            </a:r>
            <a:r>
              <a:rPr lang="en-US" sz="2000" dirty="0" smtClean="0">
                <a:latin typeface="Arial"/>
                <a:cs typeface="Arial"/>
              </a:rPr>
              <a:t>to Index </a:t>
            </a:r>
            <a:r>
              <a:rPr lang="en-US" sz="2000" dirty="0">
                <a:latin typeface="Arial"/>
                <a:cs typeface="Arial"/>
              </a:rPr>
              <a:t>5 </a:t>
            </a:r>
            <a:r>
              <a:rPr lang="en-US" sz="2000" dirty="0" smtClean="0">
                <a:latin typeface="Arial"/>
                <a:cs typeface="Arial"/>
              </a:rPr>
              <a:t>in </a:t>
            </a:r>
            <a:r>
              <a:rPr lang="en-US" sz="2000" dirty="0" err="1" smtClean="0">
                <a:latin typeface="Arial"/>
                <a:cs typeface="Arial"/>
              </a:rPr>
              <a:t>PrivID</a:t>
            </a:r>
            <a:r>
              <a:rPr lang="en-US" sz="2000" dirty="0" smtClean="0">
                <a:latin typeface="Arial"/>
                <a:cs typeface="Arial"/>
              </a:rPr>
              <a:t> LUT</a:t>
            </a:r>
          </a:p>
          <a:p>
            <a:pPr marL="342900" indent="-342900">
              <a:buSzPct val="125000"/>
              <a:buFont typeface="Arial" pitchFamily="34" charset="0"/>
              <a:buChar char="•"/>
              <a:defRPr/>
            </a:pPr>
            <a:r>
              <a:rPr lang="en-US" sz="2000" dirty="0" smtClean="0">
                <a:latin typeface="Arial"/>
                <a:cs typeface="Arial"/>
              </a:rPr>
              <a:t>Outgoing address from </a:t>
            </a:r>
            <a:r>
              <a:rPr lang="en-US" sz="2000" dirty="0" err="1" smtClean="0">
                <a:latin typeface="Arial"/>
                <a:cs typeface="Arial"/>
              </a:rPr>
              <a:t>Tx</a:t>
            </a:r>
            <a:r>
              <a:rPr lang="en-US" sz="2000" dirty="0" smtClean="0">
                <a:latin typeface="Arial"/>
                <a:cs typeface="Arial"/>
              </a:rPr>
              <a:t> side is 0x5567_89a0</a:t>
            </a:r>
          </a:p>
          <a:p>
            <a:pPr marL="342900" indent="-342900">
              <a:buSzPct val="125000"/>
              <a:buFont typeface="Arial" pitchFamily="34" charset="0"/>
              <a:buChar char="•"/>
              <a:defRPr/>
            </a:pPr>
            <a:r>
              <a:rPr lang="en-US" sz="2000" dirty="0" smtClean="0">
                <a:latin typeface="Arial"/>
                <a:cs typeface="Arial"/>
              </a:rPr>
              <a:t>Use Segment LUT from LUT Example 3 Solution</a:t>
            </a:r>
            <a:endParaRPr lang="en-US" sz="2000" dirty="0">
              <a:latin typeface="Arial"/>
              <a:cs typeface="Arial"/>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graphicFrame>
        <p:nvGraphicFramePr>
          <p:cNvPr id="6" name="Table 5"/>
          <p:cNvGraphicFramePr>
            <a:graphicFrameLocks noGrp="1"/>
          </p:cNvGraphicFramePr>
          <p:nvPr>
            <p:extLst>
              <p:ext uri="{D42A27DB-BD31-4B8C-83A1-F6EECF244321}">
                <p14:modId xmlns:p14="http://schemas.microsoft.com/office/powerpoint/2010/main" xmlns="" val="3883992973"/>
              </p:ext>
            </p:extLst>
          </p:nvPr>
        </p:nvGraphicFramePr>
        <p:xfrm>
          <a:off x="685800" y="2590800"/>
          <a:ext cx="3195511" cy="333756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0x8000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0x8100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0x8200</a:t>
                      </a:r>
                      <a:endParaRPr lang="en-US" dirty="0"/>
                    </a:p>
                  </a:txBody>
                  <a:tcPr/>
                </a:tc>
                <a:tc>
                  <a:txBody>
                    <a:bodyPr/>
                    <a:lstStyle/>
                    <a:p>
                      <a:pPr algn="ctr"/>
                      <a:r>
                        <a:rPr lang="en-US" dirty="0" smtClean="0"/>
                        <a:t>23</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0x8300</a:t>
                      </a:r>
                    </a:p>
                  </a:txBody>
                  <a:tcPr/>
                </a:tc>
                <a:tc>
                  <a:txBody>
                    <a:bodyPr/>
                    <a:lstStyle/>
                    <a:p>
                      <a:pPr algn="ctr"/>
                      <a:r>
                        <a:rPr lang="en-US" dirty="0" smtClean="0"/>
                        <a:t>23</a:t>
                      </a:r>
                      <a:endParaRPr lang="en-US" dirty="0"/>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0x8400</a:t>
                      </a:r>
                    </a:p>
                  </a:txBody>
                  <a:tcPr/>
                </a:tc>
                <a:tc>
                  <a:txBody>
                    <a:bodyPr/>
                    <a:lstStyle/>
                    <a:p>
                      <a:pPr algn="ctr"/>
                      <a:r>
                        <a:rPr lang="en-US" dirty="0" smtClean="0"/>
                        <a:t>23</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0x8500</a:t>
                      </a:r>
                    </a:p>
                  </a:txBody>
                  <a:tcPr/>
                </a:tc>
                <a:tc>
                  <a:txBody>
                    <a:bodyPr/>
                    <a:lstStyle/>
                    <a:p>
                      <a:pPr algn="ctr"/>
                      <a:r>
                        <a:rPr lang="en-US" dirty="0" smtClean="0"/>
                        <a:t>23</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0x8600</a:t>
                      </a:r>
                    </a:p>
                  </a:txBody>
                  <a:tcPr/>
                </a:tc>
                <a:tc>
                  <a:txBody>
                    <a:bodyPr/>
                    <a:lstStyle/>
                    <a:p>
                      <a:pPr algn="ctr"/>
                      <a:r>
                        <a:rPr lang="en-US" dirty="0" smtClean="0"/>
                        <a:t>23</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0x8700</a:t>
                      </a:r>
                    </a:p>
                  </a:txBody>
                  <a:tcPr/>
                </a:tc>
                <a:tc>
                  <a:txBody>
                    <a:bodyPr/>
                    <a:lstStyle/>
                    <a:p>
                      <a:pPr algn="ctr"/>
                      <a:r>
                        <a:rPr lang="en-US" dirty="0" smtClean="0"/>
                        <a:t>24</a:t>
                      </a:r>
                      <a:endParaRPr lang="en-US" dirty="0"/>
                    </a:p>
                  </a:txBody>
                  <a:tcPr/>
                </a:tc>
              </a:tr>
            </a:tbl>
          </a:graphicData>
        </a:graphic>
      </p:graphicFrame>
    </p:spTree>
    <p:extLst>
      <p:ext uri="{BB962C8B-B14F-4D97-AF65-F5344CB8AC3E}">
        <p14:creationId xmlns:p14="http://schemas.microsoft.com/office/powerpoint/2010/main" xmlns="" val="256147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9" name="Rectangle 3"/>
          <p:cNvSpPr>
            <a:spLocks noChangeArrowheads="1"/>
          </p:cNvSpPr>
          <p:nvPr/>
        </p:nvSpPr>
        <p:spPr bwMode="auto">
          <a:xfrm>
            <a:off x="304800" y="685800"/>
            <a:ext cx="8610600" cy="1015663"/>
          </a:xfrm>
          <a:prstGeom prst="rect">
            <a:avLst/>
          </a:prstGeom>
          <a:noFill/>
          <a:ln w="9525">
            <a:noFill/>
            <a:miter lim="800000"/>
            <a:headEnd/>
            <a:tailEnd/>
          </a:ln>
        </p:spPr>
        <p:txBody>
          <a:bodyPr wrap="square">
            <a:spAutoFit/>
          </a:bodyPr>
          <a:lstStyle/>
          <a:p>
            <a:r>
              <a:rPr lang="en-US" sz="2000" b="1" dirty="0" smtClean="0">
                <a:latin typeface="Arial"/>
                <a:cs typeface="Arial"/>
              </a:rPr>
              <a:t>Solution:</a:t>
            </a:r>
          </a:p>
          <a:p>
            <a:pPr>
              <a:buFont typeface="Arial" pitchFamily="34" charset="0"/>
              <a:buChar char="•"/>
            </a:pPr>
            <a:r>
              <a:rPr lang="en-US" sz="2000" dirty="0" smtClean="0">
                <a:latin typeface="Arial"/>
                <a:cs typeface="Arial"/>
              </a:rPr>
              <a:t> Max. Segment Size is 32MB </a:t>
            </a:r>
            <a:r>
              <a:rPr lang="en-US" sz="2000" dirty="0" smtClean="0">
                <a:latin typeface="Arial"/>
                <a:cs typeface="Arial"/>
                <a:sym typeface="Wingdings"/>
              </a:rPr>
              <a:t> 1FF_FFFF  </a:t>
            </a:r>
            <a:r>
              <a:rPr lang="en-US" sz="2000" dirty="0" smtClean="0">
                <a:latin typeface="Arial"/>
                <a:cs typeface="Arial"/>
              </a:rPr>
              <a:t>25-bit offset </a:t>
            </a:r>
          </a:p>
          <a:p>
            <a:pPr>
              <a:buFont typeface="Arial" pitchFamily="34" charset="0"/>
              <a:buChar char="•"/>
            </a:pPr>
            <a:r>
              <a:rPr lang="en-US" sz="2000" dirty="0" smtClean="0">
                <a:latin typeface="Arial"/>
                <a:cs typeface="Arial"/>
                <a:sym typeface="Wingdings"/>
              </a:rPr>
              <a:t> Bits 31-28: </a:t>
            </a:r>
            <a:r>
              <a:rPr lang="en-US" sz="2000" dirty="0" err="1" smtClean="0">
                <a:latin typeface="Arial"/>
                <a:cs typeface="Arial"/>
                <a:sym typeface="Wingdings"/>
              </a:rPr>
              <a:t>PrivID</a:t>
            </a:r>
            <a:r>
              <a:rPr lang="en-US" sz="2000" dirty="0" smtClean="0">
                <a:latin typeface="Arial"/>
                <a:cs typeface="Arial"/>
                <a:sym typeface="Wingdings"/>
              </a:rPr>
              <a:t> </a:t>
            </a:r>
            <a:r>
              <a:rPr lang="en-US" sz="2000" dirty="0" err="1" smtClean="0">
                <a:latin typeface="Arial"/>
                <a:cs typeface="Arial"/>
                <a:sym typeface="Wingdings"/>
              </a:rPr>
              <a:t>indx</a:t>
            </a:r>
            <a:r>
              <a:rPr lang="en-US" sz="2000" dirty="0" smtClean="0">
                <a:latin typeface="Arial"/>
                <a:cs typeface="Arial"/>
                <a:sym typeface="Wingdings"/>
              </a:rPr>
              <a:t>, 27-25: segment LUT </a:t>
            </a:r>
            <a:r>
              <a:rPr lang="en-US" sz="2000" dirty="0" err="1" smtClean="0">
                <a:latin typeface="Arial"/>
                <a:cs typeface="Arial"/>
                <a:sym typeface="Wingdings"/>
              </a:rPr>
              <a:t>indx</a:t>
            </a:r>
            <a:r>
              <a:rPr lang="en-US" sz="2000" dirty="0" smtClean="0">
                <a:latin typeface="Arial"/>
                <a:cs typeface="Arial"/>
                <a:sym typeface="Wingdings"/>
              </a:rPr>
              <a:t>, 24-0: address offset</a:t>
            </a:r>
            <a:endParaRPr lang="en-US" sz="2000" dirty="0" smtClean="0">
              <a:latin typeface="Arial"/>
              <a:cs typeface="Arial"/>
            </a:endParaRPr>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graphicFrame>
        <p:nvGraphicFramePr>
          <p:cNvPr id="11" name="Object 7"/>
          <p:cNvGraphicFramePr>
            <a:graphicFrameLocks noChangeAspect="1"/>
          </p:cNvGraphicFramePr>
          <p:nvPr>
            <p:extLst>
              <p:ext uri="{D42A27DB-BD31-4B8C-83A1-F6EECF244321}">
                <p14:modId xmlns:p14="http://schemas.microsoft.com/office/powerpoint/2010/main" xmlns="" val="3701918188"/>
              </p:ext>
            </p:extLst>
          </p:nvPr>
        </p:nvGraphicFramePr>
        <p:xfrm>
          <a:off x="-170498" y="1828800"/>
          <a:ext cx="9191626" cy="4876800"/>
        </p:xfrm>
        <a:graphic>
          <a:graphicData uri="http://schemas.openxmlformats.org/presentationml/2006/ole">
            <p:oleObj spid="_x0000_s173109" name="Visio" r:id="rId4" imgW="5521196" imgH="2273588" progId="">
              <p:embed/>
            </p:oleObj>
          </a:graphicData>
        </a:graphic>
      </p:graphicFrame>
    </p:spTree>
    <p:extLst>
      <p:ext uri="{BB962C8B-B14F-4D97-AF65-F5344CB8AC3E}">
        <p14:creationId xmlns:p14="http://schemas.microsoft.com/office/powerpoint/2010/main" xmlns="" val="2633307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04800" y="838200"/>
            <a:ext cx="8686800" cy="2246769"/>
          </a:xfrm>
          <a:prstGeom prst="rect">
            <a:avLst/>
          </a:prstGeom>
          <a:noFill/>
          <a:ln w="9525">
            <a:noFill/>
            <a:miter lim="800000"/>
            <a:headEnd/>
            <a:tailEnd/>
          </a:ln>
        </p:spPr>
        <p:txBody>
          <a:bodyPr wrap="square">
            <a:spAutoFit/>
          </a:bodyPr>
          <a:lstStyle/>
          <a:p>
            <a:r>
              <a:rPr lang="en-US" sz="2000" b="1" dirty="0" smtClean="0">
                <a:latin typeface="Arial"/>
                <a:cs typeface="Arial"/>
              </a:rPr>
              <a:t>Problem Statement:</a:t>
            </a:r>
            <a:r>
              <a:rPr lang="en-US" sz="2000" dirty="0" smtClean="0">
                <a:latin typeface="Arial"/>
                <a:cs typeface="Arial"/>
              </a:rPr>
              <a:t> Calculate the remote address for the scenario below:</a:t>
            </a:r>
            <a:endParaRPr lang="en-US" sz="2000" b="1" dirty="0">
              <a:latin typeface="Arial"/>
              <a:cs typeface="Arial"/>
            </a:endParaRPr>
          </a:p>
          <a:p>
            <a:pPr marL="342900" indent="-342900">
              <a:buSzPct val="125000"/>
              <a:buFont typeface="Arial"/>
              <a:buChar char="•"/>
              <a:defRPr/>
            </a:pPr>
            <a:r>
              <a:rPr lang="en-US" sz="2000" dirty="0" smtClean="0">
                <a:latin typeface="Arial"/>
                <a:cs typeface="Arial"/>
              </a:rPr>
              <a:t>Local address is 0x4567_89a0</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Privilege ID </a:t>
            </a:r>
            <a:r>
              <a:rPr lang="en-US" sz="2000" dirty="0">
                <a:latin typeface="Arial"/>
                <a:cs typeface="Arial"/>
              </a:rPr>
              <a:t>0xD </a:t>
            </a:r>
            <a:r>
              <a:rPr lang="en-US" sz="2000" dirty="0" smtClean="0">
                <a:latin typeface="Arial"/>
                <a:cs typeface="Arial"/>
              </a:rPr>
              <a:t>(core request) is </a:t>
            </a:r>
            <a:r>
              <a:rPr lang="en-US" sz="2000" dirty="0">
                <a:latin typeface="Arial"/>
                <a:cs typeface="Arial"/>
              </a:rPr>
              <a:t>loaded </a:t>
            </a:r>
            <a:r>
              <a:rPr lang="en-US" sz="2000" dirty="0" smtClean="0">
                <a:latin typeface="Arial"/>
                <a:cs typeface="Arial"/>
              </a:rPr>
              <a:t>to Index </a:t>
            </a:r>
            <a:r>
              <a:rPr lang="en-US" sz="2000" dirty="0">
                <a:latin typeface="Arial"/>
                <a:cs typeface="Arial"/>
              </a:rPr>
              <a:t>5 </a:t>
            </a:r>
            <a:r>
              <a:rPr lang="en-US" sz="2000" dirty="0" smtClean="0">
                <a:latin typeface="Arial"/>
                <a:cs typeface="Arial"/>
              </a:rPr>
              <a:t>in </a:t>
            </a:r>
            <a:r>
              <a:rPr lang="en-US" sz="2000" dirty="0" err="1" smtClean="0">
                <a:latin typeface="Arial"/>
                <a:cs typeface="Arial"/>
              </a:rPr>
              <a:t>PrivID</a:t>
            </a:r>
            <a:r>
              <a:rPr lang="en-US" sz="2000" dirty="0" smtClean="0">
                <a:latin typeface="Arial"/>
                <a:cs typeface="Arial"/>
              </a:rPr>
              <a:t> LUT</a:t>
            </a:r>
          </a:p>
          <a:p>
            <a:pPr marL="342900" indent="-342900">
              <a:buSzPct val="125000"/>
              <a:buFont typeface="Arial" pitchFamily="34" charset="0"/>
              <a:buChar char="•"/>
              <a:defRPr/>
            </a:pPr>
            <a:r>
              <a:rPr lang="en-US" sz="2000" dirty="0" smtClean="0">
                <a:latin typeface="Arial"/>
                <a:cs typeface="Arial"/>
              </a:rPr>
              <a:t>Outgoing address from </a:t>
            </a:r>
            <a:r>
              <a:rPr lang="en-US" sz="2000" dirty="0" err="1" smtClean="0">
                <a:latin typeface="Arial"/>
                <a:cs typeface="Arial"/>
              </a:rPr>
              <a:t>Tx</a:t>
            </a:r>
            <a:r>
              <a:rPr lang="en-US" sz="2000" dirty="0" smtClean="0">
                <a:latin typeface="Arial"/>
                <a:cs typeface="Arial"/>
              </a:rPr>
              <a:t> side is 0x5567_89a0</a:t>
            </a:r>
          </a:p>
          <a:p>
            <a:pPr marL="342900" indent="-342900">
              <a:buSzPct val="125000"/>
              <a:buFont typeface="Arial" pitchFamily="34" charset="0"/>
              <a:buChar char="•"/>
              <a:defRPr/>
            </a:pPr>
            <a:r>
              <a:rPr lang="en-US" sz="2000" dirty="0" smtClean="0">
                <a:latin typeface="Arial"/>
                <a:cs typeface="Arial"/>
              </a:rPr>
              <a:t>Use Segment LUT from LUT Example 4 </a:t>
            </a:r>
            <a:r>
              <a:rPr lang="en-US" sz="2000" dirty="0" smtClean="0">
                <a:latin typeface="Arial"/>
                <a:cs typeface="Arial"/>
              </a:rPr>
              <a:t>Solution</a:t>
            </a:r>
            <a:br>
              <a:rPr lang="en-US" sz="2000" dirty="0" smtClean="0">
                <a:latin typeface="Arial"/>
                <a:cs typeface="Arial"/>
              </a:rPr>
            </a:br>
            <a:r>
              <a:rPr lang="en-US" sz="2000" dirty="0" smtClean="0"/>
              <a:t>Assume </a:t>
            </a:r>
            <a:r>
              <a:rPr lang="en-US" sz="2000" dirty="0" smtClean="0"/>
              <a:t>16 rows </a:t>
            </a:r>
            <a:r>
              <a:rPr lang="en-US" sz="2000" dirty="0" smtClean="0"/>
              <a:t>is repeated 4 times to fill 64 </a:t>
            </a:r>
            <a:r>
              <a:rPr lang="en-US" sz="2000" dirty="0" smtClean="0"/>
              <a:t>rows </a:t>
            </a:r>
            <a:r>
              <a:rPr lang="en-US" sz="2000" dirty="0" smtClean="0"/>
              <a:t>of Segment LUT</a:t>
            </a:r>
          </a:p>
          <a:p>
            <a:pPr marL="342900" indent="-342900">
              <a:buSzPct val="125000"/>
              <a:buFont typeface="Arial" pitchFamily="34" charset="0"/>
              <a:buChar char="•"/>
              <a:defRPr/>
            </a:pPr>
            <a:endParaRPr lang="en-US" sz="2000" dirty="0">
              <a:latin typeface="Arial"/>
              <a:cs typeface="Arial"/>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graphicFrame>
        <p:nvGraphicFramePr>
          <p:cNvPr id="7" name="Table 6"/>
          <p:cNvGraphicFramePr>
            <a:graphicFrameLocks noGrp="1"/>
          </p:cNvGraphicFramePr>
          <p:nvPr>
            <p:extLst>
              <p:ext uri="{D42A27DB-BD31-4B8C-83A1-F6EECF244321}">
                <p14:modId xmlns:p14="http://schemas.microsoft.com/office/powerpoint/2010/main" xmlns="" val="477498832"/>
              </p:ext>
            </p:extLst>
          </p:nvPr>
        </p:nvGraphicFramePr>
        <p:xfrm>
          <a:off x="762000" y="2992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0</a:t>
                      </a:r>
                      <a:endParaRPr lang="en-US" dirty="0"/>
                    </a:p>
                  </a:txBody>
                  <a:tcPr/>
                </a:tc>
                <a:tc>
                  <a:txBody>
                    <a:bodyPr/>
                    <a:lstStyle/>
                    <a:p>
                      <a:pPr algn="ctr"/>
                      <a:r>
                        <a:rPr lang="en-US" dirty="0" smtClean="0"/>
                        <a:t>0x0C00</a:t>
                      </a:r>
                      <a:endParaRPr lang="en-US" dirty="0"/>
                    </a:p>
                  </a:txBody>
                  <a:tcPr/>
                </a:tc>
                <a:tc>
                  <a:txBody>
                    <a:bodyPr/>
                    <a:lstStyle/>
                    <a:p>
                      <a:pPr algn="ctr"/>
                      <a:r>
                        <a:rPr lang="en-US" dirty="0" smtClean="0"/>
                        <a:t>21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0x1080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0x1180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0x1280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18</a:t>
                      </a:r>
                    </a:p>
                  </a:txBody>
                  <a:tcPr/>
                </a:tc>
              </a:tr>
              <a:tr h="370840">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0x1380</a:t>
                      </a:r>
                    </a:p>
                  </a:txBody>
                  <a:tcPr/>
                </a:tc>
                <a:tc>
                  <a:txBody>
                    <a:bodyPr/>
                    <a:lstStyle/>
                    <a:p>
                      <a:pPr algn="ctr"/>
                      <a:r>
                        <a:rPr lang="en-US" dirty="0" smtClean="0"/>
                        <a:t>18</a:t>
                      </a:r>
                      <a:endParaRPr lang="en-US" dirty="0"/>
                    </a:p>
                  </a:txBody>
                  <a:tcPr/>
                </a:tc>
              </a:tr>
              <a:tr h="370840">
                <a:tc>
                  <a:txBody>
                    <a:bodyPr/>
                    <a:lstStyle/>
                    <a:p>
                      <a:pPr algn="ctr"/>
                      <a:r>
                        <a:rPr lang="en-US"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0x1480</a:t>
                      </a:r>
                    </a:p>
                  </a:txBody>
                  <a:tcPr/>
                </a:tc>
                <a:tc>
                  <a:txBody>
                    <a:bodyPr/>
                    <a:lstStyle/>
                    <a:p>
                      <a:pPr algn="ctr"/>
                      <a:r>
                        <a:rPr lang="en-US" dirty="0" smtClean="0"/>
                        <a:t>18</a:t>
                      </a:r>
                      <a:endParaRPr lang="en-US" dirty="0"/>
                    </a:p>
                  </a:txBody>
                  <a:tcPr/>
                </a:tc>
              </a:tr>
              <a:tr h="370840">
                <a:tc>
                  <a:txBody>
                    <a:bodyPr/>
                    <a:lstStyle/>
                    <a:p>
                      <a:pPr algn="ctr"/>
                      <a:r>
                        <a:rPr lang="en-US"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0x1580</a:t>
                      </a:r>
                    </a:p>
                  </a:txBody>
                  <a:tcPr/>
                </a:tc>
                <a:tc>
                  <a:txBody>
                    <a:bodyPr/>
                    <a:lstStyle/>
                    <a:p>
                      <a:pPr algn="ctr"/>
                      <a:r>
                        <a:rPr lang="en-US" dirty="0" smtClean="0"/>
                        <a:t>18</a:t>
                      </a:r>
                      <a:endParaRPr lang="en-US" dirty="0"/>
                    </a:p>
                  </a:txBody>
                  <a:tcPr/>
                </a:tc>
              </a:tr>
              <a:tr h="370840">
                <a:tc>
                  <a:txBody>
                    <a:bodyPr/>
                    <a:lstStyle/>
                    <a:p>
                      <a:pPr algn="ctr"/>
                      <a:r>
                        <a:rPr lang="en-US"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0x1680</a:t>
                      </a:r>
                    </a:p>
                  </a:txBody>
                  <a:tcPr/>
                </a:tc>
                <a:tc>
                  <a:txBody>
                    <a:bodyPr/>
                    <a:lstStyle/>
                    <a:p>
                      <a:pPr algn="ctr"/>
                      <a:r>
                        <a:rPr lang="en-US" dirty="0" smtClean="0"/>
                        <a:t>18</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609388646"/>
              </p:ext>
            </p:extLst>
          </p:nvPr>
        </p:nvGraphicFramePr>
        <p:xfrm>
          <a:off x="4038600" y="2992120"/>
          <a:ext cx="3195511" cy="3332480"/>
        </p:xfrm>
        <a:graphic>
          <a:graphicData uri="http://schemas.openxmlformats.org/drawingml/2006/table">
            <a:tbl>
              <a:tblPr firstRow="1" bandRow="1">
                <a:tableStyleId>{5C22544A-7EE6-4342-B048-85BDC9FD1C3A}</a:tableStyleId>
              </a:tblPr>
              <a:tblGrid>
                <a:gridCol w="1182893"/>
                <a:gridCol w="1004858"/>
                <a:gridCol w="1007760"/>
              </a:tblGrid>
              <a:tr h="370840">
                <a:tc>
                  <a:txBody>
                    <a:bodyPr/>
                    <a:lstStyle/>
                    <a:p>
                      <a:pPr algn="ctr"/>
                      <a:r>
                        <a:rPr lang="en-US" dirty="0" smtClean="0"/>
                        <a:t>Segment</a:t>
                      </a:r>
                      <a:r>
                        <a:rPr lang="en-US" baseline="0" dirty="0" smtClean="0"/>
                        <a:t> #</a:t>
                      </a:r>
                      <a:endParaRPr lang="en-US" dirty="0"/>
                    </a:p>
                  </a:txBody>
                  <a:tcPr/>
                </a:tc>
                <a:tc>
                  <a:txBody>
                    <a:bodyPr/>
                    <a:lstStyle/>
                    <a:p>
                      <a:pPr algn="ctr"/>
                      <a:r>
                        <a:rPr lang="en-US" dirty="0" err="1" smtClean="0"/>
                        <a:t>rxSegVal</a:t>
                      </a:r>
                      <a:endParaRPr lang="en-US" dirty="0"/>
                    </a:p>
                  </a:txBody>
                  <a:tcPr/>
                </a:tc>
                <a:tc>
                  <a:txBody>
                    <a:bodyPr/>
                    <a:lstStyle/>
                    <a:p>
                      <a:pPr algn="ctr"/>
                      <a:r>
                        <a:rPr lang="en-US" dirty="0" err="1" smtClean="0"/>
                        <a:t>rxLenVal</a:t>
                      </a:r>
                      <a:endParaRPr lang="en-US" dirty="0"/>
                    </a:p>
                  </a:txBody>
                  <a:tcPr/>
                </a:tc>
              </a:tr>
              <a:tr h="223520">
                <a:tc>
                  <a:txBody>
                    <a:bodyPr/>
                    <a:lstStyle/>
                    <a:p>
                      <a:pPr algn="ctr"/>
                      <a:r>
                        <a:rPr lang="en-US" dirty="0" smtClean="0"/>
                        <a:t>8</a:t>
                      </a:r>
                      <a:endParaRPr lang="en-US" dirty="0"/>
                    </a:p>
                  </a:txBody>
                  <a:tcPr/>
                </a:tc>
                <a:tc>
                  <a:txBody>
                    <a:bodyPr/>
                    <a:lstStyle/>
                    <a:p>
                      <a:pPr algn="ctr"/>
                      <a:r>
                        <a:rPr lang="en-US" dirty="0" smtClean="0"/>
                        <a:t>0x1780</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13</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14</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15</a:t>
                      </a:r>
                      <a:endParaRPr lang="en-US" dirty="0"/>
                    </a:p>
                  </a:txBody>
                  <a:tcPr/>
                </a:tc>
                <a:tc>
                  <a:txBody>
                    <a:bodyPr/>
                    <a:lstStyle/>
                    <a:p>
                      <a:pPr algn="ctr"/>
                      <a:r>
                        <a:rPr lang="en-US" dirty="0" smtClean="0"/>
                        <a:t>0x0000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3959250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9" name="Rectangle 3"/>
          <p:cNvSpPr>
            <a:spLocks noChangeArrowheads="1"/>
          </p:cNvSpPr>
          <p:nvPr/>
        </p:nvSpPr>
        <p:spPr bwMode="auto">
          <a:xfrm>
            <a:off x="228600" y="609600"/>
            <a:ext cx="8610600" cy="1323439"/>
          </a:xfrm>
          <a:prstGeom prst="rect">
            <a:avLst/>
          </a:prstGeom>
          <a:noFill/>
          <a:ln w="9525">
            <a:noFill/>
            <a:miter lim="800000"/>
            <a:headEnd/>
            <a:tailEnd/>
          </a:ln>
        </p:spPr>
        <p:txBody>
          <a:bodyPr wrap="square">
            <a:spAutoFit/>
          </a:bodyPr>
          <a:lstStyle/>
          <a:p>
            <a:r>
              <a:rPr lang="en-US" sz="2000" b="1" dirty="0" smtClean="0">
                <a:latin typeface="Arial"/>
                <a:cs typeface="Arial"/>
              </a:rPr>
              <a:t>Solution:</a:t>
            </a:r>
          </a:p>
          <a:p>
            <a:pPr>
              <a:buFont typeface="Arial" pitchFamily="34" charset="0"/>
              <a:buChar char="•"/>
            </a:pPr>
            <a:r>
              <a:rPr lang="en-US" sz="2000" dirty="0" smtClean="0">
                <a:latin typeface="Arial"/>
                <a:cs typeface="Arial"/>
              </a:rPr>
              <a:t> Max</a:t>
            </a:r>
            <a:r>
              <a:rPr lang="en-US" sz="2000" dirty="0" smtClean="0">
                <a:latin typeface="Arial"/>
                <a:cs typeface="Arial"/>
              </a:rPr>
              <a:t>. Size 4MB </a:t>
            </a:r>
            <a:r>
              <a:rPr lang="en-US" sz="2000" dirty="0" smtClean="0">
                <a:latin typeface="Arial"/>
                <a:cs typeface="Arial"/>
                <a:sym typeface="Wingdings"/>
              </a:rPr>
              <a:t> 0x3F_FFFF  </a:t>
            </a:r>
            <a:r>
              <a:rPr lang="en-US" sz="2000" dirty="0" smtClean="0">
                <a:latin typeface="Arial"/>
                <a:cs typeface="Arial"/>
              </a:rPr>
              <a:t>22-bit offset </a:t>
            </a:r>
            <a:endParaRPr lang="en-US" sz="2000" dirty="0" smtClean="0">
              <a:latin typeface="Arial"/>
              <a:cs typeface="Arial"/>
            </a:endParaRPr>
          </a:p>
          <a:p>
            <a:pPr>
              <a:buFont typeface="Arial" pitchFamily="34" charset="0"/>
              <a:buChar char="•"/>
            </a:pPr>
            <a:r>
              <a:rPr lang="en-US" sz="2000" dirty="0" smtClean="0">
                <a:latin typeface="Arial"/>
                <a:cs typeface="Arial"/>
                <a:sym typeface="Wingdings"/>
              </a:rPr>
              <a:t> Bits </a:t>
            </a:r>
            <a:r>
              <a:rPr lang="en-US" sz="2000" dirty="0" smtClean="0">
                <a:latin typeface="Arial"/>
                <a:cs typeface="Arial"/>
                <a:sym typeface="Wingdings"/>
              </a:rPr>
              <a:t>31-28: </a:t>
            </a:r>
            <a:r>
              <a:rPr lang="en-US" sz="2000" dirty="0" err="1" smtClean="0">
                <a:latin typeface="Arial"/>
                <a:cs typeface="Arial"/>
                <a:sym typeface="Wingdings"/>
              </a:rPr>
              <a:t>PrivID</a:t>
            </a:r>
            <a:r>
              <a:rPr lang="en-US" sz="2000" dirty="0" smtClean="0">
                <a:latin typeface="Arial"/>
                <a:cs typeface="Arial"/>
                <a:sym typeface="Wingdings"/>
              </a:rPr>
              <a:t> </a:t>
            </a:r>
            <a:r>
              <a:rPr lang="en-US" sz="2000" dirty="0" err="1" smtClean="0">
                <a:latin typeface="Arial"/>
                <a:cs typeface="Arial"/>
                <a:sym typeface="Wingdings"/>
              </a:rPr>
              <a:t>indx</a:t>
            </a:r>
            <a:r>
              <a:rPr lang="en-US" sz="2000" dirty="0" smtClean="0">
                <a:latin typeface="Arial"/>
                <a:cs typeface="Arial"/>
                <a:sym typeface="Wingdings"/>
              </a:rPr>
              <a:t>, 27-22: segment LUT </a:t>
            </a:r>
            <a:r>
              <a:rPr lang="en-US" sz="2000" dirty="0" smtClean="0">
                <a:latin typeface="Arial"/>
                <a:cs typeface="Arial"/>
                <a:sym typeface="Wingdings"/>
              </a:rPr>
              <a:t>index</a:t>
            </a:r>
            <a:r>
              <a:rPr lang="en-US" sz="2000" dirty="0" smtClean="0">
                <a:latin typeface="Arial"/>
                <a:cs typeface="Arial"/>
                <a:sym typeface="Wingdings"/>
              </a:rPr>
              <a:t>, 21-0: address </a:t>
            </a:r>
            <a:r>
              <a:rPr lang="en-US" sz="2000" dirty="0" smtClean="0">
                <a:latin typeface="Arial"/>
                <a:cs typeface="Arial"/>
                <a:sym typeface="Wingdings"/>
              </a:rPr>
              <a:t>offset</a:t>
            </a:r>
          </a:p>
          <a:p>
            <a:pPr>
              <a:buFont typeface="Arial" pitchFamily="34" charset="0"/>
              <a:buChar char="•"/>
            </a:pPr>
            <a:r>
              <a:rPr lang="en-US" sz="2000" dirty="0" smtClean="0">
                <a:latin typeface="Arial"/>
                <a:cs typeface="Arial"/>
                <a:sym typeface="Wingdings"/>
              </a:rPr>
              <a:t> </a:t>
            </a:r>
            <a:r>
              <a:rPr lang="en-US" sz="2000" dirty="0" smtClean="0"/>
              <a:t>Segment index 21 </a:t>
            </a:r>
            <a:r>
              <a:rPr lang="en-US" sz="2000" dirty="0" smtClean="0">
                <a:sym typeface="Wingdings"/>
              </a:rPr>
              <a:t> table repeated, index </a:t>
            </a:r>
            <a:r>
              <a:rPr lang="en-US" sz="2000" dirty="0" smtClean="0">
                <a:sym typeface="Wingdings" pitchFamily="2" charset="2"/>
              </a:rPr>
              <a:t>21 has same valu</a:t>
            </a:r>
            <a:r>
              <a:rPr lang="en-US" sz="2000" dirty="0" smtClean="0">
                <a:sym typeface="Wingdings" pitchFamily="2" charset="2"/>
              </a:rPr>
              <a:t>e </a:t>
            </a:r>
            <a:r>
              <a:rPr lang="en-US" sz="2000" dirty="0" smtClean="0">
                <a:sym typeface="Wingdings" pitchFamily="2" charset="2"/>
              </a:rPr>
              <a:t>as index 5</a:t>
            </a:r>
            <a:endParaRPr lang="en-US" sz="2000" dirty="0"/>
          </a:p>
        </p:txBody>
      </p:sp>
      <p:sp>
        <p:nvSpPr>
          <p:cNvPr id="10" name="Rectangle 9"/>
          <p:cNvSpPr/>
          <p:nvPr/>
        </p:nvSpPr>
        <p:spPr bwMode="auto">
          <a:xfrm>
            <a:off x="3886200" y="2819400"/>
            <a:ext cx="990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5334000" y="3886200"/>
            <a:ext cx="4572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ndParaRPr>
          </a:p>
        </p:txBody>
      </p:sp>
      <p:graphicFrame>
        <p:nvGraphicFramePr>
          <p:cNvPr id="13" name="Object 7"/>
          <p:cNvGraphicFramePr>
            <a:graphicFrameLocks noChangeAspect="1"/>
          </p:cNvGraphicFramePr>
          <p:nvPr>
            <p:extLst>
              <p:ext uri="{D42A27DB-BD31-4B8C-83A1-F6EECF244321}">
                <p14:modId xmlns:p14="http://schemas.microsoft.com/office/powerpoint/2010/main" xmlns="" val="2567839976"/>
              </p:ext>
            </p:extLst>
          </p:nvPr>
        </p:nvGraphicFramePr>
        <p:xfrm>
          <a:off x="26730" y="2057400"/>
          <a:ext cx="9132570" cy="4419600"/>
        </p:xfrm>
        <a:graphic>
          <a:graphicData uri="http://schemas.openxmlformats.org/presentationml/2006/ole">
            <p:oleObj spid="_x0000_s174133" name="Visio" r:id="rId4" imgW="5521196" imgH="2273588" progId="">
              <p:embed/>
            </p:oleObj>
          </a:graphicData>
        </a:graphic>
      </p:graphicFrame>
    </p:spTree>
    <p:extLst>
      <p:ext uri="{BB962C8B-B14F-4D97-AF65-F5344CB8AC3E}">
        <p14:creationId xmlns:p14="http://schemas.microsoft.com/office/powerpoint/2010/main" xmlns="" val="969203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4832092"/>
          </a:xfrm>
          <a:prstGeom prst="rect">
            <a:avLst/>
          </a:prstGeom>
        </p:spPr>
        <p:txBody>
          <a:bodyPr wrap="square">
            <a:spAutoFit/>
          </a:bodyPr>
          <a:lstStyle/>
          <a:p>
            <a:pPr>
              <a:defRPr/>
            </a:pPr>
            <a:r>
              <a:rPr lang="en-US" sz="2200" dirty="0" smtClean="0">
                <a:latin typeface="Arial"/>
                <a:cs typeface="Arial"/>
              </a:rPr>
              <a:t>Translation process inputs on the local/transmit side:</a:t>
            </a:r>
            <a:endParaRPr lang="en-US" sz="2200" dirty="0">
              <a:latin typeface="Arial"/>
              <a:cs typeface="Arial"/>
            </a:endParaRPr>
          </a:p>
          <a:p>
            <a:pPr marL="800100" lvl="1" indent="-342900">
              <a:buFontTx/>
              <a:buAutoNum type="arabicPeriod"/>
              <a:defRPr/>
            </a:pPr>
            <a:r>
              <a:rPr lang="en-US" sz="2200" dirty="0">
                <a:latin typeface="Arial"/>
                <a:cs typeface="Arial"/>
              </a:rPr>
              <a:t>28 bits of </a:t>
            </a:r>
            <a:r>
              <a:rPr lang="en-US" sz="2200" dirty="0" smtClean="0">
                <a:latin typeface="Arial"/>
                <a:cs typeface="Arial"/>
              </a:rPr>
              <a:t>remote address </a:t>
            </a:r>
            <a:r>
              <a:rPr lang="en-US" sz="2200" dirty="0">
                <a:latin typeface="Arial"/>
                <a:cs typeface="Arial"/>
              </a:rPr>
              <a:t>(the upper 4 bits are 0x4)</a:t>
            </a:r>
          </a:p>
          <a:p>
            <a:pPr marL="800100" lvl="1" indent="-342900">
              <a:buFontTx/>
              <a:buAutoNum type="arabicPeriod"/>
              <a:defRPr/>
            </a:pPr>
            <a:r>
              <a:rPr lang="en-US" sz="2200" dirty="0" smtClean="0">
                <a:latin typeface="Arial"/>
                <a:cs typeface="Arial"/>
              </a:rPr>
              <a:t>Privilege ID and Secure Bit</a:t>
            </a:r>
          </a:p>
          <a:p>
            <a:pPr marL="800100" lvl="1" indent="-342900">
              <a:buFontTx/>
              <a:buAutoNum type="arabicPeriod"/>
              <a:defRPr/>
            </a:pPr>
            <a:endParaRPr lang="en-US" sz="2200" dirty="0">
              <a:latin typeface="Arial"/>
              <a:cs typeface="Arial"/>
            </a:endParaRPr>
          </a:p>
          <a:p>
            <a:pPr marL="342900" indent="-342900">
              <a:defRPr/>
            </a:pPr>
            <a:r>
              <a:rPr lang="en-US" sz="2200" dirty="0" smtClean="0">
                <a:latin typeface="Arial"/>
                <a:cs typeface="Arial"/>
              </a:rPr>
              <a:t>Process information </a:t>
            </a:r>
            <a:r>
              <a:rPr lang="en-US" sz="2200" dirty="0">
                <a:latin typeface="Arial"/>
                <a:cs typeface="Arial"/>
              </a:rPr>
              <a:t>sent </a:t>
            </a:r>
            <a:r>
              <a:rPr lang="en-US" sz="2200" dirty="0" smtClean="0">
                <a:latin typeface="Arial"/>
                <a:cs typeface="Arial"/>
              </a:rPr>
              <a:t>from local to remote/receive </a:t>
            </a:r>
            <a:r>
              <a:rPr lang="en-US" sz="2200" dirty="0">
                <a:latin typeface="Arial"/>
                <a:cs typeface="Arial"/>
              </a:rPr>
              <a:t>side:</a:t>
            </a:r>
          </a:p>
          <a:p>
            <a:pPr marL="800100" lvl="1" indent="-342900">
              <a:buFontTx/>
              <a:buAutoNum type="arabicPeriod"/>
              <a:defRPr/>
            </a:pPr>
            <a:r>
              <a:rPr lang="en-US" sz="2200" dirty="0">
                <a:latin typeface="Arial"/>
                <a:cs typeface="Arial"/>
              </a:rPr>
              <a:t>Lower portion of </a:t>
            </a:r>
            <a:r>
              <a:rPr lang="en-US" sz="2200" dirty="0" smtClean="0">
                <a:latin typeface="Arial"/>
                <a:cs typeface="Arial"/>
              </a:rPr>
              <a:t>remote address – offset into segment</a:t>
            </a:r>
            <a:endParaRPr lang="en-US" sz="2200" dirty="0">
              <a:latin typeface="Arial"/>
              <a:cs typeface="Arial"/>
            </a:endParaRPr>
          </a:p>
          <a:p>
            <a:pPr marL="800100" lvl="1" indent="-342900">
              <a:buFontTx/>
              <a:buAutoNum type="arabicPeriod"/>
              <a:defRPr/>
            </a:pPr>
            <a:r>
              <a:rPr lang="en-US" sz="2200" dirty="0" smtClean="0">
                <a:latin typeface="Arial"/>
                <a:cs typeface="Arial"/>
              </a:rPr>
              <a:t>Segment Index</a:t>
            </a:r>
            <a:endParaRPr lang="en-US" sz="2200" dirty="0">
              <a:latin typeface="Arial"/>
              <a:cs typeface="Arial"/>
            </a:endParaRPr>
          </a:p>
          <a:p>
            <a:pPr marL="800100" lvl="1" indent="-342900">
              <a:buFontTx/>
              <a:buAutoNum type="arabicPeriod"/>
              <a:defRPr/>
            </a:pPr>
            <a:r>
              <a:rPr lang="en-US" sz="2200" dirty="0" smtClean="0">
                <a:latin typeface="Arial"/>
                <a:cs typeface="Arial"/>
              </a:rPr>
              <a:t>Privilege ID</a:t>
            </a:r>
          </a:p>
          <a:p>
            <a:pPr marL="800100" lvl="1" indent="-342900">
              <a:buFontTx/>
              <a:buAutoNum type="arabicPeriod"/>
              <a:defRPr/>
            </a:pPr>
            <a:r>
              <a:rPr lang="en-US" sz="2200" dirty="0" smtClean="0">
                <a:latin typeface="Arial"/>
                <a:cs typeface="Arial"/>
              </a:rPr>
              <a:t>Secure Bit</a:t>
            </a:r>
          </a:p>
          <a:p>
            <a:pPr lvl="1">
              <a:defRPr/>
            </a:pPr>
            <a:endParaRPr lang="en-US" sz="2200" dirty="0">
              <a:latin typeface="Arial"/>
              <a:cs typeface="Arial"/>
            </a:endParaRPr>
          </a:p>
          <a:p>
            <a:pPr marL="342900" indent="-342900">
              <a:defRPr/>
            </a:pPr>
            <a:r>
              <a:rPr lang="en-US" sz="2200" dirty="0" smtClean="0">
                <a:latin typeface="Arial"/>
                <a:cs typeface="Arial"/>
              </a:rPr>
              <a:t>Translation process outputs on the remote/receive side:</a:t>
            </a:r>
            <a:endParaRPr lang="en-US" sz="2200" dirty="0">
              <a:latin typeface="Arial"/>
              <a:cs typeface="Arial"/>
            </a:endParaRPr>
          </a:p>
          <a:p>
            <a:pPr marL="800100" lvl="1" indent="-342900">
              <a:buFontTx/>
              <a:buAutoNum type="arabicPeriod"/>
              <a:defRPr/>
            </a:pPr>
            <a:r>
              <a:rPr lang="en-US" sz="2200" dirty="0">
                <a:latin typeface="Arial"/>
                <a:cs typeface="Arial"/>
              </a:rPr>
              <a:t>Complete remote address</a:t>
            </a:r>
          </a:p>
          <a:p>
            <a:pPr marL="800100" lvl="1" indent="-342900">
              <a:buFontTx/>
              <a:buAutoNum type="arabicPeriod"/>
              <a:defRPr/>
            </a:pPr>
            <a:r>
              <a:rPr lang="en-US" sz="2200" dirty="0" smtClean="0">
                <a:latin typeface="Arial"/>
                <a:cs typeface="Arial"/>
              </a:rPr>
              <a:t>Privilege ID</a:t>
            </a:r>
            <a:endParaRPr lang="en-US" sz="2200" dirty="0">
              <a:latin typeface="Arial"/>
              <a:cs typeface="Arial"/>
            </a:endParaRPr>
          </a:p>
          <a:p>
            <a:pPr>
              <a:defRPr/>
            </a:pPr>
            <a:r>
              <a:rPr lang="en-US" sz="2200" dirty="0">
                <a:latin typeface="Arial"/>
                <a:cs typeface="Arial"/>
              </a:rPr>
              <a:t> </a:t>
            </a: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Summary</a:t>
            </a:r>
          </a:p>
        </p:txBody>
      </p:sp>
    </p:spTree>
    <p:extLst>
      <p:ext uri="{BB962C8B-B14F-4D97-AF65-F5344CB8AC3E}">
        <p14:creationId xmlns:p14="http://schemas.microsoft.com/office/powerpoint/2010/main" xmlns="" val="3499390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idx="1"/>
            <p:extLst>
              <p:ext uri="{D42A27DB-BD31-4B8C-83A1-F6EECF244321}">
                <p14:modId xmlns:p14="http://schemas.microsoft.com/office/powerpoint/2010/main" xmlns="" val="1567398752"/>
              </p:ext>
            </p:extLst>
          </p:nvPr>
        </p:nvGraphicFramePr>
        <p:xfrm>
          <a:off x="3810001" y="838200"/>
          <a:ext cx="5181599" cy="5532970"/>
        </p:xfrm>
        <a:graphic>
          <a:graphicData uri="http://schemas.openxmlformats.org/presentationml/2006/ole">
            <p:oleObj spid="_x0000_s3297" name="Visio" r:id="rId5" imgW="6287074" imgH="6712626" progId="">
              <p:embed/>
            </p:oleObj>
          </a:graphicData>
        </a:graphic>
      </p:graphicFrame>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Example Use-Case with 6678s</a:t>
            </a:r>
          </a:p>
        </p:txBody>
      </p:sp>
      <p:sp>
        <p:nvSpPr>
          <p:cNvPr id="3" name="Rectangle 2"/>
          <p:cNvSpPr/>
          <p:nvPr/>
        </p:nvSpPr>
        <p:spPr>
          <a:xfrm>
            <a:off x="76200" y="762000"/>
            <a:ext cx="4038600" cy="5632311"/>
          </a:xfrm>
          <a:prstGeom prst="rect">
            <a:avLst/>
          </a:prstGeom>
        </p:spPr>
        <p:txBody>
          <a:bodyPr wrap="square">
            <a:spAutoFit/>
          </a:bodyPr>
          <a:lstStyle/>
          <a:p>
            <a:pPr marL="285750" indent="-285750">
              <a:buFont typeface="Arial"/>
              <a:buChar char="•"/>
            </a:pPr>
            <a:r>
              <a:rPr lang="en-US" sz="2000" dirty="0"/>
              <a:t>Device A sends packet frame to Device B for processing and receives result, both transactions via </a:t>
            </a:r>
            <a:r>
              <a:rPr lang="en-US" sz="2000" dirty="0" err="1"/>
              <a:t>HyperLink</a:t>
            </a:r>
            <a:endParaRPr lang="en-US" sz="2000" dirty="0"/>
          </a:p>
          <a:p>
            <a:endParaRPr lang="en-US" sz="2000" dirty="0" smtClean="0"/>
          </a:p>
          <a:p>
            <a:pPr marL="285750" indent="-285750">
              <a:buFont typeface="Arial"/>
              <a:buChar char="•"/>
            </a:pPr>
            <a:r>
              <a:rPr lang="en-US" sz="2000" dirty="0" smtClean="0"/>
              <a:t>Enables scalable solutions with access to remote </a:t>
            </a:r>
            <a:r>
              <a:rPr lang="en-US" sz="2000" dirty="0" err="1" smtClean="0"/>
              <a:t>CorePacs</a:t>
            </a:r>
            <a:r>
              <a:rPr lang="en-US" sz="2000" dirty="0" smtClean="0"/>
              <a:t> to expand </a:t>
            </a:r>
            <a:r>
              <a:rPr lang="en-US" sz="2000" dirty="0"/>
              <a:t>processing </a:t>
            </a:r>
            <a:r>
              <a:rPr lang="en-US" sz="2000" dirty="0" smtClean="0"/>
              <a:t>capability</a:t>
            </a:r>
          </a:p>
          <a:p>
            <a:r>
              <a:rPr lang="en-US" sz="2000" dirty="0" smtClean="0"/>
              <a:t>    Device </a:t>
            </a:r>
            <a:r>
              <a:rPr lang="en-US" sz="2000" dirty="0"/>
              <a:t>B acts as </a:t>
            </a:r>
            <a:r>
              <a:rPr lang="en-US" sz="2000" dirty="0" smtClean="0"/>
              <a:t>codec </a:t>
            </a:r>
          </a:p>
          <a:p>
            <a:r>
              <a:rPr lang="en-US" sz="2000" dirty="0"/>
              <a:t> </a:t>
            </a:r>
            <a:r>
              <a:rPr lang="en-US" sz="2000" dirty="0" smtClean="0"/>
              <a:t>   accelerator </a:t>
            </a:r>
            <a:r>
              <a:rPr lang="en-US" sz="2000" dirty="0"/>
              <a:t>in this case</a:t>
            </a:r>
          </a:p>
          <a:p>
            <a:endParaRPr lang="en-US" sz="2000" dirty="0"/>
          </a:p>
          <a:p>
            <a:pPr marL="285750" indent="-285750">
              <a:buFont typeface="Arial"/>
              <a:buChar char="•"/>
            </a:pPr>
            <a:r>
              <a:rPr lang="en-US" sz="2000" dirty="0"/>
              <a:t>Reduce </a:t>
            </a:r>
            <a:r>
              <a:rPr lang="en-US" sz="2000" dirty="0" smtClean="0"/>
              <a:t>system power </a:t>
            </a:r>
            <a:r>
              <a:rPr lang="en-US" sz="2000" dirty="0"/>
              <a:t>consumption by </a:t>
            </a:r>
            <a:r>
              <a:rPr lang="en-US" sz="2000" dirty="0" smtClean="0"/>
              <a:t>allowing </a:t>
            </a:r>
            <a:br>
              <a:rPr lang="en-US" sz="2000" dirty="0" smtClean="0"/>
            </a:br>
            <a:r>
              <a:rPr lang="en-US" sz="2000" dirty="0" smtClean="0"/>
              <a:t>users to disable I/O and peripherals on remote device</a:t>
            </a:r>
          </a:p>
          <a:p>
            <a:r>
              <a:rPr lang="en-US" sz="2000" dirty="0" smtClean="0"/>
              <a:t>    Device A: </a:t>
            </a:r>
            <a:r>
              <a:rPr lang="en-US" sz="2000" dirty="0"/>
              <a:t>all </a:t>
            </a:r>
            <a:r>
              <a:rPr lang="en-US" sz="2000" dirty="0" smtClean="0"/>
              <a:t>peripherals </a:t>
            </a:r>
            <a:r>
              <a:rPr lang="en-US" sz="2000" dirty="0"/>
              <a:t>active </a:t>
            </a:r>
            <a:endParaRPr lang="en-US" sz="2000" dirty="0" smtClean="0"/>
          </a:p>
          <a:p>
            <a:r>
              <a:rPr lang="en-US" sz="2000" dirty="0"/>
              <a:t> </a:t>
            </a:r>
            <a:r>
              <a:rPr lang="en-US" sz="2000" dirty="0" smtClean="0"/>
              <a:t>   Device B: </a:t>
            </a:r>
            <a:r>
              <a:rPr lang="en-US" sz="2000" dirty="0"/>
              <a:t>o</a:t>
            </a:r>
            <a:r>
              <a:rPr lang="en-US" sz="2000" dirty="0" smtClean="0"/>
              <a:t>nly </a:t>
            </a:r>
            <a:r>
              <a:rPr lang="en-US" sz="2000" dirty="0" err="1" smtClean="0"/>
              <a:t>HyperLink</a:t>
            </a:r>
            <a:r>
              <a:rPr lang="en-US" sz="2000" dirty="0" smtClean="0"/>
              <a:t> active</a:t>
            </a:r>
          </a:p>
          <a:p>
            <a:pPr marL="285750" indent="-285750">
              <a:buFont typeface="Arial"/>
              <a:buChar char="•"/>
            </a:pPr>
            <a:endParaRPr lang="en-US" sz="2000"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0"/>
            <a:ext cx="8229600" cy="762000"/>
          </a:xfrm>
        </p:spPr>
        <p:txBody>
          <a:bodyPr/>
          <a:lstStyle/>
          <a:p>
            <a:pPr algn="l" eaLnBrk="1" hangingPunct="1"/>
            <a:r>
              <a:rPr lang="en-US" sz="3200" dirty="0" smtClean="0">
                <a:solidFill>
                  <a:srgbClr val="FF0000"/>
                </a:solidFill>
                <a:latin typeface="Arial"/>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latin typeface="Arial"/>
                <a:cs typeface="Arial"/>
              </a:rPr>
              <a:t>Overview</a:t>
            </a:r>
          </a:p>
          <a:p>
            <a:pPr marL="514350" indent="-514350" eaLnBrk="1" fontAlgn="auto" hangingPunct="1">
              <a:spcAft>
                <a:spcPts val="0"/>
              </a:spcAft>
              <a:buFont typeface="+mj-lt"/>
              <a:buAutoNum type="arabicPeriod"/>
              <a:defRPr/>
            </a:pPr>
            <a:r>
              <a:rPr lang="en-US" sz="2800" dirty="0" smtClean="0">
                <a:latin typeface="Arial"/>
                <a:cs typeface="Arial"/>
              </a:rPr>
              <a:t>Address Translation</a:t>
            </a:r>
          </a:p>
          <a:p>
            <a:pPr marL="514350" indent="-514350" eaLnBrk="1" fontAlgn="auto" hangingPunct="1">
              <a:spcAft>
                <a:spcPts val="0"/>
              </a:spcAft>
              <a:buFont typeface="+mj-lt"/>
              <a:buAutoNum type="arabicPeriod"/>
              <a:defRPr/>
            </a:pPr>
            <a:r>
              <a:rPr lang="en-US" sz="2800" dirty="0" smtClean="0">
                <a:latin typeface="Arial"/>
                <a:cs typeface="Arial"/>
              </a:rPr>
              <a:t>Configuration</a:t>
            </a:r>
          </a:p>
          <a:p>
            <a:pPr marL="514350" indent="-514350" eaLnBrk="1" fontAlgn="auto" hangingPunct="1">
              <a:spcAft>
                <a:spcPts val="0"/>
              </a:spcAft>
              <a:buFont typeface="+mj-lt"/>
              <a:buAutoNum type="arabicPeriod"/>
              <a:defRPr/>
            </a:pPr>
            <a:r>
              <a:rPr lang="en-US" sz="2800" dirty="0">
                <a:latin typeface="Arial"/>
                <a:cs typeface="Arial"/>
              </a:rPr>
              <a:t>Performance</a:t>
            </a:r>
          </a:p>
          <a:p>
            <a:pPr marL="514350" indent="-514350" eaLnBrk="1" fontAlgn="auto" hangingPunct="1">
              <a:spcAft>
                <a:spcPts val="0"/>
              </a:spcAft>
              <a:buFont typeface="+mj-lt"/>
              <a:buAutoNum type="arabicPeriod"/>
              <a:defRPr/>
            </a:pPr>
            <a:r>
              <a:rPr lang="en-US" sz="2800" dirty="0">
                <a:latin typeface="Arial"/>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latin typeface="+mj-lt"/>
            </a:endParaRPr>
          </a:p>
        </p:txBody>
      </p:sp>
    </p:spTree>
    <p:extLst>
      <p:ext uri="{BB962C8B-B14F-4D97-AF65-F5344CB8AC3E}">
        <p14:creationId xmlns:p14="http://schemas.microsoft.com/office/powerpoint/2010/main" xmlns="" val="28940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8382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a:spcBef>
                <a:spcPts val="600"/>
              </a:spcBef>
              <a:spcAft>
                <a:spcPct val="10000"/>
              </a:spcAft>
            </a:pPr>
            <a:r>
              <a:rPr lang="en-US" sz="2200" kern="0" dirty="0" smtClean="0">
                <a:latin typeface="Arial"/>
                <a:cs typeface="Arial"/>
              </a:rPr>
              <a:t>Application typically follows this flow to enable &amp; configure </a:t>
            </a:r>
            <a:r>
              <a:rPr lang="en-US" sz="2200" kern="0" dirty="0" err="1" smtClean="0">
                <a:latin typeface="Arial"/>
                <a:cs typeface="Arial"/>
              </a:rPr>
              <a:t>HyperLink</a:t>
            </a:r>
            <a:r>
              <a:rPr lang="en-US" sz="2200" kern="0" dirty="0" smtClean="0">
                <a:latin typeface="Arial"/>
                <a:cs typeface="Arial"/>
              </a:rPr>
              <a:t>:</a:t>
            </a:r>
          </a:p>
          <a:p>
            <a:pPr marL="457200" lvl="0" indent="-457200">
              <a:spcBef>
                <a:spcPts val="600"/>
              </a:spcBef>
              <a:spcAft>
                <a:spcPct val="10000"/>
              </a:spcAft>
              <a:buAutoNum type="arabicPeriod"/>
            </a:pPr>
            <a:r>
              <a:rPr lang="en-US" sz="2200" kern="0" dirty="0" smtClean="0">
                <a:latin typeface="Arial"/>
                <a:cs typeface="Arial"/>
              </a:rPr>
              <a:t>PLL, Power and </a:t>
            </a:r>
            <a:r>
              <a:rPr lang="en-US" sz="2200" kern="0" dirty="0" err="1" smtClean="0">
                <a:latin typeface="Arial"/>
                <a:cs typeface="Arial"/>
              </a:rPr>
              <a:t>SerDes</a:t>
            </a:r>
            <a:endParaRPr lang="en-US" sz="2200" kern="0" dirty="0" smtClean="0">
              <a:latin typeface="Arial"/>
              <a:cs typeface="Arial"/>
            </a:endParaRPr>
          </a:p>
          <a:p>
            <a:pPr marL="914400" lvl="1" indent="-457200">
              <a:spcBef>
                <a:spcPts val="600"/>
              </a:spcBef>
              <a:spcAft>
                <a:spcPct val="10000"/>
              </a:spcAft>
              <a:buFont typeface="+mj-lt"/>
              <a:buAutoNum type="alphaLcParenR"/>
            </a:pPr>
            <a:r>
              <a:rPr lang="en-US" sz="2200" kern="0" dirty="0" smtClean="0">
                <a:latin typeface="Arial"/>
                <a:cs typeface="Arial"/>
              </a:rPr>
              <a:t>Setup PLL</a:t>
            </a:r>
          </a:p>
          <a:p>
            <a:pPr marL="914400" lvl="1" indent="-457200">
              <a:spcBef>
                <a:spcPts val="600"/>
              </a:spcBef>
              <a:spcAft>
                <a:spcPct val="10000"/>
              </a:spcAft>
              <a:buFont typeface="+mj-lt"/>
              <a:buAutoNum type="alphaLcParenR"/>
            </a:pPr>
            <a:r>
              <a:rPr lang="en-US" sz="2200" kern="0" dirty="0" smtClean="0">
                <a:latin typeface="Arial"/>
                <a:cs typeface="Arial"/>
              </a:rPr>
              <a:t>Enable power domain for </a:t>
            </a:r>
            <a:r>
              <a:rPr lang="en-US" sz="2200" kern="0" dirty="0" err="1" smtClean="0">
                <a:latin typeface="Arial"/>
                <a:cs typeface="Arial"/>
              </a:rPr>
              <a:t>HyperLink</a:t>
            </a:r>
            <a:endParaRPr lang="en-US" sz="2200" kern="0" dirty="0">
              <a:latin typeface="Arial"/>
              <a:cs typeface="Arial"/>
            </a:endParaRPr>
          </a:p>
          <a:p>
            <a:pPr marL="914400" lvl="1" indent="-457200">
              <a:spcBef>
                <a:spcPts val="600"/>
              </a:spcBef>
              <a:spcAft>
                <a:spcPct val="10000"/>
              </a:spcAft>
              <a:buFont typeface="+mj-lt"/>
              <a:buAutoNum type="alphaLcParenR"/>
            </a:pPr>
            <a:r>
              <a:rPr lang="en-US" sz="2200" kern="0" dirty="0" smtClean="0">
                <a:latin typeface="Arial"/>
                <a:cs typeface="Arial"/>
              </a:rPr>
              <a:t>Configure </a:t>
            </a:r>
            <a:r>
              <a:rPr lang="en-US" sz="2200" kern="0" dirty="0" err="1" smtClean="0">
                <a:latin typeface="Arial"/>
                <a:cs typeface="Arial"/>
              </a:rPr>
              <a:t>SerDes</a:t>
            </a:r>
            <a:endParaRPr lang="en-US" sz="2200" kern="0" dirty="0" smtClean="0">
              <a:latin typeface="Arial"/>
              <a:cs typeface="Arial"/>
            </a:endParaRPr>
          </a:p>
          <a:p>
            <a:pPr marL="914400" lvl="1" indent="-457200">
              <a:spcBef>
                <a:spcPts val="600"/>
              </a:spcBef>
              <a:spcAft>
                <a:spcPct val="10000"/>
              </a:spcAft>
              <a:buFont typeface="+mj-lt"/>
              <a:buAutoNum type="alphaLcParenR"/>
            </a:pPr>
            <a:r>
              <a:rPr lang="en-US" sz="2200" kern="0" dirty="0" smtClean="0">
                <a:latin typeface="Arial"/>
                <a:cs typeface="Arial"/>
              </a:rPr>
              <a:t>Confirm that power is enabled</a:t>
            </a:r>
          </a:p>
          <a:p>
            <a:pPr marL="457200" lvl="0" indent="-457200">
              <a:spcBef>
                <a:spcPts val="600"/>
              </a:spcBef>
              <a:spcAft>
                <a:spcPct val="10000"/>
              </a:spcAft>
              <a:buAutoNum type="arabicPeriod"/>
            </a:pPr>
            <a:r>
              <a:rPr lang="en-US" sz="2200" kern="0" dirty="0" smtClean="0">
                <a:latin typeface="Arial"/>
                <a:cs typeface="Arial"/>
              </a:rPr>
              <a:t>Register Configurations</a:t>
            </a:r>
          </a:p>
          <a:p>
            <a:pPr marL="914400" lvl="1" indent="-457200">
              <a:spcBef>
                <a:spcPts val="600"/>
              </a:spcBef>
              <a:spcAft>
                <a:spcPct val="10000"/>
              </a:spcAft>
              <a:buFont typeface="+mj-lt"/>
              <a:buAutoNum type="alphaLcParenR"/>
            </a:pPr>
            <a:r>
              <a:rPr lang="en-US" sz="2200" kern="0" dirty="0" smtClean="0">
                <a:latin typeface="Arial"/>
                <a:cs typeface="Arial"/>
              </a:rPr>
              <a:t>Enable </a:t>
            </a:r>
            <a:r>
              <a:rPr lang="en-US" sz="2200" kern="0" dirty="0" err="1" smtClean="0">
                <a:latin typeface="Arial"/>
                <a:cs typeface="Arial"/>
              </a:rPr>
              <a:t>HyperLink</a:t>
            </a:r>
            <a:r>
              <a:rPr lang="en-US" sz="2200" kern="0" dirty="0" smtClean="0">
                <a:latin typeface="Arial"/>
                <a:cs typeface="Arial"/>
              </a:rPr>
              <a:t> via </a:t>
            </a:r>
            <a:r>
              <a:rPr lang="en-US" sz="2200" kern="0" dirty="0" err="1" smtClean="0">
                <a:latin typeface="Arial"/>
                <a:cs typeface="Arial"/>
              </a:rPr>
              <a:t>HyperLink</a:t>
            </a:r>
            <a:r>
              <a:rPr lang="en-US" sz="2200" kern="0" dirty="0" smtClean="0">
                <a:latin typeface="Arial"/>
                <a:cs typeface="Arial"/>
              </a:rPr>
              <a:t> Control Register (base + 0x4)</a:t>
            </a:r>
          </a:p>
          <a:p>
            <a:pPr marL="914400" lvl="1" indent="-457200">
              <a:spcBef>
                <a:spcPts val="600"/>
              </a:spcBef>
              <a:spcAft>
                <a:spcPct val="10000"/>
              </a:spcAft>
              <a:buFont typeface="+mj-lt"/>
              <a:buAutoNum type="alphaLcParenR"/>
            </a:pPr>
            <a:r>
              <a:rPr lang="en-US" sz="2200" kern="0" dirty="0" smtClean="0">
                <a:latin typeface="Arial"/>
                <a:cs typeface="Arial"/>
              </a:rPr>
              <a:t>Once link is up, both devices can see each other’s registers.</a:t>
            </a:r>
            <a:br>
              <a:rPr lang="en-US" sz="2200" kern="0" dirty="0" smtClean="0">
                <a:latin typeface="Arial"/>
                <a:cs typeface="Arial"/>
              </a:rPr>
            </a:br>
            <a:r>
              <a:rPr lang="en-US" sz="2200" kern="0" dirty="0" smtClean="0">
                <a:latin typeface="Arial"/>
                <a:cs typeface="Arial"/>
              </a:rPr>
              <a:t>Here there’s a choice: device configures own registers; </a:t>
            </a:r>
            <a:r>
              <a:rPr lang="en-US" sz="2200" b="1" kern="0" dirty="0" smtClean="0">
                <a:latin typeface="Arial"/>
                <a:cs typeface="Arial"/>
              </a:rPr>
              <a:t>or</a:t>
            </a:r>
            <a:r>
              <a:rPr lang="en-US" sz="2200" kern="0" dirty="0" smtClean="0">
                <a:latin typeface="Arial"/>
                <a:cs typeface="Arial"/>
              </a:rPr>
              <a:t> one master programs registers for both devices; </a:t>
            </a:r>
            <a:r>
              <a:rPr lang="en-US" sz="2200" b="1" kern="0" dirty="0" smtClean="0">
                <a:latin typeface="Arial"/>
                <a:cs typeface="Arial"/>
              </a:rPr>
              <a:t>or</a:t>
            </a:r>
            <a:r>
              <a:rPr lang="en-US" sz="2200" kern="0" dirty="0" smtClean="0">
                <a:latin typeface="Arial"/>
                <a:cs typeface="Arial"/>
              </a:rPr>
              <a:t> direction-based</a:t>
            </a:r>
            <a:endParaRPr lang="en-US" sz="2200" kern="0" dirty="0">
              <a:latin typeface="Arial"/>
              <a:cs typeface="Arial"/>
            </a:endParaRPr>
          </a:p>
          <a:p>
            <a:pPr marL="914400" lvl="1" indent="-457200">
              <a:spcBef>
                <a:spcPts val="600"/>
              </a:spcBef>
              <a:spcAft>
                <a:spcPct val="10000"/>
              </a:spcAft>
              <a:buFont typeface="+mj-lt"/>
              <a:buAutoNum type="alphaLcParenR"/>
            </a:pPr>
            <a:r>
              <a:rPr lang="en-US" sz="2200" kern="0" dirty="0" smtClean="0">
                <a:latin typeface="Arial"/>
                <a:cs typeface="Arial"/>
              </a:rPr>
              <a:t>Register configuration involves specifying </a:t>
            </a:r>
            <a:r>
              <a:rPr lang="en-US" sz="2200" b="1" kern="0" dirty="0" smtClean="0">
                <a:latin typeface="Arial"/>
                <a:cs typeface="Arial"/>
              </a:rPr>
              <a:t>address translation </a:t>
            </a:r>
            <a:r>
              <a:rPr lang="en-US" sz="2200" kern="0" dirty="0" smtClean="0">
                <a:latin typeface="Arial"/>
                <a:cs typeface="Arial"/>
              </a:rPr>
              <a:t>scheme on </a:t>
            </a:r>
            <a:r>
              <a:rPr lang="en-US" sz="2200" kern="0" dirty="0" err="1" smtClean="0">
                <a:latin typeface="Arial"/>
                <a:cs typeface="Arial"/>
              </a:rPr>
              <a:t>Tx</a:t>
            </a:r>
            <a:r>
              <a:rPr lang="en-US" sz="2200" kern="0" dirty="0" smtClean="0">
                <a:latin typeface="Arial"/>
                <a:cs typeface="Arial"/>
              </a:rPr>
              <a:t> &amp; Rx side, and any event/interrupt configuration</a:t>
            </a:r>
          </a:p>
          <a:p>
            <a:pPr marL="457200" lvl="0" indent="-457200">
              <a:spcBef>
                <a:spcPts val="600"/>
              </a:spcBef>
              <a:spcAft>
                <a:spcPct val="10000"/>
              </a:spcAft>
              <a:buAutoNum type="arabicPeriod"/>
            </a:pPr>
            <a:endParaRPr lang="en-US" sz="2000" kern="0" dirty="0" smtClean="0">
              <a:latin typeface="Arial"/>
              <a:cs typeface="Arial"/>
            </a:endParaRPr>
          </a:p>
          <a:p>
            <a:pPr lvl="0">
              <a:spcBef>
                <a:spcPts val="0"/>
              </a:spcBef>
              <a:spcAft>
                <a:spcPct val="10000"/>
              </a:spcAft>
            </a:pPr>
            <a:endParaRPr lang="en-US" sz="2000" kern="0" dirty="0">
              <a:latin typeface="Arial"/>
              <a:cs typeface="Arial"/>
            </a:endParaRPr>
          </a:p>
        </p:txBody>
      </p:sp>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Configuration: Typical Flow</a:t>
            </a:r>
          </a:p>
        </p:txBody>
      </p:sp>
    </p:spTree>
    <p:extLst>
      <p:ext uri="{BB962C8B-B14F-4D97-AF65-F5344CB8AC3E}">
        <p14:creationId xmlns:p14="http://schemas.microsoft.com/office/powerpoint/2010/main" xmlns="" val="378674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152400" y="9144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600"/>
              </a:spcBef>
              <a:spcAft>
                <a:spcPct val="10000"/>
              </a:spcAft>
            </a:pPr>
            <a:r>
              <a:rPr lang="en-US" sz="2200" kern="0" dirty="0" smtClean="0">
                <a:latin typeface="Arial"/>
                <a:cs typeface="Arial"/>
              </a:rPr>
              <a:t>Chip Support Library (CSL) and </a:t>
            </a:r>
            <a:r>
              <a:rPr lang="en-US" sz="2200" kern="0" dirty="0" err="1" smtClean="0">
                <a:latin typeface="Arial"/>
                <a:cs typeface="Arial"/>
              </a:rPr>
              <a:t>HyperLink</a:t>
            </a:r>
            <a:r>
              <a:rPr lang="en-US" sz="2200" kern="0" dirty="0" smtClean="0">
                <a:latin typeface="Arial"/>
                <a:cs typeface="Arial"/>
              </a:rPr>
              <a:t> Low-Level Drivers (LLD) make available APIs that can be used to configure </a:t>
            </a:r>
            <a:r>
              <a:rPr lang="en-US" sz="2200" kern="0" dirty="0" err="1" smtClean="0">
                <a:latin typeface="Arial"/>
                <a:cs typeface="Arial"/>
              </a:rPr>
              <a:t>HyperLink</a:t>
            </a:r>
            <a:endParaRPr lang="en-US" sz="2200" kern="0" dirty="0" smtClean="0">
              <a:latin typeface="Arial"/>
              <a:cs typeface="Arial"/>
            </a:endParaRPr>
          </a:p>
          <a:p>
            <a:pPr lvl="0" indent="-457200">
              <a:spcBef>
                <a:spcPts val="600"/>
              </a:spcBef>
              <a:spcAft>
                <a:spcPct val="10000"/>
              </a:spcAft>
            </a:pPr>
            <a:endParaRPr lang="en-US" sz="2200" kern="0" dirty="0">
              <a:latin typeface="Arial"/>
              <a:cs typeface="Arial"/>
            </a:endParaRPr>
          </a:p>
          <a:p>
            <a:pPr lvl="0" indent="-457200">
              <a:spcBef>
                <a:spcPts val="600"/>
              </a:spcBef>
              <a:spcAft>
                <a:spcPct val="10000"/>
              </a:spcAft>
            </a:pPr>
            <a:r>
              <a:rPr lang="en-US" sz="2200" kern="0" dirty="0" smtClean="0">
                <a:latin typeface="Arial"/>
                <a:cs typeface="Arial"/>
              </a:rPr>
              <a:t>General recommendations: </a:t>
            </a:r>
          </a:p>
          <a:p>
            <a:pPr lvl="0" indent="-457200">
              <a:spcBef>
                <a:spcPts val="600"/>
              </a:spcBef>
              <a:spcAft>
                <a:spcPct val="10000"/>
              </a:spcAft>
              <a:buFont typeface="Arial"/>
              <a:buChar char="•"/>
            </a:pPr>
            <a:r>
              <a:rPr lang="en-US" sz="2200" kern="0" dirty="0" smtClean="0">
                <a:latin typeface="Arial"/>
                <a:cs typeface="Arial"/>
              </a:rPr>
              <a:t>Wherever LLD functions are available to do something, use LLD </a:t>
            </a:r>
          </a:p>
          <a:p>
            <a:pPr lvl="0" indent="-457200">
              <a:spcBef>
                <a:spcPts val="600"/>
              </a:spcBef>
              <a:spcAft>
                <a:spcPct val="10000"/>
              </a:spcAft>
              <a:buFont typeface="Arial"/>
              <a:buChar char="•"/>
            </a:pPr>
            <a:r>
              <a:rPr lang="en-US" sz="2200" kern="0" dirty="0" smtClean="0">
                <a:latin typeface="Arial"/>
                <a:cs typeface="Arial"/>
              </a:rPr>
              <a:t>If LLD API does not exist for what you want to achieve, use CSL</a:t>
            </a:r>
          </a:p>
          <a:p>
            <a:pPr lvl="0" indent="-457200">
              <a:spcBef>
                <a:spcPts val="600"/>
              </a:spcBef>
              <a:spcAft>
                <a:spcPct val="10000"/>
              </a:spcAft>
              <a:buFont typeface="Arial"/>
              <a:buChar char="•"/>
            </a:pPr>
            <a:r>
              <a:rPr lang="en-US" sz="2200" kern="0" dirty="0" smtClean="0">
                <a:latin typeface="Arial"/>
                <a:cs typeface="Arial"/>
              </a:rPr>
              <a:t>Leverage functions from TI’s </a:t>
            </a:r>
            <a:r>
              <a:rPr lang="en-US" sz="2200" kern="0" dirty="0" err="1" smtClean="0">
                <a:latin typeface="Arial"/>
                <a:cs typeface="Arial"/>
              </a:rPr>
              <a:t>HyperLink</a:t>
            </a:r>
            <a:r>
              <a:rPr lang="en-US" sz="2200" kern="0" dirty="0" smtClean="0">
                <a:latin typeface="Arial"/>
                <a:cs typeface="Arial"/>
              </a:rPr>
              <a:t> LLD example project</a:t>
            </a:r>
          </a:p>
          <a:p>
            <a:pPr marL="457200" lvl="0" indent="-457200">
              <a:spcBef>
                <a:spcPts val="600"/>
              </a:spcBef>
              <a:spcAft>
                <a:spcPct val="10000"/>
              </a:spcAft>
              <a:buAutoNum type="arabicPeriod"/>
            </a:pPr>
            <a:endParaRPr lang="en-US" sz="2000" kern="0" dirty="0" smtClean="0">
              <a:latin typeface="Arial"/>
              <a:cs typeface="Arial"/>
            </a:endParaRPr>
          </a:p>
          <a:p>
            <a:pPr lvl="0">
              <a:spcBef>
                <a:spcPts val="0"/>
              </a:spcBef>
              <a:spcAft>
                <a:spcPct val="10000"/>
              </a:spcAft>
            </a:pPr>
            <a:endParaRPr lang="en-US" sz="2000" kern="0" dirty="0">
              <a:latin typeface="Arial"/>
              <a:cs typeface="Arial"/>
            </a:endParaRPr>
          </a:p>
        </p:txBody>
      </p:sp>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Configuration: APIs</a:t>
            </a:r>
          </a:p>
        </p:txBody>
      </p:sp>
    </p:spTree>
    <p:extLst>
      <p:ext uri="{BB962C8B-B14F-4D97-AF65-F5344CB8AC3E}">
        <p14:creationId xmlns:p14="http://schemas.microsoft.com/office/powerpoint/2010/main" xmlns="" val="567120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4800" y="990600"/>
            <a:ext cx="86868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latin typeface="Arial"/>
                <a:cs typeface="Arial"/>
              </a:rPr>
              <a:t>Enable power domain for peripherals using CSL routines</a:t>
            </a:r>
          </a:p>
          <a:p>
            <a:pPr marL="1085850" lvl="2" indent="-514350" eaLnBrk="1" fontAlgn="auto" hangingPunct="1">
              <a:spcAft>
                <a:spcPts val="0"/>
              </a:spcAft>
              <a:buFont typeface="Arial" pitchFamily="34" charset="0"/>
              <a:buNone/>
              <a:defRPr/>
            </a:pPr>
            <a:r>
              <a:rPr lang="en-US" sz="1900" i="1" dirty="0" smtClean="0">
                <a:latin typeface="Arial"/>
                <a:cs typeface="Arial"/>
              </a:rPr>
              <a:t>Enabling power to peripherals involves the following four functions:</a:t>
            </a:r>
          </a:p>
          <a:p>
            <a:pPr marL="1062037" lvl="3" indent="-514350" eaLnBrk="1" fontAlgn="auto" hangingPunct="1">
              <a:spcAft>
                <a:spcPts val="0"/>
              </a:spcAft>
              <a:buNone/>
              <a:defRPr/>
            </a:pPr>
            <a:r>
              <a:rPr lang="en-US" sz="1700" i="1" dirty="0" err="1" smtClean="0">
                <a:latin typeface="Arial"/>
                <a:ea typeface="+mn-ea"/>
                <a:cs typeface="Arial"/>
              </a:rPr>
              <a:t>CSL_PSC_enablePowerDomain</a:t>
            </a:r>
            <a:r>
              <a:rPr lang="en-US" sz="1700" i="1" dirty="0" smtClean="0">
                <a:latin typeface="Arial"/>
                <a:ea typeface="+mn-ea"/>
                <a:cs typeface="Arial"/>
              </a:rPr>
              <a:t>()</a:t>
            </a:r>
          </a:p>
          <a:p>
            <a:pPr marL="1062037" lvl="3" indent="-514350" eaLnBrk="1" fontAlgn="auto" hangingPunct="1">
              <a:spcAft>
                <a:spcPts val="0"/>
              </a:spcAft>
              <a:buNone/>
              <a:defRPr/>
            </a:pPr>
            <a:r>
              <a:rPr lang="en-US" sz="1700" i="1" dirty="0" err="1" smtClean="0">
                <a:latin typeface="Arial"/>
                <a:ea typeface="+mn-ea"/>
                <a:cs typeface="Arial"/>
              </a:rPr>
              <a:t>CSL_PSC_setModuleNextState</a:t>
            </a:r>
            <a:r>
              <a:rPr lang="en-US" sz="1700" i="1" dirty="0" smtClean="0">
                <a:latin typeface="Arial"/>
                <a:ea typeface="+mn-ea"/>
                <a:cs typeface="Arial"/>
              </a:rPr>
              <a:t>()</a:t>
            </a:r>
          </a:p>
          <a:p>
            <a:pPr marL="1062037" lvl="3" indent="-514350" eaLnBrk="1" fontAlgn="auto" hangingPunct="1">
              <a:spcAft>
                <a:spcPts val="0"/>
              </a:spcAft>
              <a:buNone/>
              <a:defRPr/>
            </a:pPr>
            <a:r>
              <a:rPr lang="en-US" sz="1700" i="1" dirty="0" smtClean="0">
                <a:latin typeface="Arial"/>
                <a:ea typeface="+mn-ea"/>
                <a:cs typeface="Arial"/>
              </a:rPr>
              <a:t>CSL_PSC_startStateTransition()</a:t>
            </a:r>
          </a:p>
          <a:p>
            <a:pPr marL="1062037" lvl="3" indent="-514350" eaLnBrk="1" fontAlgn="auto" hangingPunct="1">
              <a:spcAft>
                <a:spcPts val="0"/>
              </a:spcAft>
              <a:buNone/>
              <a:defRPr/>
            </a:pPr>
            <a:r>
              <a:rPr lang="en-US" sz="1700" i="1" dirty="0" smtClean="0">
                <a:latin typeface="Arial"/>
                <a:ea typeface="+mn-ea"/>
                <a:cs typeface="Arial"/>
              </a:rPr>
              <a:t>CSL_PSC_isStateTransitionDone()</a:t>
            </a:r>
          </a:p>
          <a:p>
            <a:pPr marL="514350" indent="-514350" eaLnBrk="1" fontAlgn="auto" hangingPunct="1">
              <a:spcAft>
                <a:spcPts val="0"/>
              </a:spcAft>
              <a:buFont typeface="+mj-lt"/>
              <a:buAutoNum type="arabicPeriod"/>
              <a:defRPr/>
            </a:pPr>
            <a:r>
              <a:rPr lang="en-US" sz="2400" dirty="0" smtClean="0">
                <a:latin typeface="Arial"/>
                <a:cs typeface="Arial"/>
              </a:rPr>
              <a:t>Reset the HyperLink and load the boot code for the PLL</a:t>
            </a:r>
          </a:p>
          <a:p>
            <a:pPr marL="1085850" lvl="2" indent="-514350" eaLnBrk="1" fontAlgn="auto" hangingPunct="1">
              <a:spcAft>
                <a:spcPts val="0"/>
              </a:spcAft>
              <a:buFont typeface="Arial" pitchFamily="34" charset="0"/>
              <a:buNone/>
              <a:defRPr/>
            </a:pPr>
            <a:r>
              <a:rPr lang="en-US" sz="1700" i="1" dirty="0" smtClean="0">
                <a:latin typeface="Arial"/>
                <a:cs typeface="Arial"/>
              </a:rPr>
              <a:t>Write 1 to the reset field of control register (address base + 0x04)</a:t>
            </a:r>
          </a:p>
          <a:p>
            <a:pPr marL="1085850" lvl="2" indent="-514350" eaLnBrk="1" fontAlgn="auto" hangingPunct="1">
              <a:spcAft>
                <a:spcPts val="0"/>
              </a:spcAft>
              <a:buFont typeface="Arial" pitchFamily="34" charset="0"/>
              <a:buNone/>
              <a:defRPr/>
            </a:pPr>
            <a:r>
              <a:rPr lang="en-US" sz="1700" i="1" dirty="0" err="1" smtClean="0">
                <a:latin typeface="Arial"/>
                <a:cs typeface="Arial"/>
              </a:rPr>
              <a:t>CSL_BootCfgUnlockKicker</a:t>
            </a:r>
            <a:r>
              <a:rPr lang="en-US" sz="1700" i="1" dirty="0" smtClean="0">
                <a:latin typeface="Arial"/>
                <a:cs typeface="Arial"/>
              </a:rPr>
              <a:t>();</a:t>
            </a:r>
          </a:p>
          <a:p>
            <a:pPr marL="1085850" lvl="2" indent="-514350" eaLnBrk="1" fontAlgn="auto" hangingPunct="1">
              <a:spcAft>
                <a:spcPts val="0"/>
              </a:spcAft>
              <a:buFont typeface="Arial" pitchFamily="34" charset="0"/>
              <a:buNone/>
              <a:defRPr/>
            </a:pPr>
            <a:r>
              <a:rPr lang="en-US" sz="1700" i="1" dirty="0" err="1" smtClean="0">
                <a:latin typeface="Arial"/>
                <a:cs typeface="Arial"/>
              </a:rPr>
              <a:t>CSL_BootCfgSetVUSRConfigPLL</a:t>
            </a:r>
            <a:r>
              <a:rPr lang="en-US" sz="1700" i="1" dirty="0" smtClean="0">
                <a:latin typeface="Arial"/>
                <a:cs typeface="Arial"/>
              </a:rPr>
              <a:t> ()</a:t>
            </a:r>
            <a:endParaRPr lang="en-US" sz="1700" b="1" i="1" dirty="0" smtClean="0">
              <a:latin typeface="Arial"/>
              <a:cs typeface="Arial"/>
            </a:endParaRPr>
          </a:p>
          <a:p>
            <a:pPr marL="514350" indent="-514350" eaLnBrk="1" fontAlgn="auto" hangingPunct="1">
              <a:spcAft>
                <a:spcPts val="0"/>
              </a:spcAft>
              <a:buFont typeface="Arial" pitchFamily="34" charset="0"/>
              <a:buNone/>
              <a:defRPr/>
            </a:pPr>
            <a:r>
              <a:rPr lang="en-US" dirty="0" smtClean="0">
                <a:latin typeface="Arial"/>
                <a:cs typeface="Arial"/>
              </a:rPr>
              <a:t>3. </a:t>
            </a:r>
            <a:r>
              <a:rPr lang="en-US" sz="2400" dirty="0" smtClean="0">
                <a:latin typeface="Arial"/>
                <a:cs typeface="Arial"/>
              </a:rPr>
              <a:t>Configure the SERDES.</a:t>
            </a:r>
          </a:p>
          <a:p>
            <a:pPr marL="1085850" lvl="2" indent="-514350" eaLnBrk="1" fontAlgn="auto" hangingPunct="1">
              <a:spcAft>
                <a:spcPts val="0"/>
              </a:spcAft>
              <a:buFont typeface="Arial" pitchFamily="34" charset="0"/>
              <a:buNone/>
              <a:defRPr/>
            </a:pPr>
            <a:r>
              <a:rPr lang="en-US" sz="1700" i="1" dirty="0" err="1" smtClean="0">
                <a:latin typeface="Arial"/>
                <a:cs typeface="Arial"/>
              </a:rPr>
              <a:t>CSL_BootCfgVUSRRxConfig</a:t>
            </a:r>
            <a:r>
              <a:rPr lang="en-US" sz="1700" i="1" dirty="0" smtClean="0">
                <a:latin typeface="Arial"/>
                <a:cs typeface="Arial"/>
              </a:rPr>
              <a:t>()</a:t>
            </a:r>
          </a:p>
          <a:p>
            <a:pPr marL="1085850" lvl="2" indent="-514350" eaLnBrk="1" fontAlgn="auto" hangingPunct="1">
              <a:spcAft>
                <a:spcPts val="0"/>
              </a:spcAft>
              <a:buFont typeface="Arial" pitchFamily="34" charset="0"/>
              <a:buNone/>
              <a:defRPr/>
            </a:pPr>
            <a:r>
              <a:rPr lang="en-US" sz="1700" i="1" dirty="0" err="1" smtClean="0">
                <a:latin typeface="Arial"/>
                <a:cs typeface="Arial"/>
              </a:rPr>
              <a:t>CSL_BootCfgVUSRTxConfig</a:t>
            </a:r>
            <a:r>
              <a:rPr lang="en-US" sz="1700" i="1" dirty="0" smtClean="0">
                <a:latin typeface="Arial"/>
                <a:cs typeface="Arial"/>
              </a:rPr>
              <a:t>()</a:t>
            </a:r>
          </a:p>
          <a:p>
            <a:pPr marL="514350" indent="-514350" eaLnBrk="1" fontAlgn="auto" hangingPunct="1">
              <a:spcAft>
                <a:spcPts val="0"/>
              </a:spcAft>
              <a:buFont typeface="Arial" pitchFamily="34" charset="0"/>
              <a:buNone/>
              <a:defRPr/>
            </a:pPr>
            <a:endParaRPr lang="en-US" dirty="0" smtClean="0">
              <a:latin typeface="Arial"/>
              <a:cs typeface="Arial"/>
            </a:endParaRPr>
          </a:p>
        </p:txBody>
      </p:sp>
      <p:sp>
        <p:nvSpPr>
          <p:cNvPr id="5"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Configuration: Typical Flow, Step 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990600"/>
            <a:ext cx="8229600" cy="5029200"/>
          </a:xfrm>
        </p:spPr>
        <p:txBody>
          <a:bodyPr rtlCol="0">
            <a:normAutofit/>
          </a:bodyPr>
          <a:lstStyle/>
          <a:p>
            <a:pPr marL="514350" indent="-514350" eaLnBrk="1" fontAlgn="auto" hangingPunct="1">
              <a:spcAft>
                <a:spcPts val="0"/>
              </a:spcAft>
              <a:buFont typeface="+mj-lt"/>
              <a:buAutoNum type="arabicPeriod"/>
              <a:defRPr/>
            </a:pPr>
            <a:r>
              <a:rPr lang="en-US" sz="2400" dirty="0" smtClean="0">
                <a:latin typeface="Arial"/>
                <a:cs typeface="Arial"/>
              </a:rPr>
              <a:t>HyperLink Control registers</a:t>
            </a:r>
          </a:p>
          <a:p>
            <a:pPr marL="514350" indent="-514350" eaLnBrk="1" fontAlgn="auto" hangingPunct="1">
              <a:spcAft>
                <a:spcPts val="0"/>
              </a:spcAft>
              <a:buFont typeface="+mj-lt"/>
              <a:buAutoNum type="arabicPeriod"/>
              <a:defRPr/>
            </a:pPr>
            <a:r>
              <a:rPr lang="en-US" sz="2400" dirty="0" smtClean="0">
                <a:latin typeface="Arial"/>
                <a:cs typeface="Arial"/>
              </a:rPr>
              <a:t>Interrupt registers</a:t>
            </a:r>
          </a:p>
          <a:p>
            <a:pPr marL="514350" indent="-514350" eaLnBrk="1" fontAlgn="auto" hangingPunct="1">
              <a:spcAft>
                <a:spcPts val="0"/>
              </a:spcAft>
              <a:buFont typeface="+mj-lt"/>
              <a:buAutoNum type="arabicPeriod"/>
              <a:defRPr/>
            </a:pPr>
            <a:r>
              <a:rPr lang="en-US" sz="2400" dirty="0" smtClean="0">
                <a:latin typeface="Arial"/>
                <a:cs typeface="Arial"/>
              </a:rPr>
              <a:t>Lane Power Management registers</a:t>
            </a:r>
          </a:p>
          <a:p>
            <a:pPr marL="514350" indent="-514350" eaLnBrk="1" fontAlgn="auto" hangingPunct="1">
              <a:spcAft>
                <a:spcPts val="0"/>
              </a:spcAft>
              <a:buFont typeface="+mj-lt"/>
              <a:buAutoNum type="arabicPeriod"/>
              <a:defRPr/>
            </a:pPr>
            <a:r>
              <a:rPr lang="en-US" sz="2400" dirty="0" smtClean="0">
                <a:latin typeface="Arial"/>
                <a:cs typeface="Arial"/>
              </a:rPr>
              <a:t>Error Detection registers</a:t>
            </a:r>
          </a:p>
          <a:p>
            <a:pPr marL="514350" indent="-514350" eaLnBrk="1" fontAlgn="auto" hangingPunct="1">
              <a:spcAft>
                <a:spcPts val="0"/>
              </a:spcAft>
              <a:buFont typeface="+mj-lt"/>
              <a:buAutoNum type="arabicPeriod"/>
              <a:defRPr/>
            </a:pPr>
            <a:r>
              <a:rPr lang="en-US" sz="2400" dirty="0" smtClean="0">
                <a:latin typeface="Arial"/>
                <a:cs typeface="Arial"/>
              </a:rPr>
              <a:t>SerDes operation registers</a:t>
            </a:r>
          </a:p>
          <a:p>
            <a:pPr marL="514350" indent="-514350" eaLnBrk="1" fontAlgn="auto" hangingPunct="1">
              <a:spcAft>
                <a:spcPts val="0"/>
              </a:spcAft>
              <a:buFont typeface="+mj-lt"/>
              <a:buAutoNum type="arabicPeriod"/>
              <a:defRPr/>
            </a:pPr>
            <a:r>
              <a:rPr lang="en-US" sz="2400" dirty="0" smtClean="0">
                <a:latin typeface="Arial"/>
                <a:cs typeface="Arial"/>
              </a:rPr>
              <a:t>Address Translation registers</a:t>
            </a:r>
            <a:endParaRPr lang="en-US" dirty="0" smtClean="0">
              <a:latin typeface="Arial"/>
              <a:cs typeface="Arial"/>
            </a:endParaRPr>
          </a:p>
          <a:p>
            <a:pPr marL="514350" indent="-514350" eaLnBrk="1" fontAlgn="auto" hangingPunct="1">
              <a:spcAft>
                <a:spcPts val="0"/>
              </a:spcAft>
              <a:buFont typeface="+mj-lt"/>
              <a:buAutoNum type="arabicPeriod"/>
              <a:defRPr/>
            </a:pPr>
            <a:endParaRPr lang="en-US" sz="2400" dirty="0" smtClean="0">
              <a:latin typeface="Arial"/>
              <a:cs typeface="Arial"/>
            </a:endParaRPr>
          </a:p>
        </p:txBody>
      </p:sp>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Configuration: Typical Flow,</a:t>
            </a:r>
            <a:r>
              <a:rPr lang="en-US" sz="3200" dirty="0" smtClean="0">
                <a:solidFill>
                  <a:srgbClr val="FF0000"/>
                </a:solidFill>
                <a:latin typeface="Arial"/>
                <a:cs typeface="Arial"/>
                <a:sym typeface="Wingdings"/>
              </a:rPr>
              <a:t> Step 2</a:t>
            </a:r>
            <a:endParaRPr lang="en-US" sz="3200" dirty="0" smtClean="0">
              <a:solidFill>
                <a:srgbClr val="FF0000"/>
              </a:solidFill>
              <a:latin typeface="Arial"/>
              <a:cs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762000"/>
            <a:ext cx="8229600" cy="5638800"/>
          </a:xfrm>
        </p:spPr>
        <p:txBody>
          <a:bodyPr rtlCol="0">
            <a:noAutofit/>
          </a:bodyPr>
          <a:lstStyle/>
          <a:p>
            <a:pPr>
              <a:buNone/>
              <a:defRPr/>
            </a:pPr>
            <a:r>
              <a:rPr lang="en-US" sz="1400" dirty="0" smtClean="0">
                <a:latin typeface="Arial"/>
                <a:cs typeface="Arial"/>
                <a:hlinkClick r:id="rId3" action="ppaction://hlinkfile"/>
              </a:rPr>
              <a:t>hyplnkRet_e</a:t>
            </a:r>
            <a:r>
              <a:rPr lang="en-US" sz="1400" dirty="0" smtClean="0">
                <a:latin typeface="Arial"/>
                <a:cs typeface="Arial"/>
              </a:rPr>
              <a:t>  </a:t>
            </a:r>
            <a:r>
              <a:rPr lang="en-US" sz="1400" dirty="0" smtClean="0">
                <a:latin typeface="Arial"/>
                <a:cs typeface="Arial"/>
                <a:hlinkClick r:id="rId4" action="ppaction://hlinkfile"/>
              </a:rPr>
              <a:t>Hyplnk_open</a:t>
            </a:r>
            <a:r>
              <a:rPr lang="en-US" sz="1400" dirty="0" smtClean="0">
                <a:latin typeface="Arial"/>
                <a:cs typeface="Arial"/>
              </a:rPr>
              <a:t> (int portNum, </a:t>
            </a:r>
            <a:r>
              <a:rPr lang="en-US" sz="1400" dirty="0" smtClean="0">
                <a:latin typeface="Arial"/>
                <a:cs typeface="Arial"/>
                <a:hlinkClick r:id="rId5" action="ppaction://hlinkfile"/>
              </a:rPr>
              <a:t>Hyplnk_Handle</a:t>
            </a:r>
            <a:r>
              <a:rPr lang="en-US" sz="1400" dirty="0" smtClean="0">
                <a:latin typeface="Arial"/>
                <a:cs typeface="Arial"/>
              </a:rPr>
              <a:t> *pHandle)   </a:t>
            </a:r>
          </a:p>
          <a:p>
            <a:pPr>
              <a:buNone/>
              <a:defRPr/>
            </a:pPr>
            <a:r>
              <a:rPr lang="en-US" sz="1400" dirty="0" smtClean="0">
                <a:latin typeface="Arial"/>
                <a:cs typeface="Arial"/>
              </a:rPr>
              <a:t>		Hyplnk_open creates/opens a HyperLink instance. </a:t>
            </a:r>
          </a:p>
          <a:p>
            <a:pPr>
              <a:buNone/>
              <a:defRPr/>
            </a:pPr>
            <a:endParaRPr lang="en-US" sz="1400" dirty="0" smtClean="0">
              <a:latin typeface="Arial"/>
              <a:cs typeface="Arial"/>
            </a:endParaRPr>
          </a:p>
          <a:p>
            <a:pPr>
              <a:buNone/>
              <a:defRPr/>
            </a:pPr>
            <a:r>
              <a:rPr lang="en-US" sz="1400" dirty="0" smtClean="0">
                <a:latin typeface="Arial"/>
                <a:cs typeface="Arial"/>
                <a:hlinkClick r:id="rId3" action="ppaction://hlinkfile"/>
              </a:rPr>
              <a:t>hyplnkRet_e</a:t>
            </a:r>
            <a:r>
              <a:rPr lang="en-US" sz="1400" dirty="0" smtClean="0">
                <a:latin typeface="Arial"/>
                <a:cs typeface="Arial"/>
              </a:rPr>
              <a:t>  </a:t>
            </a:r>
            <a:r>
              <a:rPr lang="en-US" sz="1400" dirty="0" smtClean="0">
                <a:latin typeface="Arial"/>
                <a:cs typeface="Arial"/>
                <a:hlinkClick r:id="rId4" action="ppaction://hlinkfile"/>
              </a:rPr>
              <a:t>Hyplnk_close</a:t>
            </a:r>
            <a:r>
              <a:rPr lang="en-US" sz="1400" dirty="0" smtClean="0">
                <a:latin typeface="Arial"/>
                <a:cs typeface="Arial"/>
              </a:rPr>
              <a:t> (</a:t>
            </a:r>
            <a:r>
              <a:rPr lang="en-US" sz="1400" dirty="0" smtClean="0">
                <a:latin typeface="Arial"/>
                <a:cs typeface="Arial"/>
                <a:hlinkClick r:id="rId5" action="ppaction://hlinkfile"/>
              </a:rPr>
              <a:t>Hyplnk_Handle</a:t>
            </a:r>
            <a:r>
              <a:rPr lang="en-US" sz="1400" dirty="0" smtClean="0">
                <a:latin typeface="Arial"/>
                <a:cs typeface="Arial"/>
              </a:rPr>
              <a:t> *pHandle)   </a:t>
            </a:r>
          </a:p>
          <a:p>
            <a:pPr>
              <a:buNone/>
              <a:defRPr/>
            </a:pPr>
            <a:r>
              <a:rPr lang="en-US" sz="1400" dirty="0" smtClean="0">
                <a:latin typeface="Arial"/>
                <a:cs typeface="Arial"/>
              </a:rPr>
              <a:t>		Hyplnk_close Closes (frees) the driver handle. </a:t>
            </a:r>
          </a:p>
          <a:p>
            <a:pPr>
              <a:buNone/>
              <a:defRPr/>
            </a:pPr>
            <a:endParaRPr lang="en-US" sz="1400" dirty="0" smtClean="0">
              <a:latin typeface="Arial"/>
              <a:cs typeface="Arial"/>
            </a:endParaRPr>
          </a:p>
          <a:p>
            <a:pPr>
              <a:buNone/>
              <a:defRPr/>
            </a:pPr>
            <a:r>
              <a:rPr lang="en-US" sz="1400" dirty="0" smtClean="0">
                <a:latin typeface="Arial"/>
                <a:cs typeface="Arial"/>
                <a:hlinkClick r:id="rId3" action="ppaction://hlinkfile"/>
              </a:rPr>
              <a:t>hyplnkRet_e</a:t>
            </a:r>
            <a:r>
              <a:rPr lang="en-US" sz="1400" dirty="0" smtClean="0">
                <a:latin typeface="Arial"/>
                <a:cs typeface="Arial"/>
              </a:rPr>
              <a:t>  </a:t>
            </a:r>
            <a:r>
              <a:rPr lang="en-US" sz="1400" dirty="0" smtClean="0">
                <a:latin typeface="Arial"/>
                <a:cs typeface="Arial"/>
                <a:hlinkClick r:id="rId4" action="ppaction://hlinkfile"/>
              </a:rPr>
              <a:t>Hyplnk_readRegs</a:t>
            </a:r>
            <a:r>
              <a:rPr lang="en-US" sz="1400" dirty="0" smtClean="0">
                <a:latin typeface="Arial"/>
                <a:cs typeface="Arial"/>
              </a:rPr>
              <a:t> (</a:t>
            </a:r>
            <a:r>
              <a:rPr lang="en-US" sz="1400" dirty="0" smtClean="0">
                <a:latin typeface="Arial"/>
                <a:cs typeface="Arial"/>
                <a:hlinkClick r:id="rId5" action="ppaction://hlinkfile"/>
              </a:rPr>
              <a:t>Hyplnk_Handle</a:t>
            </a:r>
            <a:r>
              <a:rPr lang="en-US" sz="1400" dirty="0" smtClean="0">
                <a:latin typeface="Arial"/>
                <a:cs typeface="Arial"/>
              </a:rPr>
              <a:t> handle, </a:t>
            </a:r>
            <a:r>
              <a:rPr lang="en-US" sz="1400" dirty="0" smtClean="0">
                <a:latin typeface="Arial"/>
                <a:cs typeface="Arial"/>
                <a:hlinkClick r:id="rId6" action="ppaction://hlinkfile"/>
              </a:rPr>
              <a:t>hyplnkLocation_e</a:t>
            </a:r>
            <a:r>
              <a:rPr lang="en-US" sz="1400" dirty="0" smtClean="0">
                <a:latin typeface="Arial"/>
                <a:cs typeface="Arial"/>
              </a:rPr>
              <a:t> location, </a:t>
            </a:r>
            <a:r>
              <a:rPr lang="en-US" sz="1400" dirty="0" smtClean="0">
                <a:latin typeface="Arial"/>
                <a:cs typeface="Arial"/>
                <a:hlinkClick r:id="rId7" action="ppaction://hlinkfile"/>
              </a:rPr>
              <a:t>hyplnkRegisters_t</a:t>
            </a:r>
            <a:r>
              <a:rPr lang="en-US" sz="1400" dirty="0" smtClean="0">
                <a:latin typeface="Arial"/>
                <a:cs typeface="Arial"/>
              </a:rPr>
              <a:t> *readRegs)   </a:t>
            </a:r>
          </a:p>
          <a:p>
            <a:pPr>
              <a:buNone/>
              <a:defRPr/>
            </a:pPr>
            <a:r>
              <a:rPr lang="en-US" sz="1400" dirty="0" smtClean="0">
                <a:latin typeface="Arial"/>
                <a:cs typeface="Arial"/>
              </a:rPr>
              <a:t>		Performs a configuration read. </a:t>
            </a:r>
          </a:p>
          <a:p>
            <a:pPr>
              <a:buNone/>
              <a:defRPr/>
            </a:pPr>
            <a:endParaRPr lang="en-US" sz="1400" dirty="0" smtClean="0">
              <a:latin typeface="Arial"/>
              <a:cs typeface="Arial"/>
              <a:hlinkClick r:id="rId3" action="ppaction://hlinkfile"/>
            </a:endParaRPr>
          </a:p>
          <a:p>
            <a:pPr>
              <a:buNone/>
              <a:defRPr/>
            </a:pPr>
            <a:r>
              <a:rPr lang="en-US" sz="1400" dirty="0" smtClean="0">
                <a:latin typeface="Arial"/>
                <a:cs typeface="Arial"/>
                <a:hlinkClick r:id="rId3" action="ppaction://hlinkfile"/>
              </a:rPr>
              <a:t>hyplnkRet_e</a:t>
            </a:r>
            <a:r>
              <a:rPr lang="en-US" sz="1400" dirty="0" smtClean="0">
                <a:latin typeface="Arial"/>
                <a:cs typeface="Arial"/>
              </a:rPr>
              <a:t>  </a:t>
            </a:r>
            <a:r>
              <a:rPr lang="en-US" sz="1400" dirty="0" smtClean="0">
                <a:latin typeface="Arial"/>
                <a:cs typeface="Arial"/>
                <a:hlinkClick r:id="rId4" action="ppaction://hlinkfile"/>
              </a:rPr>
              <a:t>Hyplnk_writeRegs</a:t>
            </a:r>
            <a:r>
              <a:rPr lang="en-US" sz="1400" dirty="0" smtClean="0">
                <a:latin typeface="Arial"/>
                <a:cs typeface="Arial"/>
              </a:rPr>
              <a:t> (</a:t>
            </a:r>
            <a:r>
              <a:rPr lang="en-US" sz="1400" dirty="0" smtClean="0">
                <a:latin typeface="Arial"/>
                <a:cs typeface="Arial"/>
                <a:hlinkClick r:id="rId5" action="ppaction://hlinkfile"/>
              </a:rPr>
              <a:t>Hyplnk_Handle</a:t>
            </a:r>
            <a:r>
              <a:rPr lang="en-US" sz="1400" dirty="0" smtClean="0">
                <a:latin typeface="Arial"/>
                <a:cs typeface="Arial"/>
              </a:rPr>
              <a:t> handle, </a:t>
            </a:r>
            <a:r>
              <a:rPr lang="en-US" sz="1400" dirty="0" smtClean="0">
                <a:latin typeface="Arial"/>
                <a:cs typeface="Arial"/>
                <a:hlinkClick r:id="rId6" action="ppaction://hlinkfile"/>
              </a:rPr>
              <a:t>hyplnkLocation_e</a:t>
            </a:r>
            <a:r>
              <a:rPr lang="en-US" sz="1400" dirty="0" smtClean="0">
                <a:latin typeface="Arial"/>
                <a:cs typeface="Arial"/>
              </a:rPr>
              <a:t> location, </a:t>
            </a:r>
            <a:r>
              <a:rPr lang="en-US" sz="1400" dirty="0" smtClean="0">
                <a:latin typeface="Arial"/>
                <a:cs typeface="Arial"/>
                <a:hlinkClick r:id="rId7" action="ppaction://hlinkfile"/>
              </a:rPr>
              <a:t>hyplnkRegisters_t</a:t>
            </a:r>
            <a:r>
              <a:rPr lang="en-US" sz="1400" dirty="0" smtClean="0">
                <a:latin typeface="Arial"/>
                <a:cs typeface="Arial"/>
              </a:rPr>
              <a:t> *writeRegs)   </a:t>
            </a:r>
          </a:p>
          <a:p>
            <a:pPr>
              <a:buNone/>
              <a:defRPr/>
            </a:pPr>
            <a:r>
              <a:rPr lang="en-US" sz="1400" dirty="0" smtClean="0">
                <a:latin typeface="Arial"/>
                <a:cs typeface="Arial"/>
              </a:rPr>
              <a:t>		Performs a configuration write. </a:t>
            </a:r>
          </a:p>
          <a:p>
            <a:pPr>
              <a:buNone/>
              <a:defRPr/>
            </a:pPr>
            <a:endParaRPr lang="en-US" sz="1400" dirty="0" smtClean="0">
              <a:latin typeface="Arial"/>
              <a:cs typeface="Arial"/>
              <a:hlinkClick r:id="rId3" action="ppaction://hlinkfile"/>
            </a:endParaRPr>
          </a:p>
          <a:p>
            <a:pPr>
              <a:buNone/>
              <a:defRPr/>
            </a:pPr>
            <a:r>
              <a:rPr lang="en-US" sz="1400" dirty="0" smtClean="0">
                <a:latin typeface="Arial"/>
                <a:cs typeface="Arial"/>
                <a:hlinkClick r:id="rId3" action="ppaction://hlinkfile"/>
              </a:rPr>
              <a:t>hyplnkRet_e</a:t>
            </a:r>
            <a:r>
              <a:rPr lang="en-US" sz="1400" dirty="0" smtClean="0">
                <a:latin typeface="Arial"/>
                <a:cs typeface="Arial"/>
              </a:rPr>
              <a:t>  </a:t>
            </a:r>
            <a:r>
              <a:rPr lang="en-US" sz="1400" dirty="0" smtClean="0">
                <a:latin typeface="Arial"/>
                <a:cs typeface="Arial"/>
                <a:hlinkClick r:id="rId4" action="ppaction://hlinkfile"/>
              </a:rPr>
              <a:t>Hyplnk_getWindow</a:t>
            </a:r>
            <a:r>
              <a:rPr lang="en-US" sz="1400" dirty="0" smtClean="0">
                <a:latin typeface="Arial"/>
                <a:cs typeface="Arial"/>
              </a:rPr>
              <a:t> (</a:t>
            </a:r>
            <a:r>
              <a:rPr lang="en-US" sz="1400" dirty="0" smtClean="0">
                <a:latin typeface="Arial"/>
                <a:cs typeface="Arial"/>
                <a:hlinkClick r:id="rId5" action="ppaction://hlinkfile"/>
              </a:rPr>
              <a:t>Hyplnk_Handle</a:t>
            </a:r>
            <a:r>
              <a:rPr lang="en-US" sz="1400" dirty="0" smtClean="0">
                <a:latin typeface="Arial"/>
                <a:cs typeface="Arial"/>
              </a:rPr>
              <a:t> handle, void **base, uint32_t *size)   </a:t>
            </a:r>
          </a:p>
          <a:p>
            <a:pPr>
              <a:buNone/>
              <a:defRPr/>
            </a:pPr>
            <a:r>
              <a:rPr lang="en-US" sz="1400" dirty="0" smtClean="0">
                <a:latin typeface="Arial"/>
                <a:cs typeface="Arial"/>
              </a:rPr>
              <a:t>		Hyplnk_getWindow returns the address and size of the local memory window.</a:t>
            </a:r>
          </a:p>
          <a:p>
            <a:pPr>
              <a:buNone/>
              <a:defRPr/>
            </a:pPr>
            <a:endParaRPr lang="en-US" sz="1400" dirty="0" smtClean="0">
              <a:latin typeface="Arial"/>
              <a:cs typeface="Arial"/>
            </a:endParaRPr>
          </a:p>
          <a:p>
            <a:pPr>
              <a:buNone/>
              <a:defRPr/>
            </a:pPr>
            <a:r>
              <a:rPr lang="en-US" sz="1400" dirty="0" smtClean="0">
                <a:latin typeface="Arial"/>
                <a:cs typeface="Arial"/>
              </a:rPr>
              <a:t>uint32_t  </a:t>
            </a:r>
            <a:r>
              <a:rPr lang="en-US" sz="1400" dirty="0" smtClean="0">
                <a:latin typeface="Arial"/>
                <a:cs typeface="Arial"/>
                <a:hlinkClick r:id="rId4" action="ppaction://hlinkfile"/>
              </a:rPr>
              <a:t>Hyplnk_getVersion</a:t>
            </a:r>
            <a:r>
              <a:rPr lang="en-US" sz="1400" dirty="0" smtClean="0">
                <a:latin typeface="Arial"/>
                <a:cs typeface="Arial"/>
              </a:rPr>
              <a:t> (void)   Hyplnk_getVersion </a:t>
            </a:r>
          </a:p>
          <a:p>
            <a:pPr>
              <a:buNone/>
              <a:defRPr/>
            </a:pPr>
            <a:r>
              <a:rPr lang="en-US" sz="1400" dirty="0" smtClean="0">
                <a:latin typeface="Arial"/>
                <a:cs typeface="Arial"/>
              </a:rPr>
              <a:t>		returns the HYPLNK LLD version information. </a:t>
            </a:r>
          </a:p>
          <a:p>
            <a:pPr>
              <a:buNone/>
              <a:defRPr/>
            </a:pPr>
            <a:endParaRPr lang="en-US" sz="1400" dirty="0" smtClean="0">
              <a:latin typeface="Arial"/>
              <a:cs typeface="Arial"/>
            </a:endParaRPr>
          </a:p>
          <a:p>
            <a:pPr>
              <a:buNone/>
              <a:defRPr/>
            </a:pPr>
            <a:r>
              <a:rPr lang="en-US" sz="1400" dirty="0" smtClean="0">
                <a:latin typeface="Arial"/>
                <a:cs typeface="Arial"/>
              </a:rPr>
              <a:t>const char *  </a:t>
            </a:r>
            <a:r>
              <a:rPr lang="en-US" sz="1400" dirty="0" smtClean="0">
                <a:latin typeface="Arial"/>
                <a:cs typeface="Arial"/>
                <a:hlinkClick r:id="rId4" action="ppaction://hlinkfile"/>
              </a:rPr>
              <a:t>Hyplnk_getVersionStr</a:t>
            </a:r>
            <a:r>
              <a:rPr lang="en-US" sz="1400" dirty="0" smtClean="0">
                <a:latin typeface="Arial"/>
                <a:cs typeface="Arial"/>
              </a:rPr>
              <a:t> (void)   Hyplnk_getVersionStr </a:t>
            </a:r>
          </a:p>
          <a:p>
            <a:pPr>
              <a:buNone/>
              <a:defRPr/>
            </a:pPr>
            <a:r>
              <a:rPr lang="en-US" sz="1400" dirty="0" smtClean="0">
                <a:latin typeface="Arial"/>
                <a:cs typeface="Arial"/>
              </a:rPr>
              <a:t>		returns the HYPLNK LLD version string. </a:t>
            </a:r>
            <a:br>
              <a:rPr lang="en-US" sz="1400" dirty="0" smtClean="0">
                <a:latin typeface="Arial"/>
                <a:cs typeface="Arial"/>
              </a:rPr>
            </a:br>
            <a:endParaRPr lang="en-US" sz="1400" dirty="0" smtClean="0">
              <a:latin typeface="Arial"/>
              <a:cs typeface="Arial"/>
            </a:endParaRPr>
          </a:p>
        </p:txBody>
      </p:sp>
      <p:sp>
        <p:nvSpPr>
          <p:cNvPr id="5"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Configuration: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LLD APIs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cstate="print"/>
          <a:srcRect/>
          <a:stretch>
            <a:fillRect/>
          </a:stretch>
        </p:blipFill>
        <p:spPr bwMode="auto">
          <a:xfrm>
            <a:off x="381000" y="699237"/>
            <a:ext cx="8153400" cy="5625363"/>
          </a:xfrm>
          <a:prstGeom prst="rect">
            <a:avLst/>
          </a:prstGeom>
          <a:noFill/>
          <a:ln w="9525">
            <a:noFill/>
            <a:miter lim="800000"/>
            <a:headEnd/>
            <a:tailEnd/>
          </a:ln>
        </p:spPr>
      </p:pic>
      <p:sp>
        <p:nvSpPr>
          <p:cNvPr id="4"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Configuration: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LLD Example API</a:t>
            </a:r>
          </a:p>
        </p:txBody>
      </p:sp>
    </p:spTree>
    <p:extLst>
      <p:ext uri="{BB962C8B-B14F-4D97-AF65-F5344CB8AC3E}">
        <p14:creationId xmlns:p14="http://schemas.microsoft.com/office/powerpoint/2010/main" xmlns="" val="751153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 y="990600"/>
            <a:ext cx="8991600" cy="5293758"/>
          </a:xfrm>
          <a:prstGeom prst="rect">
            <a:avLst/>
          </a:prstGeom>
        </p:spPr>
        <p:txBody>
          <a:bodyPr wrap="square">
            <a:spAutoFit/>
          </a:bodyPr>
          <a:lstStyle/>
          <a:p>
            <a:r>
              <a:rPr lang="en-US" sz="1300" dirty="0" err="1" smtClean="0">
                <a:solidFill>
                  <a:srgbClr val="0070C0"/>
                </a:solidFill>
                <a:latin typeface="+mn-lt"/>
              </a:rPr>
              <a:t>hyplnkChipVerReg_s</a:t>
            </a:r>
            <a:r>
              <a:rPr lang="en-US" sz="1300" dirty="0" smtClean="0">
                <a:latin typeface="+mn-lt"/>
              </a:rPr>
              <a:t> 		Specification of the Chip Version Register  </a:t>
            </a:r>
          </a:p>
          <a:p>
            <a:r>
              <a:rPr lang="en-US" sz="1300" dirty="0" err="1" smtClean="0">
                <a:solidFill>
                  <a:srgbClr val="0070C0"/>
                </a:solidFill>
                <a:latin typeface="+mn-lt"/>
              </a:rPr>
              <a:t>hyplnkControlReg_s</a:t>
            </a:r>
            <a:r>
              <a:rPr lang="en-US" sz="1300" dirty="0" smtClean="0">
                <a:latin typeface="+mn-lt"/>
              </a:rPr>
              <a:t> 		Specification of the HyperLink Control Register  </a:t>
            </a:r>
          </a:p>
          <a:p>
            <a:r>
              <a:rPr lang="en-US" sz="1300" dirty="0" err="1" smtClean="0">
                <a:solidFill>
                  <a:srgbClr val="0070C0"/>
                </a:solidFill>
                <a:latin typeface="+mn-lt"/>
              </a:rPr>
              <a:t>hyplnkECCErrorsReg_s</a:t>
            </a:r>
            <a:r>
              <a:rPr lang="en-US" sz="1300" dirty="0" smtClean="0">
                <a:latin typeface="+mn-lt"/>
              </a:rPr>
              <a:t> 		Specification of the ECC Error Counters Register  </a:t>
            </a:r>
          </a:p>
          <a:p>
            <a:r>
              <a:rPr lang="en-US" sz="1300" dirty="0" err="1" smtClean="0">
                <a:solidFill>
                  <a:srgbClr val="0070C0"/>
                </a:solidFill>
                <a:latin typeface="+mn-lt"/>
              </a:rPr>
              <a:t>hyplnkGenSoftIntReg_s</a:t>
            </a:r>
            <a:r>
              <a:rPr lang="en-US" sz="1300" dirty="0" smtClean="0">
                <a:latin typeface="+mn-lt"/>
              </a:rPr>
              <a:t> 		Specification of the HyperLink Generate Soft Interrupt Value Register  </a:t>
            </a:r>
          </a:p>
          <a:p>
            <a:r>
              <a:rPr lang="en-US" sz="1300" dirty="0" err="1" smtClean="0">
                <a:solidFill>
                  <a:srgbClr val="0070C0"/>
                </a:solidFill>
                <a:latin typeface="+mn-lt"/>
              </a:rPr>
              <a:t>hyplnkIntCtrlIdxReg_s</a:t>
            </a:r>
            <a:r>
              <a:rPr lang="en-US" sz="1300" dirty="0" smtClean="0">
                <a:latin typeface="+mn-lt"/>
              </a:rPr>
              <a:t> 		Specification of the </a:t>
            </a:r>
            <a:r>
              <a:rPr lang="en-US" sz="1300" dirty="0" err="1" smtClean="0">
                <a:latin typeface="+mn-lt"/>
              </a:rPr>
              <a:t>Interupt</a:t>
            </a:r>
            <a:r>
              <a:rPr lang="en-US" sz="1300" dirty="0" smtClean="0">
                <a:latin typeface="+mn-lt"/>
              </a:rPr>
              <a:t> Control Index Register  </a:t>
            </a:r>
          </a:p>
          <a:p>
            <a:r>
              <a:rPr lang="en-US" sz="1300" dirty="0" err="1" smtClean="0">
                <a:solidFill>
                  <a:srgbClr val="0070C0"/>
                </a:solidFill>
                <a:latin typeface="+mn-lt"/>
              </a:rPr>
              <a:t>hyplnkIntCtrlValReg_s</a:t>
            </a:r>
            <a:r>
              <a:rPr lang="en-US" sz="1300" dirty="0" smtClean="0">
                <a:latin typeface="+mn-lt"/>
              </a:rPr>
              <a:t> 		Specification of the Interrupt Control Value Register  </a:t>
            </a:r>
          </a:p>
          <a:p>
            <a:r>
              <a:rPr lang="en-US" sz="1300" dirty="0" err="1" smtClean="0">
                <a:solidFill>
                  <a:srgbClr val="0070C0"/>
                </a:solidFill>
                <a:latin typeface="+mn-lt"/>
              </a:rPr>
              <a:t>hyplnkIntPendSetReg_s</a:t>
            </a:r>
            <a:r>
              <a:rPr lang="en-US" sz="1300" dirty="0" smtClean="0">
                <a:latin typeface="+mn-lt"/>
              </a:rPr>
              <a:t> 		Specification of the HyperLink Interrupt Pending/Set Register  </a:t>
            </a:r>
          </a:p>
          <a:p>
            <a:r>
              <a:rPr lang="en-US" sz="1300" dirty="0" err="1" smtClean="0">
                <a:solidFill>
                  <a:srgbClr val="0070C0"/>
                </a:solidFill>
                <a:latin typeface="+mn-lt"/>
              </a:rPr>
              <a:t>hyplnkIntPriVecReg_s</a:t>
            </a:r>
            <a:r>
              <a:rPr lang="en-US" sz="1300" dirty="0" smtClean="0">
                <a:latin typeface="+mn-lt"/>
              </a:rPr>
              <a:t> 		Specification of the HyperLink Interrupt Priority Vector Status/Clear Register  </a:t>
            </a:r>
          </a:p>
          <a:p>
            <a:r>
              <a:rPr lang="en-US" sz="1300" dirty="0" err="1" smtClean="0">
                <a:solidFill>
                  <a:srgbClr val="0070C0"/>
                </a:solidFill>
                <a:latin typeface="+mn-lt"/>
              </a:rPr>
              <a:t>hyplnkIntPtrIdxReg_s</a:t>
            </a:r>
            <a:r>
              <a:rPr lang="en-US" sz="1300" dirty="0" smtClean="0">
                <a:latin typeface="+mn-lt"/>
              </a:rPr>
              <a:t> 		Specification of the </a:t>
            </a:r>
            <a:r>
              <a:rPr lang="en-US" sz="1300" dirty="0" err="1" smtClean="0">
                <a:latin typeface="+mn-lt"/>
              </a:rPr>
              <a:t>Interupt</a:t>
            </a:r>
            <a:r>
              <a:rPr lang="en-US" sz="1300" dirty="0" smtClean="0">
                <a:latin typeface="+mn-lt"/>
              </a:rPr>
              <a:t> Control Index Register  </a:t>
            </a:r>
          </a:p>
          <a:p>
            <a:r>
              <a:rPr lang="en-US" sz="1300" dirty="0" err="1" smtClean="0">
                <a:solidFill>
                  <a:srgbClr val="0070C0"/>
                </a:solidFill>
                <a:latin typeface="+mn-lt"/>
              </a:rPr>
              <a:t>hyplnkIntPtrValReg_s</a:t>
            </a:r>
            <a:r>
              <a:rPr lang="en-US" sz="1300" dirty="0" smtClean="0">
                <a:latin typeface="+mn-lt"/>
              </a:rPr>
              <a:t> 		Specification of the Interrupt Control Value Register  </a:t>
            </a:r>
          </a:p>
          <a:p>
            <a:r>
              <a:rPr lang="en-US" sz="1300" dirty="0" err="1" smtClean="0">
                <a:solidFill>
                  <a:srgbClr val="0070C0"/>
                </a:solidFill>
                <a:latin typeface="+mn-lt"/>
              </a:rPr>
              <a:t>hyplnkIntStatusClrReg_s</a:t>
            </a:r>
            <a:r>
              <a:rPr lang="en-US" sz="1300" dirty="0" smtClean="0">
                <a:latin typeface="+mn-lt"/>
              </a:rPr>
              <a:t> 		Specification of the HyperLink Interrupt Status/Clear Register  </a:t>
            </a:r>
          </a:p>
          <a:p>
            <a:r>
              <a:rPr lang="en-US" sz="1300" dirty="0" err="1" smtClean="0">
                <a:solidFill>
                  <a:srgbClr val="0070C0"/>
                </a:solidFill>
                <a:latin typeface="+mn-lt"/>
              </a:rPr>
              <a:t>hyplnkLanePwrMgmtReg_s</a:t>
            </a:r>
            <a:r>
              <a:rPr lang="en-US" sz="1300" dirty="0" smtClean="0">
                <a:latin typeface="+mn-lt"/>
              </a:rPr>
              <a:t> 	Specification of the Lane Power Management Control Register  </a:t>
            </a:r>
          </a:p>
          <a:p>
            <a:r>
              <a:rPr lang="en-US" sz="1300" dirty="0" err="1" smtClean="0">
                <a:solidFill>
                  <a:srgbClr val="0070C0"/>
                </a:solidFill>
                <a:latin typeface="+mn-lt"/>
              </a:rPr>
              <a:t>hyplnkLinkStatusReg_s</a:t>
            </a:r>
            <a:r>
              <a:rPr lang="en-US" sz="1300" dirty="0" smtClean="0">
                <a:latin typeface="+mn-lt"/>
              </a:rPr>
              <a:t> 		Specification of the Link Status Register  </a:t>
            </a:r>
          </a:p>
          <a:p>
            <a:r>
              <a:rPr lang="en-US" sz="1300" dirty="0" err="1" smtClean="0">
                <a:solidFill>
                  <a:srgbClr val="0070C0"/>
                </a:solidFill>
                <a:latin typeface="+mn-lt"/>
              </a:rPr>
              <a:t>hyplnkRegisters_s</a:t>
            </a:r>
            <a:r>
              <a:rPr lang="en-US" sz="1300" dirty="0" smtClean="0">
                <a:latin typeface="+mn-lt"/>
              </a:rPr>
              <a:t> 		Specification all registers  </a:t>
            </a:r>
          </a:p>
          <a:p>
            <a:r>
              <a:rPr lang="en-US" sz="1300" dirty="0" err="1" smtClean="0">
                <a:solidFill>
                  <a:srgbClr val="0070C0"/>
                </a:solidFill>
                <a:latin typeface="+mn-lt"/>
              </a:rPr>
              <a:t>hyplnkRevReg_s</a:t>
            </a:r>
            <a:r>
              <a:rPr lang="en-US" sz="1300" dirty="0" smtClean="0">
                <a:latin typeface="+mn-lt"/>
              </a:rPr>
              <a:t> 		Specification of the HyperLink Revision Register  </a:t>
            </a:r>
          </a:p>
          <a:p>
            <a:r>
              <a:rPr lang="en-US" sz="1300" dirty="0" err="1" smtClean="0">
                <a:solidFill>
                  <a:srgbClr val="0070C0"/>
                </a:solidFill>
                <a:latin typeface="+mn-lt"/>
              </a:rPr>
              <a:t>hyplnkRXAddrSelReg_s</a:t>
            </a:r>
            <a:r>
              <a:rPr lang="en-US" sz="1300" dirty="0" smtClean="0">
                <a:latin typeface="+mn-lt"/>
              </a:rPr>
              <a:t> 		Specification of the Rx Address Selector Control Register  </a:t>
            </a:r>
          </a:p>
          <a:p>
            <a:r>
              <a:rPr lang="en-US" sz="1300" dirty="0" err="1" smtClean="0">
                <a:solidFill>
                  <a:srgbClr val="0070C0"/>
                </a:solidFill>
                <a:latin typeface="+mn-lt"/>
              </a:rPr>
              <a:t>hyplnkRXPrivIDIdxReg_s</a:t>
            </a:r>
            <a:r>
              <a:rPr lang="en-US" sz="1300" dirty="0" smtClean="0">
                <a:latin typeface="+mn-lt"/>
              </a:rPr>
              <a:t> 		Specification of the Rx Address PrivID Index Register  </a:t>
            </a:r>
          </a:p>
          <a:p>
            <a:r>
              <a:rPr lang="en-US" sz="1300" dirty="0" err="1" smtClean="0">
                <a:solidFill>
                  <a:srgbClr val="0070C0"/>
                </a:solidFill>
                <a:latin typeface="+mn-lt"/>
              </a:rPr>
              <a:t>hyplnkRXPrivIDValReg_s</a:t>
            </a:r>
            <a:r>
              <a:rPr lang="en-US" sz="1300" dirty="0" smtClean="0">
                <a:latin typeface="+mn-lt"/>
              </a:rPr>
              <a:t> 		Specification of the Rx Address PrivID Value Register  </a:t>
            </a:r>
          </a:p>
          <a:p>
            <a:r>
              <a:rPr lang="en-US" sz="1300" dirty="0" err="1" smtClean="0">
                <a:solidFill>
                  <a:srgbClr val="0070C0"/>
                </a:solidFill>
                <a:latin typeface="+mn-lt"/>
              </a:rPr>
              <a:t>hyplnkRXSegIdxReg_s</a:t>
            </a:r>
            <a:r>
              <a:rPr lang="en-US" sz="1300" dirty="0" smtClean="0">
                <a:latin typeface="+mn-lt"/>
              </a:rPr>
              <a:t> 		Specification of the Rx Address Segment Index Register  </a:t>
            </a:r>
          </a:p>
          <a:p>
            <a:r>
              <a:rPr lang="en-US" sz="1300" dirty="0" err="1" smtClean="0">
                <a:solidFill>
                  <a:srgbClr val="0070C0"/>
                </a:solidFill>
                <a:latin typeface="+mn-lt"/>
              </a:rPr>
              <a:t>hyplnkRXSegValReg_s</a:t>
            </a:r>
            <a:r>
              <a:rPr lang="en-US" sz="1300" dirty="0" smtClean="0">
                <a:latin typeface="+mn-lt"/>
              </a:rPr>
              <a:t> 		Specification of the Rx Address Segment Value Register  </a:t>
            </a:r>
          </a:p>
          <a:p>
            <a:r>
              <a:rPr lang="en-US" sz="1300" dirty="0" smtClean="0">
                <a:solidFill>
                  <a:srgbClr val="0070C0"/>
                </a:solidFill>
                <a:latin typeface="+mn-lt"/>
              </a:rPr>
              <a:t>hyplnkSERDESControl1Reg_s</a:t>
            </a:r>
            <a:r>
              <a:rPr lang="en-US" sz="1300" dirty="0" smtClean="0">
                <a:latin typeface="+mn-lt"/>
              </a:rPr>
              <a:t> 	Specification of the SerDes Control And Status 1 Register  </a:t>
            </a:r>
          </a:p>
          <a:p>
            <a:r>
              <a:rPr lang="en-US" sz="1300" dirty="0" smtClean="0">
                <a:solidFill>
                  <a:srgbClr val="0070C0"/>
                </a:solidFill>
                <a:latin typeface="+mn-lt"/>
              </a:rPr>
              <a:t>hyplnkSERDESControl2Reg_s</a:t>
            </a:r>
            <a:r>
              <a:rPr lang="en-US" sz="1300" dirty="0" smtClean="0">
                <a:latin typeface="+mn-lt"/>
              </a:rPr>
              <a:t> 	Specification of the SerDes Control And Status 2 Register  </a:t>
            </a:r>
          </a:p>
          <a:p>
            <a:r>
              <a:rPr lang="en-US" sz="1300" dirty="0" smtClean="0">
                <a:solidFill>
                  <a:srgbClr val="0070C0"/>
                </a:solidFill>
                <a:latin typeface="+mn-lt"/>
              </a:rPr>
              <a:t>hyplnkSERDESControl3Reg_s</a:t>
            </a:r>
            <a:r>
              <a:rPr lang="en-US" sz="1300" dirty="0" smtClean="0">
                <a:latin typeface="+mn-lt"/>
              </a:rPr>
              <a:t> 	Specification of the SerDes Control And Status 3 Register  </a:t>
            </a:r>
          </a:p>
          <a:p>
            <a:r>
              <a:rPr lang="en-US" sz="1300" dirty="0" smtClean="0">
                <a:solidFill>
                  <a:srgbClr val="0070C0"/>
                </a:solidFill>
                <a:latin typeface="+mn-lt"/>
              </a:rPr>
              <a:t>hyplnkSERDESControl4Reg_s</a:t>
            </a:r>
            <a:r>
              <a:rPr lang="en-US" sz="1300" dirty="0" smtClean="0">
                <a:latin typeface="+mn-lt"/>
              </a:rPr>
              <a:t> 	Specification of the SerDes Control And Status 4 Register  </a:t>
            </a:r>
          </a:p>
          <a:p>
            <a:r>
              <a:rPr lang="en-US" sz="1300" dirty="0" err="1" smtClean="0">
                <a:solidFill>
                  <a:srgbClr val="0070C0"/>
                </a:solidFill>
                <a:latin typeface="+mn-lt"/>
              </a:rPr>
              <a:t>hyplnkStatusReg_s</a:t>
            </a:r>
            <a:r>
              <a:rPr lang="en-US" sz="1300" dirty="0" smtClean="0">
                <a:latin typeface="+mn-lt"/>
              </a:rPr>
              <a:t> 		Specification of the HyperLink Status Register  </a:t>
            </a:r>
          </a:p>
          <a:p>
            <a:r>
              <a:rPr lang="en-US" sz="1300" dirty="0" err="1" smtClean="0">
                <a:solidFill>
                  <a:srgbClr val="0070C0"/>
                </a:solidFill>
                <a:latin typeface="+mn-lt"/>
              </a:rPr>
              <a:t>hyplnkTXAddrOvlyReg_s</a:t>
            </a:r>
            <a:r>
              <a:rPr lang="en-US" sz="1300" dirty="0" smtClean="0">
                <a:latin typeface="+mn-lt"/>
              </a:rPr>
              <a:t> 		Specification of the Tx Address Overlay Control Register </a:t>
            </a:r>
            <a:endParaRPr lang="en-US" sz="1300" dirty="0">
              <a:latin typeface="+mn-lt"/>
            </a:endParaRPr>
          </a:p>
        </p:txBody>
      </p:sp>
      <p:sp>
        <p:nvSpPr>
          <p:cNvPr id="4" name="Rectangle 3"/>
          <p:cNvSpPr txBox="1">
            <a:spLocks noChangeArrowheads="1"/>
          </p:cNvSpPr>
          <p:nvPr/>
        </p:nvSpPr>
        <p:spPr bwMode="auto">
          <a:xfrm>
            <a:off x="0" y="0"/>
            <a:ext cx="9144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Configuration: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LLD Data Structures</a:t>
            </a:r>
          </a:p>
        </p:txBody>
      </p:sp>
    </p:spTree>
    <p:extLst>
      <p:ext uri="{BB962C8B-B14F-4D97-AF65-F5344CB8AC3E}">
        <p14:creationId xmlns:p14="http://schemas.microsoft.com/office/powerpoint/2010/main" xmlns="" val="167638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0"/>
            <a:ext cx="8229600" cy="762000"/>
          </a:xfrm>
        </p:spPr>
        <p:txBody>
          <a:bodyPr/>
          <a:lstStyle/>
          <a:p>
            <a:pPr algn="l" eaLnBrk="1" hangingPunct="1"/>
            <a:r>
              <a:rPr lang="en-US" sz="3200" dirty="0" smtClean="0">
                <a:solidFill>
                  <a:srgbClr val="FF0000"/>
                </a:solidFill>
                <a:latin typeface="Arial"/>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latin typeface="Arial"/>
                <a:cs typeface="Arial"/>
              </a:rPr>
              <a:t>Overview</a:t>
            </a:r>
          </a:p>
          <a:p>
            <a:pPr marL="514350" indent="-514350" eaLnBrk="1" fontAlgn="auto" hangingPunct="1">
              <a:spcAft>
                <a:spcPts val="0"/>
              </a:spcAft>
              <a:buFont typeface="+mj-lt"/>
              <a:buAutoNum type="arabicPeriod"/>
              <a:defRPr/>
            </a:pPr>
            <a:r>
              <a:rPr lang="en-US" sz="2800" dirty="0" smtClean="0">
                <a:latin typeface="Arial"/>
                <a:cs typeface="Arial"/>
              </a:rPr>
              <a:t>Address Translation</a:t>
            </a:r>
          </a:p>
          <a:p>
            <a:pPr marL="514350" indent="-514350" eaLnBrk="1" fontAlgn="auto" hangingPunct="1">
              <a:spcAft>
                <a:spcPts val="0"/>
              </a:spcAft>
              <a:buFont typeface="+mj-lt"/>
              <a:buAutoNum type="arabicPeriod"/>
              <a:defRPr/>
            </a:pPr>
            <a:r>
              <a:rPr lang="en-US" sz="2800" dirty="0" smtClean="0">
                <a:latin typeface="Arial"/>
                <a:cs typeface="Arial"/>
              </a:rPr>
              <a:t>Configuration</a:t>
            </a:r>
          </a:p>
          <a:p>
            <a:pPr marL="514350" indent="-514350" eaLnBrk="1" fontAlgn="auto" hangingPunct="1">
              <a:spcAft>
                <a:spcPts val="0"/>
              </a:spcAft>
              <a:buFont typeface="+mj-lt"/>
              <a:buAutoNum type="arabicPeriod"/>
              <a:defRPr/>
            </a:pPr>
            <a:r>
              <a:rPr lang="en-US" sz="2800" dirty="0">
                <a:latin typeface="Arial"/>
                <a:cs typeface="Arial"/>
              </a:rPr>
              <a:t>Performance</a:t>
            </a:r>
          </a:p>
          <a:p>
            <a:pPr marL="514350" indent="-514350" eaLnBrk="1" fontAlgn="auto" hangingPunct="1">
              <a:spcAft>
                <a:spcPts val="0"/>
              </a:spcAft>
              <a:buFont typeface="+mj-lt"/>
              <a:buAutoNum type="arabicPeriod"/>
              <a:defRPr/>
            </a:pPr>
            <a:r>
              <a:rPr lang="en-US" sz="2800" dirty="0">
                <a:latin typeface="Arial"/>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latin typeface="+mj-lt"/>
            </a:endParaRPr>
          </a:p>
        </p:txBody>
      </p:sp>
    </p:spTree>
    <p:extLst>
      <p:ext uri="{BB962C8B-B14F-4D97-AF65-F5344CB8AC3E}">
        <p14:creationId xmlns:p14="http://schemas.microsoft.com/office/powerpoint/2010/main" xmlns="" val="2234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229600" cy="762000"/>
          </a:xfrm>
        </p:spPr>
        <p:txBody>
          <a:body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Performance</a:t>
            </a:r>
          </a:p>
        </p:txBody>
      </p:sp>
      <p:sp>
        <p:nvSpPr>
          <p:cNvPr id="2" name="Rectangle 1"/>
          <p:cNvSpPr/>
          <p:nvPr/>
        </p:nvSpPr>
        <p:spPr>
          <a:xfrm>
            <a:off x="381000" y="838200"/>
            <a:ext cx="8534400" cy="4216539"/>
          </a:xfrm>
          <a:prstGeom prst="rect">
            <a:avLst/>
          </a:prstGeom>
        </p:spPr>
        <p:txBody>
          <a:bodyPr wrap="square">
            <a:spAutoFit/>
          </a:bodyPr>
          <a:lstStyle/>
          <a:p>
            <a:r>
              <a:rPr lang="en-US" sz="2400" b="1" dirty="0" smtClean="0"/>
              <a:t>Silicon Results with 6678</a:t>
            </a:r>
          </a:p>
          <a:p>
            <a:endParaRPr lang="en-US" sz="2400" b="1" dirty="0" smtClean="0"/>
          </a:p>
          <a:p>
            <a:r>
              <a:rPr lang="en-US" sz="2000" dirty="0" smtClean="0"/>
              <a:t>Theoretical bound is 35.56 </a:t>
            </a:r>
            <a:r>
              <a:rPr lang="en-US" sz="2000" dirty="0" err="1" smtClean="0"/>
              <a:t>Gbps</a:t>
            </a:r>
            <a:endParaRPr lang="en-US" sz="2000" dirty="0" smtClean="0"/>
          </a:p>
          <a:p>
            <a:r>
              <a:rPr lang="en-US" sz="2000" dirty="0" smtClean="0"/>
              <a:t>Results are in 31.39 – 34.53 </a:t>
            </a:r>
            <a:r>
              <a:rPr lang="en-US" sz="2000" dirty="0" err="1" smtClean="0"/>
              <a:t>Gbps</a:t>
            </a:r>
            <a:r>
              <a:rPr lang="en-US" sz="2000" dirty="0" smtClean="0"/>
              <a:t> range</a:t>
            </a:r>
            <a:br>
              <a:rPr lang="en-US" sz="2000" dirty="0" smtClean="0"/>
            </a:b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p:txBody>
      </p:sp>
      <p:graphicFrame>
        <p:nvGraphicFramePr>
          <p:cNvPr id="30" name="Table 29"/>
          <p:cNvGraphicFramePr>
            <a:graphicFrameLocks noGrp="1"/>
          </p:cNvGraphicFramePr>
          <p:nvPr/>
        </p:nvGraphicFramePr>
        <p:xfrm>
          <a:off x="457200" y="2438400"/>
          <a:ext cx="7010401" cy="2241337"/>
        </p:xfrm>
        <a:graphic>
          <a:graphicData uri="http://schemas.openxmlformats.org/drawingml/2006/table">
            <a:tbl>
              <a:tblPr/>
              <a:tblGrid>
                <a:gridCol w="1012789"/>
                <a:gridCol w="1012789"/>
                <a:gridCol w="870022"/>
                <a:gridCol w="1447800"/>
                <a:gridCol w="1143000"/>
                <a:gridCol w="1524001"/>
              </a:tblGrid>
              <a:tr h="448733">
                <a:tc>
                  <a:txBody>
                    <a:bodyPr/>
                    <a:lstStyle/>
                    <a:p>
                      <a:pPr algn="ctr" fontAlgn="b"/>
                      <a:r>
                        <a:rPr lang="en-US" sz="1400" b="1" i="0" u="none" strike="noStrike" dirty="0">
                          <a:latin typeface="Arial"/>
                        </a:rPr>
                        <a:t>Payload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Arial"/>
                        </a:rPr>
                        <a:t>Payload (bits)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Arial"/>
                        </a:rPr>
                        <a:t>No. of Lanes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Arial"/>
                        </a:rPr>
                        <a:t>SRC/DST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Arial"/>
                        </a:rPr>
                        <a:t>AET for </a:t>
                      </a:r>
                      <a:r>
                        <a:rPr lang="en-US" sz="1400" b="1" i="0" u="none" strike="noStrike" dirty="0" err="1">
                          <a:latin typeface="Arial"/>
                        </a:rPr>
                        <a:t>Wr</a:t>
                      </a:r>
                      <a:endParaRPr lang="en-US" sz="1400" b="1"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b"/>
                      <a:r>
                        <a:rPr lang="en-US" sz="1400" b="1" i="0" u="none" strike="noStrike" dirty="0">
                          <a:latin typeface="Arial"/>
                        </a:rPr>
                        <a:t>Actual Throughput (</a:t>
                      </a:r>
                      <a:r>
                        <a:rPr lang="en-US" sz="1400" b="1" i="0" u="none" strike="noStrike" dirty="0" err="1">
                          <a:latin typeface="Arial"/>
                        </a:rPr>
                        <a:t>Wr</a:t>
                      </a:r>
                      <a:r>
                        <a:rPr lang="en-US" sz="1400" b="1" i="0" u="none" strike="noStrike" dirty="0">
                          <a:latin typeface="Arial"/>
                        </a:rPr>
                        <a:t>) </a:t>
                      </a:r>
                      <a:r>
                        <a:rPr lang="en-US" sz="1400" b="1" i="0" u="none" strike="noStrike" dirty="0" err="1">
                          <a:latin typeface="Arial"/>
                        </a:rPr>
                        <a:t>Gbps</a:t>
                      </a:r>
                      <a:endParaRPr lang="en-US" sz="1400" b="1"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397933">
                <a:tc>
                  <a:txBody>
                    <a:bodyPr/>
                    <a:lstStyle/>
                    <a:p>
                      <a:pPr algn="ctr" fontAlgn="b"/>
                      <a:r>
                        <a:rPr lang="en-US" sz="1600" b="0" i="0" u="none" strike="noStrike" dirty="0">
                          <a:latin typeface="Arial"/>
                        </a:rPr>
                        <a:t>4096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Arial"/>
                        </a:rPr>
                        <a:t>32768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Arial"/>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Arial"/>
                        </a:rPr>
                        <a:t>954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latin typeface="Arial"/>
                        </a:rPr>
                        <a:t>34.35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dirty="0">
                          <a:latin typeface="Arial"/>
                        </a:rPr>
                        <a:t>8192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Arial"/>
                        </a:rPr>
                        <a:t>65536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Arial"/>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Arial"/>
                        </a:rPr>
                        <a:t>2088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Arial"/>
                        </a:rPr>
                        <a:t>31.39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a:latin typeface="Arial"/>
                        </a:rPr>
                        <a:t>16384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Arial"/>
                        </a:rPr>
                        <a:t>131072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Arial"/>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Arial"/>
                        </a:rPr>
                        <a:t>3975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Arial"/>
                        </a:rPr>
                        <a:t>32.97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933">
                <a:tc>
                  <a:txBody>
                    <a:bodyPr/>
                    <a:lstStyle/>
                    <a:p>
                      <a:pPr algn="ctr" fontAlgn="b"/>
                      <a:r>
                        <a:rPr lang="en-US" sz="1600" b="0" i="0" u="none" strike="noStrike">
                          <a:latin typeface="Arial"/>
                        </a:rPr>
                        <a:t>32768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latin typeface="Arial"/>
                        </a:rPr>
                        <a:t>262144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Arial"/>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latin typeface="Arial"/>
                        </a:rPr>
                        <a:t>L2/DDR3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latin typeface="Arial"/>
                        </a:rPr>
                        <a:t>7592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latin typeface="Arial"/>
                        </a:rPr>
                        <a:t>34.53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0"/>
            <a:ext cx="8458200" cy="3477875"/>
          </a:xfrm>
          <a:prstGeom prst="rect">
            <a:avLst/>
          </a:prstGeom>
        </p:spPr>
        <p:txBody>
          <a:bodyPr wrap="square">
            <a:spAutoFit/>
          </a:bodyPr>
          <a:lstStyle/>
          <a:p>
            <a:r>
              <a:rPr lang="en-US" sz="2000" b="1" dirty="0" smtClean="0"/>
              <a:t>Data Signals </a:t>
            </a:r>
            <a:r>
              <a:rPr lang="en-US" sz="2000" dirty="0" err="1" smtClean="0"/>
              <a:t>SerDes</a:t>
            </a:r>
            <a:r>
              <a:rPr lang="en-US" sz="2000" dirty="0" smtClean="0"/>
              <a:t>-based</a:t>
            </a:r>
          </a:p>
          <a:p>
            <a:pPr marL="342900" indent="-342900">
              <a:buFont typeface="Arial"/>
              <a:buChar char="•"/>
            </a:pPr>
            <a:r>
              <a:rPr lang="en-US" sz="2000" dirty="0" smtClean="0"/>
              <a:t>1-lane or 4-lane mode, with 12.5 </a:t>
            </a:r>
            <a:r>
              <a:rPr lang="en-US" sz="2000" dirty="0" err="1" smtClean="0"/>
              <a:t>Gbps</a:t>
            </a:r>
            <a:r>
              <a:rPr lang="en-US" sz="2000" dirty="0" smtClean="0"/>
              <a:t> data rate per lane</a:t>
            </a:r>
          </a:p>
          <a:p>
            <a:pPr marL="342900" indent="-342900">
              <a:buFont typeface="Arial"/>
              <a:buChar char="•"/>
            </a:pPr>
            <a:endParaRPr lang="en-US" sz="2000" dirty="0"/>
          </a:p>
          <a:p>
            <a:r>
              <a:rPr lang="en-US" sz="2000" b="1" dirty="0" smtClean="0"/>
              <a:t>Control Signals </a:t>
            </a:r>
            <a:r>
              <a:rPr lang="en-US" sz="2000" dirty="0" smtClean="0"/>
              <a:t>LVCMOS-based</a:t>
            </a:r>
          </a:p>
          <a:p>
            <a:pPr marL="342900" indent="-342900">
              <a:buFont typeface="Arial"/>
              <a:buChar char="•"/>
            </a:pPr>
            <a:r>
              <a:rPr lang="en-US" sz="2000" dirty="0" smtClean="0"/>
              <a:t>Flow control (FL) and Power </a:t>
            </a:r>
            <a:r>
              <a:rPr lang="en-US" sz="2000" dirty="0"/>
              <a:t>M</a:t>
            </a:r>
            <a:r>
              <a:rPr lang="en-US" sz="2000" dirty="0" smtClean="0"/>
              <a:t>anagement (PM)</a:t>
            </a:r>
          </a:p>
          <a:p>
            <a:pPr marL="342900" indent="-342900">
              <a:buFont typeface="Arial"/>
              <a:buChar char="•"/>
            </a:pPr>
            <a:r>
              <a:rPr lang="en-US" sz="2000" dirty="0" err="1" smtClean="0"/>
              <a:t>Automanaged</a:t>
            </a:r>
            <a:r>
              <a:rPr lang="en-US" sz="2000" dirty="0" smtClean="0"/>
              <a:t> by </a:t>
            </a:r>
            <a:r>
              <a:rPr lang="en-US" sz="2000" dirty="0" err="1" smtClean="0"/>
              <a:t>HyperLink</a:t>
            </a:r>
            <a:r>
              <a:rPr lang="en-US" sz="2000" dirty="0" smtClean="0"/>
              <a:t> after initial, one-time configuration by user</a:t>
            </a:r>
          </a:p>
          <a:p>
            <a:pPr marL="342900" indent="-342900">
              <a:buFont typeface="Arial"/>
              <a:buChar char="•"/>
            </a:pPr>
            <a:r>
              <a:rPr lang="en-US" sz="2000" dirty="0" smtClean="0"/>
              <a:t>FL managed on per-direction basis; RX sends throttle to TX</a:t>
            </a:r>
          </a:p>
          <a:p>
            <a:pPr marL="342900" indent="-342900">
              <a:buFont typeface="Arial"/>
              <a:buChar char="•"/>
            </a:pPr>
            <a:r>
              <a:rPr lang="en-US" sz="2000" dirty="0" smtClean="0"/>
              <a:t>PM dynamically managed per-lane, per-direction based on traffic</a:t>
            </a:r>
          </a:p>
          <a:p>
            <a:pPr marL="342900" indent="-342900">
              <a:buFont typeface="Arial"/>
              <a:buChar char="•"/>
            </a:pPr>
            <a:endParaRPr lang="en-US" sz="2000" dirty="0" smtClean="0"/>
          </a:p>
          <a:p>
            <a:pPr marL="342900" indent="-342900">
              <a:buFont typeface="Arial"/>
              <a:buChar char="•"/>
            </a:pPr>
            <a:endParaRPr lang="en-US" sz="2000" dirty="0" smtClean="0"/>
          </a:p>
          <a:p>
            <a:endParaRPr lang="en-US" sz="2000" dirty="0" smtClean="0"/>
          </a:p>
        </p:txBody>
      </p:sp>
      <p:sp>
        <p:nvSpPr>
          <p:cNvPr id="6" name="Rectangle 3"/>
          <p:cNvSpPr txBox="1">
            <a:spLocks noChangeArrowheads="1"/>
          </p:cNvSpPr>
          <p:nvPr/>
        </p:nvSpPr>
        <p:spPr bwMode="auto">
          <a:xfrm>
            <a:off x="152400" y="0"/>
            <a:ext cx="8382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300" dirty="0" smtClean="0">
                <a:solidFill>
                  <a:srgbClr val="FF0000"/>
                </a:solidFill>
                <a:latin typeface="Arial"/>
                <a:cs typeface="Arial"/>
              </a:rPr>
              <a:t>Overview: </a:t>
            </a:r>
            <a:r>
              <a:rPr lang="en-US" sz="3300" dirty="0" err="1" smtClean="0">
                <a:solidFill>
                  <a:srgbClr val="FF0000"/>
                </a:solidFill>
                <a:latin typeface="Arial"/>
                <a:cs typeface="Arial"/>
              </a:rPr>
              <a:t>HyperLink</a:t>
            </a:r>
            <a:r>
              <a:rPr lang="en-US" sz="3300" dirty="0" smtClean="0">
                <a:solidFill>
                  <a:srgbClr val="FF0000"/>
                </a:solidFill>
                <a:latin typeface="Arial"/>
                <a:cs typeface="Arial"/>
              </a:rPr>
              <a:t> External Interfaces</a:t>
            </a:r>
          </a:p>
        </p:txBody>
      </p:sp>
      <p:graphicFrame>
        <p:nvGraphicFramePr>
          <p:cNvPr id="7" name="Object 3"/>
          <p:cNvGraphicFramePr>
            <a:graphicFrameLocks noGrp="1" noChangeAspect="1"/>
          </p:cNvGraphicFramePr>
          <p:nvPr>
            <p:ph idx="1"/>
            <p:extLst>
              <p:ext uri="{D42A27DB-BD31-4B8C-83A1-F6EECF244321}">
                <p14:modId xmlns:p14="http://schemas.microsoft.com/office/powerpoint/2010/main" xmlns="" val="4136206040"/>
              </p:ext>
            </p:extLst>
          </p:nvPr>
        </p:nvGraphicFramePr>
        <p:xfrm>
          <a:off x="457200" y="914400"/>
          <a:ext cx="8307387" cy="2895299"/>
        </p:xfrm>
        <a:graphic>
          <a:graphicData uri="http://schemas.openxmlformats.org/presentationml/2006/ole">
            <p:oleObj spid="_x0000_s139482" name="Visio" r:id="rId5" imgW="5254626" imgH="1834745" progId="">
              <p:embed/>
            </p:oleObj>
          </a:graphicData>
        </a:graphic>
      </p:graphicFrame>
    </p:spTree>
    <p:custDataLst>
      <p:tags r:id="rId2"/>
    </p:custDataLst>
    <p:extLst>
      <p:ext uri="{BB962C8B-B14F-4D97-AF65-F5344CB8AC3E}">
        <p14:creationId xmlns:p14="http://schemas.microsoft.com/office/powerpoint/2010/main" xmlns="" val="326861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0"/>
            <a:ext cx="8229600" cy="762000"/>
          </a:xfrm>
        </p:spPr>
        <p:txBody>
          <a:bodyPr/>
          <a:lstStyle/>
          <a:p>
            <a:pPr algn="l" eaLnBrk="1" hangingPunct="1"/>
            <a:r>
              <a:rPr lang="en-US" sz="3200" dirty="0" smtClean="0">
                <a:solidFill>
                  <a:srgbClr val="FF0000"/>
                </a:solidFill>
                <a:latin typeface="Arial"/>
                <a:cs typeface="Arial"/>
              </a:rPr>
              <a:t>Agenda</a:t>
            </a:r>
          </a:p>
        </p:txBody>
      </p:sp>
      <p:sp>
        <p:nvSpPr>
          <p:cNvPr id="3" name="Subtitle 2"/>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sz="2800" dirty="0" smtClean="0">
                <a:latin typeface="Arial"/>
                <a:cs typeface="Arial"/>
              </a:rPr>
              <a:t>Overview</a:t>
            </a:r>
          </a:p>
          <a:p>
            <a:pPr marL="514350" indent="-514350" eaLnBrk="1" fontAlgn="auto" hangingPunct="1">
              <a:spcAft>
                <a:spcPts val="0"/>
              </a:spcAft>
              <a:buFont typeface="+mj-lt"/>
              <a:buAutoNum type="arabicPeriod"/>
              <a:defRPr/>
            </a:pPr>
            <a:r>
              <a:rPr lang="en-US" sz="2800" dirty="0" smtClean="0">
                <a:latin typeface="Arial"/>
                <a:cs typeface="Arial"/>
              </a:rPr>
              <a:t>Address Translation</a:t>
            </a:r>
          </a:p>
          <a:p>
            <a:pPr marL="514350" indent="-514350" eaLnBrk="1" fontAlgn="auto" hangingPunct="1">
              <a:spcAft>
                <a:spcPts val="0"/>
              </a:spcAft>
              <a:buFont typeface="+mj-lt"/>
              <a:buAutoNum type="arabicPeriod"/>
              <a:defRPr/>
            </a:pPr>
            <a:r>
              <a:rPr lang="en-US" sz="2800" dirty="0" smtClean="0">
                <a:latin typeface="Arial"/>
                <a:cs typeface="Arial"/>
              </a:rPr>
              <a:t>Configuration</a:t>
            </a:r>
          </a:p>
          <a:p>
            <a:pPr marL="514350" indent="-514350" eaLnBrk="1" fontAlgn="auto" hangingPunct="1">
              <a:spcAft>
                <a:spcPts val="0"/>
              </a:spcAft>
              <a:buFont typeface="+mj-lt"/>
              <a:buAutoNum type="arabicPeriod"/>
              <a:defRPr/>
            </a:pPr>
            <a:r>
              <a:rPr lang="en-US" sz="2800" dirty="0">
                <a:latin typeface="Arial"/>
                <a:cs typeface="Arial"/>
              </a:rPr>
              <a:t>Performance</a:t>
            </a:r>
          </a:p>
          <a:p>
            <a:pPr marL="514350" indent="-514350" eaLnBrk="1" fontAlgn="auto" hangingPunct="1">
              <a:spcAft>
                <a:spcPts val="0"/>
              </a:spcAft>
              <a:buFont typeface="+mj-lt"/>
              <a:buAutoNum type="arabicPeriod"/>
              <a:defRPr/>
            </a:pPr>
            <a:r>
              <a:rPr lang="en-US" sz="2800" dirty="0">
                <a:latin typeface="Arial"/>
                <a:cs typeface="Arial"/>
              </a:rPr>
              <a:t>Example</a:t>
            </a:r>
            <a:endParaRPr lang="en-US" sz="3600" b="1" dirty="0"/>
          </a:p>
          <a:p>
            <a:pPr marL="514350" indent="-514350" eaLnBrk="1" fontAlgn="auto" hangingPunct="1">
              <a:spcAft>
                <a:spcPts val="0"/>
              </a:spcAft>
              <a:buFont typeface="Arial" pitchFamily="34" charset="0"/>
              <a:buNone/>
              <a:defRPr/>
            </a:pPr>
            <a:endParaRPr lang="en-US" b="1" dirty="0" smtClean="0">
              <a:latin typeface="+mj-lt"/>
            </a:endParaRPr>
          </a:p>
        </p:txBody>
      </p:sp>
    </p:spTree>
    <p:extLst>
      <p:ext uri="{BB962C8B-B14F-4D97-AF65-F5344CB8AC3E}">
        <p14:creationId xmlns:p14="http://schemas.microsoft.com/office/powerpoint/2010/main" xmlns="" val="17759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229600" cy="762000"/>
          </a:xfrm>
        </p:spPr>
        <p:txBody>
          <a:body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Example: Demo</a:t>
            </a:r>
          </a:p>
        </p:txBody>
      </p:sp>
      <p:sp>
        <p:nvSpPr>
          <p:cNvPr id="2" name="Rectangle 1"/>
          <p:cNvSpPr/>
          <p:nvPr/>
        </p:nvSpPr>
        <p:spPr>
          <a:xfrm>
            <a:off x="381000" y="838201"/>
            <a:ext cx="8534400" cy="646331"/>
          </a:xfrm>
          <a:prstGeom prst="rect">
            <a:avLst/>
          </a:prstGeom>
        </p:spPr>
        <p:txBody>
          <a:bodyPr wrap="square">
            <a:spAutoFit/>
          </a:bodyPr>
          <a:lstStyle/>
          <a:p>
            <a:pPr>
              <a:buFont typeface="Arial" pitchFamily="34" charset="0"/>
              <a:buChar char="•"/>
            </a:pPr>
            <a:r>
              <a:rPr lang="en-US" dirty="0" smtClean="0">
                <a:latin typeface="Arial" pitchFamily="34" charset="0"/>
                <a:cs typeface="Arial" pitchFamily="34" charset="0"/>
              </a:rPr>
              <a:t> When you install TI’s </a:t>
            </a:r>
            <a:r>
              <a:rPr lang="en-US" dirty="0" err="1" smtClean="0">
                <a:latin typeface="Arial" pitchFamily="34" charset="0"/>
                <a:cs typeface="Arial" pitchFamily="34" charset="0"/>
              </a:rPr>
              <a:t>Multicore</a:t>
            </a:r>
            <a:r>
              <a:rPr lang="en-US" dirty="0" smtClean="0">
                <a:latin typeface="Arial" pitchFamily="34" charset="0"/>
                <a:cs typeface="Arial" pitchFamily="34" charset="0"/>
              </a:rPr>
              <a:t> Software Development Kit (MCSDK), one of the packages it installs is the Platform Development Kit (PDK)</a:t>
            </a:r>
          </a:p>
        </p:txBody>
      </p:sp>
      <p:pic>
        <p:nvPicPr>
          <p:cNvPr id="252930" name="Picture 2"/>
          <p:cNvPicPr>
            <a:picLocks noChangeAspect="1" noChangeArrowheads="1"/>
          </p:cNvPicPr>
          <p:nvPr/>
        </p:nvPicPr>
        <p:blipFill>
          <a:blip r:embed="rId4" cstate="print"/>
          <a:srcRect/>
          <a:stretch>
            <a:fillRect/>
          </a:stretch>
        </p:blipFill>
        <p:spPr bwMode="auto">
          <a:xfrm>
            <a:off x="4724400" y="2286000"/>
            <a:ext cx="4038600" cy="4038600"/>
          </a:xfrm>
          <a:prstGeom prst="rect">
            <a:avLst/>
          </a:prstGeom>
          <a:noFill/>
          <a:ln w="9525">
            <a:noFill/>
            <a:miter lim="800000"/>
            <a:headEnd/>
            <a:tailEnd/>
          </a:ln>
        </p:spPr>
      </p:pic>
      <p:sp>
        <p:nvSpPr>
          <p:cNvPr id="6" name="Rectangle 5"/>
          <p:cNvSpPr/>
          <p:nvPr/>
        </p:nvSpPr>
        <p:spPr>
          <a:xfrm>
            <a:off x="381000" y="1542871"/>
            <a:ext cx="8382000" cy="1200329"/>
          </a:xfrm>
          <a:prstGeom prst="rect">
            <a:avLst/>
          </a:prstGeom>
        </p:spPr>
        <p:txBody>
          <a:bodyPr wrap="square">
            <a:spAutoFit/>
          </a:bodyPr>
          <a:lstStyle/>
          <a:p>
            <a:pPr>
              <a:buFont typeface="Arial" pitchFamily="34" charset="0"/>
              <a:buChar char="•"/>
            </a:pPr>
            <a:r>
              <a:rPr lang="en-US" dirty="0" smtClean="0">
                <a:latin typeface="Arial" pitchFamily="34" charset="0"/>
                <a:cs typeface="Arial" pitchFamily="34" charset="0"/>
              </a:rPr>
              <a:t> Path to example: pdk_C6678_x_x_x_xx\packages\</a:t>
            </a:r>
            <a:r>
              <a:rPr lang="en-US" dirty="0" err="1" smtClean="0">
                <a:latin typeface="Arial" pitchFamily="34" charset="0"/>
                <a:cs typeface="Arial" pitchFamily="34" charset="0"/>
              </a:rPr>
              <a:t>ti</a:t>
            </a:r>
            <a:r>
              <a:rPr lang="en-US" dirty="0" smtClean="0">
                <a:latin typeface="Arial" pitchFamily="34" charset="0"/>
                <a:cs typeface="Arial" pitchFamily="34" charset="0"/>
              </a:rPr>
              <a:t>\</a:t>
            </a:r>
            <a:r>
              <a:rPr lang="en-US" dirty="0" err="1" smtClean="0">
                <a:latin typeface="Arial" pitchFamily="34" charset="0"/>
                <a:cs typeface="Arial" pitchFamily="34" charset="0"/>
              </a:rPr>
              <a:t>drv</a:t>
            </a:r>
            <a:r>
              <a:rPr lang="en-US" dirty="0" smtClean="0">
                <a:latin typeface="Arial" pitchFamily="34" charset="0"/>
                <a:cs typeface="Arial" pitchFamily="34" charset="0"/>
              </a:rPr>
              <a:t>\</a:t>
            </a:r>
            <a:r>
              <a:rPr lang="en-US" dirty="0" err="1" smtClean="0">
                <a:latin typeface="Arial" pitchFamily="34" charset="0"/>
                <a:cs typeface="Arial" pitchFamily="34" charset="0"/>
              </a:rPr>
              <a:t>exampleProjects</a:t>
            </a:r>
            <a:r>
              <a:rPr lang="en-US" dirty="0" smtClean="0">
                <a:latin typeface="Arial" pitchFamily="34" charset="0"/>
                <a:cs typeface="Arial" pitchFamily="34" charset="0"/>
              </a:rPr>
              <a:t>\</a:t>
            </a:r>
            <a:r>
              <a:rPr lang="en-US" dirty="0" err="1" smtClean="0">
                <a:latin typeface="Arial" pitchFamily="34" charset="0"/>
                <a:cs typeface="Arial" pitchFamily="34" charset="0"/>
              </a:rPr>
              <a:t>hyplnk_exampleProject</a:t>
            </a:r>
            <a:endParaRPr lang="en-US" dirty="0" smtClean="0">
              <a:latin typeface="Arial" pitchFamily="34" charset="0"/>
              <a:cs typeface="Arial" pitchFamily="34" charset="0"/>
            </a:endParaRPr>
          </a:p>
          <a:p>
            <a:pPr>
              <a:buFont typeface="Arial" pitchFamily="34" charset="0"/>
              <a:buChar char="•"/>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7" name="Rectangle 6"/>
          <p:cNvSpPr/>
          <p:nvPr/>
        </p:nvSpPr>
        <p:spPr>
          <a:xfrm>
            <a:off x="381000" y="2332672"/>
            <a:ext cx="4343400" cy="3139321"/>
          </a:xfrm>
          <a:prstGeom prst="rect">
            <a:avLst/>
          </a:prstGeom>
        </p:spPr>
        <p:txBody>
          <a:bodyPr wrap="square">
            <a:spAutoFit/>
          </a:bodyPr>
          <a:lstStyle/>
          <a:p>
            <a:pPr>
              <a:buFont typeface="Arial" pitchFamily="34" charset="0"/>
              <a:buChar char="•"/>
            </a:pPr>
            <a:r>
              <a:rPr lang="en-US" dirty="0" smtClean="0">
                <a:latin typeface="Arial" pitchFamily="34" charset="0"/>
                <a:cs typeface="Arial" pitchFamily="34" charset="0"/>
              </a:rPr>
              <a:t> Example can be run in loopback mode on one 6678, or in 6678-to-6678 mode</a:t>
            </a:r>
          </a:p>
          <a:p>
            <a:pPr>
              <a:buFont typeface="Arial" pitchFamily="34" charset="0"/>
              <a:buChar char="•"/>
            </a:pPr>
            <a:endParaRPr lang="en-US" dirty="0" smtClean="0">
              <a:latin typeface="Arial" pitchFamily="34" charset="0"/>
              <a:cs typeface="Arial" pitchFamily="34" charset="0"/>
            </a:endParaRPr>
          </a:p>
          <a:p>
            <a:pPr>
              <a:buFont typeface="Arial" pitchFamily="34" charset="0"/>
              <a:buChar char="•"/>
            </a:pPr>
            <a:r>
              <a:rPr lang="en-US" dirty="0" smtClean="0">
                <a:latin typeface="Arial" pitchFamily="34" charset="0"/>
                <a:cs typeface="Arial" pitchFamily="34" charset="0"/>
              </a:rPr>
              <a:t> The mode is defined using a loopback flag in header file </a:t>
            </a:r>
            <a:r>
              <a:rPr lang="en-US" i="1" dirty="0" err="1" smtClean="0">
                <a:latin typeface="Arial" pitchFamily="34" charset="0"/>
                <a:cs typeface="Arial" pitchFamily="34" charset="0"/>
              </a:rPr>
              <a:t>hyplnkLLDCfg.h</a:t>
            </a:r>
            <a:r>
              <a:rPr lang="en-US" i="1" dirty="0" smtClean="0">
                <a:latin typeface="Arial" pitchFamily="34" charset="0"/>
                <a:cs typeface="Arial" pitchFamily="34" charset="0"/>
              </a:rPr>
              <a:t>, </a:t>
            </a:r>
            <a:r>
              <a:rPr lang="en-US" dirty="0" smtClean="0">
                <a:latin typeface="Arial" pitchFamily="34" charset="0"/>
                <a:cs typeface="Arial" pitchFamily="34" charset="0"/>
              </a:rPr>
              <a:t>as:</a:t>
            </a:r>
          </a:p>
          <a:p>
            <a:pPr>
              <a:buFont typeface="Arial" pitchFamily="34" charset="0"/>
              <a:buChar char="•"/>
            </a:pPr>
            <a:endParaRPr lang="en-US" dirty="0" smtClean="0">
              <a:latin typeface="Arial" pitchFamily="34" charset="0"/>
              <a:cs typeface="Arial" pitchFamily="34" charset="0"/>
            </a:endParaRPr>
          </a:p>
          <a:p>
            <a:pPr>
              <a:buFont typeface="Arial" pitchFamily="34" charset="0"/>
              <a:buChar char="•"/>
            </a:pPr>
            <a:endParaRPr lang="en-US" dirty="0" smtClean="0">
              <a:latin typeface="Arial" pitchFamily="34" charset="0"/>
              <a:cs typeface="Arial" pitchFamily="34" charset="0"/>
            </a:endParaRPr>
          </a:p>
          <a:p>
            <a:pPr>
              <a:buFont typeface="Arial" pitchFamily="34" charset="0"/>
              <a:buChar char="•"/>
            </a:pPr>
            <a:r>
              <a:rPr lang="en-US" dirty="0" smtClean="0">
                <a:latin typeface="Arial" pitchFamily="34" charset="0"/>
                <a:cs typeface="Arial" pitchFamily="34" charset="0"/>
              </a:rPr>
              <a:t> We will now switch to CCS, to run the example in 6678-to-6678 mode, with two 6678 EVMs interfaced with a </a:t>
            </a:r>
            <a:r>
              <a:rPr lang="en-US" dirty="0" err="1" smtClean="0">
                <a:latin typeface="Arial" pitchFamily="34" charset="0"/>
                <a:cs typeface="Arial" pitchFamily="34" charset="0"/>
              </a:rPr>
              <a:t>HyperLink</a:t>
            </a:r>
            <a:r>
              <a:rPr lang="en-US" dirty="0" smtClean="0">
                <a:latin typeface="Arial" pitchFamily="34" charset="0"/>
                <a:cs typeface="Arial" pitchFamily="34" charset="0"/>
              </a:rPr>
              <a:t> external cable, as shown in the picture</a:t>
            </a:r>
          </a:p>
        </p:txBody>
      </p:sp>
      <p:sp>
        <p:nvSpPr>
          <p:cNvPr id="8" name="Rectangle 7"/>
          <p:cNvSpPr/>
          <p:nvPr/>
        </p:nvSpPr>
        <p:spPr>
          <a:xfrm>
            <a:off x="381000" y="3776246"/>
            <a:ext cx="4267200" cy="338554"/>
          </a:xfrm>
          <a:prstGeom prst="rect">
            <a:avLst/>
          </a:prstGeom>
        </p:spPr>
        <p:txBody>
          <a:bodyPr wrap="square">
            <a:spAutoFit/>
          </a:bodyPr>
          <a:lstStyle/>
          <a:p>
            <a:r>
              <a:rPr lang="en-US" sz="1600" dirty="0" smtClean="0">
                <a:latin typeface="Courier New" pitchFamily="49" charset="0"/>
                <a:cs typeface="Courier New" pitchFamily="49" charset="0"/>
              </a:rPr>
              <a:t>#define </a:t>
            </a:r>
            <a:r>
              <a:rPr lang="en-US" sz="1600" dirty="0" err="1" smtClean="0">
                <a:latin typeface="Courier New" pitchFamily="49" charset="0"/>
                <a:cs typeface="Courier New" pitchFamily="49" charset="0"/>
              </a:rPr>
              <a:t>hyplnk_EXAMPLE_LOOPBACK</a:t>
            </a:r>
            <a:endParaRPr lang="en-US" sz="1600"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990600"/>
            <a:ext cx="8382000" cy="5029200"/>
          </a:xfrm>
        </p:spPr>
        <p:txBody>
          <a:bodyPr rtlCol="0">
            <a:normAutofit/>
          </a:bodyPr>
          <a:lstStyle/>
          <a:p>
            <a:pPr marL="514350" indent="-514350" eaLnBrk="1" fontAlgn="auto" hangingPunct="1">
              <a:spcAft>
                <a:spcPts val="0"/>
              </a:spcAft>
              <a:defRPr/>
            </a:pPr>
            <a:r>
              <a:rPr lang="en-US" sz="2200" dirty="0" smtClean="0">
                <a:latin typeface="Arial"/>
                <a:cs typeface="Arial"/>
              </a:rPr>
              <a:t>Useful configuration functions part of </a:t>
            </a:r>
            <a:r>
              <a:rPr lang="en-US" sz="2200" dirty="0" err="1" smtClean="0">
                <a:latin typeface="Arial"/>
                <a:cs typeface="Arial"/>
              </a:rPr>
              <a:t>HyperLink</a:t>
            </a:r>
            <a:r>
              <a:rPr lang="en-US" sz="2200" dirty="0" smtClean="0">
                <a:latin typeface="Arial"/>
                <a:cs typeface="Arial"/>
              </a:rPr>
              <a:t> example and can be used “as is” or be modified by users</a:t>
            </a:r>
            <a:endParaRPr lang="en-US" sz="2200" dirty="0">
              <a:latin typeface="Arial"/>
              <a:cs typeface="Arial"/>
            </a:endParaRPr>
          </a:p>
          <a:p>
            <a:pPr marL="0" indent="0" eaLnBrk="1" fontAlgn="auto" hangingPunct="1">
              <a:spcAft>
                <a:spcPts val="0"/>
              </a:spcAft>
              <a:buNone/>
              <a:defRPr/>
            </a:pPr>
            <a:r>
              <a:rPr lang="en-US" sz="2200" b="1" dirty="0" smtClean="0">
                <a:latin typeface="Arial"/>
                <a:cs typeface="Arial"/>
              </a:rPr>
              <a:t>	</a:t>
            </a:r>
            <a:r>
              <a:rPr lang="en-US" sz="1500" b="1" dirty="0" smtClean="0">
                <a:latin typeface="Courier New"/>
                <a:cs typeface="Courier New"/>
              </a:rPr>
              <a:t>PDK_INSTALL_PATH\</a:t>
            </a:r>
            <a:r>
              <a:rPr lang="en-US" sz="1500" b="1" dirty="0" err="1" smtClean="0">
                <a:latin typeface="Courier New"/>
                <a:cs typeface="Courier New"/>
              </a:rPr>
              <a:t>ti</a:t>
            </a:r>
            <a:r>
              <a:rPr lang="en-US" sz="1500" b="1" dirty="0" smtClean="0">
                <a:latin typeface="Courier New"/>
                <a:cs typeface="Courier New"/>
              </a:rPr>
              <a:t>\</a:t>
            </a:r>
            <a:r>
              <a:rPr lang="en-US" sz="1500" b="1" dirty="0" err="1" smtClean="0">
                <a:latin typeface="Courier New"/>
                <a:cs typeface="Courier New"/>
              </a:rPr>
              <a:t>drv</a:t>
            </a:r>
            <a:r>
              <a:rPr lang="en-US" sz="1500" b="1" dirty="0" smtClean="0">
                <a:latin typeface="Courier New"/>
                <a:cs typeface="Courier New"/>
              </a:rPr>
              <a:t>\</a:t>
            </a:r>
            <a:r>
              <a:rPr lang="en-US" sz="1500" b="1" dirty="0" err="1" smtClean="0">
                <a:latin typeface="Courier New"/>
                <a:cs typeface="Courier New"/>
              </a:rPr>
              <a:t>hyplnk</a:t>
            </a:r>
            <a:r>
              <a:rPr lang="en-US" sz="1500" b="1" dirty="0" smtClean="0">
                <a:latin typeface="Courier New"/>
                <a:cs typeface="Courier New"/>
              </a:rPr>
              <a:t>\example\common\</a:t>
            </a:r>
            <a:r>
              <a:rPr lang="en-US" sz="1500" b="1" dirty="0" err="1" smtClean="0">
                <a:latin typeface="Courier New"/>
                <a:cs typeface="Courier New"/>
              </a:rPr>
              <a:t>hyplnkLLDIFace.c</a:t>
            </a:r>
            <a:endParaRPr lang="en-US" sz="1500" b="1" dirty="0" smtClean="0">
              <a:latin typeface="Courier New"/>
              <a:cs typeface="Courier New"/>
            </a:endParaRPr>
          </a:p>
          <a:p>
            <a:pPr marL="811213" lvl="1" indent="-514350" eaLnBrk="1" fontAlgn="auto" hangingPunct="1">
              <a:spcAft>
                <a:spcPts val="0"/>
              </a:spcAft>
              <a:buFont typeface="Arial" pitchFamily="34" charset="0"/>
              <a:buNone/>
              <a:defRPr/>
            </a:pPr>
            <a:endParaRPr lang="en-US" sz="2600" dirty="0" smtClean="0">
              <a:latin typeface="Arial"/>
              <a:cs typeface="Arial"/>
            </a:endParaRPr>
          </a:p>
          <a:p>
            <a:pPr marL="514350" lvl="1" indent="-514350" eaLnBrk="1" fontAlgn="auto" hangingPunct="1">
              <a:spcAft>
                <a:spcPts val="0"/>
              </a:spcAft>
              <a:buFont typeface="Arial" charset="0"/>
              <a:buChar char="•"/>
              <a:defRPr/>
            </a:pPr>
            <a:r>
              <a:rPr lang="en-US" sz="2200" dirty="0" smtClean="0">
                <a:latin typeface="Arial"/>
                <a:ea typeface="+mn-ea"/>
                <a:cs typeface="Arial"/>
              </a:rPr>
              <a:t>Some of the configuration functions are:</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hyplnkExampleAssertReset</a:t>
            </a:r>
            <a:r>
              <a:rPr lang="en-US" sz="1500" b="1" dirty="0" smtClean="0">
                <a:latin typeface="Courier New"/>
                <a:cs typeface="Courier New"/>
              </a:rPr>
              <a:t> (int </a:t>
            </a:r>
            <a:r>
              <a:rPr lang="en-US" sz="1500" b="1" u="sng" dirty="0" smtClean="0">
                <a:latin typeface="Courier New"/>
                <a:cs typeface="Courier New"/>
              </a:rPr>
              <a:t>val)</a:t>
            </a:r>
          </a:p>
          <a:p>
            <a:pPr marL="811213" lvl="1" indent="-514350" eaLnBrk="1" fontAlgn="auto" hangingPunct="1">
              <a:spcAft>
                <a:spcPts val="0"/>
              </a:spcAft>
              <a:defRPr/>
            </a:pPr>
            <a:r>
              <a:rPr lang="en-US" sz="1500" b="1" dirty="0" smtClean="0">
                <a:latin typeface="Courier New"/>
                <a:cs typeface="Courier New"/>
              </a:rPr>
              <a:t>Void	      </a:t>
            </a:r>
            <a:r>
              <a:rPr lang="en-US" sz="1500" b="1" dirty="0" err="1" smtClean="0">
                <a:latin typeface="Courier New"/>
                <a:cs typeface="Courier New"/>
              </a:rPr>
              <a:t>hyplnkExampleSerdesCfg</a:t>
            </a:r>
            <a:r>
              <a:rPr lang="en-US" sz="1500" b="1" dirty="0" smtClean="0">
                <a:latin typeface="Courier New"/>
                <a:cs typeface="Courier New"/>
              </a:rPr>
              <a:t> (uint32_t rx, uint32_t tx)</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hyplnkExampleSysSetup</a:t>
            </a:r>
            <a:r>
              <a:rPr lang="en-US" sz="1500" b="1" dirty="0" smtClean="0">
                <a:latin typeface="Courier New"/>
                <a:cs typeface="Courier New"/>
              </a:rPr>
              <a:t> (void)</a:t>
            </a:r>
          </a:p>
          <a:p>
            <a:pPr marL="811213" lvl="1" indent="-514350" eaLnBrk="1" fontAlgn="auto" hangingPunct="1">
              <a:spcAft>
                <a:spcPts val="0"/>
              </a:spcAft>
              <a:defRPr/>
            </a:pPr>
            <a:r>
              <a:rPr lang="en-US" sz="1500" b="1" dirty="0" smtClean="0">
                <a:latin typeface="Courier New"/>
                <a:cs typeface="Courier New"/>
              </a:rPr>
              <a:t>Void           </a:t>
            </a:r>
            <a:r>
              <a:rPr lang="en-US" sz="1500" b="1" dirty="0" err="1" smtClean="0">
                <a:latin typeface="Courier New"/>
                <a:cs typeface="Courier New"/>
              </a:rPr>
              <a:t>hyplnkExampleEQLaneAnalysis</a:t>
            </a:r>
            <a:r>
              <a:rPr lang="en-US" sz="1500" b="1" dirty="0" smtClean="0">
                <a:latin typeface="Courier New"/>
                <a:cs typeface="Courier New"/>
              </a:rPr>
              <a:t> (uint32_t lane, uint32_t status) </a:t>
            </a:r>
          </a:p>
          <a:p>
            <a:pPr marL="811213" lvl="1" indent="-514350" eaLnBrk="1" fontAlgn="auto" hangingPunct="1">
              <a:spcAft>
                <a:spcPts val="0"/>
              </a:spcAft>
              <a:defRPr/>
            </a:pPr>
            <a:r>
              <a:rPr lang="en-US" sz="1500" b="1" dirty="0" err="1" smtClean="0">
                <a:latin typeface="Courier New"/>
                <a:cs typeface="Courier New"/>
              </a:rPr>
              <a:t>hyplnkRet_e</a:t>
            </a:r>
            <a:r>
              <a:rPr lang="en-US" sz="1500" b="1" dirty="0" smtClean="0">
                <a:latin typeface="Courier New"/>
                <a:cs typeface="Courier New"/>
              </a:rPr>
              <a:t>    </a:t>
            </a:r>
            <a:r>
              <a:rPr lang="en-US" sz="1500" b="1" dirty="0" err="1" smtClean="0">
                <a:latin typeface="Courier New"/>
                <a:cs typeface="Courier New"/>
              </a:rPr>
              <a:t>hyplnkExamplePeriphSetup</a:t>
            </a:r>
            <a:r>
              <a:rPr lang="en-US" sz="1500" b="1" dirty="0" smtClean="0">
                <a:latin typeface="Courier New"/>
                <a:cs typeface="Courier New"/>
              </a:rPr>
              <a:t> (void)</a:t>
            </a:r>
          </a:p>
        </p:txBody>
      </p:sp>
      <p:sp>
        <p:nvSpPr>
          <p:cNvPr id="5" name="Rectangle 3"/>
          <p:cNvSpPr txBox="1">
            <a:spLocks noChangeArrowheads="1"/>
          </p:cNvSpPr>
          <p:nvPr/>
        </p:nvSpPr>
        <p:spPr bwMode="auto">
          <a:xfrm>
            <a:off x="152400" y="0"/>
            <a:ext cx="8915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Example: Leverage Functions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r>
              <a:rPr lang="en-US" sz="2600" dirty="0" smtClean="0">
                <a:latin typeface="Arial"/>
                <a:cs typeface="Arial"/>
              </a:rPr>
              <a:t>Keystone </a:t>
            </a:r>
            <a:r>
              <a:rPr lang="en-US" sz="2600" dirty="0" err="1" smtClean="0">
                <a:latin typeface="Arial"/>
                <a:cs typeface="Arial"/>
              </a:rPr>
              <a:t>HyperLink</a:t>
            </a:r>
            <a:r>
              <a:rPr lang="en-US" sz="2600" dirty="0" smtClean="0">
                <a:latin typeface="Arial"/>
                <a:cs typeface="Arial"/>
              </a:rPr>
              <a:t> User Guide</a:t>
            </a:r>
            <a:br>
              <a:rPr lang="en-US" sz="2600" dirty="0" smtClean="0">
                <a:latin typeface="Arial"/>
                <a:cs typeface="Arial"/>
              </a:rPr>
            </a:br>
            <a:r>
              <a:rPr lang="en-US" sz="2600" dirty="0" smtClean="0">
                <a:latin typeface="Arial"/>
                <a:cs typeface="Arial"/>
                <a:hlinkClick r:id="rId3"/>
              </a:rPr>
              <a:t>http://www.ti.com/lit/SPRUGW8</a:t>
            </a:r>
            <a:endParaRPr lang="en-US" sz="2600" dirty="0" smtClean="0">
              <a:latin typeface="Arial"/>
              <a:cs typeface="Arial"/>
            </a:endParaRPr>
          </a:p>
          <a:p>
            <a:endParaRPr lang="en-US" sz="2600" dirty="0" smtClean="0">
              <a:latin typeface="Arial"/>
              <a:cs typeface="Arial"/>
            </a:endParaRPr>
          </a:p>
          <a:p>
            <a:r>
              <a:rPr lang="en-US" sz="2600" dirty="0" smtClean="0">
                <a:latin typeface="Arial"/>
                <a:cs typeface="Arial"/>
              </a:rPr>
              <a:t>6678 </a:t>
            </a:r>
            <a:r>
              <a:rPr lang="en-US" sz="2600" dirty="0">
                <a:latin typeface="Arial"/>
                <a:cs typeface="Arial"/>
              </a:rPr>
              <a:t>Data </a:t>
            </a:r>
            <a:r>
              <a:rPr lang="en-US" sz="2600" dirty="0" smtClean="0">
                <a:latin typeface="Arial"/>
                <a:cs typeface="Arial"/>
              </a:rPr>
              <a:t>Manual</a:t>
            </a:r>
            <a:br>
              <a:rPr lang="en-US" sz="2600" dirty="0" smtClean="0">
                <a:latin typeface="Arial"/>
                <a:cs typeface="Arial"/>
              </a:rPr>
            </a:br>
            <a:r>
              <a:rPr lang="en-US" sz="2600" dirty="0" smtClean="0">
                <a:latin typeface="Arial"/>
                <a:cs typeface="Arial"/>
                <a:hlinkClick r:id="rId4"/>
              </a:rPr>
              <a:t>http</a:t>
            </a:r>
            <a:r>
              <a:rPr lang="en-US" sz="2600" dirty="0">
                <a:latin typeface="Arial"/>
                <a:cs typeface="Arial"/>
                <a:hlinkClick r:id="rId4"/>
              </a:rPr>
              <a:t>://</a:t>
            </a:r>
            <a:r>
              <a:rPr lang="en-US" sz="2600" dirty="0" smtClean="0">
                <a:latin typeface="Arial"/>
                <a:cs typeface="Arial"/>
                <a:hlinkClick r:id="rId4"/>
              </a:rPr>
              <a:t>www.ti.com/lit/ds/sprs691c/sprs691c.pdf</a:t>
            </a:r>
            <a:endParaRPr lang="en-US" sz="2600" dirty="0" smtClean="0">
              <a:latin typeface="Arial"/>
              <a:cs typeface="Arial"/>
            </a:endParaRPr>
          </a:p>
          <a:p>
            <a:endParaRPr lang="en-US" sz="2600" dirty="0" smtClean="0">
              <a:latin typeface="Arial"/>
              <a:cs typeface="Arial"/>
            </a:endParaRPr>
          </a:p>
          <a:p>
            <a:r>
              <a:rPr lang="en-US" sz="2600" dirty="0" err="1" smtClean="0">
                <a:latin typeface="Arial"/>
                <a:cs typeface="Arial"/>
              </a:rPr>
              <a:t>HyperLink</a:t>
            </a:r>
            <a:r>
              <a:rPr lang="en-US" sz="2600" dirty="0" smtClean="0">
                <a:latin typeface="Arial"/>
                <a:cs typeface="Arial"/>
              </a:rPr>
              <a:t> C66x to FPGA</a:t>
            </a:r>
            <a:br>
              <a:rPr lang="en-US" sz="2600" dirty="0" smtClean="0">
                <a:latin typeface="Arial"/>
                <a:cs typeface="Arial"/>
              </a:rPr>
            </a:br>
            <a:r>
              <a:rPr lang="en-US" sz="2600" dirty="0" smtClean="0">
                <a:latin typeface="Arial"/>
                <a:cs typeface="Arial"/>
                <a:hlinkClick r:id="rId5"/>
              </a:rPr>
              <a:t>http://</a:t>
            </a:r>
            <a:r>
              <a:rPr lang="en-US" sz="2600" dirty="0" smtClean="0">
                <a:latin typeface="Arial"/>
                <a:cs typeface="Arial"/>
                <a:hlinkClick r:id="rId5"/>
              </a:rPr>
              <a:t>www.integretek.com/products/Hyperlink.html</a:t>
            </a:r>
            <a:endParaRPr lang="en-US" sz="2600" dirty="0" smtClean="0">
              <a:latin typeface="Arial"/>
              <a:cs typeface="Arial"/>
            </a:endParaRPr>
          </a:p>
          <a:p>
            <a:pPr>
              <a:buNone/>
            </a:pPr>
            <a:endParaRPr lang="en-US" sz="2600" dirty="0" smtClean="0">
              <a:latin typeface="Arial"/>
              <a:cs typeface="Arial"/>
            </a:endParaRPr>
          </a:p>
          <a:p>
            <a:r>
              <a:rPr lang="en-US" sz="2600" dirty="0" smtClean="0">
                <a:latin typeface="Arial"/>
                <a:cs typeface="Arial"/>
              </a:rPr>
              <a:t>For questions regarding topics covered in this training, visit the support forums at the</a:t>
            </a:r>
            <a:br>
              <a:rPr lang="en-US" sz="2600" dirty="0" smtClean="0">
                <a:latin typeface="Arial"/>
                <a:cs typeface="Arial"/>
              </a:rPr>
            </a:br>
            <a:r>
              <a:rPr lang="en-US" sz="2600" dirty="0" smtClean="0">
                <a:latin typeface="Arial"/>
                <a:cs typeface="Arial"/>
                <a:hlinkClick r:id="rId6"/>
              </a:rPr>
              <a:t>TI E2E Community</a:t>
            </a:r>
            <a:r>
              <a:rPr lang="en-US" sz="2600" dirty="0" smtClean="0">
                <a:latin typeface="Arial"/>
                <a:cs typeface="Arial"/>
              </a:rPr>
              <a:t> </a:t>
            </a:r>
            <a:r>
              <a:rPr lang="en-US" sz="2600" dirty="0" smtClean="0">
                <a:latin typeface="Arial"/>
                <a:cs typeface="Arial"/>
              </a:rPr>
              <a:t>website</a:t>
            </a:r>
            <a:endParaRPr lang="en-US" sz="2600" dirty="0" smtClean="0">
              <a:latin typeface="Arial"/>
              <a:cs typeface="Arial"/>
            </a:endParaRPr>
          </a:p>
          <a:p>
            <a:endParaRPr lang="en-US" sz="2600" dirty="0" smtClean="0">
              <a:latin typeface="Arial"/>
              <a:cs typeface="Arial"/>
            </a:endParaRPr>
          </a:p>
        </p:txBody>
      </p:sp>
      <p:sp>
        <p:nvSpPr>
          <p:cNvPr id="5" name="Rectangle 3"/>
          <p:cNvSpPr txBox="1">
            <a:spLocks noChangeArrowheads="1"/>
          </p:cNvSpPr>
          <p:nvPr/>
        </p:nvSpPr>
        <p:spPr bwMode="auto">
          <a:xfrm>
            <a:off x="152400" y="0"/>
            <a:ext cx="8915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References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438400"/>
            <a:ext cx="3946964" cy="646331"/>
          </a:xfrm>
          <a:prstGeom prst="rect">
            <a:avLst/>
          </a:prstGeom>
          <a:noFill/>
        </p:spPr>
        <p:txBody>
          <a:bodyPr wrap="none" rtlCol="0">
            <a:spAutoFit/>
          </a:bodyPr>
          <a:lstStyle/>
          <a:p>
            <a:r>
              <a:rPr lang="en-US" sz="3600" b="1" dirty="0" smtClean="0">
                <a:solidFill>
                  <a:srgbClr val="FF0000"/>
                </a:solidFill>
              </a:rPr>
              <a:t>BACKUP SLIDES</a:t>
            </a:r>
            <a:endParaRPr lang="en-US" sz="3600" b="1" dirty="0">
              <a:solidFill>
                <a:srgbClr val="FF0000"/>
              </a:solidFill>
            </a:endParaRPr>
          </a:p>
        </p:txBody>
      </p:sp>
    </p:spTree>
    <p:extLst>
      <p:ext uri="{BB962C8B-B14F-4D97-AF65-F5344CB8AC3E}">
        <p14:creationId xmlns:p14="http://schemas.microsoft.com/office/powerpoint/2010/main" xmlns="" val="6753802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839200" cy="762000"/>
          </a:xfrm>
        </p:spPr>
        <p:txBody>
          <a:body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Performance: Theoretical bound</a:t>
            </a:r>
          </a:p>
        </p:txBody>
      </p:sp>
      <p:sp>
        <p:nvSpPr>
          <p:cNvPr id="2" name="Rectangle 1"/>
          <p:cNvSpPr/>
          <p:nvPr/>
        </p:nvSpPr>
        <p:spPr>
          <a:xfrm>
            <a:off x="381000" y="838200"/>
            <a:ext cx="8534400" cy="3477875"/>
          </a:xfrm>
          <a:prstGeom prst="rect">
            <a:avLst/>
          </a:prstGeom>
        </p:spPr>
        <p:txBody>
          <a:bodyPr wrap="square">
            <a:spAutoFit/>
          </a:bodyPr>
          <a:lstStyle/>
          <a:p>
            <a:r>
              <a:rPr lang="en-US" sz="2200" dirty="0" smtClean="0"/>
              <a:t>Theoretical bound calculation on write throughput for </a:t>
            </a:r>
            <a:r>
              <a:rPr lang="en-US" sz="2200" dirty="0" err="1" smtClean="0"/>
              <a:t>HyperLink</a:t>
            </a:r>
            <a:r>
              <a:rPr lang="en-US" sz="2200" dirty="0" smtClean="0"/>
              <a:t>:</a:t>
            </a:r>
          </a:p>
          <a:p>
            <a:endParaRPr lang="en-US" sz="2200" dirty="0"/>
          </a:p>
          <a:p>
            <a:r>
              <a:rPr lang="en-US" sz="2200" dirty="0" smtClean="0"/>
              <a:t>6678 does 8b/9b encoding, therefore</a:t>
            </a:r>
          </a:p>
          <a:p>
            <a:r>
              <a:rPr lang="en-US" sz="2200" dirty="0"/>
              <a:t>	</a:t>
            </a:r>
            <a:r>
              <a:rPr lang="en-US" sz="2200" dirty="0" smtClean="0"/>
              <a:t>Useful data bandwidth = 50 x 8 / 9 = 44.44 </a:t>
            </a:r>
            <a:r>
              <a:rPr lang="en-US" sz="2200" dirty="0" err="1" smtClean="0"/>
              <a:t>Gbps</a:t>
            </a:r>
            <a:endParaRPr lang="en-US" sz="2200" dirty="0" smtClean="0"/>
          </a:p>
          <a:p>
            <a:endParaRPr lang="en-US" sz="2200" dirty="0"/>
          </a:p>
          <a:p>
            <a:r>
              <a:rPr lang="en-US" sz="2200" dirty="0" smtClean="0"/>
              <a:t>16bytes header for every 64bytes of data (max. write burst)</a:t>
            </a:r>
            <a:br>
              <a:rPr lang="en-US" sz="2200" dirty="0" smtClean="0"/>
            </a:br>
            <a:r>
              <a:rPr lang="en-US" sz="2200" dirty="0" smtClean="0"/>
              <a:t>          Effective max. data write throughput = 44.44 * 64/(64+16) </a:t>
            </a:r>
          </a:p>
          <a:p>
            <a:r>
              <a:rPr lang="en-US" sz="2200" dirty="0"/>
              <a:t>	</a:t>
            </a:r>
            <a:r>
              <a:rPr lang="en-US" sz="2200" dirty="0" smtClean="0"/>
              <a:t>				         = </a:t>
            </a:r>
            <a:r>
              <a:rPr lang="en-US" sz="2200" b="1" dirty="0" smtClean="0"/>
              <a:t>35.56 </a:t>
            </a:r>
            <a:r>
              <a:rPr lang="en-US" sz="2200" b="1" dirty="0" err="1" smtClean="0"/>
              <a:t>Gbps</a:t>
            </a:r>
            <a:r>
              <a:rPr lang="en-US" sz="2200" dirty="0" smtClean="0"/>
              <a:t> </a:t>
            </a:r>
            <a:br>
              <a:rPr lang="en-US" sz="2200" dirty="0" smtClean="0"/>
            </a:br>
            <a:endParaRPr lang="en-US" sz="2200" dirty="0" smtClean="0"/>
          </a:p>
          <a:p>
            <a:endParaRPr lang="en-US" sz="2200" dirty="0" smtClean="0"/>
          </a:p>
        </p:txBody>
      </p:sp>
    </p:spTree>
    <p:custDataLst>
      <p:tags r:id="rId1"/>
    </p:custDataLst>
    <p:extLst>
      <p:ext uri="{BB962C8B-B14F-4D97-AF65-F5344CB8AC3E}">
        <p14:creationId xmlns:p14="http://schemas.microsoft.com/office/powerpoint/2010/main" xmlns="" val="37990672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extLst>
              <p:ext uri="{D42A27DB-BD31-4B8C-83A1-F6EECF244321}">
                <p14:modId xmlns:p14="http://schemas.microsoft.com/office/powerpoint/2010/main" xmlns="" val="1821109936"/>
              </p:ext>
            </p:extLst>
          </p:nvPr>
        </p:nvGraphicFramePr>
        <p:xfrm>
          <a:off x="1752600" y="685800"/>
          <a:ext cx="5105400" cy="5702895"/>
        </p:xfrm>
        <a:graphic>
          <a:graphicData uri="http://schemas.openxmlformats.org/presentationml/2006/ole">
            <p:oleObj spid="_x0000_s171080" name="Visio" r:id="rId5" imgW="4661282" imgH="5207504" progId="">
              <p:embed/>
            </p:oleObj>
          </a:graphicData>
        </a:graphic>
      </p:graphicFrame>
      <p:sp>
        <p:nvSpPr>
          <p:cNvPr id="6" name="Rectangle 3"/>
          <p:cNvSpPr txBox="1">
            <a:spLocks noChangeArrowheads="1"/>
          </p:cNvSpPr>
          <p:nvPr/>
        </p:nvSpPr>
        <p:spPr bwMode="auto">
          <a:xfrm>
            <a:off x="152400" y="0"/>
            <a:ext cx="8991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TeraNet</a:t>
            </a:r>
            <a:r>
              <a:rPr lang="en-US" sz="3200" dirty="0" smtClean="0">
                <a:solidFill>
                  <a:srgbClr val="FF0000"/>
                </a:solidFill>
                <a:latin typeface="Arial"/>
                <a:cs typeface="Arial"/>
              </a:rPr>
              <a:t> Connections &amp; Interrupts</a:t>
            </a:r>
          </a:p>
        </p:txBody>
      </p:sp>
    </p:spTree>
    <p:custDataLst>
      <p:tags r:id="rId2"/>
    </p:custDataLst>
    <p:extLst>
      <p:ext uri="{BB962C8B-B14F-4D97-AF65-F5344CB8AC3E}">
        <p14:creationId xmlns:p14="http://schemas.microsoft.com/office/powerpoint/2010/main" xmlns="" val="39875171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371600"/>
            <a:ext cx="8229600" cy="3581400"/>
          </a:xfrm>
        </p:spPr>
        <p:txBody>
          <a:bodyPr rtlCol="0">
            <a:normAutofit/>
          </a:bodyPr>
          <a:lstStyle/>
          <a:p>
            <a:pPr marL="514350" indent="-514350" eaLnBrk="1" fontAlgn="auto" hangingPunct="1">
              <a:spcAft>
                <a:spcPts val="0"/>
              </a:spcAft>
              <a:defRPr/>
            </a:pPr>
            <a:r>
              <a:rPr lang="en-US" sz="2400" dirty="0" smtClean="0">
                <a:latin typeface="+mj-lt"/>
              </a:rPr>
              <a:t>Detection  - detected an interrupt to the HyperLink local device that was generated either as software interrupt (writing to interrupt register) or </a:t>
            </a:r>
            <a:r>
              <a:rPr lang="en-US" sz="2400" smtClean="0">
                <a:latin typeface="+mj-lt"/>
              </a:rPr>
              <a:t>as hardware </a:t>
            </a:r>
            <a:endParaRPr lang="en-US" sz="2400" dirty="0" smtClean="0">
              <a:latin typeface="+mj-lt"/>
            </a:endParaRPr>
          </a:p>
          <a:p>
            <a:pPr marL="514350" indent="-514350" eaLnBrk="1" fontAlgn="auto" hangingPunct="1">
              <a:spcAft>
                <a:spcPts val="0"/>
              </a:spcAft>
              <a:defRPr/>
            </a:pPr>
            <a:r>
              <a:rPr lang="en-US" sz="2400" dirty="0" smtClean="0">
                <a:latin typeface="+mj-lt"/>
              </a:rPr>
              <a:t>Forward – generate an interrupt packet and send it to the remote unit</a:t>
            </a:r>
          </a:p>
          <a:p>
            <a:pPr marL="514350" indent="-514350" eaLnBrk="1" fontAlgn="auto" hangingPunct="1">
              <a:spcAft>
                <a:spcPts val="0"/>
              </a:spcAft>
              <a:defRPr/>
            </a:pPr>
            <a:r>
              <a:rPr lang="en-US" sz="2400" dirty="0" smtClean="0">
                <a:latin typeface="+mj-lt"/>
              </a:rPr>
              <a:t>Mapping – receive an interrupt packet from the remote and forward it to the configure location in the local device</a:t>
            </a:r>
          </a:p>
          <a:p>
            <a:pPr marL="514350" indent="-514350" eaLnBrk="1" fontAlgn="auto" hangingPunct="1">
              <a:spcAft>
                <a:spcPts val="0"/>
              </a:spcAft>
              <a:defRPr/>
            </a:pPr>
            <a:r>
              <a:rPr lang="en-US" sz="2400" dirty="0" smtClean="0">
                <a:latin typeface="+mj-lt"/>
              </a:rPr>
              <a:t>Generating – generate an interrupt in the local device</a:t>
            </a:r>
          </a:p>
          <a:p>
            <a:pPr marL="514350" indent="-514350" eaLnBrk="1" fontAlgn="auto" hangingPunct="1">
              <a:spcAft>
                <a:spcPts val="0"/>
              </a:spcAft>
              <a:buFont typeface="Arial" pitchFamily="34" charset="0"/>
              <a:buAutoNum type="arabicPeriod"/>
              <a:defRPr/>
            </a:pPr>
            <a:endParaRPr lang="en-US" sz="2400" dirty="0" smtClean="0">
              <a:latin typeface="+mj-lt"/>
            </a:endParaRPr>
          </a:p>
        </p:txBody>
      </p:sp>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Interrupts</a:t>
            </a:r>
            <a:endParaRPr lang="en-US" sz="3200" dirty="0" smtClean="0">
              <a:solidFill>
                <a:srgbClr val="FF0000"/>
              </a:solidFill>
              <a:latin typeface="Arial"/>
              <a:cs typeface="Arial"/>
            </a:endParaRPr>
          </a:p>
        </p:txBody>
      </p:sp>
    </p:spTree>
    <p:extLst>
      <p:ext uri="{BB962C8B-B14F-4D97-AF65-F5344CB8AC3E}">
        <p14:creationId xmlns:p14="http://schemas.microsoft.com/office/powerpoint/2010/main" xmlns="" val="3119503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28600" y="7620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Block Diagram</a:t>
            </a:r>
          </a:p>
        </p:txBody>
      </p:sp>
      <p:pic>
        <p:nvPicPr>
          <p:cNvPr id="2" name="Picture 1"/>
          <p:cNvPicPr>
            <a:picLocks noChangeAspect="1"/>
          </p:cNvPicPr>
          <p:nvPr/>
        </p:nvPicPr>
        <p:blipFill>
          <a:blip r:embed="rId4" cstate="print"/>
          <a:stretch>
            <a:fillRect/>
          </a:stretch>
        </p:blipFill>
        <p:spPr>
          <a:xfrm>
            <a:off x="762000" y="1524000"/>
            <a:ext cx="7543800" cy="3478434"/>
          </a:xfrm>
          <a:prstGeom prst="rect">
            <a:avLst/>
          </a:prstGeom>
        </p:spPr>
      </p:pic>
    </p:spTree>
    <p:custDataLst>
      <p:tags r:id="rId1"/>
    </p:custDataLst>
    <p:extLst>
      <p:ext uri="{BB962C8B-B14F-4D97-AF65-F5344CB8AC3E}">
        <p14:creationId xmlns:p14="http://schemas.microsoft.com/office/powerpoint/2010/main" xmlns="" val="18065202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Protocol: Write Operation</a:t>
            </a:r>
          </a:p>
        </p:txBody>
      </p:sp>
      <p:pic>
        <p:nvPicPr>
          <p:cNvPr id="5" name="Picture 2"/>
          <p:cNvPicPr>
            <a:picLocks noChangeAspect="1" noChangeArrowheads="1"/>
          </p:cNvPicPr>
          <p:nvPr/>
        </p:nvPicPr>
        <p:blipFill>
          <a:blip r:embed="rId2" cstate="print"/>
          <a:srcRect/>
          <a:stretch>
            <a:fillRect/>
          </a:stretch>
        </p:blipFill>
        <p:spPr bwMode="auto">
          <a:xfrm>
            <a:off x="1600200" y="685800"/>
            <a:ext cx="6019800" cy="58157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229600" cy="762000"/>
          </a:xfrm>
        </p:spPr>
        <p:txBody>
          <a:body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and </a:t>
            </a:r>
            <a:r>
              <a:rPr lang="en-US" sz="3200" dirty="0" err="1" smtClean="0">
                <a:solidFill>
                  <a:srgbClr val="FF0000"/>
                </a:solidFill>
                <a:latin typeface="Arial"/>
                <a:cs typeface="Arial"/>
              </a:rPr>
              <a:t>TeraNet</a:t>
            </a:r>
            <a:endParaRPr lang="en-US" sz="3200" dirty="0" smtClean="0">
              <a:solidFill>
                <a:srgbClr val="FF0000"/>
              </a:solidFill>
              <a:latin typeface="Arial"/>
              <a:cs typeface="Arial"/>
            </a:endParaRPr>
          </a:p>
        </p:txBody>
      </p:sp>
      <p:sp>
        <p:nvSpPr>
          <p:cNvPr id="36" name="Left Arrow 839"/>
          <p:cNvSpPr>
            <a:spLocks noChangeArrowheads="1"/>
          </p:cNvSpPr>
          <p:nvPr/>
        </p:nvSpPr>
        <p:spPr bwMode="auto">
          <a:xfrm>
            <a:off x="36513" y="3514467"/>
            <a:ext cx="998537" cy="396875"/>
          </a:xfrm>
          <a:prstGeom prst="leftArrow">
            <a:avLst>
              <a:gd name="adj1" fmla="val 50000"/>
              <a:gd name="adj2" fmla="val 49924"/>
            </a:avLst>
          </a:prstGeom>
          <a:solidFill>
            <a:srgbClr val="FFFF00"/>
          </a:solidFill>
          <a:ln w="9525" algn="ctr">
            <a:noFill/>
            <a:round/>
            <a:headEnd/>
            <a:tailEnd/>
          </a:ln>
        </p:spPr>
        <p:txBody>
          <a:bodyPr/>
          <a:lstStyle/>
          <a:p>
            <a:pPr eaLnBrk="0" hangingPunct="0"/>
            <a:endParaRPr lang="en-US" dirty="0">
              <a:solidFill>
                <a:srgbClr val="000000"/>
              </a:solidFill>
            </a:endParaRPr>
          </a:p>
        </p:txBody>
      </p:sp>
      <p:sp>
        <p:nvSpPr>
          <p:cNvPr id="37" name="Rectangle 485"/>
          <p:cNvSpPr>
            <a:spLocks noChangeArrowheads="1"/>
          </p:cNvSpPr>
          <p:nvPr/>
        </p:nvSpPr>
        <p:spPr bwMode="auto">
          <a:xfrm>
            <a:off x="179388" y="3611304"/>
            <a:ext cx="806450" cy="198438"/>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grpSp>
        <p:nvGrpSpPr>
          <p:cNvPr id="48" name="Group 421"/>
          <p:cNvGrpSpPr>
            <a:grpSpLocks noChangeAspect="1"/>
          </p:cNvGrpSpPr>
          <p:nvPr/>
        </p:nvGrpSpPr>
        <p:grpSpPr bwMode="auto">
          <a:xfrm>
            <a:off x="0" y="839529"/>
            <a:ext cx="5349875" cy="5440363"/>
            <a:chOff x="0" y="552"/>
            <a:chExt cx="3479" cy="3538"/>
          </a:xfrm>
        </p:grpSpPr>
        <p:sp>
          <p:nvSpPr>
            <p:cNvPr id="49"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50" name="Group 620"/>
            <p:cNvGrpSpPr>
              <a:grpSpLocks/>
            </p:cNvGrpSpPr>
            <p:nvPr/>
          </p:nvGrpSpPr>
          <p:grpSpPr bwMode="auto">
            <a:xfrm>
              <a:off x="162" y="563"/>
              <a:ext cx="3306" cy="3350"/>
              <a:chOff x="162" y="563"/>
              <a:chExt cx="3306" cy="3350"/>
            </a:xfrm>
          </p:grpSpPr>
          <p:sp>
            <p:nvSpPr>
              <p:cNvPr id="259"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eaLnBrk="0" hangingPunct="0"/>
                <a:endParaRPr lang="en-US" dirty="0">
                  <a:solidFill>
                    <a:srgbClr val="000000"/>
                  </a:solidFill>
                </a:endParaRPr>
              </a:p>
            </p:txBody>
          </p:sp>
          <p:sp>
            <p:nvSpPr>
              <p:cNvPr id="260"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1"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262"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1 to 8 Cores @ up to 1.25 GHz</a:t>
                </a:r>
                <a:endParaRPr lang="en-US" dirty="0">
                  <a:solidFill>
                    <a:srgbClr val="000000"/>
                  </a:solidFill>
                </a:endParaRPr>
              </a:p>
            </p:txBody>
          </p:sp>
          <p:sp>
            <p:nvSpPr>
              <p:cNvPr id="263"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4"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65"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eaLnBrk="0" hangingPunct="0"/>
                <a:endParaRPr lang="en-US" dirty="0">
                  <a:solidFill>
                    <a:srgbClr val="000000"/>
                  </a:solidFill>
                </a:endParaRPr>
              </a:p>
            </p:txBody>
          </p:sp>
          <p:sp>
            <p:nvSpPr>
              <p:cNvPr id="266"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MSMC</a:t>
                </a:r>
                <a:endParaRPr lang="en-US" dirty="0">
                  <a:solidFill>
                    <a:srgbClr val="000000"/>
                  </a:solidFill>
                </a:endParaRPr>
              </a:p>
            </p:txBody>
          </p:sp>
          <p:sp>
            <p:nvSpPr>
              <p:cNvPr id="267"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68"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MSM</a:t>
                </a:r>
                <a:endParaRPr lang="en-US" dirty="0">
                  <a:solidFill>
                    <a:srgbClr val="000000"/>
                  </a:solidFill>
                </a:endParaRPr>
              </a:p>
            </p:txBody>
          </p:sp>
          <p:sp>
            <p:nvSpPr>
              <p:cNvPr id="269"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SRAM</a:t>
                </a:r>
                <a:endParaRPr lang="en-US" dirty="0">
                  <a:solidFill>
                    <a:srgbClr val="000000"/>
                  </a:solidFill>
                </a:endParaRPr>
              </a:p>
            </p:txBody>
          </p:sp>
          <p:sp>
            <p:nvSpPr>
              <p:cNvPr id="270"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271"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64-Bit </a:t>
                </a:r>
                <a:endParaRPr lang="en-US" dirty="0">
                  <a:solidFill>
                    <a:srgbClr val="000000"/>
                  </a:solidFill>
                </a:endParaRPr>
              </a:p>
            </p:txBody>
          </p:sp>
          <p:sp>
            <p:nvSpPr>
              <p:cNvPr id="272"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DDR3 EMIF</a:t>
                </a:r>
                <a:endParaRPr lang="en-US" dirty="0">
                  <a:solidFill>
                    <a:srgbClr val="000000"/>
                  </a:solidFill>
                </a:endParaRPr>
              </a:p>
            </p:txBody>
          </p:sp>
          <p:sp>
            <p:nvSpPr>
              <p:cNvPr id="273"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4"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5"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76"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77"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78"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79"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0"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81"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Application-Specific</a:t>
                </a:r>
                <a:endParaRPr lang="en-US" dirty="0">
                  <a:solidFill>
                    <a:srgbClr val="000000"/>
                  </a:solidFill>
                </a:endParaRPr>
              </a:p>
            </p:txBody>
          </p:sp>
          <p:sp>
            <p:nvSpPr>
              <p:cNvPr id="282"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Coprocessors</a:t>
                </a:r>
                <a:endParaRPr lang="en-US" dirty="0">
                  <a:solidFill>
                    <a:srgbClr val="000000"/>
                  </a:solidFill>
                </a:endParaRPr>
              </a:p>
            </p:txBody>
          </p:sp>
          <p:sp>
            <p:nvSpPr>
              <p:cNvPr id="283"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284"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285"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86"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287"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288"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289"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290"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1"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292"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3"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294"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95"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96"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297"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98"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99"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300"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301"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2"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303"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304"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05"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306"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07"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08"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309"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0"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Power</a:t>
                </a:r>
                <a:endParaRPr lang="en-US" dirty="0">
                  <a:solidFill>
                    <a:srgbClr val="000000"/>
                  </a:solidFill>
                </a:endParaRPr>
              </a:p>
            </p:txBody>
          </p:sp>
          <p:sp>
            <p:nvSpPr>
              <p:cNvPr id="311"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Management</a:t>
                </a:r>
                <a:endParaRPr lang="en-US" dirty="0">
                  <a:solidFill>
                    <a:srgbClr val="000000"/>
                  </a:solidFill>
                </a:endParaRPr>
              </a:p>
            </p:txBody>
          </p:sp>
          <p:sp>
            <p:nvSpPr>
              <p:cNvPr id="312" name="Rectangle 473"/>
              <p:cNvSpPr>
                <a:spLocks noChangeArrowheads="1"/>
              </p:cNvSpPr>
              <p:nvPr/>
            </p:nvSpPr>
            <p:spPr bwMode="auto">
              <a:xfrm>
                <a:off x="237" y="1133"/>
                <a:ext cx="425" cy="113"/>
              </a:xfrm>
              <a:prstGeom prst="rect">
                <a:avLst/>
              </a:prstGeom>
              <a:solidFill>
                <a:schemeClr val="bg1"/>
              </a:solidFill>
              <a:ln w="6" cap="rnd">
                <a:solidFill>
                  <a:srgbClr val="000000"/>
                </a:solidFill>
                <a:round/>
                <a:headEnd/>
                <a:tailEnd/>
              </a:ln>
            </p:spPr>
            <p:txBody>
              <a:bodyPr/>
              <a:lstStyle/>
              <a:p>
                <a:pPr eaLnBrk="0" hangingPunct="0"/>
                <a:endParaRPr lang="en-US" dirty="0">
                  <a:solidFill>
                    <a:srgbClr val="000000"/>
                  </a:solidFill>
                </a:endParaRPr>
              </a:p>
            </p:txBody>
          </p:sp>
          <p:sp>
            <p:nvSpPr>
              <p:cNvPr id="313"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Debug &amp; Trace</a:t>
                </a:r>
                <a:endParaRPr lang="en-US" sz="700" dirty="0">
                  <a:solidFill>
                    <a:srgbClr val="000000"/>
                  </a:solidFill>
                </a:endParaRPr>
              </a:p>
            </p:txBody>
          </p:sp>
          <p:sp>
            <p:nvSpPr>
              <p:cNvPr id="314"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5"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Boot ROM</a:t>
                </a:r>
                <a:endParaRPr lang="en-US" dirty="0">
                  <a:solidFill>
                    <a:srgbClr val="000000"/>
                  </a:solidFill>
                </a:endParaRPr>
              </a:p>
            </p:txBody>
          </p:sp>
          <p:sp>
            <p:nvSpPr>
              <p:cNvPr id="316"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17"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Semaphore</a:t>
                </a:r>
                <a:endParaRPr lang="en-US" dirty="0">
                  <a:solidFill>
                    <a:srgbClr val="000000"/>
                  </a:solidFill>
                </a:endParaRPr>
              </a:p>
            </p:txBody>
          </p:sp>
          <p:sp>
            <p:nvSpPr>
              <p:cNvPr id="318"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319"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320"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321"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322"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323"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324"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325"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326"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327"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Memory Subsystem</a:t>
                </a:r>
                <a:endParaRPr lang="en-US" dirty="0">
                  <a:solidFill>
                    <a:srgbClr val="000000"/>
                  </a:solidFill>
                </a:endParaRPr>
              </a:p>
            </p:txBody>
          </p:sp>
          <p:sp>
            <p:nvSpPr>
              <p:cNvPr id="328"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329"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330"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31"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332"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333"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34"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35"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36"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37"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38"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339"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0"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1"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x4</a:t>
                </a:r>
                <a:endParaRPr lang="en-US" dirty="0">
                  <a:solidFill>
                    <a:srgbClr val="000000"/>
                  </a:solidFill>
                </a:endParaRPr>
              </a:p>
            </p:txBody>
          </p:sp>
          <p:sp>
            <p:nvSpPr>
              <p:cNvPr id="342"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43"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44"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45"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46"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47"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348"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49"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 </a:t>
                </a:r>
                <a:endParaRPr lang="en-US" dirty="0">
                  <a:solidFill>
                    <a:srgbClr val="000000"/>
                  </a:solidFill>
                </a:endParaRPr>
              </a:p>
            </p:txBody>
          </p:sp>
          <p:sp>
            <p:nvSpPr>
              <p:cNvPr id="350"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x2</a:t>
                </a:r>
                <a:endParaRPr lang="en-US" dirty="0">
                  <a:solidFill>
                    <a:srgbClr val="000000"/>
                  </a:solidFill>
                </a:endParaRPr>
              </a:p>
            </p:txBody>
          </p:sp>
          <p:sp>
            <p:nvSpPr>
              <p:cNvPr id="351"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352"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U</a:t>
                </a:r>
                <a:endParaRPr lang="en-US" dirty="0">
                  <a:solidFill>
                    <a:srgbClr val="000000"/>
                  </a:solidFill>
                </a:endParaRPr>
              </a:p>
            </p:txBody>
          </p:sp>
          <p:sp>
            <p:nvSpPr>
              <p:cNvPr id="353"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A</a:t>
                </a:r>
                <a:endParaRPr lang="en-US" dirty="0">
                  <a:solidFill>
                    <a:srgbClr val="000000"/>
                  </a:solidFill>
                </a:endParaRPr>
              </a:p>
            </p:txBody>
          </p:sp>
          <p:sp>
            <p:nvSpPr>
              <p:cNvPr id="354"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355"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356"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57"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58"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59"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0"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61"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a:t>
                </a:r>
                <a:endParaRPr lang="en-US" dirty="0">
                  <a:solidFill>
                    <a:srgbClr val="000000"/>
                  </a:solidFill>
                </a:endParaRPr>
              </a:p>
            </p:txBody>
          </p:sp>
          <p:sp>
            <p:nvSpPr>
              <p:cNvPr id="362"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3"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64"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a:t>
                </a:r>
                <a:endParaRPr lang="en-US" dirty="0">
                  <a:solidFill>
                    <a:srgbClr val="000000"/>
                  </a:solidFill>
                </a:endParaRPr>
              </a:p>
            </p:txBody>
          </p:sp>
          <p:sp>
            <p:nvSpPr>
              <p:cNvPr id="365"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t</a:t>
                </a:r>
                <a:endParaRPr lang="en-US" dirty="0">
                  <a:solidFill>
                    <a:srgbClr val="000000"/>
                  </a:solidFill>
                </a:endParaRPr>
              </a:p>
            </p:txBody>
          </p:sp>
          <p:sp>
            <p:nvSpPr>
              <p:cNvPr id="366"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67"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68"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n</a:t>
                </a:r>
                <a:endParaRPr lang="en-US" dirty="0">
                  <a:solidFill>
                    <a:srgbClr val="000000"/>
                  </a:solidFill>
                </a:endParaRPr>
              </a:p>
            </p:txBody>
          </p:sp>
          <p:sp>
            <p:nvSpPr>
              <p:cNvPr id="369"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70"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371"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t>
                </a:r>
                <a:endParaRPr lang="en-US" dirty="0">
                  <a:solidFill>
                    <a:srgbClr val="000000"/>
                  </a:solidFill>
                </a:endParaRPr>
              </a:p>
            </p:txBody>
          </p:sp>
          <p:sp>
            <p:nvSpPr>
              <p:cNvPr id="372"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a:t>
                </a:r>
                <a:endParaRPr lang="en-US" dirty="0">
                  <a:solidFill>
                    <a:srgbClr val="000000"/>
                  </a:solidFill>
                </a:endParaRPr>
              </a:p>
            </p:txBody>
          </p:sp>
          <p:sp>
            <p:nvSpPr>
              <p:cNvPr id="373"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4"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5"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f</a:t>
                </a:r>
                <a:endParaRPr lang="en-US" dirty="0">
                  <a:solidFill>
                    <a:srgbClr val="000000"/>
                  </a:solidFill>
                </a:endParaRPr>
              </a:p>
            </p:txBody>
          </p:sp>
          <p:sp>
            <p:nvSpPr>
              <p:cNvPr id="376"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77"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c</a:t>
                </a:r>
                <a:endParaRPr lang="en-US" dirty="0">
                  <a:solidFill>
                    <a:srgbClr val="000000"/>
                  </a:solidFill>
                </a:endParaRPr>
              </a:p>
            </p:txBody>
          </p:sp>
          <p:sp>
            <p:nvSpPr>
              <p:cNvPr id="378"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a:t>
                </a:r>
                <a:endParaRPr lang="en-US" dirty="0">
                  <a:solidFill>
                    <a:srgbClr val="000000"/>
                  </a:solidFill>
                </a:endParaRPr>
              </a:p>
            </p:txBody>
          </p:sp>
          <p:sp>
            <p:nvSpPr>
              <p:cNvPr id="379"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380"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t>
                </a:r>
                <a:endParaRPr lang="en-US" dirty="0">
                  <a:solidFill>
                    <a:srgbClr val="000000"/>
                  </a:solidFill>
                </a:endParaRPr>
              </a:p>
            </p:txBody>
          </p:sp>
          <p:sp>
            <p:nvSpPr>
              <p:cNvPr id="381"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O</a:t>
                </a:r>
                <a:endParaRPr lang="en-US" dirty="0">
                  <a:solidFill>
                    <a:srgbClr val="000000"/>
                  </a:solidFill>
                </a:endParaRPr>
              </a:p>
            </p:txBody>
          </p:sp>
          <p:sp>
            <p:nvSpPr>
              <p:cNvPr id="382"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3"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4"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385"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t>
                </a:r>
                <a:endParaRPr lang="en-US" dirty="0">
                  <a:solidFill>
                    <a:srgbClr val="000000"/>
                  </a:solidFill>
                </a:endParaRPr>
              </a:p>
            </p:txBody>
          </p:sp>
          <p:sp>
            <p:nvSpPr>
              <p:cNvPr id="386"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87"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388"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389"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390"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391"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eaLnBrk="0" hangingPunct="0"/>
                <a:r>
                  <a:rPr lang="en-US" sz="700" b="1" dirty="0">
                    <a:solidFill>
                      <a:srgbClr val="000000"/>
                    </a:solidFill>
                  </a:rPr>
                  <a:t>2</a:t>
                </a:r>
                <a:endParaRPr lang="en-US" dirty="0">
                  <a:solidFill>
                    <a:srgbClr val="000000"/>
                  </a:solidFill>
                </a:endParaRPr>
              </a:p>
            </p:txBody>
          </p:sp>
          <p:sp>
            <p:nvSpPr>
              <p:cNvPr id="392"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393"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4"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395"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396"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397"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398"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399"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00"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401"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402"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403"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404"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405"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406"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07"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08"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409"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410"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11"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412"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413"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414"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415"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416"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417"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418"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419"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420"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421"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422"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423"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424"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425"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452"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453"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454"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455"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456"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457"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458"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459"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460"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461"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462"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463"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464"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465"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466"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467"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468"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469"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470"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471"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472"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473"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474"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475"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476"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477"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478"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479"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80"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81"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482"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51" name="Group 821"/>
            <p:cNvGrpSpPr>
              <a:grpSpLocks/>
            </p:cNvGrpSpPr>
            <p:nvPr/>
          </p:nvGrpSpPr>
          <p:grpSpPr bwMode="auto">
            <a:xfrm>
              <a:off x="11" y="762"/>
              <a:ext cx="3452" cy="3328"/>
              <a:chOff x="11" y="762"/>
              <a:chExt cx="3452" cy="3328"/>
            </a:xfrm>
          </p:grpSpPr>
          <p:sp>
            <p:nvSpPr>
              <p:cNvPr id="59"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60"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61"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2"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3"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Packet</a:t>
                </a:r>
                <a:endParaRPr lang="en-US" dirty="0">
                  <a:solidFill>
                    <a:srgbClr val="000000"/>
                  </a:solidFill>
                </a:endParaRPr>
              </a:p>
            </p:txBody>
          </p:sp>
          <p:sp>
            <p:nvSpPr>
              <p:cNvPr id="64"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DMA</a:t>
                </a:r>
                <a:endParaRPr lang="en-US" dirty="0">
                  <a:solidFill>
                    <a:srgbClr val="000000"/>
                  </a:solidFill>
                </a:endParaRPr>
              </a:p>
            </p:txBody>
          </p:sp>
          <p:sp>
            <p:nvSpPr>
              <p:cNvPr id="65"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Multicore Navigator</a:t>
                </a:r>
                <a:endParaRPr lang="en-US" dirty="0">
                  <a:solidFill>
                    <a:srgbClr val="000000"/>
                  </a:solidFill>
                </a:endParaRPr>
              </a:p>
            </p:txBody>
          </p:sp>
          <p:sp>
            <p:nvSpPr>
              <p:cNvPr id="66"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67"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68"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Queue</a:t>
                </a:r>
                <a:endParaRPr lang="en-US" dirty="0">
                  <a:solidFill>
                    <a:srgbClr val="000000"/>
                  </a:solidFill>
                </a:endParaRPr>
              </a:p>
            </p:txBody>
          </p:sp>
          <p:sp>
            <p:nvSpPr>
              <p:cNvPr id="69"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Manager</a:t>
                </a:r>
                <a:endParaRPr lang="en-US" dirty="0">
                  <a:solidFill>
                    <a:srgbClr val="000000"/>
                  </a:solidFill>
                </a:endParaRPr>
              </a:p>
            </p:txBody>
          </p:sp>
          <p:sp>
            <p:nvSpPr>
              <p:cNvPr id="70"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71"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72"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73"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74"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75"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6"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77"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78"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79"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80"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O</a:t>
                </a:r>
                <a:endParaRPr lang="en-US" dirty="0">
                  <a:solidFill>
                    <a:srgbClr val="000000"/>
                  </a:solidFill>
                </a:endParaRPr>
              </a:p>
            </p:txBody>
          </p:sp>
          <p:sp>
            <p:nvSpPr>
              <p:cNvPr id="81"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82"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83"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84"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85"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86"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87"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90"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91"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93"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94"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95"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96"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7"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8"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99"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0"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1"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102"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103"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104"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105"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106"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07"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108"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9"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10"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1"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12"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113"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14"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15"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16"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17"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118"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9"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20"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121"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22"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23"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eaLnBrk="0" hangingPunct="0"/>
                <a:endParaRPr lang="en-US" dirty="0">
                  <a:solidFill>
                    <a:srgbClr val="000000"/>
                  </a:solidFill>
                </a:endParaRPr>
              </a:p>
            </p:txBody>
          </p:sp>
          <p:sp>
            <p:nvSpPr>
              <p:cNvPr id="124"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125"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26"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127"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Network Coprocessor</a:t>
                </a:r>
                <a:endParaRPr lang="en-US" dirty="0">
                  <a:solidFill>
                    <a:srgbClr val="000000"/>
                  </a:solidFill>
                </a:endParaRPr>
              </a:p>
            </p:txBody>
          </p:sp>
          <p:sp>
            <p:nvSpPr>
              <p:cNvPr id="128"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29"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30"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31"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32"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33"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4"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35"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36"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37"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38"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39"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40"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1"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r</a:t>
                </a:r>
                <a:endParaRPr lang="en-US" dirty="0">
                  <a:solidFill>
                    <a:srgbClr val="000000"/>
                  </a:solidFill>
                </a:endParaRPr>
              </a:p>
            </p:txBody>
          </p:sp>
          <p:sp>
            <p:nvSpPr>
              <p:cNvPr id="142"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n</a:t>
                </a:r>
                <a:endParaRPr lang="en-US" dirty="0">
                  <a:solidFill>
                    <a:srgbClr val="000000"/>
                  </a:solidFill>
                </a:endParaRPr>
              </a:p>
            </p:txBody>
          </p:sp>
          <p:sp>
            <p:nvSpPr>
              <p:cNvPr id="143"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e</a:t>
                </a:r>
                <a:endParaRPr lang="en-US" dirty="0">
                  <a:solidFill>
                    <a:srgbClr val="000000"/>
                  </a:solidFill>
                </a:endParaRPr>
              </a:p>
            </p:txBody>
          </p:sp>
          <p:sp>
            <p:nvSpPr>
              <p:cNvPr id="144"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5"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S</a:t>
                </a:r>
                <a:endParaRPr lang="en-US" dirty="0">
                  <a:solidFill>
                    <a:srgbClr val="000000"/>
                  </a:solidFill>
                </a:endParaRPr>
              </a:p>
            </p:txBody>
          </p:sp>
          <p:sp>
            <p:nvSpPr>
              <p:cNvPr id="146"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w</a:t>
                </a:r>
                <a:endParaRPr lang="en-US" dirty="0">
                  <a:solidFill>
                    <a:srgbClr val="000000"/>
                  </a:solidFill>
                </a:endParaRPr>
              </a:p>
            </p:txBody>
          </p:sp>
          <p:sp>
            <p:nvSpPr>
              <p:cNvPr id="147"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i</a:t>
                </a:r>
                <a:endParaRPr lang="en-US" dirty="0">
                  <a:solidFill>
                    <a:srgbClr val="000000"/>
                  </a:solidFill>
                </a:endParaRPr>
              </a:p>
            </p:txBody>
          </p:sp>
          <p:sp>
            <p:nvSpPr>
              <p:cNvPr id="148"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t</a:t>
                </a:r>
                <a:endParaRPr lang="en-US" dirty="0">
                  <a:solidFill>
                    <a:srgbClr val="000000"/>
                  </a:solidFill>
                </a:endParaRPr>
              </a:p>
            </p:txBody>
          </p:sp>
          <p:sp>
            <p:nvSpPr>
              <p:cNvPr id="149"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c</a:t>
                </a:r>
                <a:endParaRPr lang="en-US" dirty="0">
                  <a:solidFill>
                    <a:srgbClr val="000000"/>
                  </a:solidFill>
                </a:endParaRPr>
              </a:p>
            </p:txBody>
          </p:sp>
          <p:sp>
            <p:nvSpPr>
              <p:cNvPr id="150"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000000"/>
                    </a:solidFill>
                  </a:rPr>
                  <a:t>h</a:t>
                </a:r>
                <a:endParaRPr lang="en-US" dirty="0">
                  <a:solidFill>
                    <a:srgbClr val="000000"/>
                  </a:solidFill>
                </a:endParaRPr>
              </a:p>
            </p:txBody>
          </p:sp>
          <p:sp>
            <p:nvSpPr>
              <p:cNvPr id="151"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eaLnBrk="0" hangingPunct="0"/>
                <a:endParaRPr lang="en-US" dirty="0">
                  <a:solidFill>
                    <a:srgbClr val="000000"/>
                  </a:solidFill>
                </a:endParaRPr>
              </a:p>
            </p:txBody>
          </p:sp>
          <p:sp>
            <p:nvSpPr>
              <p:cNvPr id="152"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eaLnBrk="0" hangingPunct="0"/>
                <a:endParaRPr lang="en-US" dirty="0">
                  <a:solidFill>
                    <a:srgbClr val="000000"/>
                  </a:solidFill>
                </a:endParaRPr>
              </a:p>
            </p:txBody>
          </p:sp>
          <p:sp>
            <p:nvSpPr>
              <p:cNvPr id="153"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a:t>
                </a:r>
                <a:endParaRPr lang="en-US" dirty="0">
                  <a:solidFill>
                    <a:srgbClr val="000000"/>
                  </a:solidFill>
                </a:endParaRPr>
              </a:p>
            </p:txBody>
          </p:sp>
          <p:sp>
            <p:nvSpPr>
              <p:cNvPr id="154"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G</a:t>
                </a:r>
                <a:endParaRPr lang="en-US" dirty="0">
                  <a:solidFill>
                    <a:srgbClr val="000000"/>
                  </a:solidFill>
                </a:endParaRPr>
              </a:p>
            </p:txBody>
          </p:sp>
          <p:sp>
            <p:nvSpPr>
              <p:cNvPr id="155"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M</a:t>
                </a:r>
                <a:endParaRPr lang="en-US" dirty="0">
                  <a:solidFill>
                    <a:srgbClr val="000000"/>
                  </a:solidFill>
                </a:endParaRPr>
              </a:p>
            </p:txBody>
          </p:sp>
          <p:sp>
            <p:nvSpPr>
              <p:cNvPr id="156"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7"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I</a:t>
                </a:r>
                <a:endParaRPr lang="en-US" dirty="0">
                  <a:solidFill>
                    <a:srgbClr val="000000"/>
                  </a:solidFill>
                </a:endParaRPr>
              </a:p>
            </p:txBody>
          </p:sp>
          <p:sp>
            <p:nvSpPr>
              <p:cNvPr id="158"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x2</a:t>
                </a:r>
                <a:endParaRPr lang="en-US" dirty="0">
                  <a:solidFill>
                    <a:srgbClr val="000000"/>
                  </a:solidFill>
                </a:endParaRPr>
              </a:p>
            </p:txBody>
          </p:sp>
          <p:sp>
            <p:nvSpPr>
              <p:cNvPr id="159"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60"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161"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162"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163"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64"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Packet</a:t>
                </a:r>
                <a:endParaRPr lang="en-US" dirty="0">
                  <a:solidFill>
                    <a:srgbClr val="000000"/>
                  </a:solidFill>
                </a:endParaRPr>
              </a:p>
            </p:txBody>
          </p:sp>
          <p:sp>
            <p:nvSpPr>
              <p:cNvPr id="165"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66"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167"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168"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69"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170"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171"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172"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173"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174"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175"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176"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177"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178"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79"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Security</a:t>
                </a:r>
                <a:endParaRPr lang="en-US" dirty="0">
                  <a:solidFill>
                    <a:srgbClr val="000000"/>
                  </a:solidFill>
                </a:endParaRPr>
              </a:p>
            </p:txBody>
          </p:sp>
          <p:sp>
            <p:nvSpPr>
              <p:cNvPr id="180"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Accelerator</a:t>
                </a:r>
                <a:endParaRPr lang="en-US" dirty="0">
                  <a:solidFill>
                    <a:srgbClr val="000000"/>
                  </a:solidFill>
                </a:endParaRPr>
              </a:p>
            </p:txBody>
          </p:sp>
          <p:sp>
            <p:nvSpPr>
              <p:cNvPr id="181"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2"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PLL</a:t>
                </a:r>
                <a:endParaRPr lang="en-US" dirty="0">
                  <a:solidFill>
                    <a:srgbClr val="000000"/>
                  </a:solidFill>
                </a:endParaRPr>
              </a:p>
            </p:txBody>
          </p:sp>
          <p:sp>
            <p:nvSpPr>
              <p:cNvPr id="183"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4"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5"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eaLnBrk="0" hangingPunct="0"/>
                <a:endParaRPr lang="en-US" dirty="0">
                  <a:solidFill>
                    <a:srgbClr val="000000"/>
                  </a:solidFill>
                </a:endParaRPr>
              </a:p>
            </p:txBody>
          </p:sp>
          <p:sp>
            <p:nvSpPr>
              <p:cNvPr id="186"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EDMA</a:t>
                </a:r>
                <a:endParaRPr lang="en-US" dirty="0">
                  <a:solidFill>
                    <a:srgbClr val="000000"/>
                  </a:solidFill>
                </a:endParaRPr>
              </a:p>
            </p:txBody>
          </p:sp>
          <p:sp>
            <p:nvSpPr>
              <p:cNvPr id="187"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88"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89"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0"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91"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92"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eaLnBrk="0" hangingPunct="0"/>
                <a:endParaRPr lang="en-US" dirty="0">
                  <a:solidFill>
                    <a:srgbClr val="000000"/>
                  </a:solidFill>
                </a:endParaRPr>
              </a:p>
            </p:txBody>
          </p:sp>
          <p:sp>
            <p:nvSpPr>
              <p:cNvPr id="193"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eaLnBrk="0" hangingPunct="0"/>
                <a:r>
                  <a:rPr lang="en-US" sz="900" b="1" dirty="0">
                    <a:solidFill>
                      <a:srgbClr val="24211D"/>
                    </a:solidFill>
                  </a:rPr>
                  <a:t>x3</a:t>
                </a:r>
                <a:endParaRPr lang="en-US" dirty="0">
                  <a:solidFill>
                    <a:srgbClr val="000000"/>
                  </a:solidFill>
                </a:endParaRPr>
              </a:p>
            </p:txBody>
          </p:sp>
          <p:sp>
            <p:nvSpPr>
              <p:cNvPr id="194"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195"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196"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197"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198"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199"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200"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201"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2"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203"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204"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205"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06"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207"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208"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209"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210"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211"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212"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213"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4"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5"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6"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7"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8"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19"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0"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1"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eaLnBrk="0" hangingPunct="0"/>
                <a:endParaRPr lang="en-US" dirty="0">
                  <a:solidFill>
                    <a:srgbClr val="000000"/>
                  </a:solidFill>
                </a:endParaRPr>
              </a:p>
            </p:txBody>
          </p:sp>
          <p:sp>
            <p:nvSpPr>
              <p:cNvPr id="222"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C66x™</a:t>
                </a:r>
                <a:endParaRPr lang="en-US" dirty="0">
                  <a:solidFill>
                    <a:srgbClr val="000000"/>
                  </a:solidFill>
                </a:endParaRPr>
              </a:p>
            </p:txBody>
          </p:sp>
          <p:sp>
            <p:nvSpPr>
              <p:cNvPr id="223"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eaLnBrk="0" hangingPunct="0"/>
                <a:r>
                  <a:rPr lang="en-US" sz="1300" b="1" dirty="0">
                    <a:solidFill>
                      <a:srgbClr val="24211D"/>
                    </a:solidFill>
                  </a:rPr>
                  <a:t>CorePac</a:t>
                </a:r>
                <a:endParaRPr lang="en-US" dirty="0">
                  <a:solidFill>
                    <a:srgbClr val="000000"/>
                  </a:solidFill>
                </a:endParaRPr>
              </a:p>
            </p:txBody>
          </p:sp>
          <p:sp>
            <p:nvSpPr>
              <p:cNvPr id="224"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 L1</a:t>
                </a:r>
                <a:endParaRPr lang="en-US" dirty="0">
                  <a:solidFill>
                    <a:srgbClr val="000000"/>
                  </a:solidFill>
                </a:endParaRPr>
              </a:p>
            </p:txBody>
          </p:sp>
          <p:sp>
            <p:nvSpPr>
              <p:cNvPr id="225"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P-Cache</a:t>
                </a:r>
                <a:endParaRPr lang="en-US" dirty="0">
                  <a:solidFill>
                    <a:srgbClr val="000000"/>
                  </a:solidFill>
                </a:endParaRPr>
              </a:p>
            </p:txBody>
          </p:sp>
          <p:sp>
            <p:nvSpPr>
              <p:cNvPr id="226"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L1</a:t>
                </a:r>
                <a:endParaRPr lang="en-US" dirty="0">
                  <a:solidFill>
                    <a:srgbClr val="000000"/>
                  </a:solidFill>
                </a:endParaRPr>
              </a:p>
            </p:txBody>
          </p:sp>
          <p:sp>
            <p:nvSpPr>
              <p:cNvPr id="227"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D-Cache</a:t>
                </a:r>
                <a:endParaRPr lang="en-US" dirty="0">
                  <a:solidFill>
                    <a:srgbClr val="000000"/>
                  </a:solidFill>
                </a:endParaRPr>
              </a:p>
            </p:txBody>
          </p:sp>
          <p:sp>
            <p:nvSpPr>
              <p:cNvPr id="228" name="Rectangle 790"/>
              <p:cNvSpPr>
                <a:spLocks noChangeArrowheads="1"/>
              </p:cNvSpPr>
              <p:nvPr/>
            </p:nvSpPr>
            <p:spPr bwMode="auto">
              <a:xfrm>
                <a:off x="1513" y="2047"/>
                <a:ext cx="323" cy="92"/>
              </a:xfrm>
              <a:prstGeom prst="rect">
                <a:avLst/>
              </a:prstGeom>
              <a:noFill/>
              <a:ln w="9525">
                <a:noFill/>
                <a:miter lim="800000"/>
                <a:headEnd/>
                <a:tailEnd/>
              </a:ln>
            </p:spPr>
            <p:txBody>
              <a:bodyPr wrap="none" lIns="0" tIns="0" rIns="0" bIns="0">
                <a:spAutoFit/>
              </a:bodyPr>
              <a:lstStyle/>
              <a:p>
                <a:pPr eaLnBrk="0" hangingPunct="0"/>
                <a:r>
                  <a:rPr lang="en-US" sz="800" b="1" dirty="0">
                    <a:solidFill>
                      <a:srgbClr val="000000"/>
                    </a:solidFill>
                  </a:rPr>
                  <a:t>L2 Cache</a:t>
                </a:r>
                <a:endParaRPr lang="en-US" dirty="0">
                  <a:solidFill>
                    <a:srgbClr val="000000"/>
                  </a:solidFill>
                </a:endParaRPr>
              </a:p>
            </p:txBody>
          </p:sp>
          <p:sp>
            <p:nvSpPr>
              <p:cNvPr id="229"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230"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231"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232"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233"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4"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235"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236"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237"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38"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239"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240"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eaLnBrk="0" hangingPunct="0"/>
                <a:endParaRPr lang="en-US" dirty="0">
                  <a:solidFill>
                    <a:srgbClr val="000000"/>
                  </a:solidFill>
                </a:endParaRPr>
              </a:p>
            </p:txBody>
          </p:sp>
          <p:sp>
            <p:nvSpPr>
              <p:cNvPr id="241"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242"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243"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eaLnBrk="0" hangingPunct="0"/>
                <a:endParaRPr lang="en-US" dirty="0">
                  <a:solidFill>
                    <a:srgbClr val="000000"/>
                  </a:solidFill>
                </a:endParaRPr>
              </a:p>
            </p:txBody>
          </p:sp>
          <p:sp>
            <p:nvSpPr>
              <p:cNvPr id="244"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245"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246" name="Rectangle 808"/>
              <p:cNvSpPr>
                <a:spLocks noChangeArrowheads="1"/>
              </p:cNvSpPr>
              <p:nvPr/>
            </p:nvSpPr>
            <p:spPr bwMode="auto">
              <a:xfrm>
                <a:off x="97" y="2359"/>
                <a:ext cx="522" cy="129"/>
              </a:xfrm>
              <a:prstGeom prst="rect">
                <a:avLst/>
              </a:prstGeom>
              <a:solidFill>
                <a:srgbClr val="FFFF00"/>
              </a:solidFill>
              <a:ln w="9525">
                <a:noFill/>
                <a:miter lim="800000"/>
                <a:headEnd/>
                <a:tailEnd/>
              </a:ln>
            </p:spPr>
            <p:txBody>
              <a:bodyPr/>
              <a:lstStyle/>
              <a:p>
                <a:pPr eaLnBrk="0" hangingPunct="0"/>
                <a:endParaRPr lang="en-US" dirty="0">
                  <a:solidFill>
                    <a:srgbClr val="000000"/>
                  </a:solidFill>
                </a:endParaRPr>
              </a:p>
            </p:txBody>
          </p:sp>
          <p:sp>
            <p:nvSpPr>
              <p:cNvPr id="247"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HyperLink</a:t>
                </a:r>
                <a:endParaRPr lang="en-US" dirty="0">
                  <a:solidFill>
                    <a:srgbClr val="000000"/>
                  </a:solidFill>
                </a:endParaRPr>
              </a:p>
            </p:txBody>
          </p:sp>
          <p:sp>
            <p:nvSpPr>
              <p:cNvPr id="248"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249"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250"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251"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252"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3"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254"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5"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256"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257"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258"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2"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eaLnBrk="0" hangingPunct="0"/>
              <a:endParaRPr lang="en-US" dirty="0">
                <a:solidFill>
                  <a:srgbClr val="000000"/>
                </a:solidFill>
              </a:endParaRPr>
            </a:p>
          </p:txBody>
        </p:sp>
        <p:sp>
          <p:nvSpPr>
            <p:cNvPr id="53"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4"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6"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eaLnBrk="0" hangingPunct="0"/>
              <a:r>
                <a:rPr lang="en-US" sz="1000" b="1" dirty="0">
                  <a:solidFill>
                    <a:srgbClr val="24211D"/>
                  </a:solidFill>
                </a:rPr>
                <a:t>TeraNet</a:t>
              </a:r>
              <a:endParaRPr lang="en-US" dirty="0">
                <a:solidFill>
                  <a:srgbClr val="000000"/>
                </a:solidFill>
              </a:endParaRPr>
            </a:p>
          </p:txBody>
        </p:sp>
        <p:sp>
          <p:nvSpPr>
            <p:cNvPr id="57"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8"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
        <p:nvSpPr>
          <p:cNvPr id="3" name="Rectangle 2"/>
          <p:cNvSpPr/>
          <p:nvPr/>
        </p:nvSpPr>
        <p:spPr>
          <a:xfrm>
            <a:off x="5334000" y="838200"/>
            <a:ext cx="3810000" cy="5016758"/>
          </a:xfrm>
          <a:prstGeom prst="rect">
            <a:avLst/>
          </a:prstGeom>
        </p:spPr>
        <p:txBody>
          <a:bodyPr wrap="square">
            <a:spAutoFit/>
          </a:bodyPr>
          <a:lstStyle/>
          <a:p>
            <a:pPr marL="342900" indent="-342900">
              <a:buFont typeface="Arial"/>
              <a:buChar char="•"/>
            </a:pPr>
            <a:r>
              <a:rPr lang="en-US" sz="2000" dirty="0" smtClean="0"/>
              <a:t>C66x </a:t>
            </a:r>
            <a:r>
              <a:rPr lang="en-US" sz="2000" dirty="0" err="1" smtClean="0"/>
              <a:t>CorePacs</a:t>
            </a:r>
            <a:r>
              <a:rPr lang="en-US" sz="2000" dirty="0" smtClean="0"/>
              <a:t>, EDMA &amp; peripherals are interconnected via </a:t>
            </a:r>
            <a:r>
              <a:rPr lang="en-US" sz="2000" b="1" dirty="0" err="1" smtClean="0"/>
              <a:t>TeraNet</a:t>
            </a:r>
            <a:r>
              <a:rPr lang="en-US" sz="2000" dirty="0" smtClean="0"/>
              <a:t> switch fabric </a:t>
            </a:r>
            <a:endParaRPr lang="en-US" sz="2000" dirty="0"/>
          </a:p>
          <a:p>
            <a:pPr marL="342900" indent="-342900">
              <a:buFont typeface="Arial"/>
              <a:buChar char="•"/>
            </a:pPr>
            <a:endParaRPr lang="en-US" sz="2000" b="1" dirty="0" smtClean="0"/>
          </a:p>
          <a:p>
            <a:pPr marL="342900" indent="-342900">
              <a:buFont typeface="Arial"/>
              <a:buChar char="•"/>
            </a:pPr>
            <a:r>
              <a:rPr lang="en-US" sz="2000" b="1" dirty="0" err="1" smtClean="0"/>
              <a:t>HyperLink</a:t>
            </a:r>
            <a:r>
              <a:rPr lang="en-US" sz="2000" dirty="0" smtClean="0"/>
              <a:t> seamlessly extends </a:t>
            </a:r>
            <a:r>
              <a:rPr lang="en-US" sz="2000" dirty="0" err="1" smtClean="0"/>
              <a:t>TeraNet</a:t>
            </a:r>
            <a:r>
              <a:rPr lang="en-US" sz="2000" dirty="0" smtClean="0"/>
              <a:t> from one device to another</a:t>
            </a:r>
          </a:p>
          <a:p>
            <a:pPr marL="342900" indent="-342900">
              <a:buFont typeface="Arial"/>
              <a:buChar char="•"/>
            </a:pPr>
            <a:endParaRPr lang="en-US" sz="2000" dirty="0"/>
          </a:p>
          <a:p>
            <a:pPr marL="342900" indent="-342900">
              <a:buFont typeface="Arial"/>
              <a:buChar char="•"/>
            </a:pPr>
            <a:r>
              <a:rPr lang="en-US" sz="2000" dirty="0" smtClean="0"/>
              <a:t>Enables read/write transactions, as well as relaying &amp; generation of interrupts between devices</a:t>
            </a:r>
            <a:br>
              <a:rPr lang="en-US" sz="2000" dirty="0" smtClean="0"/>
            </a:br>
            <a:endParaRPr lang="en-US" sz="2000" dirty="0" smtClean="0"/>
          </a:p>
          <a:p>
            <a:pPr marL="342900" indent="-342900">
              <a:buFont typeface="Arial"/>
              <a:buChar char="•"/>
            </a:pPr>
            <a:endParaRPr lang="en-US" sz="2000" dirty="0"/>
          </a:p>
          <a:p>
            <a:pPr marL="342900" indent="-342900">
              <a:buFont typeface="Arial"/>
              <a:buChar char="•"/>
            </a:pPr>
            <a:endParaRPr lang="en-US" sz="2000" dirty="0"/>
          </a:p>
        </p:txBody>
      </p:sp>
    </p:spTree>
    <p:custDataLst>
      <p:tags r:id="rId1"/>
    </p:custDataLst>
    <p:extLst>
      <p:ext uri="{BB962C8B-B14F-4D97-AF65-F5344CB8AC3E}">
        <p14:creationId xmlns:p14="http://schemas.microsoft.com/office/powerpoint/2010/main" xmlns="" val="701196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4100" name="Rectangle 3"/>
          <p:cNvSpPr>
            <a:spLocks noChangeArrowheads="1"/>
          </p:cNvSpPr>
          <p:nvPr/>
        </p:nvSpPr>
        <p:spPr bwMode="auto">
          <a:xfrm>
            <a:off x="533400" y="762000"/>
            <a:ext cx="8153400" cy="3170099"/>
          </a:xfrm>
          <a:prstGeom prst="rect">
            <a:avLst/>
          </a:prstGeom>
          <a:noFill/>
          <a:ln w="9525">
            <a:noFill/>
            <a:miter lim="800000"/>
            <a:headEnd/>
            <a:tailEnd/>
          </a:ln>
        </p:spPr>
        <p:txBody>
          <a:bodyPr wrap="square">
            <a:spAutoFit/>
          </a:bodyPr>
          <a:lstStyle/>
          <a:p>
            <a:r>
              <a:rPr lang="en-US" sz="2000" b="1" dirty="0" smtClean="0">
                <a:latin typeface="Arial"/>
                <a:cs typeface="Arial"/>
              </a:rPr>
              <a:t>Solution Explained</a:t>
            </a:r>
            <a:br>
              <a:rPr lang="en-US" sz="2000" b="1" dirty="0" smtClean="0">
                <a:latin typeface="Arial"/>
                <a:cs typeface="Arial"/>
              </a:rPr>
            </a:br>
            <a:endParaRPr lang="en-US" sz="2000" b="1" dirty="0" smtClean="0">
              <a:latin typeface="Arial"/>
              <a:cs typeface="Arial"/>
            </a:endParaRPr>
          </a:p>
          <a:p>
            <a:pPr marL="342900" lvl="2" indent="-342900">
              <a:buSzPct val="125000"/>
              <a:buFont typeface="Arial" pitchFamily="34" charset="0"/>
              <a:buChar char="•"/>
              <a:defRPr/>
            </a:pPr>
            <a:r>
              <a:rPr lang="en-US" sz="2000" dirty="0" smtClean="0">
                <a:latin typeface="Arial"/>
                <a:cs typeface="Arial"/>
              </a:rPr>
              <a:t>256MB segment </a:t>
            </a:r>
            <a:r>
              <a:rPr lang="en-US" sz="2000" dirty="0" smtClean="0">
                <a:latin typeface="Arial"/>
                <a:cs typeface="Arial"/>
                <a:sym typeface="Wingdings"/>
              </a:rPr>
              <a:t> </a:t>
            </a:r>
            <a:r>
              <a:rPr lang="en-US" sz="2000" dirty="0" smtClean="0">
                <a:latin typeface="Arial"/>
                <a:cs typeface="Arial"/>
              </a:rPr>
              <a:t>28-bit offset </a:t>
            </a:r>
            <a:r>
              <a:rPr lang="en-US" sz="2000" dirty="0" smtClean="0">
                <a:latin typeface="Arial"/>
                <a:cs typeface="Arial"/>
                <a:sym typeface="Wingdings"/>
              </a:rPr>
              <a:t></a:t>
            </a:r>
            <a:r>
              <a:rPr lang="en-US" sz="2000" dirty="0" smtClean="0">
                <a:latin typeface="Arial"/>
                <a:cs typeface="Arial"/>
              </a:rPr>
              <a:t> mask = 0x0FFF_FFFF</a:t>
            </a:r>
          </a:p>
          <a:p>
            <a:pPr marL="342900" lvl="2" indent="-342900">
              <a:buSzPct val="125000"/>
              <a:buFont typeface="Arial" pitchFamily="34" charset="0"/>
              <a:buChar char="•"/>
              <a:defRPr/>
            </a:pPr>
            <a:r>
              <a:rPr lang="en-US" sz="2000" dirty="0" smtClean="0">
                <a:latin typeface="Arial"/>
                <a:cs typeface="Arial"/>
              </a:rPr>
              <a:t>0x0567 89a0 address</a:t>
            </a:r>
          </a:p>
          <a:p>
            <a:pPr marL="342900" lvl="2" indent="-342900">
              <a:buSzPct val="125000"/>
              <a:buFont typeface="Arial" pitchFamily="34" charset="0"/>
              <a:buChar char="•"/>
              <a:defRPr/>
            </a:pPr>
            <a:r>
              <a:rPr lang="en-US" sz="2000" dirty="0" smtClean="0">
                <a:latin typeface="Arial"/>
                <a:cs typeface="Arial"/>
              </a:rPr>
              <a:t>Bits </a:t>
            </a:r>
            <a:r>
              <a:rPr lang="en-US" sz="2000" dirty="0">
                <a:latin typeface="Arial"/>
                <a:cs typeface="Arial"/>
              </a:rPr>
              <a:t>28-</a:t>
            </a:r>
            <a:r>
              <a:rPr lang="en-US" sz="2000" dirty="0" smtClean="0">
                <a:latin typeface="Arial"/>
                <a:cs typeface="Arial"/>
              </a:rPr>
              <a:t>31 </a:t>
            </a:r>
            <a:r>
              <a:rPr lang="en-US" sz="2000" dirty="0" smtClean="0">
                <a:latin typeface="Arial"/>
                <a:cs typeface="Arial"/>
                <a:sym typeface="Wingdings"/>
              </a:rPr>
              <a:t> </a:t>
            </a:r>
            <a:r>
              <a:rPr lang="en-US" sz="2000" dirty="0" smtClean="0">
                <a:latin typeface="Arial"/>
                <a:cs typeface="Arial"/>
              </a:rPr>
              <a:t>0b0101 </a:t>
            </a:r>
            <a:r>
              <a:rPr lang="en-US" sz="2000" dirty="0">
                <a:latin typeface="Arial"/>
                <a:cs typeface="Arial"/>
              </a:rPr>
              <a:t>= </a:t>
            </a:r>
            <a:r>
              <a:rPr lang="en-US" sz="2000" dirty="0" smtClean="0">
                <a:latin typeface="Arial"/>
                <a:cs typeface="Arial"/>
              </a:rPr>
              <a:t>5</a:t>
            </a:r>
          </a:p>
          <a:p>
            <a:pPr marL="342900" lvl="2" indent="-342900">
              <a:buSzPct val="125000"/>
              <a:buFont typeface="Arial" pitchFamily="34" charset="0"/>
              <a:buChar char="•"/>
              <a:defRPr/>
            </a:pPr>
            <a:r>
              <a:rPr lang="en-US" sz="2000" dirty="0" err="1" smtClean="0">
                <a:latin typeface="Arial"/>
                <a:cs typeface="Arial"/>
              </a:rPr>
              <a:t>txigmask</a:t>
            </a:r>
            <a:r>
              <a:rPr lang="en-US" sz="2000" dirty="0" smtClean="0">
                <a:latin typeface="Arial"/>
                <a:cs typeface="Arial"/>
              </a:rPr>
              <a:t> = 11 mask 0x0FFF_FFFF </a:t>
            </a:r>
          </a:p>
          <a:p>
            <a:pPr marL="342900" lvl="2" indent="-342900">
              <a:buSzPct val="125000"/>
              <a:buFont typeface="Arial" pitchFamily="34" charset="0"/>
              <a:buChar char="•"/>
              <a:defRPr/>
            </a:pPr>
            <a:r>
              <a:rPr lang="en-US" sz="2000" dirty="0" smtClean="0">
                <a:latin typeface="Arial"/>
                <a:cs typeface="Arial"/>
              </a:rPr>
              <a:t>Address </a:t>
            </a:r>
            <a:r>
              <a:rPr lang="en-US" sz="2000" dirty="0">
                <a:latin typeface="Arial"/>
                <a:cs typeface="Arial"/>
              </a:rPr>
              <a:t>sent to the </a:t>
            </a:r>
            <a:r>
              <a:rPr lang="en-US" sz="2000" dirty="0" smtClean="0">
                <a:latin typeface="Arial"/>
                <a:cs typeface="Arial"/>
              </a:rPr>
              <a:t>receive/remote side = 0x5567_89a0</a:t>
            </a:r>
            <a:endParaRPr lang="en-US" sz="2000" dirty="0">
              <a:latin typeface="Arial"/>
              <a:cs typeface="Arial"/>
            </a:endParaRPr>
          </a:p>
          <a:p>
            <a:pPr marL="342900" indent="-342900">
              <a:buSzPct val="125000"/>
              <a:defRPr/>
            </a:pPr>
            <a:endParaRPr lang="en-US" sz="2000" dirty="0" smtClean="0">
              <a:latin typeface="Arial"/>
              <a:cs typeface="Arial"/>
            </a:endParaRPr>
          </a:p>
          <a:p>
            <a:pPr marL="342900" indent="-342900">
              <a:buSzPct val="125000"/>
              <a:defRPr/>
            </a:pPr>
            <a:r>
              <a:rPr lang="en-US" sz="2000" dirty="0" smtClean="0">
                <a:latin typeface="Arial"/>
                <a:cs typeface="Arial"/>
              </a:rPr>
              <a:t>On </a:t>
            </a:r>
            <a:r>
              <a:rPr lang="en-US" sz="2000" dirty="0">
                <a:latin typeface="Arial"/>
                <a:cs typeface="Arial"/>
              </a:rPr>
              <a:t>the receive </a:t>
            </a:r>
            <a:r>
              <a:rPr lang="en-US" sz="2000" dirty="0" smtClean="0">
                <a:latin typeface="Arial"/>
                <a:cs typeface="Arial"/>
              </a:rPr>
              <a:t>side, the address is </a:t>
            </a:r>
          </a:p>
          <a:p>
            <a:pPr marL="342900" indent="-342900">
              <a:buSzPct val="125000"/>
              <a:defRPr/>
            </a:pPr>
            <a:r>
              <a:rPr lang="en-US" sz="2000" dirty="0" smtClean="0">
                <a:latin typeface="Arial"/>
                <a:cs typeface="Arial"/>
              </a:rPr>
              <a:t>0x8000_0000 </a:t>
            </a:r>
            <a:r>
              <a:rPr lang="en-US" sz="2000" dirty="0">
                <a:latin typeface="Arial"/>
                <a:cs typeface="Arial"/>
              </a:rPr>
              <a:t>+ </a:t>
            </a:r>
            <a:r>
              <a:rPr lang="en-US" sz="2000" dirty="0" smtClean="0">
                <a:latin typeface="Arial"/>
                <a:cs typeface="Arial"/>
              </a:rPr>
              <a:t>0x0567_89a0 </a:t>
            </a:r>
            <a:r>
              <a:rPr lang="en-US" sz="2000" dirty="0">
                <a:latin typeface="Arial"/>
                <a:cs typeface="Arial"/>
              </a:rPr>
              <a:t>= </a:t>
            </a:r>
            <a:r>
              <a:rPr lang="en-US" sz="2000" dirty="0" smtClean="0">
                <a:latin typeface="Arial"/>
                <a:cs typeface="Arial"/>
              </a:rPr>
              <a:t>0x8567_89a0</a:t>
            </a: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1 </a:t>
            </a:r>
          </a:p>
        </p:txBody>
      </p:sp>
    </p:spTree>
    <p:extLst>
      <p:ext uri="{BB962C8B-B14F-4D97-AF65-F5344CB8AC3E}">
        <p14:creationId xmlns:p14="http://schemas.microsoft.com/office/powerpoint/2010/main" xmlns="" val="24063451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5124" name="Rectangle 3"/>
          <p:cNvSpPr>
            <a:spLocks noChangeArrowheads="1"/>
          </p:cNvSpPr>
          <p:nvPr/>
        </p:nvSpPr>
        <p:spPr bwMode="auto">
          <a:xfrm>
            <a:off x="381000" y="1219200"/>
            <a:ext cx="78486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each segment of size 0x0100_0000 (16M)</a:t>
            </a:r>
          </a:p>
          <a:p>
            <a:pPr marL="342900" indent="-342900">
              <a:buSzPct val="125000"/>
              <a:buFont typeface="Arial" pitchFamily="34" charset="0"/>
              <a:buChar char="•"/>
              <a:defRPr/>
            </a:pPr>
            <a:r>
              <a:rPr lang="en-US" sz="2000" dirty="0" smtClean="0">
                <a:latin typeface="Arial"/>
                <a:cs typeface="Arial"/>
              </a:rPr>
              <a:t>Addresses start at 0x8000_0000, 0x8200_0000, 0x8400_0000, to 0x8E00_0000</a:t>
            </a:r>
          </a:p>
          <a:p>
            <a:pPr marL="342900" indent="-342900">
              <a:buSzPct val="125000"/>
              <a:buFont typeface="Arial" pitchFamily="34" charset="0"/>
              <a:buChar char="•"/>
              <a:defRPr/>
            </a:pPr>
            <a:r>
              <a:rPr lang="en-US" sz="2000" dirty="0" smtClean="0">
                <a:latin typeface="Arial"/>
                <a:cs typeface="Arial"/>
              </a:rPr>
              <a:t>24 bits offset – 0x067_89a0</a:t>
            </a:r>
          </a:p>
          <a:p>
            <a:pPr marL="342900" indent="-342900">
              <a:buSzPct val="125000"/>
              <a:buFont typeface="Arial" pitchFamily="34" charset="0"/>
              <a:buChar char="•"/>
              <a:defRPr/>
            </a:pPr>
            <a:r>
              <a:rPr lang="en-US" sz="2000" dirty="0" smtClean="0">
                <a:latin typeface="Arial"/>
                <a:cs typeface="Arial"/>
              </a:rPr>
              <a:t>Segment number 0101 = 5</a:t>
            </a:r>
            <a:br>
              <a:rPr lang="en-US" sz="2000" dirty="0" smtClean="0">
                <a:latin typeface="Arial"/>
                <a:cs typeface="Arial"/>
              </a:rPr>
            </a:br>
            <a:endParaRPr lang="en-US" sz="2000" dirty="0" smtClean="0">
              <a:latin typeface="Arial"/>
              <a:cs typeface="Arial"/>
            </a:endParaRPr>
          </a:p>
          <a:p>
            <a:pPr marL="800100" lvl="1" indent="-342900">
              <a:buSzPct val="125000"/>
              <a:defRPr/>
            </a:pPr>
            <a:r>
              <a:rPr lang="en-US" sz="2000" dirty="0" smtClean="0">
                <a:latin typeface="Arial"/>
                <a:cs typeface="Arial"/>
              </a:rPr>
              <a:t>Row 5	0x8A00_0000	Size 23 (mask = 0x00ff ffff)</a:t>
            </a:r>
            <a:br>
              <a:rPr lang="en-US" sz="2000" dirty="0" smtClean="0">
                <a:latin typeface="Arial"/>
                <a:cs typeface="Arial"/>
              </a:rPr>
            </a:br>
            <a:endParaRPr lang="en-US" sz="2000" dirty="0" smtClean="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0x8A00_0000 + 0x0067_89A0 = 0x8A67_89A0</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2</a:t>
            </a:r>
          </a:p>
        </p:txBody>
      </p:sp>
      <p:sp>
        <p:nvSpPr>
          <p:cNvPr id="2" name="Rectangle 1"/>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30967053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6148" name="Rectangle 3"/>
          <p:cNvSpPr>
            <a:spLocks noChangeArrowheads="1"/>
          </p:cNvSpPr>
          <p:nvPr/>
        </p:nvSpPr>
        <p:spPr bwMode="auto">
          <a:xfrm>
            <a:off x="457200" y="1249501"/>
            <a:ext cx="8077200" cy="3170099"/>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8 segments, 7 each of size 0x0100_0000 (16M)</a:t>
            </a:r>
          </a:p>
          <a:p>
            <a:pPr marL="342900" indent="-342900">
              <a:buSzPct val="125000"/>
              <a:buFont typeface="Arial" pitchFamily="34" charset="0"/>
              <a:buChar char="•"/>
              <a:defRPr/>
            </a:pPr>
            <a:r>
              <a:rPr lang="en-US" sz="2000" dirty="0" smtClean="0">
                <a:latin typeface="Arial"/>
                <a:cs typeface="Arial"/>
              </a:rPr>
              <a:t>Addresses start at 0x8000_0000, 0x8100_0000, 0x8200_0000, to 0x8600_0000.</a:t>
            </a:r>
          </a:p>
          <a:p>
            <a:pPr marL="342900" indent="-342900">
              <a:buSzPct val="125000"/>
              <a:buFont typeface="Arial" pitchFamily="34" charset="0"/>
              <a:buChar char="•"/>
              <a:defRPr/>
            </a:pPr>
            <a:r>
              <a:rPr lang="en-US" sz="2000" dirty="0" smtClean="0">
                <a:latin typeface="Arial"/>
                <a:cs typeface="Arial"/>
              </a:rPr>
              <a:t>For </a:t>
            </a:r>
            <a:r>
              <a:rPr lang="en-US" sz="2000" dirty="0">
                <a:latin typeface="Arial"/>
                <a:cs typeface="Arial"/>
              </a:rPr>
              <a:t>8 segments, the maximum size is </a:t>
            </a:r>
            <a:r>
              <a:rPr lang="en-US" sz="2000" dirty="0" smtClean="0">
                <a:latin typeface="Arial"/>
                <a:cs typeface="Arial"/>
              </a:rPr>
              <a:t>32M. That </a:t>
            </a:r>
            <a:r>
              <a:rPr lang="en-US" sz="2000" dirty="0">
                <a:latin typeface="Arial"/>
                <a:cs typeface="Arial"/>
              </a:rPr>
              <a:t>is, 25 </a:t>
            </a:r>
            <a:r>
              <a:rPr lang="en-US" sz="2000" dirty="0" smtClean="0">
                <a:latin typeface="Arial"/>
                <a:cs typeface="Arial"/>
              </a:rPr>
              <a:t>bits.</a:t>
            </a:r>
            <a:endParaRPr lang="en-US" sz="2000" dirty="0">
              <a:latin typeface="Arial"/>
              <a:cs typeface="Arial"/>
            </a:endParaRPr>
          </a:p>
          <a:p>
            <a:pPr marL="342900" indent="-342900">
              <a:buSzPct val="125000"/>
              <a:buFont typeface="Arial" pitchFamily="34" charset="0"/>
              <a:buChar char="•"/>
              <a:defRPr/>
            </a:pPr>
            <a:r>
              <a:rPr lang="en-US" sz="2000" dirty="0" smtClean="0">
                <a:latin typeface="Arial"/>
                <a:cs typeface="Arial"/>
              </a:rPr>
              <a:t>25 </a:t>
            </a:r>
            <a:r>
              <a:rPr lang="en-US" sz="2000" dirty="0">
                <a:latin typeface="Arial"/>
                <a:cs typeface="Arial"/>
              </a:rPr>
              <a:t>bits </a:t>
            </a:r>
            <a:r>
              <a:rPr lang="en-US" sz="2000" dirty="0" smtClean="0">
                <a:latin typeface="Arial"/>
                <a:cs typeface="Arial"/>
              </a:rPr>
              <a:t>offset, 3 bits segment </a:t>
            </a:r>
            <a:r>
              <a:rPr lang="en-US" sz="2000" dirty="0">
                <a:latin typeface="Arial"/>
                <a:cs typeface="Arial"/>
              </a:rPr>
              <a:t>number 010 = 2 </a:t>
            </a:r>
            <a:r>
              <a:rPr lang="en-US" sz="2000" dirty="0" smtClean="0">
                <a:latin typeface="Arial"/>
                <a:cs typeface="Arial"/>
              </a:rPr>
              <a:t/>
            </a:r>
            <a:br>
              <a:rPr lang="en-US" sz="2000" dirty="0" smtClean="0">
                <a:latin typeface="Arial"/>
                <a:cs typeface="Arial"/>
              </a:rPr>
            </a:br>
            <a:endParaRPr lang="en-US" sz="2000" dirty="0">
              <a:latin typeface="Arial"/>
              <a:cs typeface="Arial"/>
            </a:endParaRPr>
          </a:p>
          <a:p>
            <a:pPr lvl="1"/>
            <a:r>
              <a:rPr lang="en-US" sz="2000" dirty="0" smtClean="0">
                <a:latin typeface="Arial"/>
                <a:cs typeface="Arial"/>
              </a:rPr>
              <a:t>Row 2	0x8200_0000	Size 23 (mask = 0x00ff ffff)</a:t>
            </a:r>
          </a:p>
          <a:p>
            <a:pPr marL="342900" indent="-342900">
              <a:buSzPct val="125000"/>
              <a:defRPr/>
            </a:pPr>
            <a:endParaRPr lang="en-US" sz="2000" dirty="0">
              <a:latin typeface="Arial"/>
              <a:cs typeface="Arial"/>
            </a:endParaRPr>
          </a:p>
          <a:p>
            <a:pPr marL="342900" indent="-342900">
              <a:buSzPct val="125000"/>
              <a:defRPr/>
            </a:pPr>
            <a:r>
              <a:rPr lang="en-US" sz="2000" dirty="0" smtClean="0">
                <a:latin typeface="Arial"/>
                <a:cs typeface="Arial"/>
              </a:rPr>
              <a:t>On the receive side, </a:t>
            </a:r>
          </a:p>
          <a:p>
            <a:pPr marL="342900" indent="-342900">
              <a:buSzPct val="125000"/>
              <a:defRPr/>
            </a:pPr>
            <a:r>
              <a:rPr lang="en-US" sz="2000" dirty="0">
                <a:latin typeface="Arial"/>
                <a:cs typeface="Arial"/>
              </a:rPr>
              <a:t>	</a:t>
            </a:r>
            <a:r>
              <a:rPr lang="en-US" sz="2000" dirty="0" smtClean="0">
                <a:latin typeface="Arial"/>
                <a:cs typeface="Arial"/>
              </a:rPr>
              <a:t>the address is 0x8200_0000 + 0x0067_89A0 = 0x8267_89A0 </a:t>
            </a:r>
          </a:p>
        </p:txBody>
      </p:sp>
      <p:sp>
        <p:nvSpPr>
          <p:cNvPr id="8"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3</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23117120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115" y="6445770"/>
            <a:ext cx="8763000" cy="369332"/>
          </a:xfrm>
          <a:prstGeom prst="rect">
            <a:avLst/>
          </a:prstGeom>
          <a:solidFill>
            <a:schemeClr val="bg1"/>
          </a:solidFill>
        </p:spPr>
        <p:txBody>
          <a:bodyPr wrap="square" rtlCol="0">
            <a:spAutoFit/>
          </a:bodyPr>
          <a:lstStyle/>
          <a:p>
            <a:endParaRPr lang="en-US" dirty="0"/>
          </a:p>
        </p:txBody>
      </p:sp>
      <p:sp>
        <p:nvSpPr>
          <p:cNvPr id="7172" name="Rectangle 3"/>
          <p:cNvSpPr>
            <a:spLocks noChangeArrowheads="1"/>
          </p:cNvSpPr>
          <p:nvPr/>
        </p:nvSpPr>
        <p:spPr bwMode="auto">
          <a:xfrm>
            <a:off x="304800" y="1219200"/>
            <a:ext cx="8001000" cy="3785652"/>
          </a:xfrm>
          <a:prstGeom prst="rect">
            <a:avLst/>
          </a:prstGeom>
          <a:noFill/>
          <a:ln w="9525">
            <a:noFill/>
            <a:miter lim="800000"/>
            <a:headEnd/>
            <a:tailEnd/>
          </a:ln>
        </p:spPr>
        <p:txBody>
          <a:bodyPr wrap="square">
            <a:spAutoFit/>
          </a:bodyPr>
          <a:lstStyle/>
          <a:p>
            <a:pPr marL="342900" indent="-342900">
              <a:buSzPct val="125000"/>
              <a:buFont typeface="Arial" pitchFamily="34" charset="0"/>
              <a:buChar char="•"/>
              <a:defRPr/>
            </a:pPr>
            <a:r>
              <a:rPr lang="en-US" sz="2000" dirty="0" smtClean="0">
                <a:latin typeface="Arial"/>
                <a:cs typeface="Arial"/>
              </a:rPr>
              <a:t>9 segments</a:t>
            </a:r>
          </a:p>
          <a:p>
            <a:pPr marL="800100" lvl="1" indent="-342900">
              <a:buSzPct val="100000"/>
              <a:buFont typeface="Wingdings" pitchFamily="2" charset="2"/>
              <a:buChar char="§"/>
              <a:defRPr/>
            </a:pPr>
            <a:r>
              <a:rPr lang="en-US" sz="2000" dirty="0" smtClean="0">
                <a:latin typeface="Arial"/>
                <a:cs typeface="Arial"/>
              </a:rPr>
              <a:t>The first 8 segments are L2 memory of each core (512K = 19 bits).</a:t>
            </a:r>
          </a:p>
          <a:p>
            <a:pPr marL="800100" lvl="1" indent="-342900">
              <a:buSzPct val="100000"/>
              <a:buFont typeface="Wingdings" pitchFamily="2" charset="2"/>
              <a:buChar char="§"/>
              <a:defRPr/>
            </a:pPr>
            <a:r>
              <a:rPr lang="en-US" sz="2000" dirty="0" smtClean="0">
                <a:latin typeface="Arial"/>
                <a:cs typeface="Arial"/>
              </a:rPr>
              <a:t>The 9th segment is the MSMC (4M = 22 bits).</a:t>
            </a:r>
          </a:p>
          <a:p>
            <a:pPr marL="342900" indent="-342900">
              <a:buSzPct val="125000"/>
              <a:buFont typeface="Arial" pitchFamily="34" charset="0"/>
              <a:buChar char="•"/>
              <a:defRPr/>
            </a:pPr>
            <a:r>
              <a:rPr lang="en-US" sz="2000" dirty="0" smtClean="0">
                <a:latin typeface="Arial"/>
                <a:cs typeface="Arial"/>
              </a:rPr>
              <a:t>The maximum size is 4M. That is, 22 bits.</a:t>
            </a:r>
          </a:p>
          <a:p>
            <a:pPr marL="342900" indent="-342900">
              <a:buSzPct val="125000"/>
              <a:buFont typeface="Arial" pitchFamily="34" charset="0"/>
              <a:buChar char="•"/>
              <a:defRPr/>
            </a:pPr>
            <a:r>
              <a:rPr lang="en-US" sz="2000" dirty="0" smtClean="0">
                <a:latin typeface="Arial"/>
                <a:cs typeface="Arial"/>
              </a:rPr>
              <a:t>6 bits to choose the segment (64 segments)</a:t>
            </a:r>
          </a:p>
          <a:p>
            <a:pPr marL="342900" indent="-342900">
              <a:buSzPct val="125000"/>
              <a:buFont typeface="Arial" pitchFamily="34" charset="0"/>
              <a:buChar char="•"/>
              <a:defRPr/>
            </a:pPr>
            <a:r>
              <a:rPr lang="en-US" sz="2000" dirty="0" smtClean="0">
                <a:latin typeface="Arial"/>
                <a:cs typeface="Arial"/>
              </a:rPr>
              <a:t>22 </a:t>
            </a:r>
            <a:r>
              <a:rPr lang="en-US" sz="2000" dirty="0">
                <a:latin typeface="Arial"/>
                <a:cs typeface="Arial"/>
              </a:rPr>
              <a:t>bits offset </a:t>
            </a:r>
            <a:r>
              <a:rPr lang="en-US" sz="2000" dirty="0" smtClean="0">
                <a:latin typeface="Arial"/>
                <a:cs typeface="Arial"/>
              </a:rPr>
              <a:t> Segment </a:t>
            </a:r>
            <a:r>
              <a:rPr lang="en-US" sz="2000" dirty="0">
                <a:latin typeface="Arial"/>
                <a:cs typeface="Arial"/>
              </a:rPr>
              <a:t>number </a:t>
            </a:r>
            <a:r>
              <a:rPr lang="en-US" sz="2000" dirty="0" smtClean="0">
                <a:latin typeface="Arial"/>
                <a:cs typeface="Arial"/>
              </a:rPr>
              <a:t>010101 </a:t>
            </a:r>
            <a:r>
              <a:rPr lang="en-US" sz="2000" dirty="0">
                <a:latin typeface="Arial"/>
                <a:cs typeface="Arial"/>
              </a:rPr>
              <a:t>= </a:t>
            </a:r>
            <a:r>
              <a:rPr lang="en-US" sz="2000" dirty="0" smtClean="0">
                <a:latin typeface="Arial"/>
                <a:cs typeface="Arial"/>
              </a:rPr>
              <a:t>21 ????</a:t>
            </a:r>
          </a:p>
          <a:p>
            <a:pPr lvl="1"/>
            <a:endParaRPr lang="en-US" sz="2000" dirty="0" smtClean="0">
              <a:latin typeface="Arial"/>
              <a:cs typeface="Arial"/>
            </a:endParaRPr>
          </a:p>
          <a:p>
            <a:pPr lvl="1"/>
            <a:r>
              <a:rPr lang="en-US" sz="2000" dirty="0" smtClean="0">
                <a:latin typeface="Arial"/>
                <a:cs typeface="Arial"/>
              </a:rPr>
              <a:t>Row 5	0x1480 0000	Size 18</a:t>
            </a:r>
          </a:p>
          <a:p>
            <a:pPr lvl="1"/>
            <a:endParaRPr lang="en-US" sz="2000" dirty="0" smtClean="0">
              <a:latin typeface="Arial"/>
              <a:cs typeface="Arial"/>
            </a:endParaRPr>
          </a:p>
          <a:p>
            <a:r>
              <a:rPr lang="en-US" sz="2000" dirty="0" smtClean="0">
                <a:latin typeface="Arial"/>
                <a:cs typeface="Arial"/>
              </a:rPr>
              <a:t>On the receive side, </a:t>
            </a:r>
            <a:br>
              <a:rPr lang="en-US" sz="2000" dirty="0" smtClean="0">
                <a:latin typeface="Arial"/>
                <a:cs typeface="Arial"/>
              </a:rPr>
            </a:br>
            <a:r>
              <a:rPr lang="en-US" sz="2000" dirty="0" smtClean="0">
                <a:latin typeface="Arial"/>
                <a:cs typeface="Arial"/>
              </a:rPr>
              <a:t>address is 0x1480 </a:t>
            </a:r>
            <a:r>
              <a:rPr lang="en-US" sz="2000" dirty="0">
                <a:latin typeface="Arial"/>
                <a:cs typeface="Arial"/>
              </a:rPr>
              <a:t>0000 + </a:t>
            </a:r>
            <a:r>
              <a:rPr lang="en-US" sz="2000" dirty="0" smtClean="0">
                <a:latin typeface="Arial"/>
                <a:cs typeface="Arial"/>
              </a:rPr>
              <a:t>0x0007 </a:t>
            </a:r>
            <a:r>
              <a:rPr lang="en-US" sz="2000" dirty="0">
                <a:latin typeface="Arial"/>
                <a:cs typeface="Arial"/>
              </a:rPr>
              <a:t>89a0 = </a:t>
            </a:r>
            <a:r>
              <a:rPr lang="en-US" sz="2000" dirty="0" smtClean="0">
                <a:latin typeface="Arial"/>
                <a:cs typeface="Arial"/>
              </a:rPr>
              <a:t>0x1487 89a0 (L2, Core 4)</a:t>
            </a:r>
            <a:endParaRPr lang="en-US" sz="2000" dirty="0">
              <a:latin typeface="Arial"/>
              <a:cs typeface="Arial"/>
            </a:endParaRPr>
          </a:p>
        </p:txBody>
      </p:sp>
      <p:sp>
        <p:nvSpPr>
          <p:cNvPr id="7"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Address Translation: Rx Side Example 4</a:t>
            </a:r>
          </a:p>
        </p:txBody>
      </p:sp>
      <p:sp>
        <p:nvSpPr>
          <p:cNvPr id="5" name="Rectangle 4"/>
          <p:cNvSpPr/>
          <p:nvPr/>
        </p:nvSpPr>
        <p:spPr>
          <a:xfrm>
            <a:off x="304800" y="816114"/>
            <a:ext cx="4572000" cy="707886"/>
          </a:xfrm>
          <a:prstGeom prst="rect">
            <a:avLst/>
          </a:prstGeom>
        </p:spPr>
        <p:txBody>
          <a:bodyPr>
            <a:spAutoFit/>
          </a:bodyPr>
          <a:lstStyle/>
          <a:p>
            <a:r>
              <a:rPr lang="en-US" sz="2000" b="1" dirty="0">
                <a:latin typeface="Arial"/>
                <a:cs typeface="Arial"/>
              </a:rPr>
              <a:t>Solution Explained</a:t>
            </a:r>
            <a:br>
              <a:rPr lang="en-US" sz="2000" b="1" dirty="0">
                <a:latin typeface="Arial"/>
                <a:cs typeface="Arial"/>
              </a:rPr>
            </a:br>
            <a:endParaRPr lang="en-US" sz="2000" b="1" dirty="0">
              <a:latin typeface="Arial"/>
              <a:cs typeface="Arial"/>
            </a:endParaRPr>
          </a:p>
        </p:txBody>
      </p:sp>
    </p:spTree>
    <p:extLst>
      <p:ext uri="{BB962C8B-B14F-4D97-AF65-F5344CB8AC3E}">
        <p14:creationId xmlns:p14="http://schemas.microsoft.com/office/powerpoint/2010/main" xmlns="" val="10936764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8991600" cy="4185761"/>
          </a:xfrm>
          <a:prstGeom prst="rect">
            <a:avLst/>
          </a:prstGeom>
        </p:spPr>
        <p:txBody>
          <a:bodyPr wrap="square">
            <a:spAutoFit/>
          </a:bodyPr>
          <a:lstStyle/>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 Sets the SERDES configuration registers</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void hyplnkExampleSerdesCfg (uint32_t rx, uint32_t tx)</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CSL_BootCfgUnlockKicker();</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(0,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(1,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(2, rx);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CSL_BootCfgSetVUSRRxConfig</a:t>
            </a:r>
            <a:r>
              <a:rPr lang="en-US" sz="1400" b="1" dirty="0" smtClean="0">
                <a:latin typeface="Courier New" pitchFamily="49" charset="0"/>
                <a:cs typeface="Courier New" pitchFamily="49" charset="0"/>
              </a:rPr>
              <a:t> (3, rx);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(0,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(1,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(2, tx);</a:t>
            </a:r>
          </a:p>
          <a:p>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CSL_BootCfgSetVUSRTxConfig</a:t>
            </a:r>
            <a:r>
              <a:rPr lang="en-US" sz="1400" b="1" dirty="0" smtClean="0">
                <a:latin typeface="Courier New" pitchFamily="49" charset="0"/>
                <a:cs typeface="Courier New" pitchFamily="49" charset="0"/>
              </a:rPr>
              <a:t> (3, tx);</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hyplnkExampleSerdesCfg */</a:t>
            </a:r>
            <a:endParaRPr lang="en-US" sz="1400" b="1" dirty="0">
              <a:latin typeface="Courier New" pitchFamily="49" charset="0"/>
              <a:cs typeface="Courier New" pitchFamily="49" charset="0"/>
            </a:endParaRPr>
          </a:p>
        </p:txBody>
      </p:sp>
      <p:sp>
        <p:nvSpPr>
          <p:cNvPr id="6"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err="1" smtClean="0">
                <a:solidFill>
                  <a:srgbClr val="FF0000"/>
                </a:solidFill>
                <a:latin typeface="Arial"/>
                <a:cs typeface="Arial"/>
              </a:rPr>
              <a:t>HyperLink</a:t>
            </a:r>
            <a:r>
              <a:rPr lang="en-US" sz="3200" dirty="0" smtClean="0">
                <a:solidFill>
                  <a:srgbClr val="FF0000"/>
                </a:solidFill>
                <a:latin typeface="Arial"/>
                <a:cs typeface="Arial"/>
              </a:rPr>
              <a:t> Example: </a:t>
            </a:r>
            <a:r>
              <a:rPr lang="en-US" sz="3200" dirty="0" err="1" smtClean="0">
                <a:solidFill>
                  <a:srgbClr val="FF0000"/>
                </a:solidFill>
                <a:latin typeface="Arial"/>
                <a:cs typeface="Arial"/>
              </a:rPr>
              <a:t>Serdes</a:t>
            </a:r>
            <a:r>
              <a:rPr lang="en-US" sz="3200" dirty="0" smtClean="0">
                <a:solidFill>
                  <a:srgbClr val="FF0000"/>
                </a:solidFill>
                <a:latin typeface="Arial"/>
                <a:cs typeface="Arial"/>
              </a:rPr>
              <a:t> Configuration</a:t>
            </a:r>
            <a:endParaRPr lang="en-US" sz="3200" dirty="0" smtClean="0">
              <a:solidFill>
                <a:srgbClr val="FF0000"/>
              </a:solidFill>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p:cNvPicPr>
            <a:picLocks noChangeAspect="1" noChangeArrowheads="1"/>
          </p:cNvPicPr>
          <p:nvPr/>
        </p:nvPicPr>
        <p:blipFill>
          <a:blip r:embed="rId3" cstate="print"/>
          <a:srcRect/>
          <a:stretch>
            <a:fillRect/>
          </a:stretch>
        </p:blipFill>
        <p:spPr bwMode="auto">
          <a:xfrm>
            <a:off x="400050" y="1809750"/>
            <a:ext cx="8134350" cy="4743450"/>
          </a:xfrm>
          <a:prstGeom prst="rect">
            <a:avLst/>
          </a:prstGeom>
          <a:noFill/>
          <a:ln w="9525">
            <a:noFill/>
            <a:miter lim="800000"/>
            <a:headEnd/>
            <a:tailEnd/>
          </a:ln>
        </p:spPr>
      </p:pic>
      <p:sp>
        <p:nvSpPr>
          <p:cNvPr id="5" name="Rectangle 3"/>
          <p:cNvSpPr txBox="1">
            <a:spLocks noChangeArrowheads="1"/>
          </p:cNvSpPr>
          <p:nvPr/>
        </p:nvSpPr>
        <p:spPr bwMode="auto">
          <a:xfrm>
            <a:off x="152400" y="0"/>
            <a:ext cx="8839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TeraNet</a:t>
            </a:r>
            <a:r>
              <a:rPr lang="en-US" sz="3200" dirty="0" smtClean="0">
                <a:solidFill>
                  <a:srgbClr val="FF0000"/>
                </a:solidFill>
                <a:latin typeface="Arial"/>
                <a:cs typeface="Arial"/>
              </a:rPr>
              <a:t> Connections</a:t>
            </a:r>
          </a:p>
        </p:txBody>
      </p:sp>
      <p:sp>
        <p:nvSpPr>
          <p:cNvPr id="6" name="Rectangle 5"/>
          <p:cNvSpPr/>
          <p:nvPr/>
        </p:nvSpPr>
        <p:spPr bwMode="auto">
          <a:xfrm>
            <a:off x="957514" y="4552950"/>
            <a:ext cx="1118936" cy="228600"/>
          </a:xfrm>
          <a:prstGeom prst="rect">
            <a:avLst/>
          </a:prstGeom>
          <a:solidFill>
            <a:srgbClr val="FFFF00">
              <a:alpha val="46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ectangle 6"/>
          <p:cNvSpPr/>
          <p:nvPr/>
        </p:nvSpPr>
        <p:spPr bwMode="auto">
          <a:xfrm>
            <a:off x="6993354" y="4857750"/>
            <a:ext cx="1102896" cy="228600"/>
          </a:xfrm>
          <a:prstGeom prst="rect">
            <a:avLst/>
          </a:prstGeom>
          <a:solidFill>
            <a:srgbClr val="FFFF00">
              <a:alpha val="49000"/>
            </a:srgbClr>
          </a:solidFill>
          <a:ln w="317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ectangle 7"/>
          <p:cNvSpPr/>
          <p:nvPr/>
        </p:nvSpPr>
        <p:spPr>
          <a:xfrm>
            <a:off x="381000" y="801469"/>
            <a:ext cx="8534400" cy="877163"/>
          </a:xfrm>
          <a:prstGeom prst="rect">
            <a:avLst/>
          </a:prstGeom>
        </p:spPr>
        <p:txBody>
          <a:bodyPr wrap="square">
            <a:spAutoFit/>
          </a:bodyPr>
          <a:lstStyle/>
          <a:p>
            <a:pPr marL="342900" indent="-342900">
              <a:buFont typeface="Arial"/>
              <a:buChar char="•"/>
            </a:pPr>
            <a:r>
              <a:rPr lang="en-US" sz="1700" dirty="0"/>
              <a:t>C66x </a:t>
            </a:r>
            <a:r>
              <a:rPr lang="en-US" sz="1700" dirty="0" err="1"/>
              <a:t>CorePacs</a:t>
            </a:r>
            <a:r>
              <a:rPr lang="en-US" sz="1700" dirty="0"/>
              <a:t>, EDMA &amp; </a:t>
            </a:r>
            <a:r>
              <a:rPr lang="en-US" sz="1700" dirty="0" smtClean="0"/>
              <a:t>peripherals classified </a:t>
            </a:r>
            <a:r>
              <a:rPr lang="en-US" sz="1700" dirty="0"/>
              <a:t>as master or </a:t>
            </a:r>
            <a:r>
              <a:rPr lang="en-US" sz="1700" dirty="0" smtClean="0"/>
              <a:t>slave</a:t>
            </a:r>
          </a:p>
          <a:p>
            <a:pPr marL="342900" indent="-342900">
              <a:buFont typeface="Arial"/>
              <a:buChar char="•"/>
            </a:pPr>
            <a:r>
              <a:rPr lang="en-US" sz="1700" dirty="0" smtClean="0"/>
              <a:t>Master initiates read</a:t>
            </a:r>
            <a:r>
              <a:rPr lang="en-US" sz="1700" dirty="0"/>
              <a:t>/write transfers. Slave relies on </a:t>
            </a:r>
            <a:r>
              <a:rPr lang="en-US" sz="1700" dirty="0" smtClean="0"/>
              <a:t>master</a:t>
            </a:r>
          </a:p>
          <a:p>
            <a:pPr marL="342900" indent="-342900">
              <a:buFont typeface="Arial"/>
              <a:buChar char="•"/>
            </a:pPr>
            <a:r>
              <a:rPr lang="en-US" sz="1700" dirty="0" err="1" smtClean="0"/>
              <a:t>HyperLink</a:t>
            </a:r>
            <a:r>
              <a:rPr lang="en-US" sz="1700" dirty="0" smtClean="0"/>
              <a:t> master and slave ports connected via </a:t>
            </a:r>
            <a:r>
              <a:rPr lang="en-US" sz="1700" dirty="0" err="1" smtClean="0"/>
              <a:t>TeraNet</a:t>
            </a:r>
            <a:r>
              <a:rPr lang="en-US" sz="1700" dirty="0" smtClean="0"/>
              <a:t> 2A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229600" cy="762000"/>
          </a:xfrm>
        </p:spPr>
        <p:txBody>
          <a:body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Interrupts</a:t>
            </a:r>
          </a:p>
        </p:txBody>
      </p:sp>
      <p:sp>
        <p:nvSpPr>
          <p:cNvPr id="3" name="Rectangle 2"/>
          <p:cNvSpPr/>
          <p:nvPr/>
        </p:nvSpPr>
        <p:spPr>
          <a:xfrm>
            <a:off x="304800" y="838200"/>
            <a:ext cx="8666625" cy="1631216"/>
          </a:xfrm>
          <a:prstGeom prst="rect">
            <a:avLst/>
          </a:prstGeom>
        </p:spPr>
        <p:txBody>
          <a:bodyPr wrap="square">
            <a:spAutoFit/>
          </a:bodyPr>
          <a:lstStyle/>
          <a:p>
            <a:pPr marL="342900" indent="-342900">
              <a:buFont typeface="Arial"/>
              <a:buChar char="•"/>
            </a:pPr>
            <a:r>
              <a:rPr lang="en-US" sz="2000" dirty="0"/>
              <a:t>64 interrupt inputs to </a:t>
            </a:r>
            <a:r>
              <a:rPr lang="en-US" sz="2000" dirty="0" err="1"/>
              <a:t>HyperLink</a:t>
            </a:r>
            <a:r>
              <a:rPr lang="en-US" sz="2000" dirty="0"/>
              <a:t> module</a:t>
            </a:r>
          </a:p>
          <a:p>
            <a:pPr marL="800100" lvl="1" indent="-342900">
              <a:buFont typeface="Arial"/>
              <a:buChar char="•"/>
            </a:pPr>
            <a:r>
              <a:rPr lang="en-US" sz="2000" dirty="0" smtClean="0"/>
              <a:t>0</a:t>
            </a:r>
            <a:r>
              <a:rPr lang="en-US" sz="2000" dirty="0"/>
              <a:t>-</a:t>
            </a:r>
            <a:r>
              <a:rPr lang="en-US" sz="2000" dirty="0" smtClean="0"/>
              <a:t>31 from Chip Interrupt Controller (CIC) # 3</a:t>
            </a:r>
            <a:endParaRPr lang="en-US" sz="2000" dirty="0"/>
          </a:p>
          <a:p>
            <a:pPr marL="1257300" lvl="2" indent="-342900">
              <a:buFont typeface="Arial"/>
              <a:buChar char="•"/>
            </a:pPr>
            <a:r>
              <a:rPr lang="en-US" sz="2000" dirty="0" smtClean="0"/>
              <a:t>CIC3 events include GPIO</a:t>
            </a:r>
            <a:r>
              <a:rPr lang="en-US" sz="2000" dirty="0"/>
              <a:t>, </a:t>
            </a:r>
            <a:r>
              <a:rPr lang="en-US" sz="2000" dirty="0" smtClean="0"/>
              <a:t>Trace, &amp; Software-Triggered</a:t>
            </a:r>
          </a:p>
          <a:p>
            <a:pPr marL="800100" lvl="1" indent="-342900">
              <a:buFont typeface="Arial"/>
              <a:buChar char="•"/>
            </a:pPr>
            <a:r>
              <a:rPr lang="en-US" sz="2000" dirty="0"/>
              <a:t>32-63 </a:t>
            </a:r>
            <a:r>
              <a:rPr lang="en-US" sz="2000" dirty="0" smtClean="0"/>
              <a:t>from Queue manager (QMSS) pend event</a:t>
            </a:r>
            <a:endParaRPr lang="en-US" sz="2000" dirty="0"/>
          </a:p>
          <a:p>
            <a:pPr marL="800100" lvl="1" indent="-342900">
              <a:buFont typeface="Arial"/>
              <a:buChar char="•"/>
            </a:pPr>
            <a:endParaRPr lang="en-US" sz="2000" dirty="0"/>
          </a:p>
        </p:txBody>
      </p:sp>
      <p:grpSp>
        <p:nvGrpSpPr>
          <p:cNvPr id="591" name="Group 590"/>
          <p:cNvGrpSpPr/>
          <p:nvPr/>
        </p:nvGrpSpPr>
        <p:grpSpPr>
          <a:xfrm>
            <a:off x="0" y="2362200"/>
            <a:ext cx="4682985" cy="3962400"/>
            <a:chOff x="0" y="2438400"/>
            <a:chExt cx="4682985" cy="3962400"/>
          </a:xfrm>
        </p:grpSpPr>
        <p:cxnSp>
          <p:nvCxnSpPr>
            <p:cNvPr id="512" name="Straight Arrow Connector 511"/>
            <p:cNvCxnSpPr/>
            <p:nvPr/>
          </p:nvCxnSpPr>
          <p:spPr bwMode="auto">
            <a:xfrm>
              <a:off x="1219200" y="2438400"/>
              <a:ext cx="3124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grpSp>
          <p:nvGrpSpPr>
            <p:cNvPr id="589" name="Group 588"/>
            <p:cNvGrpSpPr/>
            <p:nvPr/>
          </p:nvGrpSpPr>
          <p:grpSpPr>
            <a:xfrm>
              <a:off x="0" y="2438400"/>
              <a:ext cx="4682985" cy="3962400"/>
              <a:chOff x="0" y="2438400"/>
              <a:chExt cx="4682985" cy="3962400"/>
            </a:xfrm>
          </p:grpSpPr>
          <p:grpSp>
            <p:nvGrpSpPr>
              <p:cNvPr id="587" name="Group 586"/>
              <p:cNvGrpSpPr/>
              <p:nvPr/>
            </p:nvGrpSpPr>
            <p:grpSpPr>
              <a:xfrm>
                <a:off x="0" y="2438400"/>
                <a:ext cx="4038600" cy="3962400"/>
                <a:chOff x="0" y="2438400"/>
                <a:chExt cx="4038600" cy="3962400"/>
              </a:xfrm>
            </p:grpSpPr>
            <p:sp>
              <p:nvSpPr>
                <p:cNvPr id="426" name="Rectangle 425"/>
                <p:cNvSpPr/>
                <p:nvPr/>
              </p:nvSpPr>
              <p:spPr bwMode="auto">
                <a:xfrm>
                  <a:off x="6096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Arial" pitchFamily="34" charset="0"/>
                    </a:rPr>
                    <a:t>Local Device’s </a:t>
                  </a:r>
                  <a:r>
                    <a:rPr lang="en-US" sz="1600" b="1" u="sng" dirty="0" err="1" smtClean="0">
                      <a:solidFill>
                        <a:srgbClr val="800000"/>
                      </a:solidFill>
                      <a:latin typeface="Arial" pitchFamily="34" charset="0"/>
                    </a:rPr>
                    <a:t>HyperLink</a:t>
                  </a:r>
                  <a:endParaRPr lang="en-US" sz="1600" b="1" u="sng" dirty="0" smtClean="0">
                    <a:solidFill>
                      <a:srgbClr val="800000"/>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p:txBody>
            </p:sp>
            <p:cxnSp>
              <p:nvCxnSpPr>
                <p:cNvPr id="6" name="Straight Arrow Connector 5"/>
                <p:cNvCxnSpPr/>
                <p:nvPr/>
              </p:nvCxnSpPr>
              <p:spPr bwMode="auto">
                <a:xfrm>
                  <a:off x="2286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7" name="Straight Arrow Connector 426"/>
                <p:cNvCxnSpPr/>
                <p:nvPr/>
              </p:nvCxnSpPr>
              <p:spPr bwMode="auto">
                <a:xfrm>
                  <a:off x="2286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28" name="Straight Arrow Connector 427"/>
                <p:cNvCxnSpPr/>
                <p:nvPr/>
              </p:nvCxnSpPr>
              <p:spPr bwMode="auto">
                <a:xfrm>
                  <a:off x="2286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431" name="Straight Arrow Connector 430"/>
                <p:cNvCxnSpPr/>
                <p:nvPr/>
              </p:nvCxnSpPr>
              <p:spPr bwMode="auto">
                <a:xfrm>
                  <a:off x="2286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432" name="Straight Arrow Connector 431"/>
                <p:cNvCxnSpPr/>
                <p:nvPr/>
              </p:nvCxnSpPr>
              <p:spPr bwMode="auto">
                <a:xfrm>
                  <a:off x="2286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7" name="TextBox 6"/>
                <p:cNvSpPr txBox="1"/>
                <p:nvPr/>
              </p:nvSpPr>
              <p:spPr>
                <a:xfrm>
                  <a:off x="0" y="2590800"/>
                  <a:ext cx="838200" cy="369332"/>
                </a:xfrm>
                <a:prstGeom prst="rect">
                  <a:avLst/>
                </a:prstGeom>
                <a:noFill/>
              </p:spPr>
              <p:txBody>
                <a:bodyPr wrap="square" rtlCol="0">
                  <a:spAutoFit/>
                </a:bodyPr>
                <a:lstStyle/>
                <a:p>
                  <a:r>
                    <a:rPr lang="en-US" b="1" dirty="0" smtClean="0">
                      <a:solidFill>
                        <a:srgbClr val="000090"/>
                      </a:solidFill>
                    </a:rPr>
                    <a:t>I_0</a:t>
                  </a:r>
                  <a:endParaRPr lang="en-US" b="1" dirty="0">
                    <a:solidFill>
                      <a:srgbClr val="000090"/>
                    </a:solidFill>
                  </a:endParaRPr>
                </a:p>
              </p:txBody>
            </p:sp>
            <p:sp>
              <p:nvSpPr>
                <p:cNvPr id="433" name="TextBox 432"/>
                <p:cNvSpPr txBox="1"/>
                <p:nvPr/>
              </p:nvSpPr>
              <p:spPr>
                <a:xfrm>
                  <a:off x="0" y="2923212"/>
                  <a:ext cx="838200" cy="369332"/>
                </a:xfrm>
                <a:prstGeom prst="rect">
                  <a:avLst/>
                </a:prstGeom>
                <a:noFill/>
              </p:spPr>
              <p:txBody>
                <a:bodyPr wrap="square" rtlCol="0">
                  <a:spAutoFit/>
                </a:bodyPr>
                <a:lstStyle/>
                <a:p>
                  <a:r>
                    <a:rPr lang="en-US" b="1" dirty="0" smtClean="0">
                      <a:solidFill>
                        <a:srgbClr val="000090"/>
                      </a:solidFill>
                    </a:rPr>
                    <a:t>I_1</a:t>
                  </a:r>
                  <a:endParaRPr lang="en-US" b="1" dirty="0">
                    <a:solidFill>
                      <a:srgbClr val="000090"/>
                    </a:solidFill>
                  </a:endParaRPr>
                </a:p>
              </p:txBody>
            </p:sp>
            <p:sp>
              <p:nvSpPr>
                <p:cNvPr id="434" name="TextBox 433"/>
                <p:cNvSpPr txBox="1"/>
                <p:nvPr/>
              </p:nvSpPr>
              <p:spPr>
                <a:xfrm>
                  <a:off x="0" y="3733800"/>
                  <a:ext cx="990600" cy="369332"/>
                </a:xfrm>
                <a:prstGeom prst="rect">
                  <a:avLst/>
                </a:prstGeom>
                <a:noFill/>
              </p:spPr>
              <p:txBody>
                <a:bodyPr wrap="square" rtlCol="0">
                  <a:spAutoFit/>
                </a:bodyPr>
                <a:lstStyle/>
                <a:p>
                  <a:r>
                    <a:rPr lang="en-US" b="1" dirty="0" smtClean="0">
                      <a:solidFill>
                        <a:srgbClr val="000090"/>
                      </a:solidFill>
                    </a:rPr>
                    <a:t>I_63</a:t>
                  </a:r>
                </a:p>
              </p:txBody>
            </p:sp>
            <p:cxnSp>
              <p:nvCxnSpPr>
                <p:cNvPr id="435" name="Straight Arrow Connector 434"/>
                <p:cNvCxnSpPr/>
                <p:nvPr/>
              </p:nvCxnSpPr>
              <p:spPr bwMode="auto">
                <a:xfrm>
                  <a:off x="76200" y="5562600"/>
                  <a:ext cx="11430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9" name="TextBox 8"/>
                <p:cNvSpPr txBox="1"/>
                <p:nvPr/>
              </p:nvSpPr>
              <p:spPr>
                <a:xfrm>
                  <a:off x="138595" y="5264436"/>
                  <a:ext cx="1295399" cy="784830"/>
                </a:xfrm>
                <a:prstGeom prst="rect">
                  <a:avLst/>
                </a:prstGeom>
                <a:noFill/>
              </p:spPr>
              <p:txBody>
                <a:bodyPr wrap="square" rtlCol="0">
                  <a:spAutoFit/>
                </a:bodyPr>
                <a:lstStyle/>
                <a:p>
                  <a:r>
                    <a:rPr lang="en-US" sz="1500" b="1" dirty="0" smtClean="0">
                      <a:solidFill>
                        <a:srgbClr val="000090"/>
                      </a:solidFill>
                    </a:rPr>
                    <a:t>Received Interrupt Packet</a:t>
                  </a:r>
                  <a:endParaRPr lang="en-US" sz="1500" b="1" dirty="0">
                    <a:solidFill>
                      <a:srgbClr val="000090"/>
                    </a:solidFill>
                  </a:endParaRPr>
                </a:p>
              </p:txBody>
            </p:sp>
            <p:cxnSp>
              <p:nvCxnSpPr>
                <p:cNvPr id="447" name="Straight Arrow Connector 446"/>
                <p:cNvCxnSpPr/>
                <p:nvPr/>
              </p:nvCxnSpPr>
              <p:spPr bwMode="auto">
                <a:xfrm>
                  <a:off x="10668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sp>
              <p:nvSpPr>
                <p:cNvPr id="24" name="Manual Operation 23"/>
                <p:cNvSpPr/>
                <p:nvPr/>
              </p:nvSpPr>
              <p:spPr bwMode="auto">
                <a:xfrm rot="16200000">
                  <a:off x="3048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313" name="Rectangle 13312"/>
                <p:cNvSpPr/>
                <p:nvPr/>
              </p:nvSpPr>
              <p:spPr bwMode="auto">
                <a:xfrm>
                  <a:off x="24384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Arial" pitchFamily="34" charset="0"/>
                    </a:rPr>
                    <a:t>Interrupt Status Register (32 bits)</a:t>
                  </a:r>
                  <a:endParaRPr kumimoji="0" lang="en-US" sz="1500" b="1" i="0" u="none" strike="noStrike" cap="none" normalizeH="0" baseline="0" dirty="0" smtClean="0">
                    <a:ln>
                      <a:noFill/>
                    </a:ln>
                    <a:solidFill>
                      <a:schemeClr val="bg1"/>
                    </a:solidFill>
                    <a:effectLst/>
                    <a:latin typeface="Arial" pitchFamily="34" charset="0"/>
                  </a:endParaRPr>
                </a:p>
              </p:txBody>
            </p:sp>
            <p:sp>
              <p:nvSpPr>
                <p:cNvPr id="498" name="Rectangle 497"/>
                <p:cNvSpPr/>
                <p:nvPr/>
              </p:nvSpPr>
              <p:spPr>
                <a:xfrm>
                  <a:off x="1177785" y="3810000"/>
                  <a:ext cx="1277137" cy="307777"/>
                </a:xfrm>
                <a:prstGeom prst="rect">
                  <a:avLst/>
                </a:prstGeom>
              </p:spPr>
              <p:txBody>
                <a:bodyPr wrap="none">
                  <a:spAutoFit/>
                </a:bodyPr>
                <a:lstStyle/>
                <a:p>
                  <a:r>
                    <a:rPr lang="en-US" sz="1400" b="1" dirty="0" smtClean="0">
                      <a:solidFill>
                        <a:schemeClr val="bg1"/>
                      </a:solidFill>
                      <a:latin typeface="Arial" pitchFamily="34" charset="0"/>
                    </a:rPr>
                    <a:t>If </a:t>
                  </a:r>
                  <a:r>
                    <a:rPr lang="en-US" sz="1400" b="1" dirty="0" err="1" smtClean="0">
                      <a:solidFill>
                        <a:schemeClr val="bg1"/>
                      </a:solidFill>
                      <a:latin typeface="Arial" pitchFamily="34" charset="0"/>
                    </a:rPr>
                    <a:t>intlocal</a:t>
                  </a:r>
                  <a:r>
                    <a:rPr lang="en-US" sz="1400" b="1" dirty="0" smtClean="0">
                      <a:solidFill>
                        <a:schemeClr val="bg1"/>
                      </a:solidFill>
                      <a:latin typeface="Arial" pitchFamily="34" charset="0"/>
                    </a:rPr>
                    <a:t> = 1 </a:t>
                  </a:r>
                </a:p>
              </p:txBody>
            </p:sp>
            <p:cxnSp>
              <p:nvCxnSpPr>
                <p:cNvPr id="13335" name="Straight Connector 13334"/>
                <p:cNvCxnSpPr/>
                <p:nvPr/>
              </p:nvCxnSpPr>
              <p:spPr bwMode="auto">
                <a:xfrm>
                  <a:off x="12192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9" name="Straight Arrow Connector 508"/>
                <p:cNvCxnSpPr/>
                <p:nvPr/>
              </p:nvCxnSpPr>
              <p:spPr bwMode="auto">
                <a:xfrm>
                  <a:off x="12192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11" name="Straight Connector 510"/>
                <p:cNvCxnSpPr/>
                <p:nvPr/>
              </p:nvCxnSpPr>
              <p:spPr bwMode="auto">
                <a:xfrm>
                  <a:off x="12192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6" name="Rectangle 525"/>
                <p:cNvSpPr/>
                <p:nvPr/>
              </p:nvSpPr>
              <p:spPr>
                <a:xfrm>
                  <a:off x="1219200" y="2664023"/>
                  <a:ext cx="2018501" cy="738664"/>
                </a:xfrm>
                <a:prstGeom prst="rect">
                  <a:avLst/>
                </a:prstGeom>
              </p:spPr>
              <p:txBody>
                <a:bodyPr wrap="none">
                  <a:spAutoFit/>
                </a:bodyPr>
                <a:lstStyle/>
                <a:p>
                  <a:r>
                    <a:rPr lang="en-US" sz="1400" b="1" dirty="0" smtClean="0">
                      <a:solidFill>
                        <a:schemeClr val="bg1"/>
                      </a:solidFill>
                      <a:latin typeface="Arial" pitchFamily="34" charset="0"/>
                    </a:rPr>
                    <a:t>If </a:t>
                  </a:r>
                  <a:r>
                    <a:rPr lang="en-US" sz="1400" b="1" dirty="0" err="1" smtClean="0">
                      <a:solidFill>
                        <a:schemeClr val="bg1"/>
                      </a:solidFill>
                      <a:latin typeface="Arial" pitchFamily="34" charset="0"/>
                    </a:rPr>
                    <a:t>intlocal</a:t>
                  </a:r>
                  <a:r>
                    <a:rPr lang="en-US" sz="1400" b="1" dirty="0" smtClean="0">
                      <a:solidFill>
                        <a:schemeClr val="bg1"/>
                      </a:solidFill>
                      <a:latin typeface="Arial" pitchFamily="34" charset="0"/>
                    </a:rPr>
                    <a:t> = 0, then</a:t>
                  </a:r>
                  <a:br>
                    <a:rPr lang="en-US" sz="1400" b="1" dirty="0" smtClean="0">
                      <a:solidFill>
                        <a:schemeClr val="bg1"/>
                      </a:solidFill>
                      <a:latin typeface="Arial" pitchFamily="34" charset="0"/>
                    </a:rPr>
                  </a:br>
                  <a:r>
                    <a:rPr lang="en-US" sz="1400" b="1" dirty="0" smtClean="0">
                      <a:solidFill>
                        <a:schemeClr val="bg1"/>
                      </a:solidFill>
                      <a:latin typeface="Arial" pitchFamily="34" charset="0"/>
                    </a:rPr>
                    <a:t>send interrupt packet </a:t>
                  </a:r>
                </a:p>
                <a:p>
                  <a:r>
                    <a:rPr lang="en-US" sz="1400" b="1" dirty="0" smtClean="0">
                      <a:solidFill>
                        <a:schemeClr val="bg1"/>
                      </a:solidFill>
                      <a:latin typeface="Arial" pitchFamily="34" charset="0"/>
                    </a:rPr>
                    <a:t>to remote device</a:t>
                  </a:r>
                  <a:endParaRPr lang="en-US" sz="1400" dirty="0">
                    <a:solidFill>
                      <a:schemeClr val="bg1"/>
                    </a:solidFill>
                  </a:endParaRPr>
                </a:p>
              </p:txBody>
            </p:sp>
            <p:cxnSp>
              <p:nvCxnSpPr>
                <p:cNvPr id="565" name="Straight Arrow Connector 564"/>
                <p:cNvCxnSpPr/>
                <p:nvPr/>
              </p:nvCxnSpPr>
              <p:spPr bwMode="auto">
                <a:xfrm>
                  <a:off x="1219200" y="58674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66" name="Straight Connector 565"/>
                <p:cNvCxnSpPr/>
                <p:nvPr/>
              </p:nvCxnSpPr>
              <p:spPr bwMode="auto">
                <a:xfrm flipH="1">
                  <a:off x="1219200" y="46482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67" name="Straight Arrow Connector 566"/>
                <p:cNvCxnSpPr/>
                <p:nvPr/>
              </p:nvCxnSpPr>
              <p:spPr bwMode="auto">
                <a:xfrm>
                  <a:off x="1219200" y="46482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592" name="Straight Arrow Connector 591"/>
                <p:cNvCxnSpPr/>
                <p:nvPr/>
              </p:nvCxnSpPr>
              <p:spPr bwMode="auto">
                <a:xfrm>
                  <a:off x="35052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31" name="Rectangle 630"/>
                <p:cNvSpPr/>
                <p:nvPr/>
              </p:nvSpPr>
              <p:spPr>
                <a:xfrm>
                  <a:off x="1219200" y="4648200"/>
                  <a:ext cx="1237163" cy="307777"/>
                </a:xfrm>
                <a:prstGeom prst="rect">
                  <a:avLst/>
                </a:prstGeom>
              </p:spPr>
              <p:txBody>
                <a:bodyPr wrap="none">
                  <a:spAutoFit/>
                </a:bodyPr>
                <a:lstStyle/>
                <a:p>
                  <a:r>
                    <a:rPr lang="en-US" sz="1400" b="1" dirty="0" smtClean="0">
                      <a:solidFill>
                        <a:schemeClr val="bg1"/>
                      </a:solidFill>
                      <a:latin typeface="Arial" pitchFamily="34" charset="0"/>
                    </a:rPr>
                    <a:t>If int2cfg = 1</a:t>
                  </a:r>
                </a:p>
              </p:txBody>
            </p:sp>
            <p:sp>
              <p:nvSpPr>
                <p:cNvPr id="640" name="Rectangle 639"/>
                <p:cNvSpPr/>
                <p:nvPr/>
              </p:nvSpPr>
              <p:spPr>
                <a:xfrm>
                  <a:off x="1219200" y="5559623"/>
                  <a:ext cx="2743200" cy="307777"/>
                </a:xfrm>
                <a:prstGeom prst="rect">
                  <a:avLst/>
                </a:prstGeom>
              </p:spPr>
              <p:txBody>
                <a:bodyPr wrap="square">
                  <a:spAutoFit/>
                </a:bodyPr>
                <a:lstStyle/>
                <a:p>
                  <a:r>
                    <a:rPr lang="en-US" sz="1400" b="1" dirty="0" smtClean="0">
                      <a:solidFill>
                        <a:schemeClr val="bg1"/>
                      </a:solidFill>
                      <a:latin typeface="Arial" pitchFamily="34" charset="0"/>
                    </a:rPr>
                    <a:t>If int2cfg = 0, write to CIC</a:t>
                  </a:r>
                </a:p>
              </p:txBody>
            </p:sp>
          </p:grpSp>
          <p:sp>
            <p:nvSpPr>
              <p:cNvPr id="643" name="TextBox 642"/>
              <p:cNvSpPr txBox="1"/>
              <p:nvPr/>
            </p:nvSpPr>
            <p:spPr>
              <a:xfrm>
                <a:off x="3539985" y="3810000"/>
                <a:ext cx="1143000" cy="584776"/>
              </a:xfrm>
              <a:prstGeom prst="rect">
                <a:avLst/>
              </a:prstGeom>
              <a:noFill/>
            </p:spPr>
            <p:txBody>
              <a:bodyPr wrap="square" rtlCol="0">
                <a:spAutoFit/>
              </a:bodyPr>
              <a:lstStyle/>
              <a:p>
                <a:r>
                  <a:rPr lang="en-US" sz="1600" b="1" dirty="0" err="1">
                    <a:solidFill>
                      <a:srgbClr val="000090"/>
                    </a:solidFill>
                  </a:rPr>
                  <a:t>v</a:t>
                </a:r>
                <a:r>
                  <a:rPr lang="en-US" sz="1600" b="1" dirty="0" err="1" smtClean="0">
                    <a:solidFill>
                      <a:srgbClr val="000090"/>
                    </a:solidFill>
                  </a:rPr>
                  <a:t>usr</a:t>
                </a:r>
                <a:r>
                  <a:rPr lang="en-US" sz="1600" b="1" dirty="0" smtClean="0">
                    <a:solidFill>
                      <a:srgbClr val="000090"/>
                    </a:solidFill>
                  </a:rPr>
                  <a:t>_</a:t>
                </a:r>
                <a:br>
                  <a:rPr lang="en-US" sz="1600" b="1" dirty="0" smtClean="0">
                    <a:solidFill>
                      <a:srgbClr val="000090"/>
                    </a:solidFill>
                  </a:rPr>
                </a:br>
                <a:r>
                  <a:rPr lang="en-US" sz="1600" b="1" dirty="0" smtClean="0">
                    <a:solidFill>
                      <a:srgbClr val="000090"/>
                    </a:solidFill>
                  </a:rPr>
                  <a:t>INT0</a:t>
                </a:r>
                <a:endParaRPr lang="en-US" sz="1600" b="1" dirty="0">
                  <a:solidFill>
                    <a:srgbClr val="000090"/>
                  </a:solidFill>
                </a:endParaRPr>
              </a:p>
            </p:txBody>
          </p:sp>
        </p:grpSp>
      </p:grpSp>
      <p:grpSp>
        <p:nvGrpSpPr>
          <p:cNvPr id="593" name="Group 592"/>
          <p:cNvGrpSpPr/>
          <p:nvPr/>
        </p:nvGrpSpPr>
        <p:grpSpPr>
          <a:xfrm>
            <a:off x="4294810" y="2209800"/>
            <a:ext cx="5188775" cy="4191000"/>
            <a:chOff x="4294810" y="2286000"/>
            <a:chExt cx="5188775" cy="4191000"/>
          </a:xfrm>
        </p:grpSpPr>
        <p:cxnSp>
          <p:nvCxnSpPr>
            <p:cNvPr id="595" name="Straight Arrow Connector 594"/>
            <p:cNvCxnSpPr/>
            <p:nvPr/>
          </p:nvCxnSpPr>
          <p:spPr bwMode="auto">
            <a:xfrm>
              <a:off x="4419600" y="2438400"/>
              <a:ext cx="3048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grpSp>
          <p:nvGrpSpPr>
            <p:cNvPr id="590" name="Group 589"/>
            <p:cNvGrpSpPr/>
            <p:nvPr/>
          </p:nvGrpSpPr>
          <p:grpSpPr>
            <a:xfrm>
              <a:off x="4294810" y="2286000"/>
              <a:ext cx="5188775" cy="4191000"/>
              <a:chOff x="4294810" y="2286000"/>
              <a:chExt cx="5188775" cy="4191000"/>
            </a:xfrm>
          </p:grpSpPr>
          <p:cxnSp>
            <p:nvCxnSpPr>
              <p:cNvPr id="561" name="Straight Connector 560"/>
              <p:cNvCxnSpPr/>
              <p:nvPr/>
            </p:nvCxnSpPr>
            <p:spPr bwMode="auto">
              <a:xfrm flipH="1">
                <a:off x="4294810" y="2286000"/>
                <a:ext cx="76200" cy="4191000"/>
              </a:xfrm>
              <a:prstGeom prst="line">
                <a:avLst/>
              </a:prstGeom>
              <a:solidFill>
                <a:schemeClr val="accent1"/>
              </a:solidFill>
              <a:ln w="63500" cap="flat" cmpd="sng" algn="ctr">
                <a:solidFill>
                  <a:srgbClr val="FF9900"/>
                </a:solidFill>
                <a:prstDash val="sysDash"/>
                <a:round/>
                <a:headEnd type="none" w="med" len="med"/>
                <a:tailEnd type="none" w="med" len="med"/>
              </a:ln>
              <a:effectLst/>
            </p:spPr>
          </p:cxnSp>
          <p:sp>
            <p:nvSpPr>
              <p:cNvPr id="541" name="Rectangle 540"/>
              <p:cNvSpPr/>
              <p:nvPr/>
            </p:nvSpPr>
            <p:spPr bwMode="auto">
              <a:xfrm>
                <a:off x="5410200" y="2667000"/>
                <a:ext cx="2971800" cy="3733800"/>
              </a:xfrm>
              <a:prstGeom prst="rect">
                <a:avLst/>
              </a:prstGeom>
              <a:solidFill>
                <a:schemeClr val="tx2">
                  <a:lumMod val="60000"/>
                  <a:lumOff val="40000"/>
                </a:schemeClr>
              </a:solidFill>
              <a:ln w="25400" cap="flat" cmpd="sng" algn="ctr">
                <a:solidFill>
                  <a:schemeClr val="tx1"/>
                </a:solidFill>
                <a:prstDash val="solid"/>
                <a:round/>
                <a:headEnd type="none" w="med" len="med"/>
                <a:tailEnd type="none" w="med" len="med"/>
              </a:ln>
              <a:effectLst/>
              <a:scene3d>
                <a:camera prst="orthographicFront"/>
                <a:lightRig rig="threePt" dir="t"/>
              </a:scene3d>
              <a:sp3d>
                <a:bevelB/>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smtClean="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600" b="1" u="sng" dirty="0" smtClean="0">
                    <a:solidFill>
                      <a:srgbClr val="800000"/>
                    </a:solidFill>
                    <a:latin typeface="Arial" pitchFamily="34" charset="0"/>
                  </a:rPr>
                  <a:t>Remote Device’s </a:t>
                </a:r>
                <a:r>
                  <a:rPr lang="en-US" sz="1600" b="1" u="sng" dirty="0" err="1" smtClean="0">
                    <a:solidFill>
                      <a:srgbClr val="800000"/>
                    </a:solidFill>
                    <a:latin typeface="Arial" pitchFamily="34" charset="0"/>
                  </a:rPr>
                  <a:t>HyperLink</a:t>
                </a:r>
                <a:endParaRPr lang="en-US" sz="1600" b="1" u="sng" dirty="0">
                  <a:solidFill>
                    <a:srgbClr val="800000"/>
                  </a:solidFill>
                  <a:latin typeface="Arial" pitchFamily="34" charset="0"/>
                </a:endParaRPr>
              </a:p>
            </p:txBody>
          </p:sp>
          <p:sp>
            <p:nvSpPr>
              <p:cNvPr id="494" name="TextBox 493"/>
              <p:cNvSpPr txBox="1"/>
              <p:nvPr/>
            </p:nvSpPr>
            <p:spPr>
              <a:xfrm>
                <a:off x="4876801" y="5209212"/>
                <a:ext cx="1295399" cy="784830"/>
              </a:xfrm>
              <a:prstGeom prst="rect">
                <a:avLst/>
              </a:prstGeom>
              <a:noFill/>
            </p:spPr>
            <p:txBody>
              <a:bodyPr wrap="square" rtlCol="0">
                <a:spAutoFit/>
              </a:bodyPr>
              <a:lstStyle/>
              <a:p>
                <a:r>
                  <a:rPr lang="en-US" sz="1500" b="1" dirty="0" smtClean="0">
                    <a:solidFill>
                      <a:srgbClr val="000090"/>
                    </a:solidFill>
                  </a:rPr>
                  <a:t>Received Interrupt Packet</a:t>
                </a:r>
                <a:endParaRPr lang="en-US" sz="1500" b="1" dirty="0">
                  <a:solidFill>
                    <a:srgbClr val="000090"/>
                  </a:solidFill>
                </a:endParaRPr>
              </a:p>
            </p:txBody>
          </p:sp>
          <p:cxnSp>
            <p:nvCxnSpPr>
              <p:cNvPr id="542" name="Straight Arrow Connector 541"/>
              <p:cNvCxnSpPr/>
              <p:nvPr/>
            </p:nvCxnSpPr>
            <p:spPr bwMode="auto">
              <a:xfrm>
                <a:off x="5029200" y="2971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3" name="Straight Arrow Connector 542"/>
              <p:cNvCxnSpPr/>
              <p:nvPr/>
            </p:nvCxnSpPr>
            <p:spPr bwMode="auto">
              <a:xfrm>
                <a:off x="5029200" y="41148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4" name="Straight Arrow Connector 543"/>
              <p:cNvCxnSpPr/>
              <p:nvPr/>
            </p:nvCxnSpPr>
            <p:spPr bwMode="auto">
              <a:xfrm>
                <a:off x="5029200" y="3276600"/>
                <a:ext cx="685800"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p:spPr>
          </p:cxnSp>
          <p:cxnSp>
            <p:nvCxnSpPr>
              <p:cNvPr id="545" name="Straight Arrow Connector 544"/>
              <p:cNvCxnSpPr/>
              <p:nvPr/>
            </p:nvCxnSpPr>
            <p:spPr bwMode="auto">
              <a:xfrm>
                <a:off x="5029200" y="3712824"/>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cxnSp>
            <p:nvCxnSpPr>
              <p:cNvPr id="546" name="Straight Arrow Connector 545"/>
              <p:cNvCxnSpPr/>
              <p:nvPr/>
            </p:nvCxnSpPr>
            <p:spPr bwMode="auto">
              <a:xfrm>
                <a:off x="5029200" y="3505200"/>
                <a:ext cx="685800" cy="0"/>
              </a:xfrm>
              <a:prstGeom prst="straightConnector1">
                <a:avLst/>
              </a:prstGeom>
              <a:solidFill>
                <a:schemeClr val="accent1"/>
              </a:solidFill>
              <a:ln w="38100" cap="flat" cmpd="sng" algn="ctr">
                <a:solidFill>
                  <a:schemeClr val="tx1"/>
                </a:solidFill>
                <a:prstDash val="sysDash"/>
                <a:round/>
                <a:headEnd type="none" w="med" len="med"/>
                <a:tailEnd type="none" w="lg" len="lg"/>
              </a:ln>
              <a:effectLst/>
            </p:spPr>
          </p:cxnSp>
          <p:sp>
            <p:nvSpPr>
              <p:cNvPr id="547" name="TextBox 546"/>
              <p:cNvSpPr txBox="1"/>
              <p:nvPr/>
            </p:nvSpPr>
            <p:spPr>
              <a:xfrm>
                <a:off x="4800600" y="2590800"/>
                <a:ext cx="838200" cy="369332"/>
              </a:xfrm>
              <a:prstGeom prst="rect">
                <a:avLst/>
              </a:prstGeom>
              <a:noFill/>
            </p:spPr>
            <p:txBody>
              <a:bodyPr wrap="square" rtlCol="0">
                <a:spAutoFit/>
              </a:bodyPr>
              <a:lstStyle/>
              <a:p>
                <a:r>
                  <a:rPr lang="en-US" b="1" dirty="0" smtClean="0">
                    <a:solidFill>
                      <a:srgbClr val="000090"/>
                    </a:solidFill>
                  </a:rPr>
                  <a:t>I_0</a:t>
                </a:r>
                <a:endParaRPr lang="en-US" b="1" dirty="0">
                  <a:solidFill>
                    <a:srgbClr val="000090"/>
                  </a:solidFill>
                </a:endParaRPr>
              </a:p>
            </p:txBody>
          </p:sp>
          <p:sp>
            <p:nvSpPr>
              <p:cNvPr id="548" name="TextBox 547"/>
              <p:cNvSpPr txBox="1"/>
              <p:nvPr/>
            </p:nvSpPr>
            <p:spPr>
              <a:xfrm>
                <a:off x="4800600" y="2923212"/>
                <a:ext cx="838200" cy="369332"/>
              </a:xfrm>
              <a:prstGeom prst="rect">
                <a:avLst/>
              </a:prstGeom>
              <a:noFill/>
            </p:spPr>
            <p:txBody>
              <a:bodyPr wrap="square" rtlCol="0">
                <a:spAutoFit/>
              </a:bodyPr>
              <a:lstStyle/>
              <a:p>
                <a:r>
                  <a:rPr lang="en-US" b="1" dirty="0" smtClean="0">
                    <a:solidFill>
                      <a:srgbClr val="000090"/>
                    </a:solidFill>
                  </a:rPr>
                  <a:t>I_1</a:t>
                </a:r>
                <a:endParaRPr lang="en-US" b="1" dirty="0">
                  <a:solidFill>
                    <a:srgbClr val="000090"/>
                  </a:solidFill>
                </a:endParaRPr>
              </a:p>
            </p:txBody>
          </p:sp>
          <p:sp>
            <p:nvSpPr>
              <p:cNvPr id="549" name="TextBox 548"/>
              <p:cNvSpPr txBox="1"/>
              <p:nvPr/>
            </p:nvSpPr>
            <p:spPr>
              <a:xfrm>
                <a:off x="4800600" y="3733800"/>
                <a:ext cx="990600" cy="369332"/>
              </a:xfrm>
              <a:prstGeom prst="rect">
                <a:avLst/>
              </a:prstGeom>
              <a:noFill/>
            </p:spPr>
            <p:txBody>
              <a:bodyPr wrap="square" rtlCol="0">
                <a:spAutoFit/>
              </a:bodyPr>
              <a:lstStyle/>
              <a:p>
                <a:r>
                  <a:rPr lang="en-US" b="1" dirty="0" smtClean="0">
                    <a:solidFill>
                      <a:srgbClr val="000090"/>
                    </a:solidFill>
                  </a:rPr>
                  <a:t>I_63</a:t>
                </a:r>
              </a:p>
            </p:txBody>
          </p:sp>
          <p:sp>
            <p:nvSpPr>
              <p:cNvPr id="553" name="Manual Operation 552"/>
              <p:cNvSpPr/>
              <p:nvPr/>
            </p:nvSpPr>
            <p:spPr bwMode="auto">
              <a:xfrm rot="16200000">
                <a:off x="5105400" y="3444944"/>
                <a:ext cx="1371600" cy="152400"/>
              </a:xfrm>
              <a:prstGeom prst="flowChartManualOperation">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54" name="Rectangle 553"/>
              <p:cNvSpPr/>
              <p:nvPr/>
            </p:nvSpPr>
            <p:spPr bwMode="auto">
              <a:xfrm>
                <a:off x="7239000" y="3886200"/>
                <a:ext cx="10668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500" b="1" dirty="0" smtClean="0">
                    <a:solidFill>
                      <a:schemeClr val="bg1"/>
                    </a:solidFill>
                    <a:latin typeface="Arial" pitchFamily="34" charset="0"/>
                  </a:rPr>
                  <a:t>Interrupt Status Register (32 bits)</a:t>
                </a:r>
                <a:endParaRPr kumimoji="0" lang="en-US" sz="1500" b="1" i="0" u="none" strike="noStrike" cap="none" normalizeH="0" baseline="0" dirty="0" smtClean="0">
                  <a:ln>
                    <a:noFill/>
                  </a:ln>
                  <a:solidFill>
                    <a:schemeClr val="bg1"/>
                  </a:solidFill>
                  <a:effectLst/>
                  <a:latin typeface="Arial" pitchFamily="34" charset="0"/>
                </a:endParaRPr>
              </a:p>
            </p:txBody>
          </p:sp>
          <p:sp>
            <p:nvSpPr>
              <p:cNvPr id="609" name="Rectangle 608"/>
              <p:cNvSpPr/>
              <p:nvPr/>
            </p:nvSpPr>
            <p:spPr>
              <a:xfrm>
                <a:off x="5975668" y="3823806"/>
                <a:ext cx="1277137" cy="307777"/>
              </a:xfrm>
              <a:prstGeom prst="rect">
                <a:avLst/>
              </a:prstGeom>
            </p:spPr>
            <p:txBody>
              <a:bodyPr wrap="none">
                <a:spAutoFit/>
              </a:bodyPr>
              <a:lstStyle/>
              <a:p>
                <a:r>
                  <a:rPr lang="en-US" sz="1400" b="1" dirty="0" smtClean="0">
                    <a:solidFill>
                      <a:schemeClr val="bg1"/>
                    </a:solidFill>
                    <a:latin typeface="Arial" pitchFamily="34" charset="0"/>
                  </a:rPr>
                  <a:t>If </a:t>
                </a:r>
                <a:r>
                  <a:rPr lang="en-US" sz="1400" b="1" dirty="0" err="1" smtClean="0">
                    <a:solidFill>
                      <a:schemeClr val="bg1"/>
                    </a:solidFill>
                    <a:latin typeface="Arial" pitchFamily="34" charset="0"/>
                  </a:rPr>
                  <a:t>intlocal</a:t>
                </a:r>
                <a:r>
                  <a:rPr lang="en-US" sz="1400" b="1" dirty="0" smtClean="0">
                    <a:solidFill>
                      <a:schemeClr val="bg1"/>
                    </a:solidFill>
                    <a:latin typeface="Arial" pitchFamily="34" charset="0"/>
                  </a:rPr>
                  <a:t> = 1</a:t>
                </a:r>
                <a:endParaRPr lang="en-US" sz="1400" dirty="0">
                  <a:solidFill>
                    <a:schemeClr val="bg1"/>
                  </a:solidFill>
                </a:endParaRPr>
              </a:p>
            </p:txBody>
          </p:sp>
          <p:cxnSp>
            <p:nvCxnSpPr>
              <p:cNvPr id="610" name="Straight Connector 609"/>
              <p:cNvCxnSpPr/>
              <p:nvPr/>
            </p:nvCxnSpPr>
            <p:spPr bwMode="auto">
              <a:xfrm>
                <a:off x="6019800" y="3581400"/>
                <a:ext cx="0" cy="609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1" name="Straight Arrow Connector 610"/>
              <p:cNvCxnSpPr/>
              <p:nvPr/>
            </p:nvCxnSpPr>
            <p:spPr bwMode="auto">
              <a:xfrm>
                <a:off x="6019800" y="4191000"/>
                <a:ext cx="120539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12" name="Straight Connector 611"/>
              <p:cNvCxnSpPr/>
              <p:nvPr/>
            </p:nvCxnSpPr>
            <p:spPr bwMode="auto">
              <a:xfrm>
                <a:off x="6019800" y="2438400"/>
                <a:ext cx="0" cy="1143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3" name="Straight Arrow Connector 612"/>
              <p:cNvCxnSpPr/>
              <p:nvPr/>
            </p:nvCxnSpPr>
            <p:spPr bwMode="auto">
              <a:xfrm>
                <a:off x="6019800" y="2438400"/>
                <a:ext cx="27432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14" name="Rectangle 613"/>
              <p:cNvSpPr/>
              <p:nvPr/>
            </p:nvSpPr>
            <p:spPr>
              <a:xfrm>
                <a:off x="6019800" y="2664023"/>
                <a:ext cx="2018501" cy="738664"/>
              </a:xfrm>
              <a:prstGeom prst="rect">
                <a:avLst/>
              </a:prstGeom>
            </p:spPr>
            <p:txBody>
              <a:bodyPr wrap="none">
                <a:spAutoFit/>
              </a:bodyPr>
              <a:lstStyle/>
              <a:p>
                <a:r>
                  <a:rPr lang="en-US" sz="1400" b="1" dirty="0" smtClean="0">
                    <a:solidFill>
                      <a:schemeClr val="bg1"/>
                    </a:solidFill>
                    <a:latin typeface="Arial" pitchFamily="34" charset="0"/>
                  </a:rPr>
                  <a:t>If </a:t>
                </a:r>
                <a:r>
                  <a:rPr lang="en-US" sz="1400" b="1" dirty="0" err="1" smtClean="0">
                    <a:solidFill>
                      <a:schemeClr val="bg1"/>
                    </a:solidFill>
                    <a:latin typeface="Arial" pitchFamily="34" charset="0"/>
                  </a:rPr>
                  <a:t>intlocal</a:t>
                </a:r>
                <a:r>
                  <a:rPr lang="en-US" sz="1400" b="1" dirty="0" smtClean="0">
                    <a:solidFill>
                      <a:schemeClr val="bg1"/>
                    </a:solidFill>
                    <a:latin typeface="Arial" pitchFamily="34" charset="0"/>
                  </a:rPr>
                  <a:t> = 0</a:t>
                </a:r>
                <a:br>
                  <a:rPr lang="en-US" sz="1400" b="1" dirty="0" smtClean="0">
                    <a:solidFill>
                      <a:schemeClr val="bg1"/>
                    </a:solidFill>
                    <a:latin typeface="Arial" pitchFamily="34" charset="0"/>
                  </a:rPr>
                </a:br>
                <a:r>
                  <a:rPr lang="en-US" sz="1400" b="1" dirty="0" smtClean="0">
                    <a:solidFill>
                      <a:schemeClr val="bg1"/>
                    </a:solidFill>
                    <a:latin typeface="Arial" pitchFamily="34" charset="0"/>
                  </a:rPr>
                  <a:t>send interrupt packet</a:t>
                </a:r>
              </a:p>
              <a:p>
                <a:r>
                  <a:rPr lang="en-US" sz="1400" b="1" dirty="0" smtClean="0">
                    <a:solidFill>
                      <a:schemeClr val="bg1"/>
                    </a:solidFill>
                    <a:latin typeface="Arial" pitchFamily="34" charset="0"/>
                  </a:rPr>
                  <a:t>to remote device</a:t>
                </a:r>
                <a:endParaRPr lang="en-US" sz="1400" dirty="0">
                  <a:solidFill>
                    <a:schemeClr val="bg1"/>
                  </a:solidFill>
                </a:endParaRPr>
              </a:p>
            </p:txBody>
          </p:sp>
          <p:cxnSp>
            <p:nvCxnSpPr>
              <p:cNvPr id="615" name="Straight Arrow Connector 614"/>
              <p:cNvCxnSpPr/>
              <p:nvPr/>
            </p:nvCxnSpPr>
            <p:spPr bwMode="auto">
              <a:xfrm>
                <a:off x="5867400" y="3581400"/>
                <a:ext cx="152400" cy="0"/>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4" name="Straight Arrow Connector 623"/>
              <p:cNvCxnSpPr/>
              <p:nvPr/>
            </p:nvCxnSpPr>
            <p:spPr bwMode="auto">
              <a:xfrm>
                <a:off x="6019800" y="5943600"/>
                <a:ext cx="2819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5" name="Straight Connector 624"/>
              <p:cNvCxnSpPr/>
              <p:nvPr/>
            </p:nvCxnSpPr>
            <p:spPr bwMode="auto">
              <a:xfrm flipH="1">
                <a:off x="6019800" y="4724400"/>
                <a:ext cx="13805" cy="1219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26" name="Straight Arrow Connector 625"/>
              <p:cNvCxnSpPr/>
              <p:nvPr/>
            </p:nvCxnSpPr>
            <p:spPr bwMode="auto">
              <a:xfrm>
                <a:off x="6019800" y="4724400"/>
                <a:ext cx="1233005"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cxnSp>
            <p:nvCxnSpPr>
              <p:cNvPr id="627" name="Straight Arrow Connector 626"/>
              <p:cNvCxnSpPr/>
              <p:nvPr/>
            </p:nvCxnSpPr>
            <p:spPr bwMode="auto">
              <a:xfrm flipV="1">
                <a:off x="4724400" y="5480878"/>
                <a:ext cx="1294523" cy="5522"/>
              </a:xfrm>
              <a:prstGeom prst="straightConnector1">
                <a:avLst/>
              </a:prstGeom>
              <a:solidFill>
                <a:schemeClr val="accent1"/>
              </a:solidFill>
              <a:ln w="38100" cap="flat" cmpd="sng" algn="ctr">
                <a:solidFill>
                  <a:schemeClr val="tx1"/>
                </a:solidFill>
                <a:prstDash val="solid"/>
                <a:round/>
                <a:headEnd type="none" w="med" len="med"/>
                <a:tailEnd type="none" w="lg" len="lg"/>
              </a:ln>
              <a:effectLst/>
            </p:spPr>
          </p:cxnSp>
          <p:cxnSp>
            <p:nvCxnSpPr>
              <p:cNvPr id="629" name="Straight Connector 628"/>
              <p:cNvCxnSpPr/>
              <p:nvPr/>
            </p:nvCxnSpPr>
            <p:spPr bwMode="auto">
              <a:xfrm>
                <a:off x="4724400" y="2438400"/>
                <a:ext cx="0" cy="3048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41" name="Rectangle 640"/>
              <p:cNvSpPr/>
              <p:nvPr/>
            </p:nvSpPr>
            <p:spPr>
              <a:xfrm>
                <a:off x="6001837" y="4724400"/>
                <a:ext cx="1237163" cy="307777"/>
              </a:xfrm>
              <a:prstGeom prst="rect">
                <a:avLst/>
              </a:prstGeom>
            </p:spPr>
            <p:txBody>
              <a:bodyPr wrap="none">
                <a:spAutoFit/>
              </a:bodyPr>
              <a:lstStyle/>
              <a:p>
                <a:r>
                  <a:rPr lang="en-US" sz="1400" b="1" dirty="0" smtClean="0">
                    <a:solidFill>
                      <a:schemeClr val="bg1"/>
                    </a:solidFill>
                    <a:latin typeface="Arial" pitchFamily="34" charset="0"/>
                  </a:rPr>
                  <a:t>If int2cfg = 1</a:t>
                </a:r>
              </a:p>
            </p:txBody>
          </p:sp>
          <p:sp>
            <p:nvSpPr>
              <p:cNvPr id="642" name="Rectangle 641"/>
              <p:cNvSpPr/>
              <p:nvPr/>
            </p:nvSpPr>
            <p:spPr>
              <a:xfrm>
                <a:off x="6001837" y="5635823"/>
                <a:ext cx="2334368" cy="307777"/>
              </a:xfrm>
              <a:prstGeom prst="rect">
                <a:avLst/>
              </a:prstGeom>
            </p:spPr>
            <p:txBody>
              <a:bodyPr wrap="none">
                <a:spAutoFit/>
              </a:bodyPr>
              <a:lstStyle/>
              <a:p>
                <a:r>
                  <a:rPr lang="en-US" sz="1400" b="1" dirty="0" smtClean="0">
                    <a:solidFill>
                      <a:schemeClr val="bg1"/>
                    </a:solidFill>
                    <a:latin typeface="Arial" pitchFamily="34" charset="0"/>
                  </a:rPr>
                  <a:t>If int2cfg = 0, write to CIC</a:t>
                </a:r>
              </a:p>
            </p:txBody>
          </p:sp>
          <p:cxnSp>
            <p:nvCxnSpPr>
              <p:cNvPr id="644" name="Straight Arrow Connector 643"/>
              <p:cNvCxnSpPr/>
              <p:nvPr/>
            </p:nvCxnSpPr>
            <p:spPr bwMode="auto">
              <a:xfrm>
                <a:off x="8305800" y="4419600"/>
                <a:ext cx="533400" cy="0"/>
              </a:xfrm>
              <a:prstGeom prst="straightConnector1">
                <a:avLst/>
              </a:prstGeom>
              <a:solidFill>
                <a:schemeClr val="accent1"/>
              </a:solidFill>
              <a:ln w="38100" cap="flat" cmpd="sng" algn="ctr">
                <a:solidFill>
                  <a:schemeClr val="tx1"/>
                </a:solidFill>
                <a:prstDash val="solid"/>
                <a:round/>
                <a:headEnd type="none" w="med" len="med"/>
                <a:tailEnd type="triangle" w="lg" len="med"/>
              </a:ln>
              <a:effectLst/>
            </p:spPr>
          </p:cxnSp>
          <p:sp>
            <p:nvSpPr>
              <p:cNvPr id="645" name="TextBox 644"/>
              <p:cNvSpPr txBox="1"/>
              <p:nvPr/>
            </p:nvSpPr>
            <p:spPr>
              <a:xfrm>
                <a:off x="8340585" y="3810000"/>
                <a:ext cx="1143000" cy="584776"/>
              </a:xfrm>
              <a:prstGeom prst="rect">
                <a:avLst/>
              </a:prstGeom>
              <a:noFill/>
            </p:spPr>
            <p:txBody>
              <a:bodyPr wrap="square" rtlCol="0">
                <a:spAutoFit/>
              </a:bodyPr>
              <a:lstStyle/>
              <a:p>
                <a:r>
                  <a:rPr lang="en-US" sz="1600" b="1" dirty="0" err="1" smtClean="0">
                    <a:solidFill>
                      <a:srgbClr val="000090"/>
                    </a:solidFill>
                  </a:rPr>
                  <a:t>vusr</a:t>
                </a:r>
                <a:r>
                  <a:rPr lang="en-US" sz="1600" b="1" dirty="0" smtClean="0">
                    <a:solidFill>
                      <a:srgbClr val="000090"/>
                    </a:solidFill>
                  </a:rPr>
                  <a:t>_</a:t>
                </a:r>
                <a:br>
                  <a:rPr lang="en-US" sz="1600" b="1" dirty="0" smtClean="0">
                    <a:solidFill>
                      <a:srgbClr val="000090"/>
                    </a:solidFill>
                  </a:rPr>
                </a:br>
                <a:r>
                  <a:rPr lang="en-US" sz="1600" b="1" dirty="0" smtClean="0">
                    <a:solidFill>
                      <a:srgbClr val="000090"/>
                    </a:solidFill>
                  </a:rPr>
                  <a:t>INT0</a:t>
                </a:r>
                <a:endParaRPr lang="en-US" sz="1600" b="1" dirty="0">
                  <a:solidFill>
                    <a:srgbClr val="000090"/>
                  </a:solidFill>
                </a:endParaRPr>
              </a:p>
            </p:txBody>
          </p:sp>
        </p:grpSp>
      </p:grpSp>
      <p:grpSp>
        <p:nvGrpSpPr>
          <p:cNvPr id="588" name="Group 587"/>
          <p:cNvGrpSpPr/>
          <p:nvPr/>
        </p:nvGrpSpPr>
        <p:grpSpPr>
          <a:xfrm>
            <a:off x="228600" y="2362200"/>
            <a:ext cx="8610600" cy="3048000"/>
            <a:chOff x="228600" y="2438400"/>
            <a:chExt cx="8610600" cy="3048000"/>
          </a:xfrm>
        </p:grpSpPr>
        <p:grpSp>
          <p:nvGrpSpPr>
            <p:cNvPr id="584" name="Group 583"/>
            <p:cNvGrpSpPr/>
            <p:nvPr/>
          </p:nvGrpSpPr>
          <p:grpSpPr>
            <a:xfrm>
              <a:off x="228600" y="2438400"/>
              <a:ext cx="7024205" cy="3048000"/>
              <a:chOff x="9829800" y="990600"/>
              <a:chExt cx="7024205" cy="3048000"/>
            </a:xfrm>
          </p:grpSpPr>
          <p:cxnSp>
            <p:nvCxnSpPr>
              <p:cNvPr id="648" name="Straight Arrow Connector 647"/>
              <p:cNvCxnSpPr/>
              <p:nvPr/>
            </p:nvCxnSpPr>
            <p:spPr bwMode="auto">
              <a:xfrm>
                <a:off x="9829800" y="1524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49" name="Straight Arrow Connector 648"/>
              <p:cNvCxnSpPr/>
              <p:nvPr/>
            </p:nvCxnSpPr>
            <p:spPr bwMode="auto">
              <a:xfrm>
                <a:off x="9829800" y="26670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0" name="Straight Arrow Connector 649"/>
              <p:cNvCxnSpPr/>
              <p:nvPr/>
            </p:nvCxnSpPr>
            <p:spPr bwMode="auto">
              <a:xfrm>
                <a:off x="9829800" y="1828800"/>
                <a:ext cx="685800" cy="0"/>
              </a:xfrm>
              <a:prstGeom prst="straightConnector1">
                <a:avLst/>
              </a:prstGeom>
              <a:solidFill>
                <a:schemeClr val="accent1"/>
              </a:solidFill>
              <a:ln w="38100" cap="flat" cmpd="sng" algn="ctr">
                <a:solidFill>
                  <a:srgbClr val="FF0000"/>
                </a:solidFill>
                <a:prstDash val="solid"/>
                <a:round/>
                <a:headEnd type="none" w="med" len="med"/>
                <a:tailEnd type="triangle" w="lg" len="lg"/>
              </a:ln>
              <a:effectLst/>
            </p:spPr>
          </p:cxnSp>
          <p:cxnSp>
            <p:nvCxnSpPr>
              <p:cNvPr id="651" name="Straight Connector 650"/>
              <p:cNvCxnSpPr/>
              <p:nvPr/>
            </p:nvCxnSpPr>
            <p:spPr bwMode="auto">
              <a:xfrm>
                <a:off x="10820400" y="990600"/>
                <a:ext cx="0" cy="1143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53" name="Straight Arrow Connector 652"/>
              <p:cNvCxnSpPr/>
              <p:nvPr/>
            </p:nvCxnSpPr>
            <p:spPr bwMode="auto">
              <a:xfrm>
                <a:off x="10668000" y="2133600"/>
                <a:ext cx="1524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4" name="Straight Arrow Connector 653"/>
              <p:cNvCxnSpPr/>
              <p:nvPr/>
            </p:nvCxnSpPr>
            <p:spPr bwMode="auto">
              <a:xfrm>
                <a:off x="10820400" y="990600"/>
                <a:ext cx="31242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5" name="Straight Arrow Connector 654"/>
              <p:cNvCxnSpPr/>
              <p:nvPr/>
            </p:nvCxnSpPr>
            <p:spPr bwMode="auto">
              <a:xfrm>
                <a:off x="14020800" y="990600"/>
                <a:ext cx="304800" cy="0"/>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6" name="Straight Arrow Connector 655"/>
              <p:cNvCxnSpPr/>
              <p:nvPr/>
            </p:nvCxnSpPr>
            <p:spPr bwMode="auto">
              <a:xfrm>
                <a:off x="15621000" y="3276600"/>
                <a:ext cx="1233005"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cxnSp>
            <p:nvCxnSpPr>
              <p:cNvPr id="657" name="Straight Arrow Connector 656"/>
              <p:cNvCxnSpPr/>
              <p:nvPr/>
            </p:nvCxnSpPr>
            <p:spPr bwMode="auto">
              <a:xfrm flipV="1">
                <a:off x="14325600" y="4033078"/>
                <a:ext cx="1294523" cy="5522"/>
              </a:xfrm>
              <a:prstGeom prst="straightConnector1">
                <a:avLst/>
              </a:prstGeom>
              <a:solidFill>
                <a:schemeClr val="accent1"/>
              </a:solidFill>
              <a:ln w="38100" cap="flat" cmpd="sng" algn="ctr">
                <a:solidFill>
                  <a:srgbClr val="FF0000"/>
                </a:solidFill>
                <a:prstDash val="solid"/>
                <a:round/>
                <a:headEnd type="none" w="med" len="med"/>
                <a:tailEnd type="none" w="lg" len="lg"/>
              </a:ln>
              <a:effectLst/>
            </p:spPr>
          </p:cxnSp>
          <p:cxnSp>
            <p:nvCxnSpPr>
              <p:cNvPr id="658" name="Straight Connector 657"/>
              <p:cNvCxnSpPr/>
              <p:nvPr/>
            </p:nvCxnSpPr>
            <p:spPr bwMode="auto">
              <a:xfrm>
                <a:off x="14325600" y="990600"/>
                <a:ext cx="0" cy="3048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60" name="Straight Connector 659"/>
              <p:cNvCxnSpPr/>
              <p:nvPr/>
            </p:nvCxnSpPr>
            <p:spPr bwMode="auto">
              <a:xfrm>
                <a:off x="15621000" y="3276600"/>
                <a:ext cx="0" cy="762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cxnSp>
          <p:nvCxnSpPr>
            <p:cNvPr id="666" name="Straight Arrow Connector 665"/>
            <p:cNvCxnSpPr/>
            <p:nvPr/>
          </p:nvCxnSpPr>
          <p:spPr bwMode="auto">
            <a:xfrm>
              <a:off x="8305800" y="4419600"/>
              <a:ext cx="533400" cy="0"/>
            </a:xfrm>
            <a:prstGeom prst="straightConnector1">
              <a:avLst/>
            </a:prstGeom>
            <a:solidFill>
              <a:schemeClr val="accent1"/>
            </a:solidFill>
            <a:ln w="38100" cap="flat" cmpd="sng" algn="ctr">
              <a:solidFill>
                <a:srgbClr val="FF0000"/>
              </a:solidFill>
              <a:prstDash val="solid"/>
              <a:round/>
              <a:headEnd type="none" w="med" len="med"/>
              <a:tailEnd type="triangle" w="lg" len="med"/>
            </a:ln>
            <a:effectLst/>
          </p:spPr>
        </p:cxnSp>
      </p:grpSp>
    </p:spTree>
    <p:custDataLst>
      <p:tags r:id="rId1"/>
    </p:custDataLst>
    <p:extLst>
      <p:ext uri="{BB962C8B-B14F-4D97-AF65-F5344CB8AC3E}">
        <p14:creationId xmlns:p14="http://schemas.microsoft.com/office/powerpoint/2010/main" xmlns="" val="5043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idx="4294967295"/>
          </p:nvPr>
        </p:nvSpPr>
        <p:spPr>
          <a:xfrm>
            <a:off x="152400" y="0"/>
            <a:ext cx="8229600" cy="762000"/>
          </a:xfrm>
        </p:spPr>
        <p:txBody>
          <a:bodyPr/>
          <a:lstStyle/>
          <a:p>
            <a:pPr algn="l" eaLnBrk="1" hangingPunct="1"/>
            <a:r>
              <a:rPr lang="en-US" sz="3200" dirty="0" smtClean="0">
                <a:solidFill>
                  <a:srgbClr val="FF0000"/>
                </a:solidFill>
                <a:latin typeface="Arial"/>
                <a:cs typeface="Arial"/>
              </a:rPr>
              <a:t>Overview: </a:t>
            </a:r>
            <a:r>
              <a:rPr lang="en-US" sz="3200" dirty="0" err="1" smtClean="0">
                <a:solidFill>
                  <a:srgbClr val="FF0000"/>
                </a:solidFill>
                <a:latin typeface="Arial"/>
                <a:cs typeface="Arial"/>
              </a:rPr>
              <a:t>HyperLink</a:t>
            </a:r>
            <a:r>
              <a:rPr lang="en-US" sz="3200" dirty="0" smtClean="0">
                <a:solidFill>
                  <a:srgbClr val="FF0000"/>
                </a:solidFill>
                <a:latin typeface="Arial"/>
                <a:cs typeface="Arial"/>
              </a:rPr>
              <a:t> Interrupts</a:t>
            </a:r>
          </a:p>
        </p:txBody>
      </p:sp>
      <p:sp>
        <p:nvSpPr>
          <p:cNvPr id="677" name="Rectangle 676"/>
          <p:cNvSpPr/>
          <p:nvPr/>
        </p:nvSpPr>
        <p:spPr bwMode="auto">
          <a:xfrm>
            <a:off x="1676400" y="762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rPr>
              <a:t>CIC0</a:t>
            </a:r>
          </a:p>
        </p:txBody>
      </p:sp>
      <p:sp>
        <p:nvSpPr>
          <p:cNvPr id="622" name="TextBox 621"/>
          <p:cNvSpPr txBox="1"/>
          <p:nvPr/>
        </p:nvSpPr>
        <p:spPr>
          <a:xfrm>
            <a:off x="180622" y="1752600"/>
            <a:ext cx="1676400" cy="369332"/>
          </a:xfrm>
          <a:prstGeom prst="rect">
            <a:avLst/>
          </a:prstGeom>
          <a:noFill/>
        </p:spPr>
        <p:txBody>
          <a:bodyPr wrap="square" rtlCol="0">
            <a:spAutoFit/>
          </a:bodyPr>
          <a:lstStyle/>
          <a:p>
            <a:r>
              <a:rPr lang="en-US" dirty="0" smtClean="0"/>
              <a:t>vusr_INT_0</a:t>
            </a:r>
            <a:endParaRPr lang="en-US" dirty="0"/>
          </a:p>
        </p:txBody>
      </p:sp>
      <p:sp>
        <p:nvSpPr>
          <p:cNvPr id="687" name="TextBox 686"/>
          <p:cNvSpPr txBox="1"/>
          <p:nvPr/>
        </p:nvSpPr>
        <p:spPr>
          <a:xfrm>
            <a:off x="194733" y="1413933"/>
            <a:ext cx="1676400" cy="369332"/>
          </a:xfrm>
          <a:prstGeom prst="rect">
            <a:avLst/>
          </a:prstGeom>
          <a:noFill/>
        </p:spPr>
        <p:txBody>
          <a:bodyPr wrap="square" rtlCol="0">
            <a:spAutoFit/>
          </a:bodyPr>
          <a:lstStyle/>
          <a:p>
            <a:r>
              <a:rPr lang="en-US" dirty="0" smtClean="0"/>
              <a:t>Event # 111</a:t>
            </a:r>
            <a:endParaRPr lang="en-US" dirty="0"/>
          </a:p>
        </p:txBody>
      </p:sp>
      <p:sp>
        <p:nvSpPr>
          <p:cNvPr id="692" name="Rectangle 691"/>
          <p:cNvSpPr/>
          <p:nvPr/>
        </p:nvSpPr>
        <p:spPr bwMode="auto">
          <a:xfrm>
            <a:off x="1676400" y="3810000"/>
            <a:ext cx="1524000" cy="7620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rPr>
              <a:t>CIC2</a:t>
            </a:r>
          </a:p>
        </p:txBody>
      </p:sp>
      <p:cxnSp>
        <p:nvCxnSpPr>
          <p:cNvPr id="632" name="Straight Connector 631"/>
          <p:cNvCxnSpPr/>
          <p:nvPr/>
        </p:nvCxnSpPr>
        <p:spPr bwMode="auto">
          <a:xfrm>
            <a:off x="3276600" y="14478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5" name="Straight Connector 704"/>
          <p:cNvCxnSpPr/>
          <p:nvPr/>
        </p:nvCxnSpPr>
        <p:spPr bwMode="auto">
          <a:xfrm>
            <a:off x="32766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5" name="Left Brace 634"/>
          <p:cNvSpPr/>
          <p:nvPr/>
        </p:nvSpPr>
        <p:spPr bwMode="auto">
          <a:xfrm>
            <a:off x="4495800" y="9906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6" name="TextBox 635"/>
          <p:cNvSpPr txBox="1"/>
          <p:nvPr/>
        </p:nvSpPr>
        <p:spPr>
          <a:xfrm>
            <a:off x="4696178" y="1233311"/>
            <a:ext cx="3405387" cy="369332"/>
          </a:xfrm>
          <a:prstGeom prst="rect">
            <a:avLst/>
          </a:prstGeom>
          <a:noFill/>
        </p:spPr>
        <p:txBody>
          <a:bodyPr wrap="none" rtlCol="0">
            <a:spAutoFit/>
          </a:bodyPr>
          <a:lstStyle/>
          <a:p>
            <a:r>
              <a:rPr lang="en-US" dirty="0" smtClean="0"/>
              <a:t>Input Events to Core 0, 1, 2 &amp; 3</a:t>
            </a:r>
            <a:endParaRPr lang="en-US" dirty="0"/>
          </a:p>
        </p:txBody>
      </p:sp>
      <p:sp>
        <p:nvSpPr>
          <p:cNvPr id="713" name="Left Brace 712"/>
          <p:cNvSpPr/>
          <p:nvPr/>
        </p:nvSpPr>
        <p:spPr bwMode="auto">
          <a:xfrm>
            <a:off x="4495800" y="37338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14" name="TextBox 713"/>
          <p:cNvSpPr txBox="1"/>
          <p:nvPr/>
        </p:nvSpPr>
        <p:spPr>
          <a:xfrm>
            <a:off x="4696178" y="3976511"/>
            <a:ext cx="3738448" cy="369332"/>
          </a:xfrm>
          <a:prstGeom prst="rect">
            <a:avLst/>
          </a:prstGeom>
          <a:noFill/>
        </p:spPr>
        <p:txBody>
          <a:bodyPr wrap="none" rtlCol="0">
            <a:spAutoFit/>
          </a:bodyPr>
          <a:lstStyle/>
          <a:p>
            <a:r>
              <a:rPr lang="en-US" dirty="0" smtClean="0"/>
              <a:t>Input Event to EDMA3 CC1 &amp; CC2</a:t>
            </a:r>
            <a:endParaRPr lang="en-US" dirty="0"/>
          </a:p>
        </p:txBody>
      </p:sp>
      <p:sp>
        <p:nvSpPr>
          <p:cNvPr id="716" name="TextBox 715"/>
          <p:cNvSpPr txBox="1"/>
          <p:nvPr/>
        </p:nvSpPr>
        <p:spPr>
          <a:xfrm>
            <a:off x="4677965" y="5181600"/>
            <a:ext cx="4405698" cy="369332"/>
          </a:xfrm>
          <a:prstGeom prst="rect">
            <a:avLst/>
          </a:prstGeom>
          <a:noFill/>
        </p:spPr>
        <p:txBody>
          <a:bodyPr wrap="none" rtlCol="0">
            <a:spAutoFit/>
          </a:bodyPr>
          <a:lstStyle/>
          <a:p>
            <a:r>
              <a:rPr lang="en-US" dirty="0" smtClean="0"/>
              <a:t>Input Events to </a:t>
            </a:r>
            <a:r>
              <a:rPr lang="en-US" dirty="0" err="1" smtClean="0"/>
              <a:t>HyperLink</a:t>
            </a:r>
            <a:r>
              <a:rPr lang="en-US" dirty="0" smtClean="0"/>
              <a:t> &amp; EDMA3 CC0</a:t>
            </a:r>
            <a:endParaRPr lang="en-US" dirty="0"/>
          </a:p>
        </p:txBody>
      </p:sp>
      <p:sp>
        <p:nvSpPr>
          <p:cNvPr id="717" name="Rectangle 716"/>
          <p:cNvSpPr/>
          <p:nvPr/>
        </p:nvSpPr>
        <p:spPr bwMode="auto">
          <a:xfrm>
            <a:off x="7267222" y="5667022"/>
            <a:ext cx="1419578"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bg1"/>
                </a:solidFill>
                <a:effectLst/>
                <a:latin typeface="Arial" pitchFamily="34" charset="0"/>
              </a:rPr>
              <a:t>HyperLink</a:t>
            </a:r>
            <a:endParaRPr kumimoji="0" lang="en-US" sz="1600" b="1" i="0" u="none" strike="noStrike" cap="none" normalizeH="0" baseline="0" dirty="0" smtClean="0">
              <a:ln>
                <a:noFill/>
              </a:ln>
              <a:solidFill>
                <a:schemeClr val="bg1"/>
              </a:solidFill>
              <a:effectLst/>
              <a:latin typeface="Arial" pitchFamily="34" charset="0"/>
            </a:endParaRPr>
          </a:p>
        </p:txBody>
      </p:sp>
      <p:sp>
        <p:nvSpPr>
          <p:cNvPr id="720" name="TextBox 719"/>
          <p:cNvSpPr txBox="1"/>
          <p:nvPr/>
        </p:nvSpPr>
        <p:spPr>
          <a:xfrm>
            <a:off x="4648200" y="5486400"/>
            <a:ext cx="2895600" cy="323165"/>
          </a:xfrm>
          <a:prstGeom prst="rect">
            <a:avLst/>
          </a:prstGeom>
          <a:noFill/>
        </p:spPr>
        <p:txBody>
          <a:bodyPr wrap="square" rtlCol="0">
            <a:spAutoFit/>
          </a:bodyPr>
          <a:lstStyle/>
          <a:p>
            <a:r>
              <a:rPr lang="en-US" sz="1500" dirty="0" smtClean="0"/>
              <a:t>32 Input Events from CIC3</a:t>
            </a:r>
            <a:endParaRPr lang="en-US" sz="1500" dirty="0"/>
          </a:p>
        </p:txBody>
      </p:sp>
      <p:cxnSp>
        <p:nvCxnSpPr>
          <p:cNvPr id="724" name="Straight Arrow Connector 723"/>
          <p:cNvCxnSpPr/>
          <p:nvPr/>
        </p:nvCxnSpPr>
        <p:spPr bwMode="auto">
          <a:xfrm>
            <a:off x="152400" y="17832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5" name="Straight Arrow Connector 724"/>
          <p:cNvCxnSpPr/>
          <p:nvPr/>
        </p:nvCxnSpPr>
        <p:spPr bwMode="auto">
          <a:xfrm>
            <a:off x="152400" y="9144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6" name="Straight Arrow Connector 725"/>
          <p:cNvCxnSpPr/>
          <p:nvPr/>
        </p:nvCxnSpPr>
        <p:spPr bwMode="auto">
          <a:xfrm>
            <a:off x="152400" y="1143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27" name="Straight Arrow Connector 726"/>
          <p:cNvCxnSpPr/>
          <p:nvPr/>
        </p:nvCxnSpPr>
        <p:spPr bwMode="auto">
          <a:xfrm>
            <a:off x="152400" y="13716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28" name="TextBox 727"/>
          <p:cNvSpPr txBox="1"/>
          <p:nvPr/>
        </p:nvSpPr>
        <p:spPr>
          <a:xfrm>
            <a:off x="180622" y="3288268"/>
            <a:ext cx="1676400" cy="369332"/>
          </a:xfrm>
          <a:prstGeom prst="rect">
            <a:avLst/>
          </a:prstGeom>
          <a:noFill/>
        </p:spPr>
        <p:txBody>
          <a:bodyPr wrap="square" rtlCol="0">
            <a:spAutoFit/>
          </a:bodyPr>
          <a:lstStyle/>
          <a:p>
            <a:r>
              <a:rPr lang="en-US" dirty="0" smtClean="0"/>
              <a:t>vusr_INT_0</a:t>
            </a:r>
            <a:endParaRPr lang="en-US" dirty="0"/>
          </a:p>
        </p:txBody>
      </p:sp>
      <p:sp>
        <p:nvSpPr>
          <p:cNvPr id="729" name="TextBox 728"/>
          <p:cNvSpPr txBox="1"/>
          <p:nvPr/>
        </p:nvSpPr>
        <p:spPr>
          <a:xfrm>
            <a:off x="194733" y="2949601"/>
            <a:ext cx="1676400" cy="369332"/>
          </a:xfrm>
          <a:prstGeom prst="rect">
            <a:avLst/>
          </a:prstGeom>
          <a:noFill/>
        </p:spPr>
        <p:txBody>
          <a:bodyPr wrap="square" rtlCol="0">
            <a:spAutoFit/>
          </a:bodyPr>
          <a:lstStyle/>
          <a:p>
            <a:r>
              <a:rPr lang="en-US" dirty="0" smtClean="0"/>
              <a:t>Event # 111</a:t>
            </a:r>
            <a:endParaRPr lang="en-US" dirty="0"/>
          </a:p>
        </p:txBody>
      </p:sp>
      <p:cxnSp>
        <p:nvCxnSpPr>
          <p:cNvPr id="730" name="Straight Connector 729"/>
          <p:cNvCxnSpPr/>
          <p:nvPr/>
        </p:nvCxnSpPr>
        <p:spPr bwMode="auto">
          <a:xfrm>
            <a:off x="3276600" y="2907268"/>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1" name="Left Brace 730"/>
          <p:cNvSpPr/>
          <p:nvPr/>
        </p:nvSpPr>
        <p:spPr bwMode="auto">
          <a:xfrm>
            <a:off x="4495800" y="2450068"/>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32" name="TextBox 731"/>
          <p:cNvSpPr txBox="1"/>
          <p:nvPr/>
        </p:nvSpPr>
        <p:spPr>
          <a:xfrm>
            <a:off x="4696178" y="2692779"/>
            <a:ext cx="3405387" cy="369332"/>
          </a:xfrm>
          <a:prstGeom prst="rect">
            <a:avLst/>
          </a:prstGeom>
          <a:noFill/>
        </p:spPr>
        <p:txBody>
          <a:bodyPr wrap="none" rtlCol="0">
            <a:spAutoFit/>
          </a:bodyPr>
          <a:lstStyle/>
          <a:p>
            <a:r>
              <a:rPr lang="en-US" dirty="0" smtClean="0"/>
              <a:t>Input Events to Core </a:t>
            </a:r>
            <a:r>
              <a:rPr lang="en-US" dirty="0" smtClean="0"/>
              <a:t>4, 5, 6 </a:t>
            </a:r>
            <a:r>
              <a:rPr lang="en-US" dirty="0" smtClean="0"/>
              <a:t>&amp; </a:t>
            </a:r>
            <a:r>
              <a:rPr lang="en-US" dirty="0" smtClean="0"/>
              <a:t>7</a:t>
            </a:r>
            <a:endParaRPr lang="en-US" dirty="0"/>
          </a:p>
        </p:txBody>
      </p:sp>
      <p:cxnSp>
        <p:nvCxnSpPr>
          <p:cNvPr id="733" name="Straight Arrow Connector 732"/>
          <p:cNvCxnSpPr/>
          <p:nvPr/>
        </p:nvCxnSpPr>
        <p:spPr bwMode="auto">
          <a:xfrm>
            <a:off x="152400" y="3318933"/>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4" name="Straight Arrow Connector 733"/>
          <p:cNvCxnSpPr/>
          <p:nvPr/>
        </p:nvCxnSpPr>
        <p:spPr bwMode="auto">
          <a:xfrm>
            <a:off x="152400" y="2450068"/>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35" name="Straight Arrow Connector 734"/>
          <p:cNvCxnSpPr/>
          <p:nvPr/>
        </p:nvCxnSpPr>
        <p:spPr bwMode="auto">
          <a:xfrm>
            <a:off x="152400" y="26786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36" name="Straight Arrow Connector 735"/>
          <p:cNvCxnSpPr/>
          <p:nvPr/>
        </p:nvCxnSpPr>
        <p:spPr bwMode="auto">
          <a:xfrm>
            <a:off x="152400" y="2907268"/>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sp>
        <p:nvSpPr>
          <p:cNvPr id="737" name="Rectangle 736"/>
          <p:cNvSpPr/>
          <p:nvPr/>
        </p:nvSpPr>
        <p:spPr bwMode="auto">
          <a:xfrm>
            <a:off x="1676400" y="22860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rPr>
              <a:t>CIC1</a:t>
            </a:r>
          </a:p>
        </p:txBody>
      </p:sp>
      <p:sp>
        <p:nvSpPr>
          <p:cNvPr id="739" name="Rectangle 738"/>
          <p:cNvSpPr/>
          <p:nvPr/>
        </p:nvSpPr>
        <p:spPr bwMode="auto">
          <a:xfrm>
            <a:off x="1676400" y="4724400"/>
            <a:ext cx="1524000" cy="1371600"/>
          </a:xfrm>
          <a:prstGeom prst="rect">
            <a:avLst/>
          </a:prstGeom>
          <a:solidFill>
            <a:srgbClr val="D2EBB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rPr>
              <a:t>CIC3</a:t>
            </a:r>
          </a:p>
        </p:txBody>
      </p:sp>
      <p:sp>
        <p:nvSpPr>
          <p:cNvPr id="740" name="TextBox 739"/>
          <p:cNvSpPr txBox="1"/>
          <p:nvPr/>
        </p:nvSpPr>
        <p:spPr>
          <a:xfrm>
            <a:off x="180622" y="5715000"/>
            <a:ext cx="1676400" cy="369332"/>
          </a:xfrm>
          <a:prstGeom prst="rect">
            <a:avLst/>
          </a:prstGeom>
          <a:noFill/>
        </p:spPr>
        <p:txBody>
          <a:bodyPr wrap="square" rtlCol="0">
            <a:spAutoFit/>
          </a:bodyPr>
          <a:lstStyle/>
          <a:p>
            <a:r>
              <a:rPr lang="en-US" dirty="0" smtClean="0"/>
              <a:t>vusr_INT_0</a:t>
            </a:r>
            <a:endParaRPr lang="en-US" dirty="0"/>
          </a:p>
        </p:txBody>
      </p:sp>
      <p:sp>
        <p:nvSpPr>
          <p:cNvPr id="741" name="TextBox 740"/>
          <p:cNvSpPr txBox="1"/>
          <p:nvPr/>
        </p:nvSpPr>
        <p:spPr>
          <a:xfrm>
            <a:off x="194733" y="5376333"/>
            <a:ext cx="1676400" cy="369332"/>
          </a:xfrm>
          <a:prstGeom prst="rect">
            <a:avLst/>
          </a:prstGeom>
          <a:noFill/>
        </p:spPr>
        <p:txBody>
          <a:bodyPr wrap="square" rtlCol="0">
            <a:spAutoFit/>
          </a:bodyPr>
          <a:lstStyle/>
          <a:p>
            <a:r>
              <a:rPr lang="en-US" dirty="0" smtClean="0"/>
              <a:t>Event # </a:t>
            </a:r>
            <a:r>
              <a:rPr lang="en-US" dirty="0" smtClean="0"/>
              <a:t>44</a:t>
            </a:r>
          </a:p>
        </p:txBody>
      </p:sp>
      <p:cxnSp>
        <p:nvCxnSpPr>
          <p:cNvPr id="742" name="Straight Connector 741"/>
          <p:cNvCxnSpPr/>
          <p:nvPr/>
        </p:nvCxnSpPr>
        <p:spPr bwMode="auto">
          <a:xfrm>
            <a:off x="3276600" y="54102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43" name="Left Brace 742"/>
          <p:cNvSpPr/>
          <p:nvPr/>
        </p:nvSpPr>
        <p:spPr bwMode="auto">
          <a:xfrm>
            <a:off x="4495800" y="4953000"/>
            <a:ext cx="155448" cy="914400"/>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744" name="Straight Arrow Connector 743"/>
          <p:cNvCxnSpPr/>
          <p:nvPr/>
        </p:nvCxnSpPr>
        <p:spPr bwMode="auto">
          <a:xfrm>
            <a:off x="152400" y="5745665"/>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5" name="Straight Arrow Connector 744"/>
          <p:cNvCxnSpPr/>
          <p:nvPr/>
        </p:nvCxnSpPr>
        <p:spPr bwMode="auto">
          <a:xfrm>
            <a:off x="152400" y="4876800"/>
            <a:ext cx="15240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6" name="Straight Arrow Connector 745"/>
          <p:cNvCxnSpPr/>
          <p:nvPr/>
        </p:nvCxnSpPr>
        <p:spPr bwMode="auto">
          <a:xfrm>
            <a:off x="152400" y="51054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7" name="Straight Arrow Connector 746"/>
          <p:cNvCxnSpPr/>
          <p:nvPr/>
        </p:nvCxnSpPr>
        <p:spPr bwMode="auto">
          <a:xfrm>
            <a:off x="152400" y="5334000"/>
            <a:ext cx="1524000" cy="0"/>
          </a:xfrm>
          <a:prstGeom prst="straightConnector1">
            <a:avLst/>
          </a:prstGeom>
          <a:solidFill>
            <a:schemeClr val="accent1"/>
          </a:solidFill>
          <a:ln w="38100" cap="flat" cmpd="sng" algn="ctr">
            <a:solidFill>
              <a:schemeClr val="tx1"/>
            </a:solidFill>
            <a:prstDash val="dash"/>
            <a:round/>
            <a:headEnd type="none" w="med" len="med"/>
            <a:tailEnd type="none"/>
          </a:ln>
          <a:effectLst/>
        </p:spPr>
      </p:cxnSp>
      <p:cxnSp>
        <p:nvCxnSpPr>
          <p:cNvPr id="749" name="Straight Arrow Connector 748"/>
          <p:cNvCxnSpPr/>
          <p:nvPr/>
        </p:nvCxnSpPr>
        <p:spPr bwMode="auto">
          <a:xfrm>
            <a:off x="4696178" y="6172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
        <p:nvSpPr>
          <p:cNvPr id="750" name="TextBox 749"/>
          <p:cNvSpPr txBox="1"/>
          <p:nvPr/>
        </p:nvSpPr>
        <p:spPr>
          <a:xfrm>
            <a:off x="4648200" y="5867400"/>
            <a:ext cx="2895600" cy="323165"/>
          </a:xfrm>
          <a:prstGeom prst="rect">
            <a:avLst/>
          </a:prstGeom>
          <a:noFill/>
        </p:spPr>
        <p:txBody>
          <a:bodyPr wrap="square" rtlCol="0">
            <a:spAutoFit/>
          </a:bodyPr>
          <a:lstStyle/>
          <a:p>
            <a:r>
              <a:rPr lang="en-US" sz="1500" dirty="0" smtClean="0"/>
              <a:t>32 Input Events from </a:t>
            </a:r>
            <a:r>
              <a:rPr lang="en-US" sz="1500" dirty="0" err="1" smtClean="0"/>
              <a:t>Qpend</a:t>
            </a:r>
            <a:endParaRPr lang="en-US" sz="1500" dirty="0"/>
          </a:p>
        </p:txBody>
      </p:sp>
      <p:cxnSp>
        <p:nvCxnSpPr>
          <p:cNvPr id="756" name="Straight Arrow Connector 755"/>
          <p:cNvCxnSpPr/>
          <p:nvPr/>
        </p:nvCxnSpPr>
        <p:spPr bwMode="auto">
          <a:xfrm>
            <a:off x="4724400" y="5791200"/>
            <a:ext cx="2542822" cy="0"/>
          </a:xfrm>
          <a:prstGeom prst="straightConnector1">
            <a:avLst/>
          </a:prstGeom>
          <a:solidFill>
            <a:schemeClr val="accent1"/>
          </a:solidFill>
          <a:ln w="6350" cap="flat" cmpd="sng" algn="ctr">
            <a:solidFill>
              <a:schemeClr val="tx1"/>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xmlns="" val="24548401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1.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2.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3.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4.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6.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7.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18.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19.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7.885"/>
  <p:tag name="ARTICULATE_SLIDE_PAUSE" val="0"/>
  <p:tag name="ARTICULATE_NAV_LEVEL" val="1"/>
  <p:tag name="ARTICULATE_PLAYLIST_ID" val="-1"/>
  <p:tag name="ARTICULATE_LOCK_SLIDE" val="0"/>
  <p:tag name="ARTICULATE_SLIDE_GUID" val="729f5771-939f-459c-a799-aec7698a9bca"/>
  <p:tag name="ARTICULATE_SLIDE_NAV" val="1"/>
</p:tagLst>
</file>

<file path=ppt/tags/tag5.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6.xml><?xml version="1.0" encoding="utf-8"?>
<p:tagLst xmlns:a="http://schemas.openxmlformats.org/drawingml/2006/main" xmlns:r="http://schemas.openxmlformats.org/officeDocument/2006/relationships" xmlns:p="http://schemas.openxmlformats.org/presentationml/2006/main">
  <p:tag name="ELAPSEDTIME" val="485.588"/>
  <p:tag name="ARTICULATE_SLIDE_PAUSE" val="0"/>
  <p:tag name="ARTICULATE_NAV_LEVEL" val="1"/>
  <p:tag name="ARTICULATE_PLAYLIST_ID" val="-1"/>
  <p:tag name="ARTICULATE_VIEW_MODE" val="2"/>
  <p:tag name="ARTICULATE_LOCK_SLIDE" val="0"/>
  <p:tag name="ARTICULATE_SLIDE_GUID" val="b6439741-2205-4487-9877-0f016eeaf92b"/>
  <p:tag name="ARTICULATE_SLIDE_NAV" val="15"/>
</p:tagLst>
</file>

<file path=ppt/tags/tag7.xml><?xml version="1.0" encoding="utf-8"?>
<p:tagLst xmlns:a="http://schemas.openxmlformats.org/drawingml/2006/main" xmlns:r="http://schemas.openxmlformats.org/officeDocument/2006/relationships" xmlns:p="http://schemas.openxmlformats.org/presentationml/2006/main">
  <p:tag name="ELAPSEDTIME" val="152.343"/>
  <p:tag name="ARTICULATE_SLIDE_PAUSE" val="0"/>
  <p:tag name="ARTICULATE_NAV_LEVEL" val="1"/>
  <p:tag name="ARTICULATE_PLAYLIST_ID" val="-1"/>
  <p:tag name="ARTICULATE_VIEW_MODE" val="2"/>
  <p:tag name="ARTICULATE_LOCK_SLIDE" val="0"/>
  <p:tag name="ARTICULATE_SLIDE_GUID" val="a074f949-8141-41c9-8ec5-3e514970e34d"/>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ags/tag9.xml><?xml version="1.0" encoding="utf-8"?>
<p:tagLst xmlns:a="http://schemas.openxmlformats.org/drawingml/2006/main" xmlns:r="http://schemas.openxmlformats.org/officeDocument/2006/relationships" xmlns:p="http://schemas.openxmlformats.org/presentationml/2006/main">
  <p:tag name="ELAPSEDTIME" val="23.427"/>
  <p:tag name="ARTICULATE_SLIDE_PAUSE" val="0"/>
  <p:tag name="ARTICULATE_NAV_LEVEL" val="2"/>
  <p:tag name="ARTICULATE_PLAYLIST_ID" val="-1"/>
  <p:tag name="ARTICULATE_LOCK_SLIDE" val="0"/>
  <p:tag name="ARTICULATE_SLIDE_GUID" val="bf975581-2061-4439-b23d-9970649142ba"/>
  <p:tag name="ARTICULATE_SLIDE_NAV" val="17"/>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15340</TotalTime>
  <Words>4371</Words>
  <Application>Microsoft Office PowerPoint</Application>
  <PresentationFormat>On-screen Show (4:3)</PresentationFormat>
  <Paragraphs>1417</Paragraphs>
  <Slides>64</Slides>
  <Notes>60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77_KeyStoneOLT</vt:lpstr>
      <vt:lpstr>Visio</vt:lpstr>
      <vt:lpstr>C66x KeyStone Training HyperLink    Multicore Processors Texas Instruments Inc</vt:lpstr>
      <vt:lpstr>Agenda</vt:lpstr>
      <vt:lpstr>Overview: What is HyperLink?</vt:lpstr>
      <vt:lpstr>Slide 4</vt:lpstr>
      <vt:lpstr>Slide 5</vt:lpstr>
      <vt:lpstr>Overview: HyperLink and TeraNet</vt:lpstr>
      <vt:lpstr>Slide 7</vt:lpstr>
      <vt:lpstr>Overview: HyperLink Interrupts</vt:lpstr>
      <vt:lpstr>Overview: HyperLink Interrupts</vt:lpstr>
      <vt:lpstr>Slide 10</vt:lpstr>
      <vt:lpstr>Slide 11</vt:lpstr>
      <vt:lpstr>Agenda</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Agenda</vt:lpstr>
      <vt:lpstr>Slide 41</vt:lpstr>
      <vt:lpstr>Slide 42</vt:lpstr>
      <vt:lpstr>Slide 43</vt:lpstr>
      <vt:lpstr>Slide 44</vt:lpstr>
      <vt:lpstr>Slide 45</vt:lpstr>
      <vt:lpstr>Slide 46</vt:lpstr>
      <vt:lpstr>Slide 47</vt:lpstr>
      <vt:lpstr>Agenda</vt:lpstr>
      <vt:lpstr>HyperLink Performance</vt:lpstr>
      <vt:lpstr>Agenda</vt:lpstr>
      <vt:lpstr>HyperLink Example: Demo</vt:lpstr>
      <vt:lpstr>Slide 52</vt:lpstr>
      <vt:lpstr>Slide 53</vt:lpstr>
      <vt:lpstr>Slide 54</vt:lpstr>
      <vt:lpstr>HyperLink Performance: Theoretical bound</vt:lpstr>
      <vt:lpstr>Slide 56</vt:lpstr>
      <vt:lpstr>Slide 57</vt:lpstr>
      <vt:lpstr>Slide 58</vt:lpstr>
      <vt:lpstr>Slide 59</vt:lpstr>
      <vt:lpstr>Slide 60</vt:lpstr>
      <vt:lpstr>Slide 61</vt:lpstr>
      <vt:lpstr>Slide 62</vt:lpstr>
      <vt:lpstr>Slide 63</vt:lpstr>
      <vt:lpstr>Slide 64</vt:lpstr>
    </vt:vector>
  </TitlesOfParts>
  <Manager/>
  <Company>Texas Instruments Incorporated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HyperLink Multicore Training</dc:title>
  <dc:subject/>
  <dc:creator>Uday Gurnani</dc:creator>
  <cp:keywords/>
  <dc:description/>
  <cp:lastModifiedBy>Uday Gurnani</cp:lastModifiedBy>
  <cp:revision>906</cp:revision>
  <dcterms:created xsi:type="dcterms:W3CDTF">2011-10-05T14:30:29Z</dcterms:created>
  <dcterms:modified xsi:type="dcterms:W3CDTF">2012-07-27T15:06:05Z</dcterms:modified>
  <cp:category/>
</cp:coreProperties>
</file>