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24"/>
  </p:notesMasterIdLst>
  <p:handoutMasterIdLst>
    <p:handoutMasterId r:id="rId25"/>
  </p:handoutMasterIdLst>
  <p:sldIdLst>
    <p:sldId id="693" r:id="rId4"/>
    <p:sldId id="476" r:id="rId5"/>
    <p:sldId id="667" r:id="rId6"/>
    <p:sldId id="658" r:id="rId7"/>
    <p:sldId id="659" r:id="rId8"/>
    <p:sldId id="641" r:id="rId9"/>
    <p:sldId id="666" r:id="rId10"/>
    <p:sldId id="660" r:id="rId11"/>
    <p:sldId id="661" r:id="rId12"/>
    <p:sldId id="662" r:id="rId13"/>
    <p:sldId id="694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117" d="100"/>
          <a:sy n="117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Entropy decoder – decodes each frame independently</a:t>
            </a:r>
          </a:p>
          <a:p>
            <a:r>
              <a:rPr lang="en-US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smtClean="0"/>
              <a:t>Multicore Design Considerations</a:t>
            </a:r>
            <a:endParaRPr lang="en-US" sz="4000" b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57225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altLang="zh-CN" sz="2800" dirty="0" smtClean="0">
                <a:ea typeface="SimSun" charset="-122"/>
              </a:rPr>
              <a:t>High Def 1080i60 Video H264 Encoder</a:t>
            </a:r>
            <a:endParaRPr lang="en-US" sz="2800" dirty="0" smtClean="0"/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1238" y="700984"/>
            <a:ext cx="780564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A short introduction to video encoding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Pixel format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err="1">
                <a:ea typeface="SimSun" charset="-122"/>
              </a:rPr>
              <a:t>Macroblocks</a:t>
            </a:r>
            <a:r>
              <a:rPr lang="en-US" altLang="zh-CN" sz="2000" b="0" dirty="0">
                <a:ea typeface="SimSun" charset="-122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Performance numbers and limitations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Motion estimation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Encoding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Entropy encoder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Reconstruction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Data in and out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DDR bandwidth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Synchronization, data movement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System </a:t>
            </a:r>
            <a:r>
              <a:rPr lang="en-US" altLang="zh-CN" sz="2000" b="0" dirty="0" smtClean="0">
                <a:ea typeface="SimSun" charset="-122"/>
              </a:rPr>
              <a:t>architecture</a:t>
            </a:r>
            <a:endParaRPr lang="en-US" altLang="zh-CN" sz="20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Macroblock</a:t>
            </a:r>
            <a:r>
              <a:rPr lang="en-US" sz="3200" dirty="0" smtClean="0"/>
              <a:t>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2"/>
            <a:ext cx="6105525" cy="5094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RGB and YUV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4:4:4 and 4:2:0 format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err="1" smtClean="0"/>
              <a:t>Macroblock</a:t>
            </a:r>
            <a:r>
              <a:rPr lang="en-US" dirty="0" smtClean="0"/>
              <a:t> = 16x16 pixels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377950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/>
          <p:nvPr/>
        </p:nvGrpSpPr>
        <p:grpSpPr>
          <a:xfrm>
            <a:off x="7017209" y="4871367"/>
            <a:ext cx="1533722" cy="1472283"/>
            <a:chOff x="6474284" y="4471317"/>
            <a:chExt cx="1533722" cy="1472283"/>
          </a:xfrm>
        </p:grpSpPr>
        <p:grpSp>
          <p:nvGrpSpPr>
            <p:cNvPr id="3" name="Group 13"/>
            <p:cNvGrpSpPr/>
            <p:nvPr/>
          </p:nvGrpSpPr>
          <p:grpSpPr>
            <a:xfrm>
              <a:off x="6474284" y="4471317"/>
              <a:ext cx="752672" cy="729333"/>
              <a:chOff x="5255084" y="5048260"/>
              <a:chExt cx="1404232" cy="1360690"/>
            </a:xfrm>
          </p:grpSpPr>
          <p:pic>
            <p:nvPicPr>
              <p:cNvPr id="45062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4"/>
            <p:cNvGrpSpPr/>
            <p:nvPr/>
          </p:nvGrpSpPr>
          <p:grpSpPr>
            <a:xfrm>
              <a:off x="7255334" y="4471317"/>
              <a:ext cx="752672" cy="729333"/>
              <a:chOff x="5255084" y="5048260"/>
              <a:chExt cx="1404232" cy="1360690"/>
            </a:xfrm>
          </p:grpSpPr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9"/>
            <p:cNvGrpSpPr/>
            <p:nvPr/>
          </p:nvGrpSpPr>
          <p:grpSpPr>
            <a:xfrm>
              <a:off x="6474284" y="5214267"/>
              <a:ext cx="752672" cy="729333"/>
              <a:chOff x="5255084" y="5048260"/>
              <a:chExt cx="1404232" cy="1360690"/>
            </a:xfrm>
          </p:grpSpPr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4"/>
            <p:cNvGrpSpPr/>
            <p:nvPr/>
          </p:nvGrpSpPr>
          <p:grpSpPr>
            <a:xfrm>
              <a:off x="7255334" y="5214267"/>
              <a:ext cx="752672" cy="729333"/>
              <a:chOff x="5255084" y="5048260"/>
              <a:chExt cx="1404232" cy="1360690"/>
            </a:xfrm>
          </p:grpSpPr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50"/>
          <p:cNvGrpSpPr/>
          <p:nvPr/>
        </p:nvGrpSpPr>
        <p:grpSpPr>
          <a:xfrm>
            <a:off x="2238375" y="3526635"/>
            <a:ext cx="723275" cy="1021787"/>
            <a:chOff x="6362700" y="2509845"/>
            <a:chExt cx="723275" cy="1021787"/>
          </a:xfrm>
        </p:grpSpPr>
        <p:sp>
          <p:nvSpPr>
            <p:cNvPr id="31" name="Oval 30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638925" y="275272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4:2:0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600075" y="3526635"/>
            <a:ext cx="723275" cy="1021787"/>
            <a:chOff x="6362700" y="2509845"/>
            <a:chExt cx="723275" cy="1021787"/>
          </a:xfrm>
        </p:grpSpPr>
        <p:sp>
          <p:nvSpPr>
            <p:cNvPr id="42" name="Oval 41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448425" y="2551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448425" y="2933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18274" y="2932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818274" y="2552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4:4:4</a:t>
              </a:r>
              <a:endParaRPr lang="en-US" dirty="0"/>
            </a:p>
          </p:txBody>
        </p:sp>
      </p:grpSp>
      <p:grpSp>
        <p:nvGrpSpPr>
          <p:cNvPr id="12" name="Group 65"/>
          <p:cNvGrpSpPr/>
          <p:nvPr/>
        </p:nvGrpSpPr>
        <p:grpSpPr>
          <a:xfrm>
            <a:off x="4324349" y="3525555"/>
            <a:ext cx="238125" cy="871546"/>
            <a:chOff x="7820024" y="2581274"/>
            <a:chExt cx="238125" cy="871546"/>
          </a:xfrm>
        </p:grpSpPr>
        <p:sp>
          <p:nvSpPr>
            <p:cNvPr id="53" name="Oval 52"/>
            <p:cNvSpPr/>
            <p:nvPr/>
          </p:nvSpPr>
          <p:spPr bwMode="auto">
            <a:xfrm>
              <a:off x="7820024" y="2581274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7867649" y="292417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" name="Group 61"/>
            <p:cNvGrpSpPr/>
            <p:nvPr/>
          </p:nvGrpSpPr>
          <p:grpSpPr>
            <a:xfrm>
              <a:off x="7820024" y="3214695"/>
              <a:ext cx="238125" cy="238125"/>
              <a:chOff x="6858000" y="2566995"/>
              <a:chExt cx="238125" cy="23812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6858000" y="2566995"/>
                <a:ext cx="238125" cy="238125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6905625" y="2608224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724400" y="3467100"/>
            <a:ext cx="28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-- Pixel with only Y value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724400" y="3765292"/>
            <a:ext cx="3106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only Cr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724400" y="4111109"/>
            <a:ext cx="2926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Y, Cr,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143750" y="46101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macroblock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Flow (per </a:t>
            </a:r>
            <a:r>
              <a:rPr lang="en-US" dirty="0" err="1" smtClean="0"/>
              <a:t>Macroblock</a:t>
            </a:r>
            <a:r>
              <a:rPr lang="en-US" dirty="0" smtClean="0"/>
              <a:t>)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82496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frame is independent of other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motion estimation</a:t>
            </a:r>
          </a:p>
          <a:p>
            <a:pPr lvl="1"/>
            <a:r>
              <a:rPr lang="en-US" dirty="0" smtClean="0"/>
              <a:t>One core for entropy encoding</a:t>
            </a:r>
          </a:p>
          <a:p>
            <a:pPr lvl="1"/>
            <a:r>
              <a:rPr lang="en-US" dirty="0" smtClean="0"/>
              <a:t>One core for everything else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raw, about 3.5 </a:t>
            </a:r>
            <a:r>
              <a:rPr lang="en-US" sz="2000" dirty="0" err="1" smtClean="0"/>
              <a:t>Gbps</a:t>
            </a:r>
            <a:r>
              <a:rPr lang="en-US" sz="2000" dirty="0" smtClean="0"/>
              <a:t> of payload), 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raw)</a:t>
            </a:r>
          </a:p>
          <a:p>
            <a:pPr lvl="1"/>
            <a:r>
              <a:rPr lang="en-US" sz="2000" dirty="0" smtClean="0"/>
              <a:t>NOTE: </a:t>
            </a:r>
            <a:r>
              <a:rPr lang="en-US" sz="2000" dirty="0" err="1" smtClean="0"/>
              <a:t>KeyStone</a:t>
            </a:r>
            <a:r>
              <a:rPr lang="en-US" sz="2000" dirty="0" smtClean="0"/>
              <a:t> devices provide four SRIO lanes and two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lanes</a:t>
            </a:r>
          </a:p>
          <a:p>
            <a:r>
              <a:rPr lang="en-US" dirty="0" smtClean="0"/>
              <a:t>Compressed data (e.g., 10 to 20 Mbps) can use SGMII (10M/100M/1G) or SRIO or </a:t>
            </a:r>
            <a:r>
              <a:rPr lang="en-US" dirty="0" err="1" smtClean="0"/>
              <a:t>PCIe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All other accesses (ME vectors, parameters, compressed data, etc.) are negligible.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z="240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Total DDR access for a single frame is less than 32 MB.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</a:t>
            </a:r>
            <a:r>
              <a:rPr lang="en-US" sz="2400" dirty="0" err="1" smtClean="0"/>
              <a:t>GBps</a:t>
            </a:r>
            <a:r>
              <a:rPr lang="en-US" sz="2400" dirty="0" smtClean="0"/>
              <a:t>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</a:t>
            </a:r>
            <a:r>
              <a:rPr lang="en-US" sz="2400" dirty="0" err="1" smtClean="0"/>
              <a:t>GBps</a:t>
            </a:r>
            <a:r>
              <a:rPr lang="en-US" sz="2400" dirty="0" smtClean="0"/>
              <a:t>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>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</a:t>
            </a:r>
            <a:r>
              <a:rPr lang="en-US" dirty="0" err="1" smtClean="0"/>
              <a:t>PaRAM</a:t>
            </a:r>
            <a:r>
              <a:rPr lang="en-US" dirty="0" smtClean="0"/>
              <a:t>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</a:t>
            </a:r>
            <a:r>
              <a:rPr lang="en-US" dirty="0" err="1" smtClean="0"/>
              <a:t>PCIe</a:t>
            </a:r>
            <a:r>
              <a:rPr lang="en-US" dirty="0" smtClean="0"/>
              <a:t> or SGMII)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IPC provides easy access to the Navigator.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smtClean="0">
                <a:solidFill>
                  <a:srgbClr val="FF0000"/>
                </a:solidFill>
              </a:rPr>
              <a:t>TMS320C6678</a:t>
            </a:r>
            <a:r>
              <a:rPr lang="en-US" b="1" smtClean="0"/>
              <a:t> 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27063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</a:t>
            </a:r>
            <a:r>
              <a:rPr lang="en-US" sz="2000" b="0" i="1" dirty="0" err="1" smtClean="0"/>
              <a:t>Yelick</a:t>
            </a:r>
            <a:r>
              <a:rPr lang="en-US" sz="2000" b="0" i="1" dirty="0" smtClean="0"/>
              <a:t>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Multicore </a:t>
            </a:r>
            <a:r>
              <a:rPr lang="en-US" altLang="zh-CN" sz="2000" b="0" dirty="0">
                <a:ea typeface="SimSun" charset="-122"/>
              </a:rPr>
              <a:t>is </a:t>
            </a:r>
            <a:r>
              <a:rPr lang="en-US" altLang="zh-CN" sz="2000" b="0" dirty="0" smtClean="0">
                <a:ea typeface="SimSun" charset="-122"/>
              </a:rPr>
              <a:t>a term associated </a:t>
            </a:r>
            <a:r>
              <a:rPr lang="en-US" altLang="zh-CN" sz="2000" b="0" dirty="0">
                <a:ea typeface="SimSun" charset="-122"/>
              </a:rPr>
              <a:t>with </a:t>
            </a:r>
            <a:r>
              <a:rPr lang="en-US" altLang="zh-CN" sz="2000" b="0" dirty="0" smtClean="0">
                <a:ea typeface="SimSun" charset="-122"/>
              </a:rPr>
              <a:t>parallel processing, which refers to the use of simultaneous processors to execute an application or multiple computational threads. 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altLang="zh-CN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Parallel programming/processing can </a:t>
            </a:r>
            <a:r>
              <a:rPr lang="en-US" altLang="zh-CN" sz="2000" b="0" dirty="0">
                <a:ea typeface="SimSun" charset="-122"/>
              </a:rPr>
              <a:t>be implemented </a:t>
            </a:r>
            <a:r>
              <a:rPr lang="en-US" altLang="zh-CN" sz="2000" b="0" dirty="0" smtClean="0">
                <a:ea typeface="SimSun" charset="-122"/>
              </a:rPr>
              <a:t>on TI’s KeyStone </a:t>
            </a:r>
            <a:r>
              <a:rPr lang="en-US" altLang="zh-CN" sz="2000" b="0" dirty="0" err="1" smtClean="0">
                <a:ea typeface="SimSun" charset="-122"/>
              </a:rPr>
              <a:t>multicore</a:t>
            </a:r>
            <a:r>
              <a:rPr lang="en-US" altLang="zh-CN" sz="2000" b="0" dirty="0" smtClean="0">
                <a:ea typeface="SimSun" charset="-122"/>
              </a:rPr>
              <a:t> architecture.</a:t>
            </a: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r>
              <a:rPr lang="en-US" sz="2400" dirty="0" smtClean="0"/>
              <a:t>Parallel processing divides big applications into smaller applications and distributes tasks across multiple cores.</a:t>
            </a:r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Goals of task partitioning</a:t>
            </a:r>
          </a:p>
          <a:p>
            <a:pPr lvl="1"/>
            <a:r>
              <a:rPr lang="en-US" sz="2000" dirty="0" smtClean="0"/>
              <a:t>Computational load balancing evenly divides effort among all available cores</a:t>
            </a:r>
          </a:p>
          <a:p>
            <a:pPr lvl="1"/>
            <a:r>
              <a:rPr lang="en-US" sz="2000" dirty="0" smtClean="0"/>
              <a:t>Minimizes contention of system resources</a:t>
            </a:r>
          </a:p>
          <a:p>
            <a:pPr lvl="2"/>
            <a:r>
              <a:rPr lang="en-US" sz="1800" dirty="0" smtClean="0"/>
              <a:t>Memory (DDR, shared L2)</a:t>
            </a:r>
          </a:p>
          <a:p>
            <a:pPr lvl="2"/>
            <a:r>
              <a:rPr lang="en-US" sz="1800" dirty="0" smtClean="0"/>
              <a:t>Transport (</a:t>
            </a:r>
            <a:r>
              <a:rPr lang="en-US" sz="1800" dirty="0" err="1" smtClean="0"/>
              <a:t>Teranet</a:t>
            </a:r>
            <a:r>
              <a:rPr lang="en-US" sz="1800" dirty="0" smtClean="0"/>
              <a:t>, peripherals)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65150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channel consumes about 30 MIPS 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Large, complex, floating point FFT (1M)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Multiple-size, short FFTs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Slice-based 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transcoder (low quality)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High-quality decoder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23875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6866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Medical imaging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Filtering &gt; reconstruction &gt; post filtering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Edge detection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excluding turbo decoder/encoder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uplink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downlink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including turbo decoder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Equal to the performance of 30 cores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core works on a package of bits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Scientific processing 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 complex matrix manipulations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Use Case: Oil exploration</a:t>
            </a: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Processing: Control Models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Master Slave Model</a:t>
            </a:r>
          </a:p>
          <a:p>
            <a:pPr lvl="1"/>
            <a:r>
              <a:rPr lang="en-US" sz="2000" dirty="0" smtClean="0"/>
              <a:t>Multiple speech processing</a:t>
            </a:r>
          </a:p>
          <a:p>
            <a:pPr lvl="1"/>
            <a:r>
              <a:rPr lang="en-US" sz="2000" dirty="0" smtClean="0"/>
              <a:t>Variable-size, short FFT</a:t>
            </a:r>
          </a:p>
          <a:p>
            <a:pPr lvl="1"/>
            <a:r>
              <a:rPr lang="en-US" sz="2000" dirty="0" smtClean="0"/>
              <a:t>Video encoder slice processing</a:t>
            </a:r>
          </a:p>
          <a:p>
            <a:pPr lvl="1"/>
            <a:r>
              <a:rPr lang="en-US" sz="2000" dirty="0" smtClean="0"/>
              <a:t>VLFFT</a:t>
            </a:r>
          </a:p>
          <a:p>
            <a:r>
              <a:rPr lang="en-US" b="1" dirty="0" smtClean="0"/>
              <a:t>Data Flow Model</a:t>
            </a:r>
          </a:p>
          <a:p>
            <a:pPr lvl="1"/>
            <a:r>
              <a:rPr lang="en-US" sz="2000" dirty="0" smtClean="0"/>
              <a:t>High quality video encoder</a:t>
            </a:r>
          </a:p>
          <a:p>
            <a:pPr lvl="1"/>
            <a:r>
              <a:rPr lang="en-US" sz="2000" dirty="0" smtClean="0"/>
              <a:t>Video decoder</a:t>
            </a:r>
          </a:p>
          <a:p>
            <a:pPr lvl="1"/>
            <a:r>
              <a:rPr lang="en-US" sz="2000" dirty="0" smtClean="0"/>
              <a:t>Video </a:t>
            </a:r>
            <a:r>
              <a:rPr lang="en-US" sz="2000" dirty="0" err="1" smtClean="0"/>
              <a:t>transcoder</a:t>
            </a:r>
            <a:endParaRPr lang="en-US" sz="2000" dirty="0" smtClean="0"/>
          </a:p>
          <a:p>
            <a:pPr lvl="1"/>
            <a:r>
              <a:rPr lang="en-US" sz="2000" dirty="0" smtClean="0"/>
              <a:t>LTE physical layer</a:t>
            </a:r>
            <a:endParaRPr lang="en-US" dirty="0" smtClean="0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327650" y="4452938"/>
            <a:ext cx="2778125" cy="296862"/>
            <a:chOff x="3356" y="2805"/>
            <a:chExt cx="1750" cy="18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2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1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0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956" y="287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549" y="288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56" y="2886"/>
              <a:ext cx="19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570538" y="1416050"/>
            <a:ext cx="2528887" cy="1447800"/>
            <a:chOff x="3509" y="658"/>
            <a:chExt cx="1593" cy="91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Parallel Processing: 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System Recommendations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Ability to perform many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Fixed-point AND floating-point processing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SIMD instruction, multicore architecture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communicate with the external world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two-way peripherals that support high bit-rate traffic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response to external events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address large external memory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and efficient save and retrieve methods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Transparent resource sharing between cores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Efficient communication between cores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Messaging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Recommended Tools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5132387"/>
          </a:xfrm>
        </p:spPr>
        <p:txBody>
          <a:bodyPr/>
          <a:lstStyle/>
          <a:p>
            <a:r>
              <a:rPr lang="en-US" sz="2000" smtClean="0"/>
              <a:t>Easy-to-use IDE (Integrated Development Environment)</a:t>
            </a:r>
          </a:p>
          <a:p>
            <a:pPr lvl="1"/>
            <a:r>
              <a:rPr lang="en-US" sz="1800" smtClean="0"/>
              <a:t>Advanced debug features (system trace, CP tracer)</a:t>
            </a:r>
          </a:p>
          <a:p>
            <a:pPr lvl="1"/>
            <a:r>
              <a:rPr lang="en-US" sz="1800" smtClean="0"/>
              <a:t>Simultaneous, core-specific debug monitoring</a:t>
            </a:r>
          </a:p>
          <a:p>
            <a:r>
              <a:rPr lang="en-US" sz="2000" smtClean="0"/>
              <a:t>Real-time operating system (e.g., SYS/BIOS)</a:t>
            </a:r>
          </a:p>
          <a:p>
            <a:r>
              <a:rPr lang="en-US" sz="2000" smtClean="0"/>
              <a:t>Multicore software development kit</a:t>
            </a:r>
          </a:p>
          <a:p>
            <a:pPr lvl="1"/>
            <a:r>
              <a:rPr lang="en-US" sz="2000" smtClean="0"/>
              <a:t>Standard APIs simplifies programming</a:t>
            </a:r>
          </a:p>
          <a:p>
            <a:pPr lvl="1"/>
            <a:r>
              <a:rPr lang="en-US" sz="2000" smtClean="0"/>
              <a:t>Layered abstraction hides physical details from the application</a:t>
            </a:r>
          </a:p>
          <a:p>
            <a:r>
              <a:rPr lang="en-US" sz="2000" smtClean="0"/>
              <a:t>System optimized capabilities</a:t>
            </a:r>
          </a:p>
          <a:p>
            <a:pPr lvl="1"/>
            <a:r>
              <a:rPr lang="en-US" sz="1800" smtClean="0"/>
              <a:t>Full-featured compiler, optimizer, linker</a:t>
            </a:r>
          </a:p>
          <a:p>
            <a:pPr lvl="1"/>
            <a:r>
              <a:rPr lang="en-US" sz="1800" smtClean="0"/>
              <a:t>Third-party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15691</TotalTime>
  <Words>1108</Words>
  <Application>Microsoft Office PowerPoint</Application>
  <PresentationFormat>On-screen Show (4:3)</PresentationFormat>
  <Paragraphs>256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FinalPowerpoint</vt:lpstr>
      <vt:lpstr>Custom Design</vt:lpstr>
      <vt:lpstr>ti_nda_powerpoint</vt:lpstr>
      <vt:lpstr>Visio</vt:lpstr>
      <vt:lpstr>Multicore Design Considerations</vt:lpstr>
      <vt:lpstr>Multicore: The Forefront of Computing Technology </vt:lpstr>
      <vt:lpstr>Parallel Processing </vt:lpstr>
      <vt:lpstr>Parallel Processing: Use Cases</vt:lpstr>
      <vt:lpstr>Parallel Processing: Use Cases</vt:lpstr>
      <vt:lpstr>Parallel Processing: Control Models</vt:lpstr>
      <vt:lpstr>Parallel Processing: Partitioning Considerations</vt:lpstr>
      <vt:lpstr>Parallel Processing: System Recommendations</vt:lpstr>
      <vt:lpstr>Parallel Processing: Recommended Tools</vt:lpstr>
      <vt:lpstr>Example: High Def 1080i60 Video H264 Encoder</vt:lpstr>
      <vt:lpstr>Macroblock and Pixel Data</vt:lpstr>
      <vt:lpstr>Video Encoder Flow (per Macroblock)</vt:lpstr>
      <vt:lpstr>Video Coding Algorithm Limitations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Robert J. Hillard</cp:lastModifiedBy>
  <cp:revision>699</cp:revision>
  <dcterms:created xsi:type="dcterms:W3CDTF">2010-05-24T20:22:24Z</dcterms:created>
  <dcterms:modified xsi:type="dcterms:W3CDTF">2012-10-12T01:50:12Z</dcterms:modified>
</cp:coreProperties>
</file>