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emf" ContentType="image/x-emf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Default Extension="vml" ContentType="application/vnd.openxmlformats-officedocument.vmlDrawing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tags/tag3.xml" ContentType="application/vnd.openxmlformats-officedocument.presentationml.tags+xml"/>
  <Default Extension="jpeg" ContentType="image/jpeg"/>
  <Override PartName="/ppt/slideLayouts/slideLayout16.xml" ContentType="application/vnd.openxmlformats-officedocument.presentationml.slideLayout+xml"/>
  <Override PartName="/ppt/notesSlides/notesSlide3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4273" r:id="rId2"/>
    <p:sldMasterId id="2147484224" r:id="rId3"/>
  </p:sldMasterIdLst>
  <p:notesMasterIdLst>
    <p:notesMasterId r:id="rId55"/>
  </p:notesMasterIdLst>
  <p:handoutMasterIdLst>
    <p:handoutMasterId r:id="rId56"/>
  </p:handoutMasterIdLst>
  <p:sldIdLst>
    <p:sldId id="693" r:id="rId4"/>
    <p:sldId id="695" r:id="rId5"/>
    <p:sldId id="696" r:id="rId6"/>
    <p:sldId id="476" r:id="rId7"/>
    <p:sldId id="667" r:id="rId8"/>
    <p:sldId id="658" r:id="rId9"/>
    <p:sldId id="641" r:id="rId10"/>
    <p:sldId id="700" r:id="rId11"/>
    <p:sldId id="698" r:id="rId12"/>
    <p:sldId id="701" r:id="rId13"/>
    <p:sldId id="666" r:id="rId14"/>
    <p:sldId id="702" r:id="rId15"/>
    <p:sldId id="746" r:id="rId16"/>
    <p:sldId id="748" r:id="rId17"/>
    <p:sldId id="749" r:id="rId18"/>
    <p:sldId id="750" r:id="rId19"/>
    <p:sldId id="751" r:id="rId20"/>
    <p:sldId id="707" r:id="rId21"/>
    <p:sldId id="743" r:id="rId22"/>
    <p:sldId id="744" r:id="rId23"/>
    <p:sldId id="745" r:id="rId24"/>
    <p:sldId id="703" r:id="rId25"/>
    <p:sldId id="662" r:id="rId26"/>
    <p:sldId id="694" r:id="rId27"/>
    <p:sldId id="686" r:id="rId28"/>
    <p:sldId id="742" r:id="rId29"/>
    <p:sldId id="741" r:id="rId30"/>
    <p:sldId id="687" r:id="rId31"/>
    <p:sldId id="688" r:id="rId32"/>
    <p:sldId id="689" r:id="rId33"/>
    <p:sldId id="690" r:id="rId34"/>
    <p:sldId id="691" r:id="rId35"/>
    <p:sldId id="692" r:id="rId36"/>
    <p:sldId id="710" r:id="rId37"/>
    <p:sldId id="720" r:id="rId38"/>
    <p:sldId id="721" r:id="rId39"/>
    <p:sldId id="722" r:id="rId40"/>
    <p:sldId id="728" r:id="rId41"/>
    <p:sldId id="731" r:id="rId42"/>
    <p:sldId id="732" r:id="rId43"/>
    <p:sldId id="734" r:id="rId44"/>
    <p:sldId id="735" r:id="rId45"/>
    <p:sldId id="723" r:id="rId46"/>
    <p:sldId id="724" r:id="rId47"/>
    <p:sldId id="725" r:id="rId48"/>
    <p:sldId id="726" r:id="rId49"/>
    <p:sldId id="714" r:id="rId50"/>
    <p:sldId id="716" r:id="rId51"/>
    <p:sldId id="717" r:id="rId52"/>
    <p:sldId id="718" r:id="rId53"/>
    <p:sldId id="719" r:id="rId54"/>
  </p:sldIdLst>
  <p:sldSz cx="9144000" cy="6858000" type="screen4x3"/>
  <p:notesSz cx="7010400" cy="9296400"/>
  <p:custDataLst>
    <p:tags r:id="rId5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F00"/>
    <a:srgbClr val="CC3300"/>
    <a:srgbClr val="4D4D4D"/>
    <a:srgbClr val="333333"/>
    <a:srgbClr val="777777"/>
    <a:srgbClr val="CC0000"/>
    <a:srgbClr val="DDD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19" autoAdjust="0"/>
    <p:restoredTop sz="88164" autoAdjust="0"/>
  </p:normalViewPr>
  <p:slideViewPr>
    <p:cSldViewPr snapToGrid="0">
      <p:cViewPr varScale="1">
        <p:scale>
          <a:sx n="117" d="100"/>
          <a:sy n="117" d="100"/>
        </p:scale>
        <p:origin x="-15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2070" y="-108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ags" Target="tags/tag1.xml"/><Relationship Id="rId61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9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38" tIns="46769" rIns="93538" bIns="4676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9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38" tIns="46769" rIns="93538" bIns="4676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38" tIns="46769" rIns="93538" bIns="4676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9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38" tIns="46769" rIns="93538" bIns="4676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3DCEF1BF-2EE0-4968-8499-A87137FFF8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38" tIns="46769" rIns="93538" bIns="4676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9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38" tIns="46769" rIns="93538" bIns="4676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6" y="4416426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38" tIns="46769" rIns="93538" bIns="467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38" tIns="46769" rIns="93538" bIns="4676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9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38" tIns="46769" rIns="93538" bIns="4676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ADD6CCA-78B7-498B-B599-3F471BD712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 txBox="1">
            <a:spLocks noGrp="1" noChangeArrowheads="1"/>
          </p:cNvSpPr>
          <p:nvPr/>
        </p:nvSpPr>
        <p:spPr bwMode="auto">
          <a:xfrm>
            <a:off x="3970339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56" tIns="46127" rIns="92256" bIns="46127" anchor="b"/>
          <a:lstStyle/>
          <a:p>
            <a:pPr defTabSz="920615"/>
            <a:fld id="{50C91538-4AF2-4BF4-8DC0-8E3599FFE6A2}" type="slidenum">
              <a:rPr lang="en-US" sz="1200">
                <a:solidFill>
                  <a:srgbClr val="000000"/>
                </a:solidFill>
              </a:rPr>
              <a:pPr defTabSz="920615"/>
              <a:t>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56" tIns="46127" rIns="92256" bIns="46127"/>
          <a:lstStyle/>
          <a:p>
            <a:pPr eaLnBrk="1" hangingPunct="1"/>
            <a:r>
              <a:rPr lang="en-US" dirty="0" smtClean="0"/>
              <a:t>NEW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68E797-3F41-4703-84AD-791D675ECE2B}" type="slidenum">
              <a:rPr lang="en-US" smtClean="0"/>
              <a:pPr/>
              <a:t>23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Entropy decoder – decodes each frame independently</a:t>
            </a:r>
          </a:p>
          <a:p>
            <a:r>
              <a:rPr lang="en-US" dirty="0" smtClean="0"/>
              <a:t>Motion estimation – varies algorithm, but there are often interdependencies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CDD63F-2AFC-428B-BB59-1F672FC4E28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68E797-3F41-4703-84AD-791D675ECE2B}" type="slidenum">
              <a:rPr lang="en-US" smtClean="0"/>
              <a:pPr/>
              <a:t>34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51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3A051997-A2C5-41CD-8858-DF5296AA5B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4963" y="0"/>
            <a:ext cx="2116137" cy="5878513"/>
          </a:xfrm>
        </p:spPr>
        <p:txBody>
          <a:bodyPr vert="eaVert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3375" y="0"/>
            <a:ext cx="6199188" cy="5878513"/>
          </a:xfrm>
        </p:spPr>
        <p:txBody>
          <a:bodyPr vert="eaVert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4716A102-B459-4AAA-8F74-11B51384CF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657225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33375" y="1185863"/>
            <a:ext cx="8467725" cy="4692650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endParaRPr lang="en-US" noProof="0" dirty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7ECDEE2E-97A6-47F6-A564-8683A7B9DD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657225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DC4D13AC-CA5C-43E6-8CA0-7DE64F5CD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657225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185863"/>
            <a:ext cx="4157662" cy="2270125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3608388"/>
            <a:ext cx="4157662" cy="2270125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1D431206-E6DA-4D1A-BE9F-B3011D7CAC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657225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185863"/>
            <a:ext cx="4157662" cy="2270125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3608388"/>
            <a:ext cx="4157662" cy="2270125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360C2C7B-56C3-456D-A602-8F272609B3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269C6-1E3E-462A-B2A8-C627B4785191}" type="datetimeFigureOut">
              <a:rPr lang="en-US"/>
              <a:pPr>
                <a:defRPr/>
              </a:pPr>
              <a:t>4/25/2013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2A2E7-DB0D-41D3-9BE8-BF29A2DA24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1E80D-F49A-415E-A625-02BB71A8DAC8}" type="datetimeFigureOut">
              <a:rPr lang="en-US"/>
              <a:pPr>
                <a:defRPr/>
              </a:pPr>
              <a:t>4/25/2013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897F2-6B8B-427B-8BCC-7D6C254DFC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5A1E6-F118-4079-BE48-EBDA3CDFCAEF}" type="datetimeFigureOut">
              <a:rPr lang="en-US"/>
              <a:pPr>
                <a:defRPr/>
              </a:pPr>
              <a:t>4/25/2013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0EFAE-4F21-4E50-9298-0E8B7ED91E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DCDE9-F7BA-4D3D-B5C8-FD38FA0D06CD}" type="datetimeFigureOut">
              <a:rPr lang="en-US"/>
              <a:pPr>
                <a:defRPr/>
              </a:pPr>
              <a:t>4/25/2013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DE6616-F37B-4D2B-9FB8-3207750F8B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BE84A4F1-46A7-4759-8C8C-E84B818DD9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52C61-7654-40F6-B029-A754FA2FB539}" type="datetimeFigureOut">
              <a:rPr lang="en-US"/>
              <a:pPr>
                <a:defRPr/>
              </a:pPr>
              <a:t>4/25/2013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66432-20FB-4A3D-B5E6-21CD5E737B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65F46-8876-425F-AAF4-AB96BD78A948}" type="datetimeFigureOut">
              <a:rPr lang="en-US"/>
              <a:pPr>
                <a:defRPr/>
              </a:pPr>
              <a:t>4/25/2013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5ABED-8517-4F6C-AAF1-1C03C89C1B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CE457-0F13-485F-8C3B-0B3D8A4A3493}" type="datetimeFigureOut">
              <a:rPr lang="en-US"/>
              <a:pPr>
                <a:defRPr/>
              </a:pPr>
              <a:t>4/25/2013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50C07-4825-4E34-BB0B-7D05F8198D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A273C-8180-45B2-9433-CAEB2150464C}" type="datetimeFigureOut">
              <a:rPr lang="en-US"/>
              <a:pPr>
                <a:defRPr/>
              </a:pPr>
              <a:t>4/25/2013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32367-79CA-4C44-B9D8-3F0C5D64CE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58492-434A-4315-A7B8-4366BCFE7BF9}" type="datetimeFigureOut">
              <a:rPr lang="en-US"/>
              <a:pPr>
                <a:defRPr/>
              </a:pPr>
              <a:t>4/25/2013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8C110-3A18-4A59-B449-A411862BDA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676AE-75D8-462C-8C6B-170582B32752}" type="datetimeFigureOut">
              <a:rPr lang="en-US"/>
              <a:pPr>
                <a:defRPr/>
              </a:pPr>
              <a:t>4/25/2013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1E29A-4CCA-485F-9148-F6040CDB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95B38-780E-41FE-B5C7-0DA108461119}" type="datetimeFigureOut">
              <a:rPr lang="en-US"/>
              <a:pPr>
                <a:defRPr/>
              </a:pPr>
              <a:t>4/25/2013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2B142-CDCA-4266-B9F6-C9A01FAA28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84F3F509-94B8-4577-9CA9-BBCCC972F8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580A4E85-4D40-463B-9553-73847A1205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4A1ED2BF-2B40-4554-9454-EFBC9269E7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C839B8DC-59A4-4126-A6DA-521F0371D5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  <a:cs typeface="Calibri" pitchFamily="34" charset="0"/>
              </a:defRPr>
            </a:lvl1pPr>
            <a:lvl2pPr>
              <a:defRPr sz="2800">
                <a:latin typeface="Calibri" pitchFamily="34" charset="0"/>
                <a:cs typeface="Calibri" pitchFamily="34" charset="0"/>
              </a:defRPr>
            </a:lvl2pPr>
            <a:lvl3pPr>
              <a:defRPr sz="2400">
                <a:latin typeface="Calibri" pitchFamily="34" charset="0"/>
                <a:cs typeface="Calibri" pitchFamily="34" charset="0"/>
              </a:defRPr>
            </a:lvl3pPr>
            <a:lvl4pPr>
              <a:defRPr sz="2000">
                <a:latin typeface="Calibri" pitchFamily="34" charset="0"/>
                <a:cs typeface="Calibri" pitchFamily="34" charset="0"/>
              </a:defRPr>
            </a:lvl4pPr>
            <a:lvl5pPr>
              <a:defRPr sz="2000">
                <a:latin typeface="Calibri" pitchFamily="34" charset="0"/>
                <a:cs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FEA4C4AB-7083-4759-BB22-423D08D98A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0"/>
            <a:ext cx="84582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185863"/>
            <a:ext cx="8467725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1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Calibri"/>
              <a:cs typeface="Arial" charset="0"/>
            </a:endParaRPr>
          </a:p>
        </p:txBody>
      </p:sp>
      <p:pic>
        <p:nvPicPr>
          <p:cNvPr id="1029" name="Picture 8" descr="ti_hz_1c_pos_rgb_jpg.jpg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>
            <p:custDataLst>
              <p:tags r:id="rId18"/>
            </p:custDataLst>
          </p:nvPr>
        </p:nvSpPr>
        <p:spPr>
          <a:xfrm>
            <a:off x="7420757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Multicore </a:t>
            </a:r>
            <a:r>
              <a:rPr lang="en-US" sz="12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0" r:id="rId1"/>
    <p:sldLayoutId id="2147484301" r:id="rId2"/>
    <p:sldLayoutId id="2147484302" r:id="rId3"/>
    <p:sldLayoutId id="2147484303" r:id="rId4"/>
    <p:sldLayoutId id="2147484304" r:id="rId5"/>
    <p:sldLayoutId id="2147484305" r:id="rId6"/>
    <p:sldLayoutId id="2147484306" r:id="rId7"/>
    <p:sldLayoutId id="2147484307" r:id="rId8"/>
    <p:sldLayoutId id="2147484308" r:id="rId9"/>
    <p:sldLayoutId id="2147484309" r:id="rId10"/>
    <p:sldLayoutId id="2147484310" r:id="rId11"/>
    <p:sldLayoutId id="2147484311" r:id="rId12"/>
    <p:sldLayoutId id="2147484312" r:id="rId13"/>
    <p:sldLayoutId id="2147484313" r:id="rId14"/>
    <p:sldLayoutId id="2147484314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4F5F698-438D-4FFF-AF32-556D9787C93D}" type="datetimeFigureOut">
              <a:rPr lang="en-US"/>
              <a:pPr>
                <a:defRPr/>
              </a:pPr>
              <a:t>4/25/2013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3EBE8748-699A-49D0-9E6C-AA4D14A643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9" r:id="rId1"/>
    <p:sldLayoutId id="2147484298" r:id="rId2"/>
    <p:sldLayoutId id="2147484297" r:id="rId3"/>
    <p:sldLayoutId id="2147484296" r:id="rId4"/>
    <p:sldLayoutId id="2147484295" r:id="rId5"/>
    <p:sldLayoutId id="2147484294" r:id="rId6"/>
    <p:sldLayoutId id="2147484293" r:id="rId7"/>
    <p:sldLayoutId id="2147484292" r:id="rId8"/>
    <p:sldLayoutId id="2147484291" r:id="rId9"/>
    <p:sldLayoutId id="2147484290" r:id="rId10"/>
    <p:sldLayoutId id="214748428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42875"/>
            <a:ext cx="84582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185863"/>
            <a:ext cx="8467725" cy="4692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78538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0">
                <a:solidFill>
                  <a:srgbClr val="000000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61189B3-0BFC-4CF3-A9C3-E4CCDB46F3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0" dirty="0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29702" name="Picture 30" descr="ti_stk_2c_pos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6418263"/>
            <a:ext cx="113665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5" name="Text Box 31"/>
          <p:cNvSpPr txBox="1">
            <a:spLocks noChangeArrowheads="1"/>
          </p:cNvSpPr>
          <p:nvPr/>
        </p:nvSpPr>
        <p:spPr bwMode="auto">
          <a:xfrm>
            <a:off x="333375" y="6105525"/>
            <a:ext cx="2533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900" b="0" dirty="0">
                <a:solidFill>
                  <a:srgbClr val="000000"/>
                </a:solidFill>
                <a:cs typeface="Arial" pitchFamily="34" charset="0"/>
              </a:rPr>
              <a:t>TI Confidential – NDA Restrictions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ct val="65000"/>
        </a:spcBef>
        <a:spcAft>
          <a:spcPct val="0"/>
        </a:spcAft>
        <a:buChar char="•"/>
        <a:defRPr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19462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onomist.com/node/1875070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40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6.bin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10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46.xml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2362200"/>
            <a:ext cx="8839200" cy="1447800"/>
          </a:xfrm>
        </p:spPr>
        <p:txBody>
          <a:bodyPr/>
          <a:lstStyle/>
          <a:p>
            <a:pPr eaLnBrk="1" hangingPunct="1"/>
            <a:r>
              <a:rPr lang="en-US" sz="5400" b="0" dirty="0" smtClean="0"/>
              <a:t>Multicore Design Considerations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4267200"/>
            <a:ext cx="8229600" cy="1858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Multicore Applications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313053" y="261763"/>
            <a:ext cx="8458200" cy="1433945"/>
          </a:xfrm>
        </p:spPr>
        <p:txBody>
          <a:bodyPr/>
          <a:lstStyle/>
          <a:p>
            <a:r>
              <a:rPr lang="en-US" dirty="0" smtClean="0"/>
              <a:t>Parallel Processing Models</a:t>
            </a:r>
            <a:br>
              <a:rPr lang="en-US" dirty="0" smtClean="0"/>
            </a:br>
            <a:r>
              <a:rPr lang="en-US" dirty="0" smtClean="0">
                <a:solidFill>
                  <a:schemeClr val="tx2"/>
                </a:solidFill>
              </a:rPr>
              <a:t> Data Flow Model (2/2)</a:t>
            </a:r>
            <a:endParaRPr lang="en-US" dirty="0" smtClean="0"/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4003631"/>
            <a:ext cx="8467725" cy="2397205"/>
          </a:xfrm>
        </p:spPr>
        <p:txBody>
          <a:bodyPr/>
          <a:lstStyle/>
          <a:p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High-quality video encoder</a:t>
            </a:r>
          </a:p>
          <a:p>
            <a:pPr lvl="1"/>
            <a:r>
              <a:rPr lang="en-US" dirty="0" smtClean="0"/>
              <a:t>Video decoder</a:t>
            </a:r>
          </a:p>
          <a:p>
            <a:pPr lvl="1"/>
            <a:r>
              <a:rPr lang="en-US" dirty="0" smtClean="0"/>
              <a:t>Video transcoder</a:t>
            </a:r>
          </a:p>
          <a:p>
            <a:pPr lvl="1"/>
            <a:r>
              <a:rPr lang="en-US" dirty="0" smtClean="0"/>
              <a:t>LTE physical layer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5882614" y="1942233"/>
            <a:ext cx="1159326" cy="173483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dirty="0"/>
              <a:t>Core 2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318972" y="1933485"/>
            <a:ext cx="1159326" cy="173483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dirty="0"/>
              <a:t>Core 1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2631382" y="1952549"/>
            <a:ext cx="1159326" cy="173483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dirty="0"/>
              <a:t>Core 0</a:t>
            </a: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3818198" y="2819966"/>
            <a:ext cx="48543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5490349" y="2819966"/>
            <a:ext cx="38549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V="1">
            <a:off x="1926078" y="2830870"/>
            <a:ext cx="682460" cy="1906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259772" y="62562"/>
            <a:ext cx="8458200" cy="802698"/>
          </a:xfrm>
        </p:spPr>
        <p:txBody>
          <a:bodyPr/>
          <a:lstStyle/>
          <a:p>
            <a:r>
              <a:rPr lang="en-US" dirty="0" smtClean="0"/>
              <a:t>Partitioning Considerations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913478"/>
            <a:ext cx="8467725" cy="5467863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sz="2400" dirty="0" smtClean="0"/>
              <a:t>An application is a set of algorithms. In order to partition an application into multiple cores, the system architect needs </a:t>
            </a:r>
            <a:r>
              <a:rPr lang="en-US" sz="2400" smtClean="0"/>
              <a:t>to consider </a:t>
            </a:r>
            <a:r>
              <a:rPr lang="en-US" sz="2400" dirty="0" smtClean="0"/>
              <a:t>the following questions: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Can a certain algorithm be executed on multiple cores in parallel?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Can the data be divided between two cores?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FIR filter can be, IIR filter cannot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What are the dependencies between two (or more) algorithms?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Can they be processed in parallel?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Can one algorithm must wait for the next?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Example: Identification based on fingerprint and face recognition can be done in parallel. Pre-filter and then image reconstruction in CT must be done in sequence.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 Can the application can run concurrently on two sets of data?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JPEG2000 video encoder; Yes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H264 video encoder; No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22118"/>
            <a:ext cx="8458200" cy="657225"/>
          </a:xfrm>
        </p:spPr>
        <p:txBody>
          <a:bodyPr/>
          <a:lstStyle/>
          <a:p>
            <a:r>
              <a:rPr lang="en-US" dirty="0" smtClean="0"/>
              <a:t>Common Partitioning Methods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537855"/>
            <a:ext cx="8467725" cy="434065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 dirty="0" smtClean="0">
                <a:solidFill>
                  <a:schemeClr val="tx2"/>
                </a:solidFill>
              </a:rPr>
              <a:t>Function-driven Partition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dirty="0" smtClean="0"/>
              <a:t>Large tasks are divided into function blocks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dirty="0" smtClean="0"/>
              <a:t>Function blocks are assigned to each core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dirty="0" smtClean="0"/>
              <a:t>The output of one core is the input of the next core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dirty="0" smtClean="0"/>
              <a:t>Use cases: H.264 high-quality encoding and decoding, LTE</a:t>
            </a:r>
          </a:p>
          <a:p>
            <a:pPr>
              <a:lnSpc>
                <a:spcPct val="80000"/>
              </a:lnSpc>
            </a:pPr>
            <a:r>
              <a:rPr lang="en-US" sz="2400" b="1" dirty="0" smtClean="0">
                <a:solidFill>
                  <a:schemeClr val="tx2"/>
                </a:solidFill>
              </a:rPr>
              <a:t>Data-driven Partition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dirty="0" smtClean="0"/>
              <a:t>Large data sets are divided into smaller data sets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dirty="0" smtClean="0"/>
              <a:t>All cores perform the same process on different blocks of data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dirty="0" smtClean="0"/>
              <a:t>Use cases: image processing, multi-channel speech processing, sliced-based encoder </a:t>
            </a:r>
          </a:p>
          <a:p>
            <a:pPr>
              <a:lnSpc>
                <a:spcPct val="80000"/>
              </a:lnSpc>
            </a:pPr>
            <a:r>
              <a:rPr lang="en-US" sz="2400" b="1" dirty="0" smtClean="0">
                <a:solidFill>
                  <a:schemeClr val="tx2"/>
                </a:solidFill>
              </a:rPr>
              <a:t>Mixed Partition 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dirty="0" smtClean="0"/>
              <a:t>Consists of both function-driven and data-driven partitioning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176644"/>
            <a:ext cx="8458200" cy="987137"/>
          </a:xfrm>
        </p:spPr>
        <p:txBody>
          <a:bodyPr/>
          <a:lstStyle/>
          <a:p>
            <a:r>
              <a:rPr lang="en-US" dirty="0" smtClean="0"/>
              <a:t>Multicore SOC Design Challenges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068388"/>
            <a:ext cx="8467725" cy="5075237"/>
          </a:xfrm>
        </p:spPr>
        <p:txBody>
          <a:bodyPr/>
          <a:lstStyle/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I/O bottlenecks: Getting large amount of data into the device and out of the device</a:t>
            </a:r>
          </a:p>
          <a:p>
            <a:r>
              <a:rPr lang="en-US" sz="2400" dirty="0" smtClean="0"/>
              <a:t>Enabling high-performance computing, where lots of operations are performed on multiple cores</a:t>
            </a:r>
          </a:p>
          <a:p>
            <a:pPr lvl="1"/>
            <a:r>
              <a:rPr lang="en-US" sz="2000" dirty="0" smtClean="0"/>
              <a:t>Powerful fixed-point and floating-point cores</a:t>
            </a:r>
          </a:p>
          <a:p>
            <a:pPr lvl="1"/>
            <a:r>
              <a:rPr lang="en-US" sz="2000" dirty="0" smtClean="0"/>
              <a:t>Ensuring efficient data sharing and signaling between cores without stalling execution </a:t>
            </a:r>
          </a:p>
          <a:p>
            <a:pPr lvl="1"/>
            <a:r>
              <a:rPr lang="en-US" sz="2000" dirty="0" smtClean="0"/>
              <a:t>Minimizing contention for use of shared resources by multiple cores</a:t>
            </a:r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259772" y="218210"/>
            <a:ext cx="8458200" cy="1101435"/>
          </a:xfrm>
        </p:spPr>
        <p:txBody>
          <a:bodyPr/>
          <a:lstStyle/>
          <a:p>
            <a:r>
              <a:rPr lang="en-US" dirty="0" smtClean="0"/>
              <a:t>Input and Output Data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1029" y="1392381"/>
            <a:ext cx="8467725" cy="462903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Fast peripherals are needed to: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Receive high bit-rate data into the device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Transmit the processed HBR data out of the device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KeyStone devices have a variety of high bit-rate peripherals, including the following: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100/1000G Ethernet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10G Ethernet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SRIO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PCIe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AIF2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TSIP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259772" y="218210"/>
            <a:ext cx="8458200" cy="1226126"/>
          </a:xfrm>
        </p:spPr>
        <p:txBody>
          <a:bodyPr/>
          <a:lstStyle/>
          <a:p>
            <a:r>
              <a:rPr lang="en-US" dirty="0" smtClean="0"/>
              <a:t>C66x: Powerful Core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2202" y="1693718"/>
            <a:ext cx="8467725" cy="275359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8 functional units of the C66x </a:t>
            </a:r>
            <a:r>
              <a:rPr lang="en-US" dirty="0" err="1" smtClean="0"/>
              <a:t>CorePac</a:t>
            </a:r>
            <a:r>
              <a:rPr lang="en-US" dirty="0" smtClean="0"/>
              <a:t> provide: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Fixed- and Floating-point native instructions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Many SIMD instructions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Many Special Purpose Powerful instructions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Fast (0 wait state) L1 memory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Fast L2 memory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259772" y="218210"/>
            <a:ext cx="8458200" cy="924790"/>
          </a:xfrm>
        </p:spPr>
        <p:txBody>
          <a:bodyPr/>
          <a:lstStyle/>
          <a:p>
            <a:r>
              <a:rPr lang="en-US" dirty="0" smtClean="0"/>
              <a:t>Data Sharing Between Cores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070264"/>
            <a:ext cx="8467725" cy="538890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Shared memory</a:t>
            </a:r>
          </a:p>
          <a:p>
            <a:pPr lvl="1">
              <a:lnSpc>
                <a:spcPct val="80000"/>
              </a:lnSpc>
            </a:pPr>
            <a:r>
              <a:rPr lang="en-US" dirty="0" err="1" smtClean="0"/>
              <a:t>KeyStone</a:t>
            </a:r>
            <a:r>
              <a:rPr lang="en-US" dirty="0" smtClean="0"/>
              <a:t> </a:t>
            </a:r>
            <a:r>
              <a:rPr lang="en-US" dirty="0" err="1" smtClean="0"/>
              <a:t>SoC</a:t>
            </a:r>
            <a:r>
              <a:rPr lang="en-US" dirty="0" smtClean="0"/>
              <a:t> devices include very fast and large external DDR interface(s).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32- to 36-bit address translation enables access of up to 10GB of DDR.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Fast, shared L2 memory is part of the sophisticated and fast MSMC.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Hardware provides ability to move data and signals between cores with minimal CPU resources.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Powerful transport through Multicore Navigator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Multiple instances of EDMA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Other hardware mechanisms that help facilitate messages and communications between cores.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IPC registers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Semaphore blocks</a:t>
            </a:r>
          </a:p>
          <a:p>
            <a:pPr>
              <a:lnSpc>
                <a:spcPct val="80000"/>
              </a:lnSpc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259772" y="218210"/>
            <a:ext cx="8458200" cy="924790"/>
          </a:xfrm>
        </p:spPr>
        <p:txBody>
          <a:bodyPr/>
          <a:lstStyle/>
          <a:p>
            <a:r>
              <a:rPr lang="en-US" dirty="0" smtClean="0"/>
              <a:t>Minimizing Resource Contention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371600"/>
            <a:ext cx="8467725" cy="474864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Each </a:t>
            </a:r>
            <a:r>
              <a:rPr lang="en-US" dirty="0" err="1" smtClean="0"/>
              <a:t>CorePac</a:t>
            </a:r>
            <a:r>
              <a:rPr lang="en-US" dirty="0" smtClean="0"/>
              <a:t> has a dedicated port into the MSMC.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MSMC supports pre-fetching to speed up loading of data. 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Shared L2 has multiple banks of memory that support concurrent multiple access.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Wide and fast parallel Teranet switch fabric provides priority-based parallel access.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Packet-based HyperLink bus enables the seamless connection of two KeyStone devices to increase performance while minimizing power and cost.  </a:t>
            </a:r>
          </a:p>
          <a:p>
            <a:pPr>
              <a:lnSpc>
                <a:spcPct val="8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259772" y="218210"/>
            <a:ext cx="8458200" cy="1111826"/>
          </a:xfrm>
        </p:spPr>
        <p:txBody>
          <a:bodyPr/>
          <a:lstStyle/>
          <a:p>
            <a:r>
              <a:rPr lang="en-US" dirty="0" smtClean="0"/>
              <a:t>Software Offerings: System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745673"/>
            <a:ext cx="8467725" cy="458239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MCSDK is a complete set of software libraries and utilities developed for KeyStone </a:t>
            </a:r>
            <a:r>
              <a:rPr lang="en-US" dirty="0" err="1" smtClean="0"/>
              <a:t>SoC</a:t>
            </a:r>
            <a:r>
              <a:rPr lang="en-US" dirty="0" smtClean="0"/>
              <a:t> devices.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A full set of LLDs is supplemented by CSL utilities to provide software access to all device peripherals and coprocessors.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 particular, </a:t>
            </a:r>
            <a:r>
              <a:rPr lang="en-US" dirty="0" err="1" smtClean="0"/>
              <a:t>KeyStone</a:t>
            </a:r>
            <a:r>
              <a:rPr lang="en-US" dirty="0" smtClean="0"/>
              <a:t> provides a set of software utilities that facilitate messages and communications between cores:</a:t>
            </a:r>
          </a:p>
          <a:p>
            <a:pPr lvl="1">
              <a:lnSpc>
                <a:spcPct val="80000"/>
              </a:lnSpc>
            </a:pPr>
            <a:r>
              <a:rPr lang="en-US" sz="2800" dirty="0" smtClean="0"/>
              <a:t>IPC (Inter-Processor Communication)</a:t>
            </a:r>
          </a:p>
          <a:p>
            <a:pPr lvl="1">
              <a:lnSpc>
                <a:spcPct val="80000"/>
              </a:lnSpc>
            </a:pPr>
            <a:r>
              <a:rPr lang="en-US" sz="2800" dirty="0" smtClean="0"/>
              <a:t>LLD for the Multicore Navigator (CPPI and QMSS)</a:t>
            </a:r>
          </a:p>
          <a:p>
            <a:pPr lvl="1">
              <a:lnSpc>
                <a:spcPct val="80000"/>
              </a:lnSpc>
            </a:pPr>
            <a:r>
              <a:rPr lang="en-US" sz="2800" dirty="0" smtClean="0"/>
              <a:t>LLD for EDMA</a:t>
            </a:r>
          </a:p>
          <a:p>
            <a:pPr>
              <a:lnSpc>
                <a:spcPct val="8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22119"/>
            <a:ext cx="8458200" cy="841664"/>
          </a:xfrm>
        </p:spPr>
        <p:txBody>
          <a:bodyPr/>
          <a:lstStyle/>
          <a:p>
            <a:r>
              <a:rPr lang="en-US" dirty="0" smtClean="0"/>
              <a:t>Software Offering: Applications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984" y="1340427"/>
            <a:ext cx="8467725" cy="4538086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TI supports common parallel programming languages: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endParaRPr lang="en-US" dirty="0" smtClean="0"/>
          </a:p>
          <a:p>
            <a:pPr lvl="1"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dirty="0" err="1" smtClean="0"/>
              <a:t>OpenMP</a:t>
            </a:r>
            <a:r>
              <a:rPr lang="en-US" dirty="0" smtClean="0"/>
              <a:t>; Part of the compiler release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dirty="0" err="1" smtClean="0"/>
              <a:t>OpenCL</a:t>
            </a:r>
            <a:r>
              <a:rPr lang="en-US" dirty="0" smtClean="0"/>
              <a:t>; Plans to support in future releases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endParaRPr lang="en-US" dirty="0" smtClean="0"/>
          </a:p>
          <a:p>
            <a:pPr defTabSz="914400" eaLnBrk="1" hangingPunct="1">
              <a:lnSpc>
                <a:spcPct val="80000"/>
              </a:lnSpc>
              <a:buClrTx/>
              <a:buFont typeface="Arial" pitchFamily="34" charset="0"/>
              <a:buChar char="•"/>
              <a:defRPr/>
            </a:pPr>
            <a:endParaRPr lang="en-US" sz="2000" dirty="0" smtClean="0">
              <a:solidFill>
                <a:srgbClr val="747474"/>
              </a:solidFill>
            </a:endParaRPr>
          </a:p>
          <a:p>
            <a:pPr>
              <a:lnSpc>
                <a:spcPct val="80000"/>
              </a:lnSpc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300674" y="203377"/>
            <a:ext cx="8458200" cy="657225"/>
          </a:xfrm>
        </p:spPr>
        <p:txBody>
          <a:bodyPr/>
          <a:lstStyle/>
          <a:p>
            <a:r>
              <a:rPr lang="en-US" dirty="0" smtClean="0"/>
              <a:t>Objectives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898242"/>
            <a:ext cx="8467725" cy="5667927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The purpose of this lesson is to enable you to do the following:</a:t>
            </a:r>
          </a:p>
          <a:p>
            <a:r>
              <a:rPr lang="en-US" sz="2000" dirty="0" smtClean="0"/>
              <a:t>Explain the importance of </a:t>
            </a:r>
            <a:r>
              <a:rPr lang="en-US" sz="2000" dirty="0" err="1" smtClean="0"/>
              <a:t>multicore</a:t>
            </a:r>
            <a:r>
              <a:rPr lang="en-US" sz="2000" dirty="0" smtClean="0"/>
              <a:t> parallel processing in both current and future applications.</a:t>
            </a:r>
          </a:p>
          <a:p>
            <a:r>
              <a:rPr lang="en-US" sz="2000" dirty="0" smtClean="0"/>
              <a:t>Define different types of parallel processing and the possible limitations and dependencies of each.</a:t>
            </a:r>
          </a:p>
          <a:p>
            <a:r>
              <a:rPr lang="en-US" sz="2000" dirty="0" smtClean="0"/>
              <a:t>Explain the importance of memory features, architecture, and data movement for efficient parallel processing.</a:t>
            </a:r>
          </a:p>
          <a:p>
            <a:r>
              <a:rPr lang="en-US" sz="2000" dirty="0" smtClean="0"/>
              <a:t>Identify the special features of </a:t>
            </a:r>
            <a:r>
              <a:rPr lang="en-US" sz="2000" dirty="0" err="1" smtClean="0"/>
              <a:t>KeyStone</a:t>
            </a:r>
            <a:r>
              <a:rPr lang="en-US" sz="2000" dirty="0" smtClean="0"/>
              <a:t> </a:t>
            </a:r>
            <a:r>
              <a:rPr lang="en-US" sz="2000" dirty="0" err="1" smtClean="0"/>
              <a:t>SoC</a:t>
            </a:r>
            <a:r>
              <a:rPr lang="en-US" sz="2000" dirty="0" smtClean="0"/>
              <a:t> devices that facilitate parallel processing.</a:t>
            </a:r>
          </a:p>
          <a:p>
            <a:r>
              <a:rPr lang="en-US" sz="2000" dirty="0" smtClean="0"/>
              <a:t>Build a functionally-driven parallel project:</a:t>
            </a:r>
          </a:p>
          <a:p>
            <a:pPr lvl="1"/>
            <a:r>
              <a:rPr lang="en-US" sz="2000" dirty="0" smtClean="0"/>
              <a:t>Build and run the MCSDK Video demo.</a:t>
            </a:r>
          </a:p>
          <a:p>
            <a:pPr lvl="1"/>
            <a:r>
              <a:rPr lang="en-US" sz="2000" dirty="0" smtClean="0"/>
              <a:t>Analyze the TI H264 implementation.</a:t>
            </a:r>
          </a:p>
          <a:p>
            <a:r>
              <a:rPr lang="en-US" sz="2000" dirty="0" smtClean="0"/>
              <a:t>Build a data-driven parallel project:</a:t>
            </a:r>
          </a:p>
          <a:p>
            <a:pPr lvl="1"/>
            <a:r>
              <a:rPr lang="en-US" sz="2000" dirty="0" smtClean="0"/>
              <a:t>Build, run, and analyze the TI Very Large FFT (VLFFT) implementation.</a:t>
            </a:r>
          </a:p>
          <a:p>
            <a:pPr lvl="1"/>
            <a:r>
              <a:rPr lang="en-US" sz="2000" dirty="0" smtClean="0"/>
              <a:t>Build and run </a:t>
            </a:r>
            <a:r>
              <a:rPr lang="en-US" sz="2000" dirty="0" err="1" smtClean="0"/>
              <a:t>OpenMP</a:t>
            </a:r>
            <a:r>
              <a:rPr lang="en-US" sz="2000" dirty="0" smtClean="0"/>
              <a:t> solution to the VLFFT challenge.</a:t>
            </a:r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22118"/>
            <a:ext cx="8458200" cy="657225"/>
          </a:xfrm>
        </p:spPr>
        <p:txBody>
          <a:bodyPr/>
          <a:lstStyle/>
          <a:p>
            <a:r>
              <a:rPr lang="en-US" dirty="0" smtClean="0"/>
              <a:t>Software Support: </a:t>
            </a:r>
            <a:r>
              <a:rPr lang="en-US" dirty="0" err="1" smtClean="0"/>
              <a:t>OpenMP</a:t>
            </a:r>
            <a:r>
              <a:rPr lang="en-US" dirty="0" smtClean="0"/>
              <a:t> (1/2)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984" y="1101436"/>
            <a:ext cx="8467725" cy="477707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dirty="0" smtClean="0"/>
              <a:t>OpenMP</a:t>
            </a:r>
            <a:r>
              <a:rPr lang="en-US" dirty="0" smtClean="0">
                <a:solidFill>
                  <a:schemeClr val="tx2"/>
                </a:solidFill>
              </a:rPr>
              <a:t>  </a:t>
            </a:r>
            <a:r>
              <a:rPr lang="en-US" dirty="0" smtClean="0"/>
              <a:t>(Supported by TI compiler tools)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endParaRPr lang="en-US" sz="2000" dirty="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API for writing multi-threaded applications</a:t>
            </a:r>
          </a:p>
          <a:p>
            <a:pPr lvl="1"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endParaRPr lang="en-US" dirty="0" smtClean="0"/>
          </a:p>
          <a:p>
            <a:pPr lvl="1"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API includes compiler directives and library routines</a:t>
            </a:r>
          </a:p>
          <a:p>
            <a:pPr lvl="1"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endParaRPr lang="en-US" dirty="0" smtClean="0"/>
          </a:p>
          <a:p>
            <a:pPr lvl="1"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C, C++, and Fortran support</a:t>
            </a:r>
          </a:p>
          <a:p>
            <a:pPr lvl="1"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endParaRPr lang="en-US" dirty="0" smtClean="0"/>
          </a:p>
          <a:p>
            <a:pPr lvl="1"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Standardizes last 20 years of Shared-Memory Programming (SMP) practice</a:t>
            </a:r>
          </a:p>
          <a:p>
            <a:pPr defTabSz="914400" eaLnBrk="1" hangingPunct="1">
              <a:lnSpc>
                <a:spcPct val="80000"/>
              </a:lnSpc>
              <a:buClrTx/>
              <a:buFont typeface="Arial" pitchFamily="34" charset="0"/>
              <a:buChar char="•"/>
              <a:defRPr/>
            </a:pPr>
            <a:endParaRPr lang="en-US" sz="2000" dirty="0" smtClean="0">
              <a:solidFill>
                <a:srgbClr val="747474"/>
              </a:solidFill>
            </a:endParaRPr>
          </a:p>
          <a:p>
            <a:pPr>
              <a:lnSpc>
                <a:spcPct val="80000"/>
              </a:lnSpc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Support: OpenMP (2/2) 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1030" y="1006235"/>
            <a:ext cx="8467725" cy="2406424"/>
          </a:xfrm>
        </p:spPr>
        <p:txBody>
          <a:bodyPr/>
          <a:lstStyle/>
          <a:p>
            <a:pPr lvl="0"/>
            <a:r>
              <a:rPr lang="en-US" sz="2400" dirty="0" smtClean="0"/>
              <a:t>Create Teams of Threads</a:t>
            </a:r>
          </a:p>
          <a:p>
            <a:pPr lvl="1"/>
            <a:r>
              <a:rPr lang="en-US" sz="2000" dirty="0" smtClean="0"/>
              <a:t>Fork-Join Model</a:t>
            </a:r>
          </a:p>
          <a:p>
            <a:pPr lvl="1"/>
            <a:r>
              <a:rPr lang="en-US" sz="2000" dirty="0" smtClean="0"/>
              <a:t>Execute code in a parallel region</a:t>
            </a:r>
          </a:p>
          <a:p>
            <a:pPr lvl="1"/>
            <a:r>
              <a:rPr lang="en-US" sz="2000" dirty="0" smtClean="0"/>
              <a:t>Implemented by using compiler directive #pragma omp parallel</a:t>
            </a:r>
          </a:p>
          <a:p>
            <a:pPr lvl="1"/>
            <a:r>
              <a:rPr lang="en-US" sz="2000" dirty="0" smtClean="0"/>
              <a:t>Nesting ‘parallel’ directives is possible, allowing multilevel parallelism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8" name="Rounded Rectangle 27"/>
          <p:cNvSpPr/>
          <p:nvPr/>
        </p:nvSpPr>
        <p:spPr bwMode="auto">
          <a:xfrm>
            <a:off x="3629252" y="4257076"/>
            <a:ext cx="2468769" cy="49540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+mn-lt"/>
                <a:ea typeface="ＭＳ Ｐゴシック" charset="0"/>
              </a:rPr>
              <a:t>Fork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n-lt"/>
              <a:ea typeface="ＭＳ Ｐゴシック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3851092" y="4750599"/>
            <a:ext cx="0" cy="528487"/>
          </a:xfrm>
          <a:prstGeom prst="straightConnector1">
            <a:avLst/>
          </a:prstGeom>
          <a:solidFill>
            <a:srgbClr val="99CCFF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Rounded Rectangle 29"/>
          <p:cNvSpPr/>
          <p:nvPr/>
        </p:nvSpPr>
        <p:spPr bwMode="auto">
          <a:xfrm>
            <a:off x="3624375" y="5284375"/>
            <a:ext cx="2473646" cy="49540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charset="0"/>
              </a:rPr>
              <a:t>Join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>
            <a:off x="4539856" y="4754644"/>
            <a:ext cx="0" cy="524442"/>
          </a:xfrm>
          <a:prstGeom prst="straightConnector1">
            <a:avLst/>
          </a:prstGeom>
          <a:solidFill>
            <a:srgbClr val="99CCFF"/>
          </a:solidFill>
          <a:ln w="38100" cap="flat" cmpd="sng" algn="ctr">
            <a:solidFill>
              <a:srgbClr val="00009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4849285" y="3785757"/>
            <a:ext cx="19296" cy="471319"/>
          </a:xfrm>
          <a:prstGeom prst="straightConnector1">
            <a:avLst/>
          </a:prstGeom>
          <a:solidFill>
            <a:srgbClr val="99CCFF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4849285" y="5779785"/>
            <a:ext cx="0" cy="441096"/>
          </a:xfrm>
          <a:prstGeom prst="straightConnector1">
            <a:avLst/>
          </a:prstGeom>
          <a:solidFill>
            <a:srgbClr val="99CCFF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6495118" y="3775133"/>
            <a:ext cx="1407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008000"/>
                </a:solidFill>
                <a:latin typeface="+mn-lt"/>
              </a:rPr>
              <a:t>Master Thread</a:t>
            </a:r>
            <a:endParaRPr lang="en-US" sz="1400" i="1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10069" y="4744019"/>
            <a:ext cx="2575366" cy="524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0000FF"/>
                </a:solidFill>
                <a:latin typeface="+mn-lt"/>
              </a:rPr>
              <a:t>Team of Threads</a:t>
            </a:r>
            <a:br>
              <a:rPr lang="en-US" sz="1400" i="1" dirty="0" smtClean="0">
                <a:solidFill>
                  <a:srgbClr val="0000FF"/>
                </a:solidFill>
                <a:latin typeface="+mn-lt"/>
              </a:rPr>
            </a:br>
            <a:r>
              <a:rPr lang="en-US" sz="1400" i="1" dirty="0" smtClean="0">
                <a:solidFill>
                  <a:srgbClr val="0000FF"/>
                </a:solidFill>
                <a:latin typeface="+mn-lt"/>
              </a:rPr>
              <a:t>(created automatically)</a:t>
            </a:r>
            <a:endParaRPr lang="en-US" sz="14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416462" y="5816664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rgbClr val="008000"/>
                </a:solidFill>
                <a:latin typeface="+mn-lt"/>
              </a:rPr>
              <a:t>Master Thread</a:t>
            </a:r>
            <a:endParaRPr lang="en-US" sz="1400" i="1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06988" y="3779088"/>
            <a:ext cx="1744388" cy="523220"/>
          </a:xfrm>
          <a:prstGeom prst="rect">
            <a:avLst/>
          </a:prstGeom>
          <a:noFill/>
          <a:ln w="127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</a:rPr>
              <a:t>Sequential Region</a:t>
            </a:r>
            <a:br>
              <a:rPr lang="en-US" sz="1400" dirty="0" smtClean="0">
                <a:latin typeface="+mn-lt"/>
              </a:rPr>
            </a:br>
            <a:endParaRPr lang="en-US" sz="1400" dirty="0">
              <a:latin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06786" y="4267701"/>
            <a:ext cx="2036135" cy="307777"/>
          </a:xfrm>
          <a:prstGeom prst="rect">
            <a:avLst/>
          </a:prstGeom>
          <a:noFill/>
          <a:ln w="127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</a:rPr>
              <a:t>Parallel Region Starts</a:t>
            </a:r>
            <a:endParaRPr lang="en-US" sz="1400" dirty="0">
              <a:latin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29282" y="383474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+mn-lt"/>
              </a:rPr>
              <a:t>ID:0</a:t>
            </a:r>
            <a:endParaRPr lang="en-US" sz="1400" i="1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35736" y="480372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+mn-lt"/>
              </a:rPr>
              <a:t>ID:0</a:t>
            </a:r>
            <a:endParaRPr lang="en-US" sz="1400" i="1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39514" y="479891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+mn-lt"/>
              </a:rPr>
              <a:t>ID:1</a:t>
            </a:r>
            <a:endParaRPr lang="en-US" sz="1400" i="1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5234128" y="4761341"/>
            <a:ext cx="0" cy="517746"/>
          </a:xfrm>
          <a:prstGeom prst="straightConnector1">
            <a:avLst/>
          </a:prstGeom>
          <a:solidFill>
            <a:srgbClr val="99CCFF"/>
          </a:solidFill>
          <a:ln w="38100" cap="flat" cmpd="sng" algn="ctr">
            <a:solidFill>
              <a:srgbClr val="00009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4733787" y="480560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+mn-lt"/>
              </a:rPr>
              <a:t>ID:2</a:t>
            </a:r>
            <a:endParaRPr lang="en-US" sz="1400" i="1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>
            <a:off x="5895476" y="4748829"/>
            <a:ext cx="0" cy="517746"/>
          </a:xfrm>
          <a:prstGeom prst="straightConnector1">
            <a:avLst/>
          </a:prstGeom>
          <a:solidFill>
            <a:srgbClr val="99CCFF"/>
          </a:solidFill>
          <a:ln w="38100" cap="flat" cmpd="sng" algn="ctr">
            <a:solidFill>
              <a:srgbClr val="00009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Box 44"/>
          <p:cNvSpPr txBox="1"/>
          <p:nvPr/>
        </p:nvSpPr>
        <p:spPr>
          <a:xfrm>
            <a:off x="5395135" y="479309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+mn-lt"/>
              </a:rPr>
              <a:t>ID:3</a:t>
            </a:r>
            <a:endParaRPr lang="en-US" sz="1400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65254" y="4710906"/>
            <a:ext cx="1645002" cy="523220"/>
          </a:xfrm>
          <a:prstGeom prst="rect">
            <a:avLst/>
          </a:prstGeom>
          <a:noFill/>
          <a:ln w="12700" cmpd="sng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latin typeface="+mn-lt"/>
              </a:rPr>
              <a:t>Threads execute </a:t>
            </a:r>
            <a:br>
              <a:rPr lang="en-US" sz="1400" i="1" dirty="0" smtClean="0">
                <a:latin typeface="+mn-lt"/>
              </a:rPr>
            </a:br>
            <a:r>
              <a:rPr lang="en-US" sz="1400" i="1" dirty="0" smtClean="0">
                <a:latin typeface="+mn-lt"/>
              </a:rPr>
              <a:t>simultaneously</a:t>
            </a:r>
            <a:endParaRPr lang="en-US" sz="1400" i="1" dirty="0">
              <a:latin typeface="+mn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6583" y="5301596"/>
            <a:ext cx="2758695" cy="524442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Parallel Region Ends</a:t>
            </a:r>
            <a:r>
              <a:rPr lang="en-US" sz="1400" i="1" dirty="0" smtClean="0">
                <a:latin typeface="+mn-lt"/>
              </a:rPr>
              <a:t/>
            </a:r>
            <a:br>
              <a:rPr lang="en-US" sz="1400" i="1" dirty="0" smtClean="0">
                <a:latin typeface="+mn-lt"/>
              </a:rPr>
            </a:br>
            <a:r>
              <a:rPr lang="en-US" sz="1400" i="1" dirty="0" smtClean="0">
                <a:latin typeface="+mn-lt"/>
              </a:rPr>
              <a:t>Wait till all threads terminate</a:t>
            </a:r>
            <a:endParaRPr lang="en-US" sz="1400" i="1" dirty="0">
              <a:latin typeface="+mn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06988" y="5966505"/>
            <a:ext cx="1744388" cy="307777"/>
          </a:xfrm>
          <a:prstGeom prst="rect">
            <a:avLst/>
          </a:prstGeom>
          <a:noFill/>
          <a:ln w="127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</a:rPr>
              <a:t>Sequential Region</a:t>
            </a:r>
            <a:endParaRPr lang="en-US" sz="1400" dirty="0">
              <a:latin typeface="+mn-lt"/>
            </a:endParaRPr>
          </a:p>
        </p:txBody>
      </p:sp>
      <p:sp>
        <p:nvSpPr>
          <p:cNvPr id="49" name="Rounded Rectangle 48"/>
          <p:cNvSpPr/>
          <p:nvPr/>
        </p:nvSpPr>
        <p:spPr bwMode="auto">
          <a:xfrm>
            <a:off x="706583" y="3607208"/>
            <a:ext cx="7622315" cy="2762419"/>
          </a:xfrm>
          <a:prstGeom prst="roundRect">
            <a:avLst/>
          </a:prstGeom>
          <a:solidFill>
            <a:srgbClr val="99CCFF">
              <a:alpha val="15000"/>
            </a:srgbClr>
          </a:solidFill>
          <a:ln w="9525" cap="flat" cmpd="sng" algn="ctr">
            <a:solidFill>
              <a:schemeClr val="tx1">
                <a:alpha val="21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22118"/>
            <a:ext cx="8458200" cy="657225"/>
          </a:xfrm>
        </p:spPr>
        <p:txBody>
          <a:bodyPr/>
          <a:lstStyle/>
          <a:p>
            <a:r>
              <a:rPr lang="en-US" dirty="0" smtClean="0"/>
              <a:t>Examples of Partition Methods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2369127"/>
            <a:ext cx="8467725" cy="301336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chemeClr val="tx2"/>
                </a:solidFill>
              </a:rPr>
              <a:t>Function-driven Partition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H264 encoder – Example 1 </a:t>
            </a:r>
          </a:p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chemeClr val="tx2"/>
                </a:solidFill>
              </a:rPr>
              <a:t>Data-driven Partition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dirty="0" smtClean="0"/>
              <a:t>Very Large FFT   - Example 2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xfrm>
            <a:off x="530082" y="623455"/>
            <a:ext cx="8115155" cy="4125190"/>
          </a:xfrm>
        </p:spPr>
        <p:txBody>
          <a:bodyPr/>
          <a:lstStyle/>
          <a:p>
            <a:r>
              <a:rPr lang="en-US" sz="3200" dirty="0" smtClean="0">
                <a:solidFill>
                  <a:schemeClr val="tx2"/>
                </a:solidFill>
              </a:rPr>
              <a:t>Example 1: </a:t>
            </a:r>
            <a:r>
              <a:rPr lang="en-US" sz="2800" dirty="0" smtClean="0">
                <a:solidFill>
                  <a:schemeClr val="tx2"/>
                </a:solidFill>
              </a:rPr>
              <a:t/>
            </a:r>
            <a:br>
              <a:rPr lang="en-US" sz="2800" dirty="0" smtClean="0">
                <a:solidFill>
                  <a:schemeClr val="tx2"/>
                </a:solidFill>
              </a:rPr>
            </a:br>
            <a:r>
              <a:rPr lang="en-US" sz="2800" dirty="0" smtClean="0">
                <a:solidFill>
                  <a:schemeClr val="tx2"/>
                </a:solidFill>
              </a:rPr>
              <a:t/>
            </a:r>
            <a:br>
              <a:rPr lang="en-US" sz="2800" dirty="0" smtClean="0">
                <a:solidFill>
                  <a:schemeClr val="tx2"/>
                </a:solidFill>
              </a:rPr>
            </a:br>
            <a:r>
              <a:rPr lang="en-US" altLang="zh-CN" sz="2800" dirty="0" smtClean="0">
                <a:solidFill>
                  <a:schemeClr val="tx2"/>
                </a:solidFill>
                <a:ea typeface="SimSun" charset="-122"/>
              </a:rPr>
              <a:t>High Def 1080i60 Video H264 Encoder</a:t>
            </a:r>
            <a:br>
              <a:rPr lang="en-US" altLang="zh-CN" sz="2800" dirty="0" smtClean="0">
                <a:solidFill>
                  <a:schemeClr val="tx2"/>
                </a:solidFill>
                <a:ea typeface="SimSun" charset="-122"/>
              </a:rPr>
            </a:br>
            <a:r>
              <a:rPr lang="en-US" altLang="zh-CN" sz="2800" dirty="0" smtClean="0">
                <a:solidFill>
                  <a:schemeClr val="tx2"/>
                </a:solidFill>
                <a:ea typeface="SimSun" charset="-122"/>
              </a:rPr>
              <a:t/>
            </a:r>
            <a:br>
              <a:rPr lang="en-US" altLang="zh-CN" sz="2800" dirty="0" smtClean="0">
                <a:solidFill>
                  <a:schemeClr val="tx2"/>
                </a:solidFill>
                <a:ea typeface="SimSun" charset="-122"/>
              </a:rPr>
            </a:br>
            <a:r>
              <a:rPr lang="en-US" altLang="zh-CN" sz="2800" dirty="0" smtClean="0">
                <a:solidFill>
                  <a:schemeClr val="tx2"/>
                </a:solidFill>
                <a:ea typeface="SimSun" charset="-122"/>
              </a:rPr>
              <a:t/>
            </a:r>
            <a:br>
              <a:rPr lang="en-US" altLang="zh-CN" sz="2800" dirty="0" smtClean="0">
                <a:solidFill>
                  <a:schemeClr val="tx2"/>
                </a:solidFill>
                <a:ea typeface="SimSun" charset="-122"/>
              </a:rPr>
            </a:br>
            <a:r>
              <a:rPr lang="en-US" altLang="zh-CN" sz="2800" dirty="0" smtClean="0">
                <a:ea typeface="SimSun" charset="-122"/>
              </a:rPr>
              <a:t>Data Flow Model</a:t>
            </a:r>
            <a:br>
              <a:rPr lang="en-US" altLang="zh-CN" sz="2800" dirty="0" smtClean="0">
                <a:ea typeface="SimSun" charset="-122"/>
              </a:rPr>
            </a:br>
            <a:r>
              <a:rPr lang="en-US" altLang="zh-CN" sz="2800" dirty="0" smtClean="0">
                <a:ea typeface="SimSun" charset="-122"/>
              </a:rPr>
              <a:t>Function-driven Partition </a:t>
            </a:r>
            <a:r>
              <a:rPr lang="en-US" altLang="zh-CN" sz="2800" dirty="0" smtClean="0">
                <a:solidFill>
                  <a:schemeClr val="tx2"/>
                </a:solidFill>
                <a:ea typeface="SimSun" charset="-122"/>
              </a:rPr>
              <a:t/>
            </a:r>
            <a:br>
              <a:rPr lang="en-US" altLang="zh-CN" sz="2800" dirty="0" smtClean="0">
                <a:solidFill>
                  <a:schemeClr val="tx2"/>
                </a:solidFill>
                <a:ea typeface="SimSun" charset="-122"/>
              </a:rPr>
            </a:br>
            <a:endParaRPr lang="en-US" sz="2800" dirty="0" smtClean="0">
              <a:solidFill>
                <a:schemeClr val="tx2"/>
              </a:solidFill>
            </a:endParaRPr>
          </a:p>
        </p:txBody>
      </p:sp>
      <p:sp>
        <p:nvSpPr>
          <p:cNvPr id="43010" name="Content Placeholder 2"/>
          <p:cNvSpPr>
            <a:spLocks/>
          </p:cNvSpPr>
          <p:nvPr/>
        </p:nvSpPr>
        <p:spPr bwMode="auto">
          <a:xfrm>
            <a:off x="276225" y="811213"/>
            <a:ext cx="8523288" cy="488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400" b="0" dirty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Video Compression Algorithm</a:t>
            </a:r>
          </a:p>
        </p:txBody>
      </p:sp>
      <p:sp>
        <p:nvSpPr>
          <p:cNvPr id="58" name="Rectangle 2339"/>
          <p:cNvSpPr txBox="1">
            <a:spLocks noChangeArrowheads="1"/>
          </p:cNvSpPr>
          <p:nvPr/>
        </p:nvSpPr>
        <p:spPr bwMode="auto">
          <a:xfrm>
            <a:off x="333375" y="887413"/>
            <a:ext cx="8557532" cy="254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Video compression is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lang="en-US" sz="2400" b="0" kern="0" dirty="0" smtClean="0">
                <a:latin typeface="+mn-lt"/>
              </a:rPr>
              <a:t>performed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frame after frame.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400" b="0" kern="0" baseline="0" dirty="0" smtClean="0">
                <a:latin typeface="+mn-lt"/>
              </a:rPr>
              <a:t>Within a frame, the processing is done row after row.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Video compression is done on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macroblocks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(16x16 pixels).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400" b="0" kern="0" dirty="0" smtClean="0">
                <a:latin typeface="+mn-lt"/>
              </a:rPr>
              <a:t>Video compression can be divided into three parts:</a:t>
            </a:r>
            <a:br>
              <a:rPr lang="en-US" sz="2400" b="0" kern="0" dirty="0" smtClean="0">
                <a:latin typeface="+mn-lt"/>
              </a:rPr>
            </a:br>
            <a:r>
              <a:rPr lang="en-US" sz="2400" b="0" kern="0" dirty="0" smtClean="0">
                <a:latin typeface="+mn-lt"/>
              </a:rPr>
              <a:t>pre-processing, main processing and post-processing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828" y="3788786"/>
            <a:ext cx="83820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139959" y="0"/>
            <a:ext cx="8826759" cy="657225"/>
          </a:xfrm>
        </p:spPr>
        <p:txBody>
          <a:bodyPr/>
          <a:lstStyle/>
          <a:p>
            <a:r>
              <a:rPr lang="en-US" sz="3000" dirty="0" smtClean="0"/>
              <a:t>Dependencies and limitations</a:t>
            </a:r>
          </a:p>
        </p:txBody>
      </p:sp>
      <p:sp>
        <p:nvSpPr>
          <p:cNvPr id="49154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3227387"/>
          </a:xfrm>
        </p:spPr>
        <p:txBody>
          <a:bodyPr/>
          <a:lstStyle/>
          <a:p>
            <a:r>
              <a:rPr lang="en-US" sz="2000" dirty="0" smtClean="0"/>
              <a:t>Pre-processing cannot work on frame (N) before frame (N-1) is done, but there is no dependency between </a:t>
            </a:r>
            <a:r>
              <a:rPr lang="en-US" sz="2000" dirty="0" err="1" smtClean="0"/>
              <a:t>macroblock</a:t>
            </a:r>
            <a:r>
              <a:rPr lang="en-US" sz="2000" dirty="0" smtClean="0"/>
              <a:t>, That is, multiple cores can divide the input data for the preprocessing.</a:t>
            </a:r>
          </a:p>
          <a:p>
            <a:r>
              <a:rPr lang="en-US" sz="2000" dirty="0" smtClean="0"/>
              <a:t>Main processing cannot work on frame (N) before frame (N-1) is done, and each macroblock depends on the macroblocks above and to left. That is, there is no way to use multiple cores on main processing. </a:t>
            </a:r>
          </a:p>
          <a:p>
            <a:r>
              <a:rPr lang="en-US" sz="2000" dirty="0" smtClean="0"/>
              <a:t>Post processing must work on complete frame, but there is no dependency between consecutive frames. That is, post processing can process frame(N) before frame (N-1) is done.</a:t>
            </a:r>
          </a:p>
          <a:p>
            <a:endParaRPr lang="en-US" sz="20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5635" y="4458468"/>
            <a:ext cx="7152409" cy="177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>
          <a:xfrm>
            <a:off x="342900" y="83979"/>
            <a:ext cx="8458200" cy="657225"/>
          </a:xfrm>
        </p:spPr>
        <p:txBody>
          <a:bodyPr/>
          <a:lstStyle/>
          <a:p>
            <a:r>
              <a:rPr lang="en-US" dirty="0" smtClean="0"/>
              <a:t>Video Encoder Processing Load</a:t>
            </a:r>
          </a:p>
        </p:txBody>
      </p:sp>
      <p:graphicFrame>
        <p:nvGraphicFramePr>
          <p:cNvPr id="46161" name="Group 81"/>
          <p:cNvGraphicFramePr>
            <a:graphicFrameLocks noGrp="1"/>
          </p:cNvGraphicFramePr>
          <p:nvPr/>
        </p:nvGraphicFramePr>
        <p:xfrm>
          <a:off x="431656" y="1052369"/>
          <a:ext cx="5576887" cy="1177798"/>
        </p:xfrm>
        <a:graphic>
          <a:graphicData uri="http://schemas.openxmlformats.org/drawingml/2006/table">
            <a:tbl>
              <a:tblPr/>
              <a:tblGrid>
                <a:gridCol w="1116012"/>
                <a:gridCol w="1049338"/>
                <a:gridCol w="1101725"/>
                <a:gridCol w="1128712"/>
                <a:gridCol w="1181100"/>
              </a:tblGrid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Coder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Width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Height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Frames/Second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MCycles/Second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D1(NTSC)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720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480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660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D1 (PAL)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720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576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660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720P30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1280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720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1850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1080i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1920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1080 (1088)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60 fields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3450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163" name="Group 83"/>
          <p:cNvGraphicFramePr>
            <a:graphicFrameLocks noGrp="1"/>
          </p:cNvGraphicFramePr>
          <p:nvPr/>
        </p:nvGraphicFramePr>
        <p:xfrm>
          <a:off x="537729" y="2660072"/>
          <a:ext cx="5256213" cy="1228598"/>
        </p:xfrm>
        <a:graphic>
          <a:graphicData uri="http://schemas.openxmlformats.org/drawingml/2006/table">
            <a:tbl>
              <a:tblPr/>
              <a:tblGrid>
                <a:gridCol w="1508125"/>
                <a:gridCol w="1087438"/>
                <a:gridCol w="1330325"/>
                <a:gridCol w="1330325"/>
              </a:tblGrid>
              <a:tr h="3799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Module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Percentage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Approximate MIPS (1080i)/Second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Number of Cores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Pre-Processing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~50%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1750              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Main Processing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~25%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875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Post-Processing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~25%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875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52" name="Rectangle 3"/>
          <p:cNvSpPr>
            <a:spLocks noChangeArrowheads="1"/>
          </p:cNvSpPr>
          <p:nvPr/>
        </p:nvSpPr>
        <p:spPr bwMode="auto">
          <a:xfrm>
            <a:off x="0" y="99916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5635" y="4458468"/>
            <a:ext cx="7152409" cy="177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139959" y="0"/>
            <a:ext cx="8826759" cy="657225"/>
          </a:xfrm>
        </p:spPr>
        <p:txBody>
          <a:bodyPr/>
          <a:lstStyle/>
          <a:p>
            <a:r>
              <a:rPr lang="en-US" sz="3000" dirty="0" smtClean="0"/>
              <a:t>How Many Channels Can One C6678 Process?</a:t>
            </a:r>
          </a:p>
        </p:txBody>
      </p:sp>
      <p:sp>
        <p:nvSpPr>
          <p:cNvPr id="49154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233987"/>
          </a:xfrm>
        </p:spPr>
        <p:txBody>
          <a:bodyPr/>
          <a:lstStyle/>
          <a:p>
            <a:r>
              <a:rPr lang="en-US" dirty="0" smtClean="0"/>
              <a:t>Looks like two channels;</a:t>
            </a:r>
            <a:br>
              <a:rPr lang="en-US" dirty="0" smtClean="0"/>
            </a:br>
            <a:r>
              <a:rPr lang="en-US" dirty="0" smtClean="0"/>
              <a:t>Each one uses four cores.</a:t>
            </a:r>
          </a:p>
          <a:p>
            <a:pPr lvl="1"/>
            <a:r>
              <a:rPr lang="en-US" dirty="0" smtClean="0"/>
              <a:t>Two cores for pre-processing</a:t>
            </a:r>
          </a:p>
          <a:p>
            <a:pPr lvl="1"/>
            <a:r>
              <a:rPr lang="en-US" dirty="0" smtClean="0"/>
              <a:t>One core for main processing</a:t>
            </a:r>
          </a:p>
          <a:p>
            <a:pPr lvl="1"/>
            <a:r>
              <a:rPr lang="en-US" dirty="0" smtClean="0"/>
              <a:t>One core for post-processing</a:t>
            </a:r>
          </a:p>
          <a:p>
            <a:r>
              <a:rPr lang="en-US" dirty="0" smtClean="0"/>
              <a:t>What other resources are needed?</a:t>
            </a:r>
          </a:p>
          <a:p>
            <a:pPr lvl="1"/>
            <a:r>
              <a:rPr lang="en-US" dirty="0" smtClean="0"/>
              <a:t>Streaming data in and out of the system</a:t>
            </a:r>
          </a:p>
          <a:p>
            <a:pPr lvl="1"/>
            <a:r>
              <a:rPr lang="en-US" dirty="0" smtClean="0"/>
              <a:t>Store and load data to and from DDR</a:t>
            </a:r>
          </a:p>
          <a:p>
            <a:pPr lvl="1"/>
            <a:r>
              <a:rPr lang="en-US" dirty="0" smtClean="0"/>
              <a:t>Internal bus bandwidth</a:t>
            </a:r>
          </a:p>
          <a:p>
            <a:pPr lvl="1"/>
            <a:r>
              <a:rPr lang="en-US" dirty="0" smtClean="0"/>
              <a:t>DMA availability</a:t>
            </a:r>
          </a:p>
          <a:p>
            <a:pPr lvl="1"/>
            <a:r>
              <a:rPr lang="en-US" dirty="0" smtClean="0"/>
              <a:t>Synchronization between cores, especially when trying to minimize delay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What are the System Input Requirements?</a:t>
            </a:r>
          </a:p>
        </p:txBody>
      </p:sp>
      <p:sp>
        <p:nvSpPr>
          <p:cNvPr id="50178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233987"/>
          </a:xfrm>
        </p:spPr>
        <p:txBody>
          <a:bodyPr/>
          <a:lstStyle/>
          <a:p>
            <a:r>
              <a:rPr lang="en-US" dirty="0" smtClean="0"/>
              <a:t>Stream data in and out of the system:</a:t>
            </a:r>
          </a:p>
          <a:p>
            <a:pPr lvl="1"/>
            <a:r>
              <a:rPr lang="en-US" sz="2000" dirty="0" smtClean="0"/>
              <a:t>Raw data: 1920 * 1080 * 1.5  = 3,110,400 bytes per frame</a:t>
            </a:r>
            <a:br>
              <a:rPr lang="en-US" sz="2000" dirty="0" smtClean="0"/>
            </a:br>
            <a:r>
              <a:rPr lang="en-US" sz="2000" dirty="0" smtClean="0"/>
              <a:t>= 24.883200 bits per frame (~25M bits per frame)</a:t>
            </a:r>
          </a:p>
          <a:p>
            <a:pPr lvl="1"/>
            <a:r>
              <a:rPr lang="en-US" sz="2000" dirty="0" smtClean="0"/>
              <a:t>At 30 frames per second, the input is 750 Mbps</a:t>
            </a:r>
          </a:p>
          <a:p>
            <a:pPr lvl="1"/>
            <a:r>
              <a:rPr lang="en-US" sz="2000" dirty="0" smtClean="0"/>
              <a:t>NOTE: The order of raw data for a frame is Y component first, followed by U and V.</a:t>
            </a:r>
          </a:p>
          <a:p>
            <a:r>
              <a:rPr lang="en-US" dirty="0" smtClean="0"/>
              <a:t>750 Mbps input requires one of the following:</a:t>
            </a:r>
          </a:p>
          <a:p>
            <a:pPr lvl="1"/>
            <a:r>
              <a:rPr lang="en-US" sz="2000" dirty="0" smtClean="0"/>
              <a:t>One SRIO lane (5 </a:t>
            </a:r>
            <a:r>
              <a:rPr lang="en-US" sz="2000" dirty="0" err="1" smtClean="0"/>
              <a:t>Gbps</a:t>
            </a:r>
            <a:r>
              <a:rPr lang="en-US" sz="2000" dirty="0" smtClean="0"/>
              <a:t> raw; Approximately 3.5 Gbps of payload), </a:t>
            </a:r>
          </a:p>
          <a:p>
            <a:pPr lvl="1"/>
            <a:r>
              <a:rPr lang="en-US" sz="2000" dirty="0" smtClean="0"/>
              <a:t>One PCIe lane (5 Gbps raw)</a:t>
            </a:r>
          </a:p>
          <a:p>
            <a:pPr lvl="1"/>
            <a:r>
              <a:rPr lang="en-US" sz="2000" dirty="0" smtClean="0"/>
              <a:t>NOTE: KeyStone devices provide four SRIO lanes and two PCIe lanes</a:t>
            </a:r>
          </a:p>
          <a:p>
            <a:r>
              <a:rPr lang="en-US" dirty="0" smtClean="0"/>
              <a:t>Compressed data (e.g., 10 to 20 Mbps) can use SGMII (10M/100M/1G) or SRIO or PCIe.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Accesses to the DDR?</a:t>
            </a:r>
          </a:p>
        </p:txBody>
      </p:sp>
      <p:sp>
        <p:nvSpPr>
          <p:cNvPr id="51202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492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For purposes of this example, only consider frame-size accesses.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All other accesses are negligible.</a:t>
            </a: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Requirements for processing a single frame: </a:t>
            </a:r>
            <a:r>
              <a:rPr lang="en-US" sz="2400" b="1" dirty="0" smtClean="0"/>
              <a:t>Total DDR access for a single frame is less than 32 MB.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453953" y="278976"/>
            <a:ext cx="8229600" cy="762000"/>
          </a:xfrm>
        </p:spPr>
        <p:txBody>
          <a:bodyPr wrap="none" anchorCtr="1"/>
          <a:lstStyle/>
          <a:p>
            <a:r>
              <a:rPr lang="en-US" dirty="0" smtClean="0"/>
              <a:t>Definitions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654" y="1732681"/>
            <a:ext cx="8115138" cy="3321645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342900" indent="-342900">
              <a:lnSpc>
                <a:spcPct val="120000"/>
              </a:lnSpc>
              <a:buSzPct val="100000"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dk1"/>
                </a:solidFill>
                <a:effectLst/>
                <a:latin typeface="Calibri" pitchFamily="34" charset="0"/>
              </a:rPr>
              <a:t>Parallel Processing </a:t>
            </a:r>
            <a:r>
              <a:rPr lang="en-US" sz="28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refers to the </a:t>
            </a:r>
            <a:r>
              <a:rPr lang="en-US" altLang="zh-CN" sz="2800" b="0" dirty="0" smtClean="0">
                <a:latin typeface="Calibri" pitchFamily="34" charset="0"/>
                <a:ea typeface="SimSun" charset="-122"/>
                <a:cs typeface="Calibri" pitchFamily="34" charset="0"/>
              </a:rPr>
              <a:t>usage of simultaneous processors to execute an application or multiple computational threads.</a:t>
            </a:r>
          </a:p>
          <a:p>
            <a:pPr marL="342900" indent="-342900">
              <a:lnSpc>
                <a:spcPct val="120000"/>
              </a:lnSpc>
              <a:buSzPct val="100000"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dk1"/>
                </a:solidFill>
                <a:latin typeface="Calibri" pitchFamily="34" charset="0"/>
              </a:rPr>
              <a:t>Multicore Parallel Processing </a:t>
            </a: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refers to the </a:t>
            </a:r>
            <a:r>
              <a:rPr lang="en-US" altLang="zh-CN" sz="2800" b="0" dirty="0" smtClean="0">
                <a:latin typeface="Calibri" pitchFamily="34" charset="0"/>
                <a:ea typeface="SimSun" charset="-122"/>
                <a:cs typeface="Calibri" pitchFamily="34" charset="0"/>
              </a:rPr>
              <a:t>usage of multiple cores in the same device to execute an application or multiple computational threads.</a:t>
            </a:r>
            <a:endParaRPr lang="en-US" sz="2800" b="0" dirty="0" smtClean="0">
              <a:solidFill>
                <a:schemeClr val="tx2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How Does This Access Avoid Contention?</a:t>
            </a:r>
          </a:p>
        </p:txBody>
      </p:sp>
      <p:sp>
        <p:nvSpPr>
          <p:cNvPr id="52226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492750"/>
          </a:xfrm>
        </p:spPr>
        <p:txBody>
          <a:bodyPr/>
          <a:lstStyle/>
          <a:p>
            <a:r>
              <a:rPr lang="en-US" sz="2400" b="1" dirty="0" smtClean="0"/>
              <a:t>Total DDR access for a single frame is less than 32 MB.</a:t>
            </a:r>
            <a:endParaRPr lang="en-US" sz="2400" dirty="0" smtClean="0"/>
          </a:p>
          <a:p>
            <a:r>
              <a:rPr lang="en-US" sz="2400" dirty="0" smtClean="0"/>
              <a:t>The total DDR access for 30 frames per second (60 fields) is less than 32 * 30 = 960 MBps. </a:t>
            </a:r>
          </a:p>
          <a:p>
            <a:r>
              <a:rPr lang="en-US" sz="2400" dirty="0" smtClean="0"/>
              <a:t>The DDR3 raw bandwidth is more than 10 GBps (1333 MHz clock and 64 bits). 10% utilization reduces contention possibilities.</a:t>
            </a:r>
          </a:p>
          <a:p>
            <a:r>
              <a:rPr lang="en-US" sz="2400" dirty="0" smtClean="0"/>
              <a:t>DDR3 DMA uses TeraNet with clock/3 and 128 bits.</a:t>
            </a:r>
            <a:br>
              <a:rPr lang="en-US" sz="2400" dirty="0" smtClean="0"/>
            </a:br>
            <a:r>
              <a:rPr lang="en-US" sz="2400" dirty="0" smtClean="0"/>
              <a:t>TeraNet bandwidth is 400 MHz * 16B = 6.4 GBps.  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xfrm>
            <a:off x="195943" y="18662"/>
            <a:ext cx="8742784" cy="657225"/>
          </a:xfrm>
        </p:spPr>
        <p:txBody>
          <a:bodyPr/>
          <a:lstStyle/>
          <a:p>
            <a:r>
              <a:rPr lang="en-US" dirty="0" smtClean="0"/>
              <a:t>KeyStone SoC Architecture Resources </a:t>
            </a:r>
          </a:p>
        </p:txBody>
      </p:sp>
      <p:sp>
        <p:nvSpPr>
          <p:cNvPr id="53250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492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10 EDMA transfer controllers with 144 EDMA channels and 1152 PaRAM (parameter blocks):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EDMA scheme must be designed by the user.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LLD provides easy EDMA usage.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 addition, Multicore Navigator has its own PKTDMA for each master.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Data in and out of the system (SRIO or SGMII) is done using the Multicore Navigator or another master DMA (e.g., PCIe).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All synchronization and data movement is done using IPC.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</a:p>
        </p:txBody>
      </p:sp>
      <p:sp>
        <p:nvSpPr>
          <p:cNvPr id="54274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49275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Two H264 high-quality 1080i encoders can be processed on a single </a:t>
            </a:r>
            <a:r>
              <a:rPr lang="en-US" b="1" dirty="0" smtClean="0">
                <a:solidFill>
                  <a:srgbClr val="FF0000"/>
                </a:solidFill>
              </a:rPr>
              <a:t>TMS320C6678</a:t>
            </a:r>
            <a:r>
              <a:rPr lang="en-US" b="1" dirty="0" smtClean="0"/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46264" y="1330778"/>
          <a:ext cx="7671460" cy="3782456"/>
        </p:xfrm>
        <a:graphic>
          <a:graphicData uri="http://schemas.openxmlformats.org/presentationml/2006/ole">
            <p:oleObj spid="_x0000_s2050" name="Visio" r:id="rId4" imgW="9655632" imgH="476223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xfrm>
            <a:off x="530082" y="623455"/>
            <a:ext cx="8115155" cy="4125190"/>
          </a:xfrm>
        </p:spPr>
        <p:txBody>
          <a:bodyPr/>
          <a:lstStyle/>
          <a:p>
            <a:r>
              <a:rPr lang="en-US" sz="3200" dirty="0" smtClean="0">
                <a:solidFill>
                  <a:schemeClr val="tx2"/>
                </a:solidFill>
              </a:rPr>
              <a:t>Example 2: </a:t>
            </a:r>
            <a:r>
              <a:rPr lang="en-US" sz="2800" dirty="0" smtClean="0">
                <a:solidFill>
                  <a:schemeClr val="tx2"/>
                </a:solidFill>
              </a:rPr>
              <a:t/>
            </a:r>
            <a:br>
              <a:rPr lang="en-US" sz="2800" dirty="0" smtClean="0">
                <a:solidFill>
                  <a:schemeClr val="tx2"/>
                </a:solidFill>
              </a:rPr>
            </a:br>
            <a:r>
              <a:rPr lang="en-US" sz="2800" dirty="0" smtClean="0">
                <a:solidFill>
                  <a:schemeClr val="tx2"/>
                </a:solidFill>
              </a:rPr>
              <a:t/>
            </a:r>
            <a:br>
              <a:rPr lang="en-US" sz="2800" dirty="0" smtClean="0">
                <a:solidFill>
                  <a:schemeClr val="tx2"/>
                </a:solidFill>
              </a:rPr>
            </a:br>
            <a:r>
              <a:rPr lang="en-US" sz="2800" dirty="0" smtClean="0">
                <a:solidFill>
                  <a:schemeClr val="tx2"/>
                </a:solidFill>
                <a:ea typeface="SimSun" charset="-122"/>
              </a:rPr>
              <a:t>Very Large FFT (VLFFT) – 1M Floating point</a:t>
            </a:r>
            <a:r>
              <a:rPr lang="en-US" altLang="zh-CN" sz="2800" dirty="0" smtClean="0">
                <a:solidFill>
                  <a:schemeClr val="tx2"/>
                </a:solidFill>
                <a:ea typeface="SimSun" charset="-122"/>
              </a:rPr>
              <a:t/>
            </a:r>
            <a:br>
              <a:rPr lang="en-US" altLang="zh-CN" sz="2800" dirty="0" smtClean="0">
                <a:solidFill>
                  <a:schemeClr val="tx2"/>
                </a:solidFill>
                <a:ea typeface="SimSun" charset="-122"/>
              </a:rPr>
            </a:br>
            <a:r>
              <a:rPr lang="en-US" altLang="zh-CN" sz="2800" dirty="0" smtClean="0">
                <a:solidFill>
                  <a:schemeClr val="tx2"/>
                </a:solidFill>
                <a:ea typeface="SimSun" charset="-122"/>
              </a:rPr>
              <a:t/>
            </a:r>
            <a:br>
              <a:rPr lang="en-US" altLang="zh-CN" sz="2800" dirty="0" smtClean="0">
                <a:solidFill>
                  <a:schemeClr val="tx2"/>
                </a:solidFill>
                <a:ea typeface="SimSun" charset="-122"/>
              </a:rPr>
            </a:br>
            <a:r>
              <a:rPr lang="en-US" altLang="zh-CN" sz="2800" dirty="0" smtClean="0">
                <a:solidFill>
                  <a:schemeClr val="tx2"/>
                </a:solidFill>
                <a:ea typeface="SimSun" charset="-122"/>
              </a:rPr>
              <a:t/>
            </a:r>
            <a:br>
              <a:rPr lang="en-US" altLang="zh-CN" sz="2800" dirty="0" smtClean="0">
                <a:solidFill>
                  <a:schemeClr val="tx2"/>
                </a:solidFill>
                <a:ea typeface="SimSun" charset="-122"/>
              </a:rPr>
            </a:br>
            <a:r>
              <a:rPr lang="en-US" altLang="zh-CN" sz="2800" dirty="0" smtClean="0">
                <a:ea typeface="SimSun" charset="-122"/>
              </a:rPr>
              <a:t>Master/Slave Model</a:t>
            </a:r>
            <a:br>
              <a:rPr lang="en-US" altLang="zh-CN" sz="2800" dirty="0" smtClean="0">
                <a:ea typeface="SimSun" charset="-122"/>
              </a:rPr>
            </a:br>
            <a:r>
              <a:rPr lang="en-US" altLang="zh-CN" sz="2800" dirty="0" smtClean="0">
                <a:ea typeface="SimSun" charset="-122"/>
              </a:rPr>
              <a:t>Data-driven Partition </a:t>
            </a:r>
            <a:r>
              <a:rPr lang="en-US" altLang="zh-CN" sz="2800" dirty="0" smtClean="0">
                <a:solidFill>
                  <a:schemeClr val="tx2"/>
                </a:solidFill>
                <a:ea typeface="SimSun" charset="-122"/>
              </a:rPr>
              <a:t/>
            </a:r>
            <a:br>
              <a:rPr lang="en-US" altLang="zh-CN" sz="2800" dirty="0" smtClean="0">
                <a:solidFill>
                  <a:schemeClr val="tx2"/>
                </a:solidFill>
                <a:ea typeface="SimSun" charset="-122"/>
              </a:rPr>
            </a:br>
            <a:endParaRPr lang="en-US" sz="2800" dirty="0" smtClean="0">
              <a:solidFill>
                <a:schemeClr val="tx2"/>
              </a:solidFill>
            </a:endParaRPr>
          </a:p>
        </p:txBody>
      </p:sp>
      <p:sp>
        <p:nvSpPr>
          <p:cNvPr id="43010" name="Content Placeholder 2"/>
          <p:cNvSpPr>
            <a:spLocks/>
          </p:cNvSpPr>
          <p:nvPr/>
        </p:nvSpPr>
        <p:spPr bwMode="auto">
          <a:xfrm>
            <a:off x="276225" y="811213"/>
            <a:ext cx="8523288" cy="488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400" b="0" dirty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131810"/>
          </a:xfrm>
        </p:spPr>
        <p:txBody>
          <a:bodyPr/>
          <a:lstStyle/>
          <a:p>
            <a:pPr eaLnBrk="1" hangingPunct="1"/>
            <a:r>
              <a:rPr lang="en-US" dirty="0" smtClean="0"/>
              <a:t>Basic Algorithm for Parallelizing DFT</a:t>
            </a:r>
          </a:p>
          <a:p>
            <a:pPr eaLnBrk="1" hangingPunct="1"/>
            <a:r>
              <a:rPr lang="en-US" dirty="0" smtClean="0"/>
              <a:t>Multicore Implementation of DFT</a:t>
            </a:r>
          </a:p>
          <a:p>
            <a:pPr eaLnBrk="1" hangingPunct="1"/>
            <a:r>
              <a:rPr lang="en-US" dirty="0" smtClean="0"/>
              <a:t>Review Benchmark Performance</a:t>
            </a:r>
          </a:p>
          <a:p>
            <a:pPr eaLnBrk="1" hangingPunct="1"/>
            <a:endParaRPr lang="en-US" dirty="0" smtClean="0"/>
          </a:p>
          <a:p>
            <a:pPr algn="ctr" eaLnBrk="1" hangingPunct="1">
              <a:buNone/>
            </a:pPr>
            <a:r>
              <a:rPr lang="en-US" dirty="0" smtClean="0"/>
              <a:t>Algorithm is based on a published paper:</a:t>
            </a:r>
          </a:p>
          <a:p>
            <a:pPr eaLnBrk="1" hangingPunct="1">
              <a:buNone/>
            </a:pPr>
            <a:r>
              <a:rPr lang="en-US" dirty="0" smtClean="0">
                <a:solidFill>
                  <a:schemeClr val="bg1"/>
                </a:solidFill>
                <a:cs typeface="Calibri" pitchFamily="34" charset="0"/>
              </a:rPr>
              <a:t>Very Large Fast DFT (VL FFT)</a:t>
            </a:r>
            <a:br>
              <a:rPr lang="en-US" dirty="0" smtClean="0">
                <a:solidFill>
                  <a:schemeClr val="bg1"/>
                </a:solidFill>
                <a:cs typeface="Calibri" pitchFamily="34" charset="0"/>
              </a:rPr>
            </a:br>
            <a:r>
              <a:rPr lang="en-US" sz="2000" dirty="0" smtClean="0">
                <a:cs typeface="Calibri" pitchFamily="34" charset="0"/>
              </a:rPr>
              <a:t>Implement </a:t>
            </a:r>
            <a:r>
              <a:rPr lang="en-US" sz="2000" dirty="0" smtClean="0"/>
              <a:t>High-Performance Parallel FFT Algorithms for the HITACHI SR8000</a:t>
            </a:r>
            <a:br>
              <a:rPr lang="en-US" sz="2000" dirty="0" smtClean="0"/>
            </a:br>
            <a:r>
              <a:rPr lang="en-US" sz="2000" dirty="0" smtClean="0"/>
              <a:t>Daisuke Takahashi</a:t>
            </a:r>
            <a:br>
              <a:rPr lang="en-US" sz="2000" dirty="0" smtClean="0"/>
            </a:br>
            <a:r>
              <a:rPr lang="en-US" sz="2000" dirty="0" smtClean="0"/>
              <a:t>Information Technology Center, University of Tokyo  2-11-16 Yayoi, Bunkyo-ku, Tokyo 113-8658, Japan</a:t>
            </a:r>
          </a:p>
          <a:p>
            <a:pPr eaLnBrk="1" hangingPunct="1">
              <a:buNone/>
            </a:pPr>
            <a:r>
              <a:rPr lang="en-US" sz="2000" dirty="0" smtClean="0"/>
              <a:t>	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27" y="727364"/>
            <a:ext cx="8458200" cy="657225"/>
          </a:xfrm>
        </p:spPr>
        <p:txBody>
          <a:bodyPr/>
          <a:lstStyle/>
          <a:p>
            <a:pPr eaLnBrk="1" hangingPunct="1"/>
            <a:r>
              <a:rPr lang="en-US" dirty="0" smtClean="0"/>
              <a:t>TI  VLFFT Software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US" b="1" dirty="0" smtClean="0"/>
              <a:t>Goal:</a:t>
            </a:r>
          </a:p>
          <a:p>
            <a:pPr lvl="1" eaLnBrk="1" hangingPunct="1"/>
            <a:r>
              <a:rPr lang="en-US" dirty="0" smtClean="0"/>
              <a:t>To implement very large floating point fast DFT on TI KeyStone multicore devices.</a:t>
            </a:r>
          </a:p>
          <a:p>
            <a:pPr eaLnBrk="1" hangingPunct="1"/>
            <a:r>
              <a:rPr lang="en-US" b="1" dirty="0" smtClean="0"/>
              <a:t>Requirements:</a:t>
            </a:r>
          </a:p>
          <a:p>
            <a:pPr lvl="1" eaLnBrk="1" hangingPunct="1"/>
            <a:r>
              <a:rPr lang="en-US" dirty="0" smtClean="0"/>
              <a:t>FFT sizes: 4K – 1M samples</a:t>
            </a:r>
          </a:p>
          <a:p>
            <a:pPr lvl="1" eaLnBrk="1" hangingPunct="1"/>
            <a:r>
              <a:rPr lang="en-US" dirty="0" smtClean="0"/>
              <a:t>Configurable to run on different number of cores: 1, 2, 4, 8</a:t>
            </a:r>
          </a:p>
          <a:p>
            <a:pPr lvl="1" eaLnBrk="1" hangingPunct="1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Algorithm for Very Large DFT 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990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 smtClean="0"/>
              <a:t>A generic Discrete Fourier Transform (DFT) is shown below.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447800" y="3048000"/>
          <a:ext cx="6477000" cy="1219200"/>
        </p:xfrm>
        <a:graphic>
          <a:graphicData uri="http://schemas.openxmlformats.org/presentationml/2006/ole">
            <p:oleObj spid="_x0000_s73730" name="Equation" r:id="rId4" imgW="2413000" imgH="457200" progId="Equation.3">
              <p:embed/>
            </p:oleObj>
          </a:graphicData>
        </a:graphic>
      </p:graphicFrame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533400" y="4724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2800" b="0" dirty="0" smtClean="0">
                <a:latin typeface="Calibri" pitchFamily="34" charset="0"/>
                <a:cs typeface="Calibri" pitchFamily="34" charset="0"/>
              </a:rPr>
              <a:t>Where </a:t>
            </a:r>
            <a:r>
              <a:rPr lang="en-US" altLang="ja-JP" sz="2800" b="0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altLang="ja-JP" sz="2800" b="0" dirty="0">
                <a:latin typeface="Calibri" pitchFamily="34" charset="0"/>
                <a:cs typeface="Calibri" pitchFamily="34" charset="0"/>
              </a:rPr>
              <a:t> is the total size of </a:t>
            </a:r>
            <a:r>
              <a:rPr lang="en-US" altLang="ja-JP" sz="2800" b="0" dirty="0" smtClean="0">
                <a:latin typeface="Calibri" pitchFamily="34" charset="0"/>
                <a:cs typeface="Calibri" pitchFamily="34" charset="0"/>
              </a:rPr>
              <a:t>DFT.</a:t>
            </a:r>
            <a:endParaRPr lang="en-US" sz="2800" b="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11727"/>
            <a:ext cx="8458200" cy="657225"/>
          </a:xfrm>
        </p:spPr>
        <p:txBody>
          <a:bodyPr/>
          <a:lstStyle/>
          <a:p>
            <a:pPr eaLnBrk="1" hangingPunct="1"/>
            <a:r>
              <a:rPr lang="en-US" dirty="0" smtClean="0"/>
              <a:t>Develop The Algorithm: Step 1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199"/>
            <a:ext cx="8229600" cy="2608119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dirty="0" smtClean="0"/>
              <a:t>Make a matrix of N</a:t>
            </a:r>
            <a:r>
              <a:rPr lang="en-US" baseline="-25000" dirty="0" smtClean="0"/>
              <a:t>1(rows) </a:t>
            </a:r>
            <a:r>
              <a:rPr lang="en-US" dirty="0" smtClean="0"/>
              <a:t>* N</a:t>
            </a:r>
            <a:r>
              <a:rPr lang="en-US" baseline="-25000" dirty="0" smtClean="0"/>
              <a:t>2(columns) </a:t>
            </a:r>
            <a:r>
              <a:rPr lang="en-US" dirty="0" smtClean="0"/>
              <a:t> = N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 smtClean="0"/>
              <a:t>such that: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k 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= k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</a:t>
            </a:r>
            <a:r>
              <a:rPr lang="en-US" sz="2000" baseline="-25000" dirty="0" smtClean="0"/>
              <a:t>*</a:t>
            </a:r>
            <a:r>
              <a:rPr lang="en-US" sz="2000" dirty="0" smtClean="0"/>
              <a:t> N</a:t>
            </a:r>
            <a:r>
              <a:rPr lang="en-US" sz="2000" baseline="-25000" dirty="0" smtClean="0"/>
              <a:t>1 + </a:t>
            </a:r>
            <a:r>
              <a:rPr lang="en-US" sz="2000" dirty="0" smtClean="0"/>
              <a:t>k</a:t>
            </a:r>
            <a:r>
              <a:rPr lang="en-US" sz="2000" baseline="-25000" dirty="0" smtClean="0"/>
              <a:t>2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2000" baseline="-25000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 smtClean="0"/>
              <a:t> k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= 0, 1,..N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-1            k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= 0, 1,..N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-1</a:t>
            </a:r>
            <a:endParaRPr lang="en-US" sz="2000" baseline="-25000" dirty="0" smtClean="0"/>
          </a:p>
          <a:p>
            <a:pPr eaLnBrk="1" hangingPunct="1">
              <a:lnSpc>
                <a:spcPct val="90000"/>
              </a:lnSpc>
              <a:buNone/>
            </a:pPr>
            <a:endParaRPr lang="en-US" sz="2000" baseline="-25000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 smtClean="0"/>
              <a:t>It is easy to show that: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sz="1600" spc="-100" dirty="0" smtClean="0"/>
              <a:t>           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109572" name="Object 4"/>
          <p:cNvGraphicFramePr>
            <a:graphicFrameLocks noChangeAspect="1"/>
          </p:cNvGraphicFramePr>
          <p:nvPr/>
        </p:nvGraphicFramePr>
        <p:xfrm>
          <a:off x="877888" y="4313238"/>
          <a:ext cx="6865937" cy="1465262"/>
        </p:xfrm>
        <a:graphic>
          <a:graphicData uri="http://schemas.openxmlformats.org/presentationml/2006/ole">
            <p:oleObj spid="_x0000_s109572" name="Equation" r:id="rId4" imgW="2234880" imgH="812520" progId="Equation.3">
              <p:embed/>
            </p:oleObj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11727"/>
            <a:ext cx="8458200" cy="657225"/>
          </a:xfrm>
        </p:spPr>
        <p:txBody>
          <a:bodyPr/>
          <a:lstStyle/>
          <a:p>
            <a:pPr eaLnBrk="1" hangingPunct="1"/>
            <a:r>
              <a:rPr lang="en-US" dirty="0" smtClean="0"/>
              <a:t>Develop The Algorithm: Step 2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199"/>
            <a:ext cx="8229600" cy="2114551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dirty="0" smtClean="0"/>
              <a:t>In a similar way, we can write that: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n 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= u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</a:t>
            </a:r>
            <a:r>
              <a:rPr lang="en-US" sz="2000" baseline="-25000" dirty="0" smtClean="0"/>
              <a:t>*</a:t>
            </a:r>
            <a:r>
              <a:rPr lang="en-US" sz="2000" dirty="0" smtClean="0"/>
              <a:t> N</a:t>
            </a:r>
            <a:r>
              <a:rPr lang="en-US" sz="2000" baseline="-25000" dirty="0" smtClean="0"/>
              <a:t>1 + </a:t>
            </a:r>
            <a:r>
              <a:rPr lang="en-US" sz="2000" dirty="0" smtClean="0"/>
              <a:t>u</a:t>
            </a:r>
            <a:r>
              <a:rPr lang="en-US" sz="2000" baseline="-25000" dirty="0" smtClean="0"/>
              <a:t>2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2000" baseline="-25000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 smtClean="0"/>
              <a:t> u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= 0, 1,..N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-1      u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= 0, 1,..N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-1</a:t>
            </a:r>
            <a:br>
              <a:rPr lang="en-US" sz="2000" dirty="0" smtClean="0"/>
            </a:br>
            <a:endParaRPr lang="en-US" sz="2000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 smtClean="0"/>
              <a:t>and then: </a:t>
            </a:r>
            <a:endParaRPr lang="en-US" baseline="-25000" dirty="0" smtClean="0"/>
          </a:p>
          <a:p>
            <a:pPr eaLnBrk="1" hangingPunct="1">
              <a:lnSpc>
                <a:spcPct val="90000"/>
              </a:lnSpc>
              <a:buNone/>
            </a:pPr>
            <a:endParaRPr lang="en-US" sz="2000" baseline="-25000" dirty="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123907" name="Object 4"/>
          <p:cNvGraphicFramePr>
            <a:graphicFrameLocks noChangeAspect="1"/>
          </p:cNvGraphicFramePr>
          <p:nvPr/>
        </p:nvGraphicFramePr>
        <p:xfrm>
          <a:off x="887413" y="3140548"/>
          <a:ext cx="6265862" cy="2408238"/>
        </p:xfrm>
        <a:graphic>
          <a:graphicData uri="http://schemas.openxmlformats.org/presentationml/2006/ole">
            <p:oleObj spid="_x0000_s123907" name="Equation" r:id="rId4" imgW="2400120" imgH="965160" progId="Equation.3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138979" y="290945"/>
            <a:ext cx="8821737" cy="935182"/>
          </a:xfrm>
        </p:spPr>
        <p:txBody>
          <a:bodyPr/>
          <a:lstStyle/>
          <a:p>
            <a:r>
              <a:rPr lang="en-US" sz="2800" dirty="0" smtClean="0"/>
              <a:t>Multicore: The Forefront of Computing Technology </a:t>
            </a:r>
          </a:p>
        </p:txBody>
      </p:sp>
      <p:sp>
        <p:nvSpPr>
          <p:cNvPr id="34818" name="Content Placeholder 2"/>
          <p:cNvSpPr>
            <a:spLocks/>
          </p:cNvSpPr>
          <p:nvPr/>
        </p:nvSpPr>
        <p:spPr bwMode="auto">
          <a:xfrm>
            <a:off x="305409" y="1341787"/>
            <a:ext cx="8523288" cy="4757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i="1" dirty="0" smtClean="0"/>
              <a:t>Moore’s Law: </a:t>
            </a:r>
            <a:r>
              <a:rPr lang="en-US" sz="2000" b="0" i="1" dirty="0" smtClean="0"/>
              <a:t>The number of transistors on a device doubles every two years.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i="1" dirty="0" smtClean="0"/>
              <a:t>Traditional interpretation: </a:t>
            </a:r>
            <a:r>
              <a:rPr lang="en-US" sz="2000" b="0" i="1" dirty="0" smtClean="0"/>
              <a:t>Double the performance (smaller processes, higher frequency, VLIW)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i="1" dirty="0" smtClean="0"/>
              <a:t>Multicore supports Moore’s Law by adding multiple core performance to a device.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i="1" dirty="0" smtClean="0"/>
              <a:t>The criteria: </a:t>
            </a:r>
            <a:r>
              <a:rPr lang="en-US" sz="2000" b="0" i="1" dirty="0" smtClean="0"/>
              <a:t>Number of watts per cycle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i="1" dirty="0" smtClean="0"/>
              <a:t>The challenge: </a:t>
            </a:r>
            <a:r>
              <a:rPr lang="en-US" sz="2000" b="0" i="1" dirty="0" smtClean="0"/>
              <a:t>How to effectively use multiple core devices?</a:t>
            </a:r>
          </a:p>
          <a:p>
            <a:pPr marL="342900" indent="-342900" algn="ctr" eaLnBrk="0" hangingPunct="0">
              <a:spcBef>
                <a:spcPct val="20000"/>
              </a:spcBef>
            </a:pPr>
            <a:endParaRPr lang="en-US" sz="2000" i="1" dirty="0" smtClean="0"/>
          </a:p>
          <a:p>
            <a:pPr marL="342900" indent="-342900" algn="ctr" eaLnBrk="0" hangingPunct="0">
              <a:spcBef>
                <a:spcPct val="20000"/>
              </a:spcBef>
            </a:pPr>
            <a:r>
              <a:rPr lang="en-US" sz="2000" i="1" dirty="0" smtClean="0"/>
              <a:t>“We’re not going to have faster processors. Instead, making software run faster in the future will mean using parallel programming techniques. This will be a huge shift.” </a:t>
            </a:r>
            <a:br>
              <a:rPr lang="en-US" sz="2000" i="1" dirty="0" smtClean="0"/>
            </a:br>
            <a:r>
              <a:rPr lang="en-US" sz="2000" b="0" i="1" dirty="0" smtClean="0"/>
              <a:t>-- Katherine Yelick, Lawrence Berkeley National Laboratory</a:t>
            </a:r>
            <a:br>
              <a:rPr lang="en-US" sz="2000" b="0" i="1" dirty="0" smtClean="0"/>
            </a:br>
            <a:r>
              <a:rPr lang="en-US" sz="2000" b="0" i="1" dirty="0" smtClean="0"/>
              <a:t>from </a:t>
            </a:r>
            <a:r>
              <a:rPr lang="en-US" sz="2000" b="0" i="1" dirty="0" smtClean="0">
                <a:hlinkClick r:id="rId3"/>
              </a:rPr>
              <a:t>The </a:t>
            </a:r>
            <a:r>
              <a:rPr lang="en-US" altLang="zh-CN" sz="2000" b="0" i="1" dirty="0" smtClean="0">
                <a:ea typeface="SimSun" charset="-122"/>
                <a:hlinkClick r:id="rId3"/>
              </a:rPr>
              <a:t>Economist: Parallel Bars</a:t>
            </a:r>
            <a:r>
              <a:rPr lang="en-US" altLang="zh-CN" sz="2000" b="0" i="1" dirty="0" smtClean="0">
                <a:ea typeface="SimSun" charset="-122"/>
              </a:rPr>
              <a:t/>
            </a:r>
            <a:br>
              <a:rPr lang="en-US" altLang="zh-CN" sz="2000" b="0" i="1" dirty="0" smtClean="0">
                <a:ea typeface="SimSun" charset="-122"/>
              </a:rPr>
            </a:br>
            <a:endParaRPr lang="en-US" altLang="zh-CN" sz="2400" b="0" dirty="0" smtClean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000" b="0" dirty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000" dirty="0">
              <a:ea typeface="SimSun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000" dirty="0">
              <a:ea typeface="SimSun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400" dirty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11727"/>
            <a:ext cx="8458200" cy="657225"/>
          </a:xfrm>
        </p:spPr>
        <p:txBody>
          <a:bodyPr/>
          <a:lstStyle/>
          <a:p>
            <a:pPr eaLnBrk="1" hangingPunct="1"/>
            <a:r>
              <a:rPr lang="en-US" dirty="0" smtClean="0"/>
              <a:t>Develop The Algorithm: Step 3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199"/>
            <a:ext cx="8229600" cy="1028701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 smtClean="0"/>
              <a:t>Next, we observe that the exponent can be written as three terms. The fourth term is always one (                 =1)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2000" baseline="-25000" dirty="0" smtClean="0"/>
          </a:p>
          <a:p>
            <a:pPr eaLnBrk="1" hangingPunct="1">
              <a:lnSpc>
                <a:spcPct val="90000"/>
              </a:lnSpc>
              <a:buNone/>
            </a:pPr>
            <a:endParaRPr lang="en-US" sz="2000" baseline="-25000" dirty="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123907" name="Object 4"/>
          <p:cNvGraphicFramePr>
            <a:graphicFrameLocks noChangeAspect="1"/>
          </p:cNvGraphicFramePr>
          <p:nvPr/>
        </p:nvGraphicFramePr>
        <p:xfrm>
          <a:off x="498332" y="2123923"/>
          <a:ext cx="1890712" cy="1539875"/>
        </p:xfrm>
        <a:graphic>
          <a:graphicData uri="http://schemas.openxmlformats.org/presentationml/2006/ole">
            <p:oleObj spid="_x0000_s124930" name="Equation" r:id="rId4" imgW="723600" imgH="761760" progId="Equation.3">
              <p:embed/>
            </p:oleObj>
          </a:graphicData>
        </a:graphic>
      </p:graphicFrame>
      <p:graphicFrame>
        <p:nvGraphicFramePr>
          <p:cNvPr id="124931" name="Object 4"/>
          <p:cNvGraphicFramePr>
            <a:graphicFrameLocks noChangeAspect="1"/>
          </p:cNvGraphicFramePr>
          <p:nvPr/>
        </p:nvGraphicFramePr>
        <p:xfrm>
          <a:off x="2418195" y="2126232"/>
          <a:ext cx="2220913" cy="1590675"/>
        </p:xfrm>
        <a:graphic>
          <a:graphicData uri="http://schemas.openxmlformats.org/presentationml/2006/ole">
            <p:oleObj spid="_x0000_s124931" name="Equation" r:id="rId5" imgW="850680" imgH="787320" progId="Equation.3">
              <p:embed/>
            </p:oleObj>
          </a:graphicData>
        </a:graphic>
      </p:graphicFrame>
      <p:graphicFrame>
        <p:nvGraphicFramePr>
          <p:cNvPr id="124932" name="Object 4"/>
          <p:cNvGraphicFramePr>
            <a:graphicFrameLocks noChangeAspect="1"/>
          </p:cNvGraphicFramePr>
          <p:nvPr/>
        </p:nvGraphicFramePr>
        <p:xfrm>
          <a:off x="4557859" y="2083947"/>
          <a:ext cx="2055813" cy="1590675"/>
        </p:xfrm>
        <a:graphic>
          <a:graphicData uri="http://schemas.openxmlformats.org/presentationml/2006/ole">
            <p:oleObj spid="_x0000_s124932" name="Equation" r:id="rId6" imgW="787320" imgH="787320" progId="Equation.3">
              <p:embed/>
            </p:oleObj>
          </a:graphicData>
        </a:graphic>
      </p:graphicFrame>
      <p:graphicFrame>
        <p:nvGraphicFramePr>
          <p:cNvPr id="124933" name="Object 4"/>
          <p:cNvGraphicFramePr>
            <a:graphicFrameLocks noChangeAspect="1"/>
          </p:cNvGraphicFramePr>
          <p:nvPr/>
        </p:nvGraphicFramePr>
        <p:xfrm>
          <a:off x="5300194" y="1024368"/>
          <a:ext cx="1095375" cy="1539875"/>
        </p:xfrm>
        <a:graphic>
          <a:graphicData uri="http://schemas.openxmlformats.org/presentationml/2006/ole">
            <p:oleObj spid="_x0000_s124933" name="Equation" r:id="rId7" imgW="419040" imgH="761760" progId="Equation.3">
              <p:embed/>
            </p:oleObj>
          </a:graphicData>
        </a:graphic>
      </p:graphicFrame>
      <p:graphicFrame>
        <p:nvGraphicFramePr>
          <p:cNvPr id="124934" name="Object 4"/>
          <p:cNvGraphicFramePr>
            <a:graphicFrameLocks noChangeAspect="1"/>
          </p:cNvGraphicFramePr>
          <p:nvPr/>
        </p:nvGraphicFramePr>
        <p:xfrm>
          <a:off x="398752" y="3560619"/>
          <a:ext cx="2752725" cy="2408238"/>
        </p:xfrm>
        <a:graphic>
          <a:graphicData uri="http://schemas.openxmlformats.org/presentationml/2006/ole">
            <p:oleObj spid="_x0000_s124934" name="Equation" r:id="rId8" imgW="1054080" imgH="965160" progId="Equation.3">
              <p:embed/>
            </p:oleObj>
          </a:graphicData>
        </a:graphic>
      </p:graphicFrame>
      <p:graphicFrame>
        <p:nvGraphicFramePr>
          <p:cNvPr id="124935" name="Object 4"/>
          <p:cNvGraphicFramePr>
            <a:graphicFrameLocks noChangeAspect="1"/>
          </p:cNvGraphicFramePr>
          <p:nvPr/>
        </p:nvGraphicFramePr>
        <p:xfrm>
          <a:off x="2974832" y="4003243"/>
          <a:ext cx="2055812" cy="1590675"/>
        </p:xfrm>
        <a:graphic>
          <a:graphicData uri="http://schemas.openxmlformats.org/presentationml/2006/ole">
            <p:oleObj spid="_x0000_s124935" name="Equation" r:id="rId9" imgW="787320" imgH="787320" progId="Equation.3">
              <p:embed/>
            </p:oleObj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5064414" y="4076269"/>
          <a:ext cx="2220913" cy="1590675"/>
        </p:xfrm>
        <a:graphic>
          <a:graphicData uri="http://schemas.openxmlformats.org/presentationml/2006/ole">
            <p:oleObj spid="_x0000_s124936" name="Equation" r:id="rId10" imgW="850680" imgH="787320" progId="Equation.3">
              <p:embed/>
            </p:oleObj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7253288" y="4136304"/>
          <a:ext cx="1890712" cy="1539875"/>
        </p:xfrm>
        <a:graphic>
          <a:graphicData uri="http://schemas.openxmlformats.org/presentationml/2006/ole">
            <p:oleObj spid="_x0000_s124937" name="Equation" r:id="rId11" imgW="723600" imgH="761760" progId="Equation.3">
              <p:embed/>
            </p:oleObj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11727"/>
            <a:ext cx="8458200" cy="657225"/>
          </a:xfrm>
        </p:spPr>
        <p:txBody>
          <a:bodyPr/>
          <a:lstStyle/>
          <a:p>
            <a:pPr eaLnBrk="1" hangingPunct="1"/>
            <a:r>
              <a:rPr lang="en-US" dirty="0" smtClean="0"/>
              <a:t>Develop The Algorithm: Step 4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124934" name="Object 4"/>
          <p:cNvGraphicFramePr>
            <a:graphicFrameLocks noChangeAspect="1"/>
          </p:cNvGraphicFramePr>
          <p:nvPr/>
        </p:nvGraphicFramePr>
        <p:xfrm>
          <a:off x="560388" y="3194050"/>
          <a:ext cx="4178300" cy="1933575"/>
        </p:xfrm>
        <a:graphic>
          <a:graphicData uri="http://schemas.openxmlformats.org/presentationml/2006/ole">
            <p:oleObj spid="_x0000_s126982" name="Equation" r:id="rId4" imgW="1600200" imgH="774360" progId="Equation.3">
              <p:embed/>
            </p:oleObj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4648778" y="3317732"/>
          <a:ext cx="2220913" cy="1590675"/>
        </p:xfrm>
        <a:graphic>
          <a:graphicData uri="http://schemas.openxmlformats.org/presentationml/2006/ole">
            <p:oleObj spid="_x0000_s126984" name="Equation" r:id="rId5" imgW="850680" imgH="787320" progId="Equation.3">
              <p:embed/>
            </p:oleObj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6879215" y="3263468"/>
          <a:ext cx="1890712" cy="1539875"/>
        </p:xfrm>
        <a:graphic>
          <a:graphicData uri="http://schemas.openxmlformats.org/presentationml/2006/ole">
            <p:oleObj spid="_x0000_s126985" name="Equation" r:id="rId6" imgW="723600" imgH="761760" progId="Equation.3">
              <p:embed/>
            </p:oleObj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333375" y="1185863"/>
            <a:ext cx="8467725" cy="1921019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Look at the middle term. This is exactly FFT at the point u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  </a:t>
            </a:r>
          </a:p>
          <a:p>
            <a:pPr marL="0" indent="0">
              <a:buNone/>
            </a:pPr>
            <a:r>
              <a:rPr lang="en-US" sz="2400" dirty="0" smtClean="0"/>
              <a:t>for different K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.  Let’s write it as FFT</a:t>
            </a:r>
            <a:r>
              <a:rPr lang="en-US" sz="2400" baseline="-25000" dirty="0" smtClean="0"/>
              <a:t>K2</a:t>
            </a:r>
            <a:r>
              <a:rPr lang="en-US" sz="2400" dirty="0" smtClean="0"/>
              <a:t> (u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).  There are N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different</a:t>
            </a:r>
          </a:p>
          <a:p>
            <a:pPr marL="0" indent="0">
              <a:buNone/>
            </a:pPr>
            <a:r>
              <a:rPr lang="en-US" sz="2400" dirty="0" smtClean="0"/>
              <a:t>FFT; Each of them is of size N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.       </a:t>
            </a:r>
            <a:endParaRPr lang="en-US" sz="24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11727"/>
            <a:ext cx="8458200" cy="657225"/>
          </a:xfrm>
        </p:spPr>
        <p:txBody>
          <a:bodyPr/>
          <a:lstStyle/>
          <a:p>
            <a:pPr eaLnBrk="1" hangingPunct="1"/>
            <a:r>
              <a:rPr lang="en-US" dirty="0" smtClean="0"/>
              <a:t>Develop The Algorithm: Step 5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124934" name="Object 4"/>
          <p:cNvGraphicFramePr>
            <a:graphicFrameLocks noChangeAspect="1"/>
          </p:cNvGraphicFramePr>
          <p:nvPr/>
        </p:nvGraphicFramePr>
        <p:xfrm>
          <a:off x="594736" y="1749713"/>
          <a:ext cx="3944937" cy="1933575"/>
        </p:xfrm>
        <a:graphic>
          <a:graphicData uri="http://schemas.openxmlformats.org/presentationml/2006/ole">
            <p:oleObj spid="_x0000_s128002" name="Equation" r:id="rId4" imgW="1511280" imgH="774360" progId="Equation.3">
              <p:embed/>
            </p:oleObj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4302270" y="1891869"/>
          <a:ext cx="1890712" cy="1539875"/>
        </p:xfrm>
        <a:graphic>
          <a:graphicData uri="http://schemas.openxmlformats.org/presentationml/2006/ole">
            <p:oleObj spid="_x0000_s128004" name="Equation" r:id="rId5" imgW="723600" imgH="761760" progId="Equation.3">
              <p:embed/>
            </p:oleObj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333375" y="1185863"/>
            <a:ext cx="8467725" cy="488242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Look again at the middle term inside the sum.  This is the FFT at the point u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 for different K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multiplied by a function (twiddle factor) of K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 and u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. Let’s write it as Z</a:t>
            </a:r>
            <a:r>
              <a:rPr lang="en-US" sz="2400" baseline="-25000" dirty="0" smtClean="0"/>
              <a:t>u2</a:t>
            </a:r>
            <a:r>
              <a:rPr lang="en-US" sz="2400" dirty="0" smtClean="0"/>
              <a:t> (k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). 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Next we transpose the matrix, also called a “corner turn.” This means taking the u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element (multiplied by the twiddle factor) from each previously calculated FFT result. We now use this element to perform N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FFTs; Each of them is size N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90946" y="561109"/>
            <a:ext cx="8458200" cy="657225"/>
          </a:xfrm>
        </p:spPr>
        <p:txBody>
          <a:bodyPr/>
          <a:lstStyle/>
          <a:p>
            <a:pPr eaLnBrk="1" hangingPunct="1"/>
            <a:r>
              <a:rPr lang="en-US" b="1" dirty="0" smtClean="0"/>
              <a:t>Algorithm for Very Large DFT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686800" cy="4953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b="1" dirty="0" smtClean="0"/>
              <a:t>A very large DFT of size </a:t>
            </a:r>
            <a:r>
              <a:rPr lang="en-US" b="1" i="1" dirty="0" smtClean="0"/>
              <a:t>N=N1*N2</a:t>
            </a:r>
            <a:r>
              <a:rPr lang="en-US" b="1" dirty="0" smtClean="0"/>
              <a:t> can be computed in the following steps:</a:t>
            </a:r>
          </a:p>
          <a:p>
            <a:pPr marL="609600" indent="-609600" eaLnBrk="1" hangingPunct="1">
              <a:buFontTx/>
              <a:buNone/>
            </a:pPr>
            <a:endParaRPr lang="en-US" sz="800" b="1" dirty="0" smtClean="0"/>
          </a:p>
          <a:p>
            <a:pPr marL="990600" lvl="1" indent="-533400" eaLnBrk="1" hangingPunct="1">
              <a:buFontTx/>
              <a:buAutoNum type="arabicParenR"/>
            </a:pPr>
            <a:r>
              <a:rPr lang="en-US" dirty="0" smtClean="0"/>
              <a:t>Formulate input into N1xN2 matrix</a:t>
            </a:r>
          </a:p>
          <a:p>
            <a:pPr marL="990600" lvl="1" indent="-533400" eaLnBrk="1" hangingPunct="1">
              <a:buFontTx/>
              <a:buAutoNum type="arabicParenR"/>
            </a:pPr>
            <a:r>
              <a:rPr lang="en-US" dirty="0" smtClean="0"/>
              <a:t>Compute N2 FFTs size N1</a:t>
            </a:r>
          </a:p>
          <a:p>
            <a:pPr marL="990600" lvl="1" indent="-533400" eaLnBrk="1" hangingPunct="1">
              <a:buFontTx/>
              <a:buAutoNum type="arabicParenR"/>
            </a:pPr>
            <a:r>
              <a:rPr lang="en-US" dirty="0" smtClean="0"/>
              <a:t>Multiply global twiddle factors</a:t>
            </a:r>
          </a:p>
          <a:p>
            <a:pPr marL="990600" lvl="1" indent="-533400" eaLnBrk="1" hangingPunct="1">
              <a:buFontTx/>
              <a:buAutoNum type="arabicParenR"/>
            </a:pPr>
            <a:r>
              <a:rPr lang="en-US" dirty="0" smtClean="0"/>
              <a:t>Matrix transpose: N2xN1 -&gt; N1xN2</a:t>
            </a:r>
          </a:p>
          <a:p>
            <a:pPr marL="990600" lvl="1" indent="-533400" eaLnBrk="1" hangingPunct="1">
              <a:buFontTx/>
              <a:buAutoNum type="arabicParenR"/>
            </a:pPr>
            <a:r>
              <a:rPr lang="en-US" dirty="0" smtClean="0"/>
              <a:t>Compute N1 FFTs. Each is N2 size.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0"/>
            <a:ext cx="8458200" cy="1475509"/>
          </a:xfrm>
        </p:spPr>
        <p:txBody>
          <a:bodyPr/>
          <a:lstStyle/>
          <a:p>
            <a:pPr eaLnBrk="1" hangingPunct="1"/>
            <a:r>
              <a:rPr lang="en-US" sz="4000" dirty="0" smtClean="0"/>
              <a:t>Implementing VLFFT on Multiple Cores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pPr eaLnBrk="1" hangingPunct="1"/>
            <a:r>
              <a:rPr lang="en-US" sz="2800" dirty="0" smtClean="0"/>
              <a:t>Two iterations of computations</a:t>
            </a:r>
          </a:p>
          <a:p>
            <a:pPr eaLnBrk="1" hangingPunct="1"/>
            <a:r>
              <a:rPr lang="en-US" sz="2800" dirty="0" smtClean="0"/>
              <a:t>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iteration</a:t>
            </a:r>
          </a:p>
          <a:p>
            <a:pPr lvl="1" eaLnBrk="1" hangingPunct="1"/>
            <a:r>
              <a:rPr lang="en-US" sz="2400" dirty="0" smtClean="0"/>
              <a:t>N2 FFTs are distributed across all the cores.</a:t>
            </a:r>
          </a:p>
          <a:p>
            <a:pPr lvl="1" eaLnBrk="1" hangingPunct="1"/>
            <a:r>
              <a:rPr lang="en-US" sz="2400" dirty="0" smtClean="0"/>
              <a:t>Each core implements matrix transpose and computes the </a:t>
            </a:r>
            <a:r>
              <a:rPr lang="en-US" sz="2400" b="1" dirty="0" smtClean="0"/>
              <a:t>N2/</a:t>
            </a:r>
            <a:r>
              <a:rPr lang="en-US" sz="2400" b="1" dirty="0" err="1" smtClean="0"/>
              <a:t>numCores</a:t>
            </a:r>
            <a:r>
              <a:rPr lang="en-US" sz="2400" b="1" dirty="0" smtClean="0"/>
              <a:t> FFTs and multiplying twiddle factor</a:t>
            </a:r>
            <a:r>
              <a:rPr lang="en-US" sz="2400" dirty="0" smtClean="0"/>
              <a:t>.</a:t>
            </a:r>
          </a:p>
          <a:p>
            <a:pPr eaLnBrk="1" hangingPunct="1"/>
            <a:r>
              <a:rPr lang="en-US" sz="2800" dirty="0" smtClean="0"/>
              <a:t>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iteration</a:t>
            </a:r>
          </a:p>
          <a:p>
            <a:pPr lvl="1" eaLnBrk="1" hangingPunct="1"/>
            <a:r>
              <a:rPr lang="en-US" sz="2400" dirty="0" smtClean="0"/>
              <a:t>N1 FFTs of N2 size are distributed across all the cores.</a:t>
            </a:r>
          </a:p>
          <a:p>
            <a:pPr lvl="1" eaLnBrk="1" hangingPunct="1"/>
            <a:r>
              <a:rPr lang="en-US" sz="2400" dirty="0" smtClean="0"/>
              <a:t>Each core computes </a:t>
            </a:r>
            <a:r>
              <a:rPr lang="en-US" sz="2400" b="1" dirty="0" smtClean="0"/>
              <a:t>N1/numCores FFTs and </a:t>
            </a:r>
            <a:r>
              <a:rPr lang="en-US" sz="2400" dirty="0" smtClean="0"/>
              <a:t>implements</a:t>
            </a:r>
            <a:r>
              <a:rPr lang="en-US" sz="2400" b="1" dirty="0" smtClean="0"/>
              <a:t> matrix transpose before and after FFT computation</a:t>
            </a:r>
            <a:r>
              <a:rPr lang="en-US" sz="2400" dirty="0" smtClean="0"/>
              <a:t>.</a:t>
            </a:r>
          </a:p>
          <a:p>
            <a:pPr lvl="1" eaLnBrk="1" hangingPunct="1">
              <a:buFontTx/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Data Buffers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915400" cy="4906963"/>
          </a:xfrm>
        </p:spPr>
        <p:txBody>
          <a:bodyPr/>
          <a:lstStyle/>
          <a:p>
            <a:pPr eaLnBrk="1" hangingPunct="1"/>
            <a:r>
              <a:rPr lang="en-US" b="1" dirty="0" smtClean="0"/>
              <a:t>DDR3: Three float complex arrays of size N</a:t>
            </a:r>
          </a:p>
          <a:p>
            <a:pPr lvl="1" eaLnBrk="1" hangingPunct="1"/>
            <a:r>
              <a:rPr lang="en-US" dirty="0" smtClean="0"/>
              <a:t>Input buffer</a:t>
            </a:r>
          </a:p>
          <a:p>
            <a:pPr lvl="1" eaLnBrk="1" hangingPunct="1"/>
            <a:r>
              <a:rPr lang="en-US" dirty="0" smtClean="0"/>
              <a:t>Output buffer</a:t>
            </a:r>
          </a:p>
          <a:p>
            <a:pPr lvl="1" eaLnBrk="1" hangingPunct="1"/>
            <a:r>
              <a:rPr lang="en-US" dirty="0" smtClean="0"/>
              <a:t>Working buffer</a:t>
            </a:r>
          </a:p>
          <a:p>
            <a:pPr eaLnBrk="1" hangingPunct="1"/>
            <a:r>
              <a:rPr lang="en-US" b="1" dirty="0" smtClean="0"/>
              <a:t>L2 SRAM: </a:t>
            </a:r>
          </a:p>
          <a:p>
            <a:pPr lvl="1" eaLnBrk="1" hangingPunct="1"/>
            <a:r>
              <a:rPr lang="en-US" dirty="0" smtClean="0"/>
              <a:t>Two ping-pong buffers; Each buffer is the size of 16 FFT input/output</a:t>
            </a:r>
          </a:p>
          <a:p>
            <a:pPr lvl="1" eaLnBrk="1" hangingPunct="1"/>
            <a:r>
              <a:rPr lang="en-US" dirty="0" smtClean="0"/>
              <a:t>Some working buffer</a:t>
            </a:r>
          </a:p>
          <a:p>
            <a:pPr lvl="1" eaLnBrk="1" hangingPunct="1"/>
            <a:r>
              <a:rPr lang="en-US" dirty="0" smtClean="0"/>
              <a:t>Buffers for twiddle factors:</a:t>
            </a:r>
          </a:p>
          <a:p>
            <a:pPr lvl="2" eaLnBrk="1" hangingPunct="1"/>
            <a:r>
              <a:rPr lang="en-US" dirty="0" smtClean="0"/>
              <a:t>Twiddle factors for N1 and N2 FFT</a:t>
            </a:r>
          </a:p>
          <a:p>
            <a:pPr lvl="2" eaLnBrk="1" hangingPunct="1"/>
            <a:r>
              <a:rPr lang="en-US" dirty="0" smtClean="0"/>
              <a:t>N2 global twiddle factors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Global Twiddle Factors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782638" y="1738996"/>
          <a:ext cx="1481137" cy="685800"/>
        </p:xfrm>
        <a:graphic>
          <a:graphicData uri="http://schemas.openxmlformats.org/presentationml/2006/ole">
            <p:oleObj spid="_x0000_s74754" name="Equation" r:id="rId4" imgW="685800" imgH="317160" progId="Equation.3">
              <p:embed/>
            </p:oleObj>
          </a:graphicData>
        </a:graphic>
      </p:graphicFrame>
      <p:graphicFrame>
        <p:nvGraphicFramePr>
          <p:cNvPr id="4099" name="Object 13"/>
          <p:cNvGraphicFramePr>
            <a:graphicFrameLocks noChangeAspect="1"/>
          </p:cNvGraphicFramePr>
          <p:nvPr>
            <p:ph sz="quarter" idx="2"/>
          </p:nvPr>
        </p:nvGraphicFramePr>
        <p:xfrm>
          <a:off x="2895600" y="1913621"/>
          <a:ext cx="2362200" cy="411163"/>
        </p:xfrm>
        <a:graphic>
          <a:graphicData uri="http://schemas.openxmlformats.org/presentationml/2006/ole">
            <p:oleObj spid="_x0000_s74755" name="Equation" r:id="rId5" imgW="1168200" imgH="203040" progId="Equation.3">
              <p:embed/>
            </p:oleObj>
          </a:graphicData>
        </a:graphic>
      </p:graphicFrame>
      <p:graphicFrame>
        <p:nvGraphicFramePr>
          <p:cNvPr id="4100" name="Object 15"/>
          <p:cNvGraphicFramePr>
            <a:graphicFrameLocks noChangeAspect="1"/>
          </p:cNvGraphicFramePr>
          <p:nvPr>
            <p:ph sz="quarter" idx="3"/>
          </p:nvPr>
        </p:nvGraphicFramePr>
        <p:xfrm>
          <a:off x="5791200" y="1912034"/>
          <a:ext cx="2286000" cy="415925"/>
        </p:xfrm>
        <a:graphic>
          <a:graphicData uri="http://schemas.openxmlformats.org/presentationml/2006/ole">
            <p:oleObj spid="_x0000_s74756" name="Equation" r:id="rId6" imgW="1117440" imgH="203040" progId="Equation.3">
              <p:embed/>
            </p:oleObj>
          </a:graphicData>
        </a:graphic>
      </p:graphicFrame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217712" y="1055920"/>
            <a:ext cx="8915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2800" b="0" dirty="0">
                <a:latin typeface="Calibri" pitchFamily="34" charset="0"/>
                <a:cs typeface="Calibri" pitchFamily="34" charset="0"/>
              </a:rPr>
              <a:t>Global Twiddle Factors:</a:t>
            </a:r>
          </a:p>
        </p:txBody>
      </p:sp>
      <p:sp>
        <p:nvSpPr>
          <p:cNvPr id="5129" name="Rectangle 11"/>
          <p:cNvSpPr>
            <a:spLocks noChangeArrowheads="1"/>
          </p:cNvSpPr>
          <p:nvPr/>
        </p:nvSpPr>
        <p:spPr bwMode="auto">
          <a:xfrm>
            <a:off x="228600" y="2667000"/>
            <a:ext cx="8686800" cy="1317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2800" b="0" dirty="0">
                <a:latin typeface="Calibri" pitchFamily="34" charset="0"/>
                <a:cs typeface="Calibri" pitchFamily="34" charset="0"/>
              </a:rPr>
              <a:t>Total of N1*N2 global twiddle factors are required</a:t>
            </a:r>
            <a:r>
              <a:rPr lang="en-US" sz="2800" b="0" dirty="0" smtClean="0">
                <a:latin typeface="Calibri" pitchFamily="34" charset="0"/>
                <a:cs typeface="Calibri" pitchFamily="34" charset="0"/>
              </a:rPr>
              <a:t>.</a:t>
            </a:r>
            <a:br>
              <a:rPr lang="en-US" sz="2800" b="0" dirty="0" smtClean="0">
                <a:latin typeface="Calibri" pitchFamily="34" charset="0"/>
                <a:cs typeface="Calibri" pitchFamily="34" charset="0"/>
              </a:rPr>
            </a:br>
            <a:endParaRPr lang="en-US" sz="1000" b="0" dirty="0">
              <a:latin typeface="Calibri" pitchFamily="34" charset="0"/>
              <a:cs typeface="Calibri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2800" b="0" dirty="0">
                <a:latin typeface="Calibri" pitchFamily="34" charset="0"/>
                <a:cs typeface="Calibri" pitchFamily="34" charset="0"/>
              </a:rPr>
              <a:t>N1 are actually pre-computed and saved.</a:t>
            </a:r>
          </a:p>
        </p:txBody>
      </p:sp>
      <p:sp>
        <p:nvSpPr>
          <p:cNvPr id="5130" name="Rectangle 17"/>
          <p:cNvSpPr>
            <a:spLocks noChangeArrowheads="1"/>
          </p:cNvSpPr>
          <p:nvPr/>
        </p:nvSpPr>
        <p:spPr bwMode="auto">
          <a:xfrm>
            <a:off x="304800" y="5260532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3200" b="0" dirty="0">
                <a:latin typeface="Calibri" pitchFamily="34" charset="0"/>
                <a:cs typeface="Calibri" pitchFamily="34" charset="0"/>
              </a:rPr>
              <a:t>The rest are computed during run time.</a:t>
            </a:r>
          </a:p>
        </p:txBody>
      </p:sp>
      <p:graphicFrame>
        <p:nvGraphicFramePr>
          <p:cNvPr id="4101" name="Object 18"/>
          <p:cNvGraphicFramePr>
            <a:graphicFrameLocks noChangeAspect="1"/>
          </p:cNvGraphicFramePr>
          <p:nvPr/>
        </p:nvGraphicFramePr>
        <p:xfrm>
          <a:off x="1873250" y="3989632"/>
          <a:ext cx="1968500" cy="1066800"/>
        </p:xfrm>
        <a:graphic>
          <a:graphicData uri="http://schemas.openxmlformats.org/presentationml/2006/ole">
            <p:oleObj spid="_x0000_s74757" name="Equation" r:id="rId7" imgW="571320" imgH="317160" progId="Equation.3">
              <p:embed/>
            </p:oleObj>
          </a:graphicData>
        </a:graphic>
      </p:graphicFrame>
      <p:graphicFrame>
        <p:nvGraphicFramePr>
          <p:cNvPr id="4102" name="Object 19"/>
          <p:cNvGraphicFramePr>
            <a:graphicFrameLocks noChangeAspect="1"/>
          </p:cNvGraphicFramePr>
          <p:nvPr/>
        </p:nvGraphicFramePr>
        <p:xfrm>
          <a:off x="4572000" y="4294432"/>
          <a:ext cx="2362200" cy="457200"/>
        </p:xfrm>
        <a:graphic>
          <a:graphicData uri="http://schemas.openxmlformats.org/presentationml/2006/ole">
            <p:oleObj spid="_x0000_s74758" name="Equation" r:id="rId8" imgW="116820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dirty="0" smtClean="0"/>
              <a:t>DMA Scheme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Each core has dedicated in/out DMA channels.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Each core configures and triggers its own DMA channels for input/output.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On each core, the processing is divided into blocks of 8 FFT each.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For each block on every core: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DMA transfers 8 lines of FFT input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DSP computes FFT/transpose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DMA transfers 8 lines of FFT output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Matrix Transpose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transpose is required for the following matrixes from each core:</a:t>
            </a:r>
          </a:p>
          <a:p>
            <a:pPr lvl="1" eaLnBrk="1" hangingPunct="1"/>
            <a:r>
              <a:rPr lang="en-US" dirty="0" smtClean="0"/>
              <a:t>N1x8 -&gt; 8xN1</a:t>
            </a:r>
          </a:p>
          <a:p>
            <a:pPr lvl="1" eaLnBrk="1" hangingPunct="1"/>
            <a:r>
              <a:rPr lang="en-US" dirty="0" smtClean="0"/>
              <a:t>N2x8 -&gt; 8xN2</a:t>
            </a:r>
          </a:p>
          <a:p>
            <a:pPr lvl="1" eaLnBrk="1" hangingPunct="1"/>
            <a:r>
              <a:rPr lang="en-US" dirty="0" smtClean="0"/>
              <a:t>8xN2 -&gt; N2x8</a:t>
            </a:r>
          </a:p>
          <a:p>
            <a:pPr eaLnBrk="1" hangingPunct="1"/>
            <a:r>
              <a:rPr lang="en-US" dirty="0" smtClean="0"/>
              <a:t>DSP computes matrix transpose from L2 SRAM</a:t>
            </a:r>
          </a:p>
          <a:p>
            <a:pPr lvl="1" eaLnBrk="1" hangingPunct="1"/>
            <a:r>
              <a:rPr lang="en-US" dirty="0" smtClean="0"/>
              <a:t>DMA brings samples from DDR to L2 SRAM</a:t>
            </a:r>
          </a:p>
          <a:p>
            <a:pPr lvl="1" eaLnBrk="1" hangingPunct="1"/>
            <a:r>
              <a:rPr lang="en-US" dirty="0" smtClean="0"/>
              <a:t>DSP implements transpose for matrixes in L2 SRAM</a:t>
            </a:r>
          </a:p>
          <a:p>
            <a:pPr lvl="1" eaLnBrk="1" hangingPunct="1"/>
            <a:r>
              <a:rPr lang="en-US" dirty="0" smtClean="0"/>
              <a:t>32K L1 Cache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dirty="0" smtClean="0"/>
              <a:t>Major Kernels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4830763"/>
          </a:xfrm>
        </p:spPr>
        <p:txBody>
          <a:bodyPr/>
          <a:lstStyle/>
          <a:p>
            <a:pPr eaLnBrk="1" hangingPunct="1"/>
            <a:r>
              <a:rPr lang="en-US" dirty="0" smtClean="0"/>
              <a:t>FFT: single-precision, floating-point FFT from c66x DSPLIB</a:t>
            </a:r>
          </a:p>
          <a:p>
            <a:pPr eaLnBrk="1" hangingPunct="1"/>
            <a:r>
              <a:rPr lang="en-US" dirty="0" smtClean="0"/>
              <a:t>Global twiddle factor compute and multiplication: 1 cycle per complex sample</a:t>
            </a:r>
          </a:p>
          <a:p>
            <a:pPr eaLnBrk="1" hangingPunct="1"/>
            <a:r>
              <a:rPr lang="en-US" dirty="0" smtClean="0"/>
              <a:t>Transpose: 1 cycle per complex sample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0"/>
            <a:ext cx="8458200" cy="966355"/>
          </a:xfrm>
        </p:spPr>
        <p:txBody>
          <a:bodyPr/>
          <a:lstStyle/>
          <a:p>
            <a:r>
              <a:rPr lang="en-US" dirty="0" smtClean="0"/>
              <a:t>Marketplace Challenges 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924792"/>
            <a:ext cx="8810625" cy="5455226"/>
          </a:xfrm>
        </p:spPr>
        <p:txBody>
          <a:bodyPr/>
          <a:lstStyle/>
          <a:p>
            <a:r>
              <a:rPr lang="en-US" dirty="0" smtClean="0"/>
              <a:t>Increased data rate </a:t>
            </a:r>
          </a:p>
          <a:p>
            <a:pPr lvl="1"/>
            <a:r>
              <a:rPr lang="en-US" dirty="0" smtClean="0"/>
              <a:t>For example, Ethernet; From 10Mbps to 10Gbps</a:t>
            </a:r>
          </a:p>
          <a:p>
            <a:r>
              <a:rPr lang="en-US" dirty="0" smtClean="0"/>
              <a:t>Increased algorithm complexity </a:t>
            </a:r>
          </a:p>
          <a:p>
            <a:pPr lvl="1"/>
            <a:r>
              <a:rPr lang="en-US" dirty="0" smtClean="0"/>
              <a:t>For example, biometrics (facial recognition, fingerprints, etc.)</a:t>
            </a:r>
          </a:p>
          <a:p>
            <a:r>
              <a:rPr lang="en-US" dirty="0" smtClean="0"/>
              <a:t>Increased development cost</a:t>
            </a:r>
          </a:p>
          <a:p>
            <a:pPr lvl="1"/>
            <a:r>
              <a:rPr lang="en-US" dirty="0" smtClean="0"/>
              <a:t>Hardware and software development</a:t>
            </a:r>
          </a:p>
          <a:p>
            <a:r>
              <a:rPr lang="en-US" dirty="0" smtClean="0"/>
              <a:t>Multicore SOC devices are a solution</a:t>
            </a:r>
          </a:p>
          <a:p>
            <a:pPr lvl="1"/>
            <a:r>
              <a:rPr lang="en-US" dirty="0" smtClean="0"/>
              <a:t>Fast peripherals incorporated into the device</a:t>
            </a:r>
          </a:p>
          <a:p>
            <a:pPr lvl="1"/>
            <a:r>
              <a:rPr lang="en-US" dirty="0" smtClean="0"/>
              <a:t>High-performance, fixed- and floating-point processing power</a:t>
            </a:r>
          </a:p>
          <a:p>
            <a:pPr lvl="1"/>
            <a:r>
              <a:rPr lang="en-US" dirty="0" smtClean="0"/>
              <a:t>Parallel data movement</a:t>
            </a:r>
          </a:p>
          <a:p>
            <a:pPr lvl="1"/>
            <a:r>
              <a:rPr lang="en-US" dirty="0" smtClean="0"/>
              <a:t>Off-the-shelf devices</a:t>
            </a:r>
          </a:p>
          <a:p>
            <a:pPr lvl="1"/>
            <a:r>
              <a:rPr lang="en-US" dirty="0" smtClean="0"/>
              <a:t>Elaborate set of software development tools </a:t>
            </a:r>
          </a:p>
          <a:p>
            <a:endParaRPr lang="en-US" dirty="0" smtClean="0"/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Major Software Tools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SYS BIOS 6</a:t>
            </a:r>
          </a:p>
          <a:p>
            <a:pPr eaLnBrk="1" hangingPunct="1"/>
            <a:r>
              <a:rPr lang="en-US" dirty="0" smtClean="0"/>
              <a:t>CSL for EDMA configuration</a:t>
            </a:r>
          </a:p>
          <a:p>
            <a:pPr eaLnBrk="1" hangingPunct="1"/>
            <a:r>
              <a:rPr lang="en-US" dirty="0" smtClean="0"/>
              <a:t>IPC for inter-processor communication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Conclusion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After the demo …</a:t>
            </a:r>
          </a:p>
          <a:p>
            <a:pPr eaLnBrk="1" hangingPunct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737754" y="228600"/>
            <a:ext cx="8083983" cy="800100"/>
          </a:xfrm>
        </p:spPr>
        <p:txBody>
          <a:bodyPr/>
          <a:lstStyle/>
          <a:p>
            <a:r>
              <a:rPr lang="en-US" dirty="0" smtClean="0"/>
              <a:t>Common Use Cases</a:t>
            </a:r>
          </a:p>
        </p:txBody>
      </p:sp>
      <p:sp>
        <p:nvSpPr>
          <p:cNvPr id="35842" name="Content Placeholder 2"/>
          <p:cNvSpPr>
            <a:spLocks/>
          </p:cNvSpPr>
          <p:nvPr/>
        </p:nvSpPr>
        <p:spPr bwMode="auto">
          <a:xfrm>
            <a:off x="316922" y="1246909"/>
            <a:ext cx="8523288" cy="4759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400" b="0" dirty="0" smtClean="0">
                <a:ea typeface="SimSun" charset="-122"/>
              </a:rPr>
              <a:t>Voice processing in network gateways: </a:t>
            </a:r>
            <a:endParaRPr lang="en-US" altLang="zh-CN" sz="2400" b="0" dirty="0">
              <a:ea typeface="SimSun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400" b="0" dirty="0">
                <a:ea typeface="SimSun" charset="-122"/>
              </a:rPr>
              <a:t>Typically hundreds or thousands of channels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400" b="0" dirty="0">
                <a:ea typeface="SimSun" charset="-122"/>
              </a:rPr>
              <a:t>Each channel consumes about 30 MIPS 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400" b="0" dirty="0">
                <a:ea typeface="SimSun" charset="-122"/>
              </a:rPr>
              <a:t>Large, complex, </a:t>
            </a:r>
            <a:r>
              <a:rPr lang="en-US" altLang="zh-CN" sz="2400" b="0" dirty="0" smtClean="0">
                <a:ea typeface="SimSun" charset="-122"/>
              </a:rPr>
              <a:t>floating-point FFT</a:t>
            </a:r>
            <a:br>
              <a:rPr lang="en-US" altLang="zh-CN" sz="2400" b="0" dirty="0" smtClean="0">
                <a:ea typeface="SimSun" charset="-122"/>
              </a:rPr>
            </a:br>
            <a:r>
              <a:rPr lang="en-US" altLang="zh-CN" sz="2400" b="0" dirty="0" smtClean="0">
                <a:ea typeface="SimSun" charset="-122"/>
              </a:rPr>
              <a:t>(Radar applications and others)</a:t>
            </a:r>
            <a:endParaRPr lang="en-US" altLang="zh-CN" sz="2400" b="0" dirty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400" b="0" dirty="0">
                <a:ea typeface="SimSun" charset="-122"/>
              </a:rPr>
              <a:t>Video </a:t>
            </a:r>
            <a:r>
              <a:rPr lang="en-US" altLang="zh-CN" sz="2400" b="0" dirty="0" smtClean="0">
                <a:ea typeface="SimSun" charset="-122"/>
              </a:rPr>
              <a:t>processing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400" b="0" dirty="0" smtClean="0">
                <a:ea typeface="SimSun" charset="-122"/>
              </a:rPr>
              <a:t>Medical imaging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400" b="0" dirty="0" smtClean="0">
                <a:ea typeface="SimSun" charset="-122"/>
              </a:rPr>
              <a:t>LTE, WiMAX, and other wireless physical layers 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400" b="0" dirty="0" smtClean="0">
                <a:ea typeface="SimSun" charset="-122"/>
              </a:rPr>
              <a:t>Scientific processing of large, complex matrix manipulations (e.g., oil exploration)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400" b="0" dirty="0" smtClean="0">
                <a:ea typeface="SimSun" charset="-122"/>
              </a:rPr>
              <a:t>What are your applications?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000" b="0" dirty="0">
              <a:ea typeface="SimSun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000" b="0" dirty="0">
              <a:ea typeface="SimSun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400" b="0" dirty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332509" y="290946"/>
            <a:ext cx="8458200" cy="1485899"/>
          </a:xfrm>
        </p:spPr>
        <p:txBody>
          <a:bodyPr/>
          <a:lstStyle/>
          <a:p>
            <a:r>
              <a:rPr lang="en-US" dirty="0" smtClean="0"/>
              <a:t>Parallel Processing Models</a:t>
            </a:r>
            <a:br>
              <a:rPr lang="en-US" dirty="0" smtClean="0"/>
            </a:br>
            <a:r>
              <a:rPr lang="en-US" dirty="0" smtClean="0">
                <a:solidFill>
                  <a:schemeClr val="tx2"/>
                </a:solidFill>
              </a:rPr>
              <a:t>Master-Slave Model (1/2)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4547" y="1932709"/>
            <a:ext cx="8467725" cy="4426527"/>
          </a:xfrm>
        </p:spPr>
        <p:txBody>
          <a:bodyPr/>
          <a:lstStyle/>
          <a:p>
            <a:r>
              <a:rPr lang="en-US" dirty="0" smtClean="0"/>
              <a:t>Centralized control and distributed execution</a:t>
            </a:r>
          </a:p>
          <a:p>
            <a:r>
              <a:rPr lang="en-US" dirty="0" smtClean="0"/>
              <a:t>Master is responsible for execution, scheduling, and data availability.</a:t>
            </a:r>
          </a:p>
          <a:p>
            <a:r>
              <a:rPr lang="en-US" dirty="0" smtClean="0"/>
              <a:t>Requires fast and cheap (in terms of CPU resources) messages and data exchange between cores</a:t>
            </a:r>
          </a:p>
          <a:p>
            <a:r>
              <a:rPr lang="en-US" dirty="0" smtClean="0"/>
              <a:t>Typical applications consist of many small independent threads.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332509" y="290946"/>
            <a:ext cx="8458200" cy="1485899"/>
          </a:xfrm>
        </p:spPr>
        <p:txBody>
          <a:bodyPr/>
          <a:lstStyle/>
          <a:p>
            <a:r>
              <a:rPr lang="en-US" dirty="0" smtClean="0"/>
              <a:t>Parallel Processing Models</a:t>
            </a:r>
            <a:br>
              <a:rPr lang="en-US" dirty="0" smtClean="0"/>
            </a:br>
            <a:r>
              <a:rPr lang="en-US" dirty="0" smtClean="0">
                <a:solidFill>
                  <a:schemeClr val="tx2"/>
                </a:solidFill>
              </a:rPr>
              <a:t>Master-Slave Model (2/2)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4547" y="4141349"/>
            <a:ext cx="8467725" cy="2278916"/>
          </a:xfrm>
        </p:spPr>
        <p:txBody>
          <a:bodyPr/>
          <a:lstStyle/>
          <a:p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Multiple media processing</a:t>
            </a:r>
          </a:p>
          <a:p>
            <a:pPr lvl="1"/>
            <a:r>
              <a:rPr lang="en-US" dirty="0" smtClean="0"/>
              <a:t>Video encoder slice processing</a:t>
            </a:r>
          </a:p>
          <a:p>
            <a:pPr lvl="1"/>
            <a:r>
              <a:rPr lang="en-US" dirty="0" smtClean="0"/>
              <a:t>JPEG 2000; multiple frames</a:t>
            </a:r>
          </a:p>
          <a:p>
            <a:pPr lvl="1"/>
            <a:r>
              <a:rPr lang="en-US" dirty="0" smtClean="0"/>
              <a:t>VLFFT</a:t>
            </a:r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2441660" y="1371606"/>
            <a:ext cx="4143982" cy="2733465"/>
            <a:chOff x="3509" y="658"/>
            <a:chExt cx="1593" cy="912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4085" y="937"/>
              <a:ext cx="470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/>
                <a:t>Master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4651" y="1387"/>
              <a:ext cx="40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/>
                <a:t>Slave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4106" y="1388"/>
              <a:ext cx="40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/>
                <a:t>Slave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3509" y="1384"/>
              <a:ext cx="40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/>
                <a:t>Slave</a:t>
              </a:r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>
              <a:off x="4333" y="658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3750" y="1123"/>
              <a:ext cx="370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4291" y="1128"/>
              <a:ext cx="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4461" y="1123"/>
              <a:ext cx="317" cy="2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 flipV="1">
              <a:off x="3862" y="1117"/>
              <a:ext cx="34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Line 20"/>
            <p:cNvSpPr>
              <a:spLocks noChangeShapeType="1"/>
            </p:cNvSpPr>
            <p:nvPr/>
          </p:nvSpPr>
          <p:spPr bwMode="auto">
            <a:xfrm flipV="1">
              <a:off x="4367" y="1128"/>
              <a:ext cx="0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 flipH="1" flipV="1">
              <a:off x="4537" y="1111"/>
              <a:ext cx="335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4561" y="1023"/>
              <a:ext cx="541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332509" y="290946"/>
            <a:ext cx="8458200" cy="1433945"/>
          </a:xfrm>
        </p:spPr>
        <p:txBody>
          <a:bodyPr/>
          <a:lstStyle/>
          <a:p>
            <a:r>
              <a:rPr lang="en-US" dirty="0" smtClean="0"/>
              <a:t>Parallel Processing Models</a:t>
            </a:r>
            <a:br>
              <a:rPr lang="en-US" dirty="0" smtClean="0"/>
            </a:br>
            <a:r>
              <a:rPr lang="en-US" dirty="0" smtClean="0">
                <a:solidFill>
                  <a:schemeClr val="tx2"/>
                </a:solidFill>
              </a:rPr>
              <a:t> Data Flow Model (1/2)</a:t>
            </a:r>
            <a:endParaRPr lang="en-US" dirty="0" smtClean="0"/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808018"/>
            <a:ext cx="8467725" cy="4070495"/>
          </a:xfrm>
        </p:spPr>
        <p:txBody>
          <a:bodyPr/>
          <a:lstStyle/>
          <a:p>
            <a:r>
              <a:rPr lang="en-US" dirty="0" smtClean="0"/>
              <a:t>Distributed control and execution</a:t>
            </a:r>
          </a:p>
          <a:p>
            <a:r>
              <a:rPr lang="en-US" dirty="0" smtClean="0"/>
              <a:t>The algorithm is partitioned into multiple blocks.</a:t>
            </a:r>
          </a:p>
          <a:p>
            <a:pPr lvl="1"/>
            <a:r>
              <a:rPr lang="en-US" dirty="0" smtClean="0"/>
              <a:t>Each block is processed by a core.</a:t>
            </a:r>
          </a:p>
          <a:p>
            <a:pPr lvl="1"/>
            <a:r>
              <a:rPr lang="en-US" dirty="0" smtClean="0"/>
              <a:t>The output of one core is the input to the next core.</a:t>
            </a:r>
          </a:p>
          <a:p>
            <a:pPr lvl="1"/>
            <a:r>
              <a:rPr lang="en-US" dirty="0" smtClean="0"/>
              <a:t>Data and messages are exchanged between all cores</a:t>
            </a:r>
          </a:p>
          <a:p>
            <a:r>
              <a:rPr lang="en-US" dirty="0" smtClean="0"/>
              <a:t>Challenge: How should blocks be partitioned to optimize performance?</a:t>
            </a:r>
          </a:p>
          <a:p>
            <a:pPr lvl="1"/>
            <a:r>
              <a:rPr lang="en-US" dirty="0" smtClean="0"/>
              <a:t>Requires a loose link between cores (queue system)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wmGCw7Yk_files\slide0001_image001.jp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.885"/>
  <p:tag name="ARTICULATE_SLIDE_PAUSE" val="0"/>
  <p:tag name="ARTICULATE_NAV_LEVEL" val="1"/>
  <p:tag name="ARTICULATE_PLAYLIST_ID" val="-1"/>
  <p:tag name="ARTICULATE_LOCK_SLIDE" val="0"/>
  <p:tag name="ARTICULATE_SLIDE_GUID" val="729f5771-939f-459c-a799-aec7698a9bca"/>
  <p:tag name="ARTICULATE_SLIDE_NAV" val="1"/>
</p:tagLst>
</file>

<file path=ppt/theme/theme1.xml><?xml version="1.0" encoding="utf-8"?>
<a:theme xmlns:a="http://schemas.openxmlformats.org/drawingml/2006/main" name="FinalPowerpoint">
  <a:themeElements>
    <a:clrScheme name="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i_nda_powerpoint">
  <a:themeElements>
    <a:clrScheme name="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inalPowerpoint 4">
    <a:dk1>
      <a:srgbClr val="000000"/>
    </a:dk1>
    <a:lt1>
      <a:srgbClr val="FF0000"/>
    </a:lt1>
    <a:dk2>
      <a:srgbClr val="FFFFFF"/>
    </a:dk2>
    <a:lt2>
      <a:srgbClr val="000000"/>
    </a:lt2>
    <a:accent1>
      <a:srgbClr val="AAAAAA"/>
    </a:accent1>
    <a:accent2>
      <a:srgbClr val="FFFFFF"/>
    </a:accent2>
    <a:accent3>
      <a:srgbClr val="FFAAAA"/>
    </a:accent3>
    <a:accent4>
      <a:srgbClr val="000000"/>
    </a:accent4>
    <a:accent5>
      <a:srgbClr val="D2D2D2"/>
    </a:accent5>
    <a:accent6>
      <a:srgbClr val="E7E7E7"/>
    </a:accent6>
    <a:hlink>
      <a:srgbClr val="000000"/>
    </a:hlink>
    <a:folHlink>
      <a:srgbClr val="AAAAA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20437</TotalTime>
  <Words>2547</Words>
  <Application>Microsoft Office PowerPoint</Application>
  <PresentationFormat>On-screen Show (4:3)</PresentationFormat>
  <Paragraphs>451</Paragraphs>
  <Slides>51</Slides>
  <Notes>51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FinalPowerpoint</vt:lpstr>
      <vt:lpstr>Custom Design</vt:lpstr>
      <vt:lpstr>ti_nda_powerpoint</vt:lpstr>
      <vt:lpstr>Visio</vt:lpstr>
      <vt:lpstr>Equation</vt:lpstr>
      <vt:lpstr>Multicore Design Considerations</vt:lpstr>
      <vt:lpstr>Objectives</vt:lpstr>
      <vt:lpstr>Definitions</vt:lpstr>
      <vt:lpstr>Multicore: The Forefront of Computing Technology </vt:lpstr>
      <vt:lpstr>Marketplace Challenges </vt:lpstr>
      <vt:lpstr>Common Use Cases</vt:lpstr>
      <vt:lpstr>Parallel Processing Models Master-Slave Model (1/2) </vt:lpstr>
      <vt:lpstr>Parallel Processing Models Master-Slave Model (2/2) </vt:lpstr>
      <vt:lpstr>Parallel Processing Models  Data Flow Model (1/2)</vt:lpstr>
      <vt:lpstr>Parallel Processing Models  Data Flow Model (2/2)</vt:lpstr>
      <vt:lpstr>Partitioning Considerations</vt:lpstr>
      <vt:lpstr>Common Partitioning Methods</vt:lpstr>
      <vt:lpstr>Multicore SOC Design Challenges</vt:lpstr>
      <vt:lpstr>Input and Output Data</vt:lpstr>
      <vt:lpstr>C66x: Powerful Core</vt:lpstr>
      <vt:lpstr>Data Sharing Between Cores</vt:lpstr>
      <vt:lpstr>Minimizing Resource Contention</vt:lpstr>
      <vt:lpstr>Software Offerings: System</vt:lpstr>
      <vt:lpstr>Software Offering: Applications</vt:lpstr>
      <vt:lpstr>Software Support: OpenMP (1/2)</vt:lpstr>
      <vt:lpstr>Software Support: OpenMP (2/2) </vt:lpstr>
      <vt:lpstr>Examples of Partition Methods</vt:lpstr>
      <vt:lpstr>Example 1:   High Def 1080i60 Video H264 Encoder   Data Flow Model Function-driven Partition  </vt:lpstr>
      <vt:lpstr>Video Compression Algorithm</vt:lpstr>
      <vt:lpstr>Dependencies and limitations</vt:lpstr>
      <vt:lpstr>Video Encoder Processing Load</vt:lpstr>
      <vt:lpstr>How Many Channels Can One C6678 Process?</vt:lpstr>
      <vt:lpstr>What are the System Input Requirements?</vt:lpstr>
      <vt:lpstr>How Many Accesses to the DDR?</vt:lpstr>
      <vt:lpstr>How Does This Access Avoid Contention?</vt:lpstr>
      <vt:lpstr>KeyStone SoC Architecture Resources </vt:lpstr>
      <vt:lpstr>Conclusion</vt:lpstr>
      <vt:lpstr>System Architecture</vt:lpstr>
      <vt:lpstr>Example 2:   Very Large FFT (VLFFT) – 1M Floating point   Master/Slave Model Data-driven Partition  </vt:lpstr>
      <vt:lpstr>Outline</vt:lpstr>
      <vt:lpstr>TI  VLFFT Software </vt:lpstr>
      <vt:lpstr>Algorithm for Very Large DFT </vt:lpstr>
      <vt:lpstr>Develop The Algorithm: Step 1</vt:lpstr>
      <vt:lpstr>Develop The Algorithm: Step 2</vt:lpstr>
      <vt:lpstr>Develop The Algorithm: Step 3</vt:lpstr>
      <vt:lpstr>Develop The Algorithm: Step 4</vt:lpstr>
      <vt:lpstr>Develop The Algorithm: Step 5</vt:lpstr>
      <vt:lpstr>Algorithm for Very Large DFT</vt:lpstr>
      <vt:lpstr>Implementing VLFFT on Multiple Cores</vt:lpstr>
      <vt:lpstr>Data Buffers</vt:lpstr>
      <vt:lpstr>Global Twiddle Factors</vt:lpstr>
      <vt:lpstr>DMA Scheme</vt:lpstr>
      <vt:lpstr>Matrix Transpose</vt:lpstr>
      <vt:lpstr>Major Kernels</vt:lpstr>
      <vt:lpstr>Major Software Tools</vt:lpstr>
      <vt:lpstr>Conclusion</vt:lpstr>
    </vt:vector>
  </TitlesOfParts>
  <Company>Texas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Tifany</dc:creator>
  <cp:lastModifiedBy>Robert J. Hillard</cp:lastModifiedBy>
  <cp:revision>850</cp:revision>
  <dcterms:created xsi:type="dcterms:W3CDTF">2010-05-24T20:22:24Z</dcterms:created>
  <dcterms:modified xsi:type="dcterms:W3CDTF">2013-04-25T21:16:41Z</dcterms:modified>
</cp:coreProperties>
</file>