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tags/tag59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  <p:sldMasterId id="2147486021" r:id="rId6"/>
  </p:sldMasterIdLst>
  <p:notesMasterIdLst>
    <p:notesMasterId r:id="rId52"/>
  </p:notesMasterIdLst>
  <p:handoutMasterIdLst>
    <p:handoutMasterId r:id="rId53"/>
  </p:handoutMasterIdLst>
  <p:sldIdLst>
    <p:sldId id="827" r:id="rId7"/>
    <p:sldId id="1018" r:id="rId8"/>
    <p:sldId id="829" r:id="rId9"/>
    <p:sldId id="976" r:id="rId10"/>
    <p:sldId id="836" r:id="rId11"/>
    <p:sldId id="837" r:id="rId12"/>
    <p:sldId id="838" r:id="rId13"/>
    <p:sldId id="992" r:id="rId14"/>
    <p:sldId id="993" r:id="rId15"/>
    <p:sldId id="991" r:id="rId16"/>
    <p:sldId id="985" r:id="rId17"/>
    <p:sldId id="977" r:id="rId18"/>
    <p:sldId id="989" r:id="rId19"/>
    <p:sldId id="988" r:id="rId20"/>
    <p:sldId id="1019" r:id="rId21"/>
    <p:sldId id="1016" r:id="rId22"/>
    <p:sldId id="998" r:id="rId23"/>
    <p:sldId id="999" r:id="rId24"/>
    <p:sldId id="1000" r:id="rId25"/>
    <p:sldId id="1001" r:id="rId26"/>
    <p:sldId id="995" r:id="rId27"/>
    <p:sldId id="996" r:id="rId28"/>
    <p:sldId id="997" r:id="rId29"/>
    <p:sldId id="1002" r:id="rId30"/>
    <p:sldId id="1003" r:id="rId31"/>
    <p:sldId id="1004" r:id="rId32"/>
    <p:sldId id="1005" r:id="rId33"/>
    <p:sldId id="1017" r:id="rId34"/>
    <p:sldId id="970" r:id="rId35"/>
    <p:sldId id="971" r:id="rId36"/>
    <p:sldId id="974" r:id="rId37"/>
    <p:sldId id="972" r:id="rId38"/>
    <p:sldId id="973" r:id="rId39"/>
    <p:sldId id="1006" r:id="rId40"/>
    <p:sldId id="1007" r:id="rId41"/>
    <p:sldId id="1020" r:id="rId42"/>
    <p:sldId id="1021" r:id="rId43"/>
    <p:sldId id="1008" r:id="rId44"/>
    <p:sldId id="1009" r:id="rId45"/>
    <p:sldId id="1010" r:id="rId46"/>
    <p:sldId id="1011" r:id="rId47"/>
    <p:sldId id="1012" r:id="rId48"/>
    <p:sldId id="1013" r:id="rId49"/>
    <p:sldId id="1014" r:id="rId50"/>
    <p:sldId id="1015" r:id="rId51"/>
  </p:sldIdLst>
  <p:sldSz cx="9144000" cy="6858000" type="screen4x3"/>
  <p:notesSz cx="7315200" cy="9601200"/>
  <p:custDataLst>
    <p:tags r:id="rId54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80" d="100"/>
          <a:sy n="80" d="100"/>
        </p:scale>
        <p:origin x="-1686" y="-1236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5C2274EC-813D-4FAA-B106-4C603B3B957F}" type="slidenum">
              <a:rPr lang="en-US" sz="1200">
                <a:solidFill>
                  <a:srgbClr val="000000"/>
                </a:solidFill>
              </a:rPr>
              <a:pPr defTabSz="951801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16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7438709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52838"/>
            <a:ext cx="8839200" cy="144780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Multicore Applications</a:t>
            </a:r>
          </a:p>
        </p:txBody>
      </p:sp>
      <p:sp>
        <p:nvSpPr>
          <p:cNvPr id="3" name="PPTShape_0"/>
          <p:cNvSpPr txBox="1">
            <a:spLocks noChangeArrowheads="1"/>
          </p:cNvSpPr>
          <p:nvPr/>
        </p:nvSpPr>
        <p:spPr bwMode="auto">
          <a:xfrm>
            <a:off x="142960" y="1165082"/>
            <a:ext cx="8839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5400" kern="0" dirty="0" err="1" smtClean="0">
                <a:solidFill>
                  <a:srgbClr val="000000"/>
                </a:solidFill>
                <a:latin typeface="+mj-lt"/>
              </a:rPr>
              <a:t>KeyStone</a:t>
            </a:r>
            <a:r>
              <a:rPr lang="en-US" sz="54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SoC</a:t>
            </a:r>
            <a:endParaRPr lang="en-US" sz="5400" dirty="0" smtClean="0">
              <a:latin typeface="+mj-lt"/>
            </a:endParaRPr>
          </a:p>
          <a:p>
            <a:pPr algn="ctr">
              <a:defRPr/>
            </a:pPr>
            <a:r>
              <a:rPr lang="en-US" sz="5400" dirty="0" smtClean="0">
                <a:latin typeface="+mj-lt"/>
              </a:rPr>
              <a:t>Architecture Overview</a:t>
            </a:r>
            <a:endParaRPr lang="en-US" sz="5400" kern="0" dirty="0">
              <a:solidFill>
                <a:srgbClr val="000000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 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93267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92750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93154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6250" y="104775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II Architecture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673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b="1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2313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95672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67891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213041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30254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57718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10215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39872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8597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51078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3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 </a:t>
            </a:r>
            <a:r>
              <a:rPr lang="en-US" sz="3600" b="0" dirty="0" smtClean="0"/>
              <a:t>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43277" y="1021559"/>
            <a:ext cx="3800723" cy="545080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Integrated Neon and Vector</a:t>
            </a:r>
            <a:br>
              <a:rPr lang="en-US" sz="1500" dirty="0" smtClean="0"/>
            </a:br>
            <a:r>
              <a:rPr lang="en-US" sz="15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AMBA 4.0 AXI Coherency Extension (ACE) master port is connected directly to the MSMC2 for short-path access to shared MSMC SRAM.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ACE also provides IO-coherent access to the shared memory and external memory connected through the EMIF.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Cluster-level and core-level power management and low-power standby modes (also known as WFI/WFE modes)</a:t>
            </a:r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76200"/>
            <a:ext cx="8963025" cy="9144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980597"/>
            <a:ext cx="375761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2-6 MB shared among the C66x and ARM A15 CorePacs.</a:t>
            </a:r>
            <a:endParaRPr lang="en-US" alt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May contain program and data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Arbitrates access of C66x and ARM A15 </a:t>
            </a:r>
            <a:r>
              <a:rPr lang="en-US" altLang="en-US" sz="1500" dirty="0" err="1" smtClean="0">
                <a:latin typeface="+mn-lt"/>
              </a:rPr>
              <a:t>CorePac</a:t>
            </a:r>
            <a:r>
              <a:rPr lang="en-US" altLang="en-US" sz="1500" dirty="0" smtClean="0">
                <a:latin typeface="+mn-lt"/>
              </a:rPr>
              <a:t> and </a:t>
            </a:r>
            <a:r>
              <a:rPr lang="en-US" altLang="en-US" sz="1500" dirty="0" err="1" smtClean="0">
                <a:latin typeface="+mn-lt"/>
              </a:rPr>
              <a:t>SoC</a:t>
            </a:r>
            <a:r>
              <a:rPr lang="en-US" altLang="en-US" sz="1500" dirty="0" smtClean="0">
                <a:latin typeface="+mn-lt"/>
              </a:rPr>
              <a:t> masters to shared and external memory through DDR3 EMIF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Provides error detection and correction for all shared memory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Memory </a:t>
            </a:r>
            <a:r>
              <a:rPr lang="en-US" sz="15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>
                <a:latin typeface="+mn-lt"/>
              </a:rPr>
              <a:t>Provides </a:t>
            </a:r>
            <a:r>
              <a:rPr lang="en-US" sz="15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 for ARM coherency with EDMA/peripheral masters in DDR3A and MSMC SRAM space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Runs at the DSP frequency, thereby increasing memory access by fourfold compared to previous MSMC v1.0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1035698"/>
            <a:ext cx="3661303" cy="524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900" dirty="0" smtClean="0">
                <a:latin typeface="+mn-lt"/>
              </a:rPr>
              <a:t>Up to two DDR3 subsystem(s)</a:t>
            </a:r>
            <a:br>
              <a:rPr lang="en-US" sz="1900" dirty="0" smtClean="0">
                <a:latin typeface="+mn-lt"/>
              </a:rPr>
            </a:br>
            <a:r>
              <a:rPr lang="en-US" sz="1900" dirty="0" smtClean="0">
                <a:latin typeface="+mn-lt"/>
              </a:rPr>
              <a:t>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first DDR3 subsystem (DDR3A) supports up to 8 </a:t>
            </a:r>
            <a:r>
              <a:rPr lang="en-US" sz="1900" dirty="0">
                <a:latin typeface="+mn-lt"/>
              </a:rPr>
              <a:t>GB memory </a:t>
            </a:r>
            <a:r>
              <a:rPr lang="en-US" sz="19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power down of unused pins when using 16-bit or 32-bit width</a:t>
            </a:r>
            <a:endParaRPr lang="en-US" sz="19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957263"/>
            <a:ext cx="3594894" cy="537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Queue Manager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5"/>
            <a:ext cx="8791575" cy="93345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</a:t>
            </a:r>
            <a:br>
              <a:rPr lang="en-US" sz="3600" b="0" dirty="0" smtClean="0"/>
            </a:br>
            <a:r>
              <a:rPr lang="en-US" sz="3600" b="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Network Coprocessor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1033190"/>
            <a:ext cx="3733802" cy="520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Consists of 2x Network Coprocessor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Packet </a:t>
            </a:r>
            <a:r>
              <a:rPr lang="en-US" sz="1600" dirty="0">
                <a:latin typeface="+mn-lt"/>
              </a:rPr>
              <a:t>Accelerator (PA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Security </a:t>
            </a:r>
            <a:r>
              <a:rPr lang="en-US" sz="1600" dirty="0">
                <a:latin typeface="+mn-lt"/>
              </a:rPr>
              <a:t>Accelerator (SA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IPsec ESP, IPsec AH, SRTP, and 3GPP protocols</a:t>
            </a:r>
            <a:endParaRPr lang="en-US" sz="16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2x 5-port Ethernet switches(depending on number of instances of NetCp) with 4-8 ports connecting to 4-8 SGMII ports and one port connecting to the Packet and Security Accelerators.</a:t>
            </a: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102842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0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102390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1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95831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Power-state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20x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6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3" y="6343651"/>
            <a:ext cx="8758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42925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b="1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7184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2" name="Group 828"/>
          <p:cNvGrpSpPr/>
          <p:nvPr/>
        </p:nvGrpSpPr>
        <p:grpSpPr>
          <a:xfrm>
            <a:off x="0" y="914400"/>
            <a:ext cx="5349875" cy="5440363"/>
            <a:chOff x="0" y="914400"/>
            <a:chExt cx="5349875" cy="5440363"/>
          </a:xfrm>
        </p:grpSpPr>
        <p:sp>
          <p:nvSpPr>
            <p:cNvPr id="830" name="AutoShape 426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4987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28"/>
            <p:cNvGrpSpPr>
              <a:grpSpLocks/>
            </p:cNvGrpSpPr>
            <p:nvPr/>
          </p:nvGrpSpPr>
          <p:grpSpPr bwMode="auto">
            <a:xfrm>
              <a:off x="247650" y="930275"/>
              <a:ext cx="5084763" cy="5151438"/>
              <a:chOff x="156" y="586"/>
              <a:chExt cx="3203" cy="3245"/>
            </a:xfrm>
          </p:grpSpPr>
          <p:sp>
            <p:nvSpPr>
              <p:cNvPr id="1051" name="Rectangle 428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429"/>
              <p:cNvSpPr>
                <a:spLocks noChangeArrowheads="1"/>
              </p:cNvSpPr>
              <p:nvPr/>
            </p:nvSpPr>
            <p:spPr bwMode="auto">
              <a:xfrm>
                <a:off x="569" y="2868"/>
                <a:ext cx="1471" cy="958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430"/>
              <p:cNvSpPr>
                <a:spLocks noChangeArrowheads="1"/>
              </p:cNvSpPr>
              <p:nvPr/>
            </p:nvSpPr>
            <p:spPr bwMode="auto">
              <a:xfrm>
                <a:off x="2572" y="621"/>
                <a:ext cx="782" cy="1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431"/>
              <p:cNvSpPr>
                <a:spLocks noChangeArrowheads="1"/>
              </p:cNvSpPr>
              <p:nvPr/>
            </p:nvSpPr>
            <p:spPr bwMode="auto">
              <a:xfrm>
                <a:off x="1098" y="2180"/>
                <a:ext cx="107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4 Cores @ 1.0 GHz / 1.2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432"/>
              <p:cNvSpPr>
                <a:spLocks noChangeArrowheads="1"/>
              </p:cNvSpPr>
              <p:nvPr/>
            </p:nvSpPr>
            <p:spPr bwMode="auto">
              <a:xfrm>
                <a:off x="1320" y="1253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33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34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35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436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437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438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441"/>
              <p:cNvSpPr>
                <a:spLocks noChangeArrowheads="1"/>
              </p:cNvSpPr>
              <p:nvPr/>
            </p:nvSpPr>
            <p:spPr bwMode="auto">
              <a:xfrm>
                <a:off x="2728" y="1880"/>
                <a:ext cx="418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442"/>
              <p:cNvSpPr>
                <a:spLocks noChangeArrowheads="1"/>
              </p:cNvSpPr>
              <p:nvPr/>
            </p:nvSpPr>
            <p:spPr bwMode="auto">
              <a:xfrm>
                <a:off x="2707" y="1859"/>
                <a:ext cx="413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443"/>
              <p:cNvSpPr>
                <a:spLocks noChangeArrowheads="1"/>
              </p:cNvSpPr>
              <p:nvPr/>
            </p:nvSpPr>
            <p:spPr bwMode="auto">
              <a:xfrm>
                <a:off x="2807" y="1885"/>
                <a:ext cx="2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FFTC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444"/>
              <p:cNvSpPr>
                <a:spLocks noChangeArrowheads="1"/>
              </p:cNvSpPr>
              <p:nvPr/>
            </p:nvSpPr>
            <p:spPr bwMode="auto">
              <a:xfrm>
                <a:off x="2728" y="1452"/>
                <a:ext cx="418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445"/>
              <p:cNvSpPr>
                <a:spLocks noChangeArrowheads="1"/>
              </p:cNvSpPr>
              <p:nvPr/>
            </p:nvSpPr>
            <p:spPr bwMode="auto">
              <a:xfrm>
                <a:off x="2707" y="1432"/>
                <a:ext cx="413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446"/>
              <p:cNvSpPr>
                <a:spLocks noChangeArrowheads="1"/>
              </p:cNvSpPr>
              <p:nvPr/>
            </p:nvSpPr>
            <p:spPr bwMode="auto">
              <a:xfrm>
                <a:off x="2787" y="1459"/>
                <a:ext cx="25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TCP3d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447"/>
              <p:cNvSpPr>
                <a:spLocks noChangeArrowheads="1"/>
              </p:cNvSpPr>
              <p:nvPr/>
            </p:nvSpPr>
            <p:spPr bwMode="auto">
              <a:xfrm>
                <a:off x="2228" y="607"/>
                <a:ext cx="23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C6670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448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449"/>
              <p:cNvSpPr>
                <a:spLocks noChangeArrowheads="1"/>
              </p:cNvSpPr>
              <p:nvPr/>
            </p:nvSpPr>
            <p:spPr bwMode="auto">
              <a:xfrm>
                <a:off x="1346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450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451"/>
              <p:cNvSpPr>
                <a:spLocks noChangeArrowheads="1"/>
              </p:cNvSpPr>
              <p:nvPr/>
            </p:nvSpPr>
            <p:spPr bwMode="auto">
              <a:xfrm>
                <a:off x="1372" y="70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2MB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452"/>
              <p:cNvSpPr>
                <a:spLocks noChangeArrowheads="1"/>
              </p:cNvSpPr>
              <p:nvPr/>
            </p:nvSpPr>
            <p:spPr bwMode="auto">
              <a:xfrm>
                <a:off x="1362" y="76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453"/>
              <p:cNvSpPr>
                <a:spLocks noChangeArrowheads="1"/>
              </p:cNvSpPr>
              <p:nvPr/>
            </p:nvSpPr>
            <p:spPr bwMode="auto">
              <a:xfrm>
                <a:off x="1341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454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455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456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457"/>
              <p:cNvSpPr>
                <a:spLocks noChangeArrowheads="1"/>
              </p:cNvSpPr>
              <p:nvPr/>
            </p:nvSpPr>
            <p:spPr bwMode="auto">
              <a:xfrm>
                <a:off x="2707" y="989"/>
                <a:ext cx="413" cy="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460"/>
              <p:cNvSpPr>
                <a:spLocks noChangeArrowheads="1"/>
              </p:cNvSpPr>
              <p:nvPr/>
            </p:nvSpPr>
            <p:spPr bwMode="auto">
              <a:xfrm>
                <a:off x="2707" y="781"/>
                <a:ext cx="413" cy="1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462"/>
              <p:cNvSpPr>
                <a:spLocks noChangeArrowheads="1"/>
              </p:cNvSpPr>
              <p:nvPr/>
            </p:nvSpPr>
            <p:spPr bwMode="auto">
              <a:xfrm>
                <a:off x="2707" y="1650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463"/>
              <p:cNvSpPr>
                <a:spLocks noChangeArrowheads="1"/>
              </p:cNvSpPr>
              <p:nvPr/>
            </p:nvSpPr>
            <p:spPr bwMode="auto">
              <a:xfrm>
                <a:off x="2792" y="1672"/>
                <a:ext cx="25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465"/>
              <p:cNvSpPr>
                <a:spLocks noChangeArrowheads="1"/>
              </p:cNvSpPr>
              <p:nvPr/>
            </p:nvSpPr>
            <p:spPr bwMode="auto">
              <a:xfrm>
                <a:off x="3184" y="1478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467"/>
              <p:cNvSpPr>
                <a:spLocks noChangeArrowheads="1"/>
              </p:cNvSpPr>
              <p:nvPr/>
            </p:nvSpPr>
            <p:spPr bwMode="auto">
              <a:xfrm>
                <a:off x="3184" y="189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x2</a:t>
                </a:r>
                <a:endParaRPr 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Freeform 470"/>
              <p:cNvSpPr>
                <a:spLocks/>
              </p:cNvSpPr>
              <p:nvPr/>
            </p:nvSpPr>
            <p:spPr bwMode="auto">
              <a:xfrm>
                <a:off x="2634" y="1024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471"/>
              <p:cNvSpPr>
                <a:spLocks/>
              </p:cNvSpPr>
              <p:nvPr/>
            </p:nvSpPr>
            <p:spPr bwMode="auto">
              <a:xfrm>
                <a:off x="2640" y="105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472"/>
              <p:cNvSpPr>
                <a:spLocks noChangeArrowheads="1"/>
              </p:cNvSpPr>
              <p:nvPr/>
            </p:nvSpPr>
            <p:spPr bwMode="auto">
              <a:xfrm>
                <a:off x="2488" y="105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Freeform 473"/>
              <p:cNvSpPr>
                <a:spLocks/>
              </p:cNvSpPr>
              <p:nvPr/>
            </p:nvSpPr>
            <p:spPr bwMode="auto">
              <a:xfrm>
                <a:off x="2426" y="1024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474"/>
              <p:cNvSpPr>
                <a:spLocks/>
              </p:cNvSpPr>
              <p:nvPr/>
            </p:nvSpPr>
            <p:spPr bwMode="auto">
              <a:xfrm>
                <a:off x="2478" y="105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0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1 h 16"/>
                  <a:gd name="T12" fmla="*/ 5 w 10"/>
                  <a:gd name="T13" fmla="*/ 11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Rectangle 475"/>
              <p:cNvSpPr>
                <a:spLocks noChangeArrowheads="1"/>
              </p:cNvSpPr>
              <p:nvPr/>
            </p:nvSpPr>
            <p:spPr bwMode="auto">
              <a:xfrm>
                <a:off x="2718" y="642"/>
                <a:ext cx="54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Coprocessors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Freeform 476"/>
              <p:cNvSpPr>
                <a:spLocks/>
              </p:cNvSpPr>
              <p:nvPr/>
            </p:nvSpPr>
            <p:spPr bwMode="auto">
              <a:xfrm>
                <a:off x="2634" y="124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477"/>
              <p:cNvSpPr>
                <a:spLocks/>
              </p:cNvSpPr>
              <p:nvPr/>
            </p:nvSpPr>
            <p:spPr bwMode="auto">
              <a:xfrm>
                <a:off x="2640" y="1269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Rectangle 478"/>
              <p:cNvSpPr>
                <a:spLocks noChangeArrowheads="1"/>
              </p:cNvSpPr>
              <p:nvPr/>
            </p:nvSpPr>
            <p:spPr bwMode="auto">
              <a:xfrm>
                <a:off x="2488" y="1269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Freeform 479"/>
              <p:cNvSpPr>
                <a:spLocks/>
              </p:cNvSpPr>
              <p:nvPr/>
            </p:nvSpPr>
            <p:spPr bwMode="auto">
              <a:xfrm>
                <a:off x="2426" y="1243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480"/>
              <p:cNvSpPr>
                <a:spLocks/>
              </p:cNvSpPr>
              <p:nvPr/>
            </p:nvSpPr>
            <p:spPr bwMode="auto">
              <a:xfrm>
                <a:off x="2478" y="1269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481"/>
              <p:cNvSpPr>
                <a:spLocks/>
              </p:cNvSpPr>
              <p:nvPr/>
            </p:nvSpPr>
            <p:spPr bwMode="auto">
              <a:xfrm>
                <a:off x="2634" y="168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7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7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482"/>
              <p:cNvSpPr>
                <a:spLocks/>
              </p:cNvSpPr>
              <p:nvPr/>
            </p:nvSpPr>
            <p:spPr bwMode="auto">
              <a:xfrm>
                <a:off x="2640" y="1706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483"/>
              <p:cNvSpPr>
                <a:spLocks noChangeArrowheads="1"/>
              </p:cNvSpPr>
              <p:nvPr/>
            </p:nvSpPr>
            <p:spPr bwMode="auto">
              <a:xfrm>
                <a:off x="2488" y="170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Freeform 484"/>
              <p:cNvSpPr>
                <a:spLocks/>
              </p:cNvSpPr>
              <p:nvPr/>
            </p:nvSpPr>
            <p:spPr bwMode="auto">
              <a:xfrm>
                <a:off x="2426" y="168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7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7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485"/>
              <p:cNvSpPr>
                <a:spLocks/>
              </p:cNvSpPr>
              <p:nvPr/>
            </p:nvSpPr>
            <p:spPr bwMode="auto">
              <a:xfrm>
                <a:off x="2478" y="1706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5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11 h 16"/>
                  <a:gd name="T10" fmla="*/ 5 w 10"/>
                  <a:gd name="T11" fmla="*/ 11 h 16"/>
                  <a:gd name="T12" fmla="*/ 5 w 10"/>
                  <a:gd name="T13" fmla="*/ 16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486"/>
              <p:cNvSpPr>
                <a:spLocks/>
              </p:cNvSpPr>
              <p:nvPr/>
            </p:nvSpPr>
            <p:spPr bwMode="auto">
              <a:xfrm>
                <a:off x="2634" y="1899"/>
                <a:ext cx="68" cy="68"/>
              </a:xfrm>
              <a:custGeom>
                <a:avLst/>
                <a:gdLst>
                  <a:gd name="T0" fmla="*/ 0 w 68"/>
                  <a:gd name="T1" fmla="*/ 68 h 68"/>
                  <a:gd name="T2" fmla="*/ 68 w 68"/>
                  <a:gd name="T3" fmla="*/ 31 h 68"/>
                  <a:gd name="T4" fmla="*/ 0 w 68"/>
                  <a:gd name="T5" fmla="*/ 0 h 68"/>
                  <a:gd name="T6" fmla="*/ 0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0" y="68"/>
                    </a:moveTo>
                    <a:lnTo>
                      <a:pt x="68" y="31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487"/>
              <p:cNvSpPr>
                <a:spLocks/>
              </p:cNvSpPr>
              <p:nvPr/>
            </p:nvSpPr>
            <p:spPr bwMode="auto">
              <a:xfrm>
                <a:off x="2640" y="192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Rectangle 488"/>
              <p:cNvSpPr>
                <a:spLocks noChangeArrowheads="1"/>
              </p:cNvSpPr>
              <p:nvPr/>
            </p:nvSpPr>
            <p:spPr bwMode="auto">
              <a:xfrm>
                <a:off x="2488" y="192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Freeform 489"/>
              <p:cNvSpPr>
                <a:spLocks/>
              </p:cNvSpPr>
              <p:nvPr/>
            </p:nvSpPr>
            <p:spPr bwMode="auto">
              <a:xfrm>
                <a:off x="2426" y="1899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31 h 68"/>
                  <a:gd name="T4" fmla="*/ 68 w 68"/>
                  <a:gd name="T5" fmla="*/ 0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0" y="31"/>
                    </a:lnTo>
                    <a:lnTo>
                      <a:pt x="68" y="0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490"/>
              <p:cNvSpPr>
                <a:spLocks/>
              </p:cNvSpPr>
              <p:nvPr/>
            </p:nvSpPr>
            <p:spPr bwMode="auto">
              <a:xfrm>
                <a:off x="2478" y="192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0 h 16"/>
                  <a:gd name="T12" fmla="*/ 5 w 10"/>
                  <a:gd name="T13" fmla="*/ 10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Rectangle 491"/>
              <p:cNvSpPr>
                <a:spLocks noChangeArrowheads="1"/>
              </p:cNvSpPr>
              <p:nvPr/>
            </p:nvSpPr>
            <p:spPr bwMode="auto">
              <a:xfrm>
                <a:off x="2770" y="1234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492"/>
              <p:cNvSpPr>
                <a:spLocks noChangeArrowheads="1"/>
              </p:cNvSpPr>
              <p:nvPr/>
            </p:nvSpPr>
            <p:spPr bwMode="auto">
              <a:xfrm>
                <a:off x="2749" y="1213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493"/>
              <p:cNvSpPr>
                <a:spLocks noChangeArrowheads="1"/>
              </p:cNvSpPr>
              <p:nvPr/>
            </p:nvSpPr>
            <p:spPr bwMode="auto">
              <a:xfrm>
                <a:off x="2728" y="1192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494"/>
              <p:cNvSpPr>
                <a:spLocks noChangeArrowheads="1"/>
              </p:cNvSpPr>
              <p:nvPr/>
            </p:nvSpPr>
            <p:spPr bwMode="auto">
              <a:xfrm>
                <a:off x="2707" y="1176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495"/>
              <p:cNvSpPr>
                <a:spLocks noChangeArrowheads="1"/>
              </p:cNvSpPr>
              <p:nvPr/>
            </p:nvSpPr>
            <p:spPr bwMode="auto">
              <a:xfrm>
                <a:off x="2803" y="1198"/>
                <a:ext cx="2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VCP2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497"/>
              <p:cNvSpPr>
                <a:spLocks noChangeArrowheads="1"/>
              </p:cNvSpPr>
              <p:nvPr/>
            </p:nvSpPr>
            <p:spPr bwMode="auto">
              <a:xfrm>
                <a:off x="3215" y="1259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x4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Freeform 498"/>
              <p:cNvSpPr>
                <a:spLocks/>
              </p:cNvSpPr>
              <p:nvPr/>
            </p:nvSpPr>
            <p:spPr bwMode="auto">
              <a:xfrm>
                <a:off x="2634" y="147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500"/>
              <p:cNvSpPr>
                <a:spLocks noChangeArrowheads="1"/>
              </p:cNvSpPr>
              <p:nvPr/>
            </p:nvSpPr>
            <p:spPr bwMode="auto">
              <a:xfrm>
                <a:off x="2488" y="149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Freeform 501"/>
              <p:cNvSpPr>
                <a:spLocks/>
              </p:cNvSpPr>
              <p:nvPr/>
            </p:nvSpPr>
            <p:spPr bwMode="auto">
              <a:xfrm>
                <a:off x="2426" y="147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503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504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505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Freeform 506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507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Rectangle 508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509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51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511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513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514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515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516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Line 517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518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519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520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521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522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523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524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525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Rectangle 526"/>
              <p:cNvSpPr>
                <a:spLocks noChangeArrowheads="1"/>
              </p:cNvSpPr>
              <p:nvPr/>
            </p:nvSpPr>
            <p:spPr bwMode="auto">
              <a:xfrm>
                <a:off x="428" y="638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Freeform 527"/>
              <p:cNvSpPr>
                <a:spLocks/>
              </p:cNvSpPr>
              <p:nvPr/>
            </p:nvSpPr>
            <p:spPr bwMode="auto">
              <a:xfrm>
                <a:off x="1148" y="946"/>
                <a:ext cx="88" cy="88"/>
              </a:xfrm>
              <a:custGeom>
                <a:avLst/>
                <a:gdLst>
                  <a:gd name="T0" fmla="*/ 88 w 88"/>
                  <a:gd name="T1" fmla="*/ 47 h 88"/>
                  <a:gd name="T2" fmla="*/ 0 w 88"/>
                  <a:gd name="T3" fmla="*/ 88 h 88"/>
                  <a:gd name="T4" fmla="*/ 0 w 88"/>
                  <a:gd name="T5" fmla="*/ 0 h 88"/>
                  <a:gd name="T6" fmla="*/ 88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88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8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528"/>
              <p:cNvSpPr>
                <a:spLocks/>
              </p:cNvSpPr>
              <p:nvPr/>
            </p:nvSpPr>
            <p:spPr bwMode="auto">
              <a:xfrm>
                <a:off x="1148" y="972"/>
                <a:ext cx="20" cy="36"/>
              </a:xfrm>
              <a:custGeom>
                <a:avLst/>
                <a:gdLst>
                  <a:gd name="T0" fmla="*/ 0 w 20"/>
                  <a:gd name="T1" fmla="*/ 36 h 36"/>
                  <a:gd name="T2" fmla="*/ 5 w 20"/>
                  <a:gd name="T3" fmla="*/ 36 h 36"/>
                  <a:gd name="T4" fmla="*/ 10 w 20"/>
                  <a:gd name="T5" fmla="*/ 36 h 36"/>
                  <a:gd name="T6" fmla="*/ 10 w 20"/>
                  <a:gd name="T7" fmla="*/ 31 h 36"/>
                  <a:gd name="T8" fmla="*/ 15 w 20"/>
                  <a:gd name="T9" fmla="*/ 31 h 36"/>
                  <a:gd name="T10" fmla="*/ 15 w 20"/>
                  <a:gd name="T11" fmla="*/ 31 h 36"/>
                  <a:gd name="T12" fmla="*/ 15 w 20"/>
                  <a:gd name="T13" fmla="*/ 26 h 36"/>
                  <a:gd name="T14" fmla="*/ 20 w 20"/>
                  <a:gd name="T15" fmla="*/ 21 h 36"/>
                  <a:gd name="T16" fmla="*/ 20 w 20"/>
                  <a:gd name="T17" fmla="*/ 21 h 36"/>
                  <a:gd name="T18" fmla="*/ 20 w 20"/>
                  <a:gd name="T19" fmla="*/ 15 h 36"/>
                  <a:gd name="T20" fmla="*/ 15 w 20"/>
                  <a:gd name="T21" fmla="*/ 10 h 36"/>
                  <a:gd name="T22" fmla="*/ 15 w 20"/>
                  <a:gd name="T23" fmla="*/ 10 h 36"/>
                  <a:gd name="T24" fmla="*/ 15 w 20"/>
                  <a:gd name="T25" fmla="*/ 5 h 36"/>
                  <a:gd name="T26" fmla="*/ 10 w 20"/>
                  <a:gd name="T27" fmla="*/ 5 h 36"/>
                  <a:gd name="T28" fmla="*/ 10 w 20"/>
                  <a:gd name="T29" fmla="*/ 5 h 36"/>
                  <a:gd name="T30" fmla="*/ 5 w 20"/>
                  <a:gd name="T31" fmla="*/ 0 h 36"/>
                  <a:gd name="T32" fmla="*/ 0 w 20"/>
                  <a:gd name="T33" fmla="*/ 0 h 36"/>
                  <a:gd name="T34" fmla="*/ 0 w 20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36"/>
                  <a:gd name="T56" fmla="*/ 20 w 20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0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Rectangle 529"/>
              <p:cNvSpPr>
                <a:spLocks noChangeArrowheads="1"/>
              </p:cNvSpPr>
              <p:nvPr/>
            </p:nvSpPr>
            <p:spPr bwMode="auto">
              <a:xfrm>
                <a:off x="1111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Freeform 530"/>
              <p:cNvSpPr>
                <a:spLocks/>
              </p:cNvSpPr>
              <p:nvPr/>
            </p:nvSpPr>
            <p:spPr bwMode="auto">
              <a:xfrm>
                <a:off x="1022" y="946"/>
                <a:ext cx="89" cy="88"/>
              </a:xfrm>
              <a:custGeom>
                <a:avLst/>
                <a:gdLst>
                  <a:gd name="T0" fmla="*/ 0 w 89"/>
                  <a:gd name="T1" fmla="*/ 47 h 88"/>
                  <a:gd name="T2" fmla="*/ 89 w 89"/>
                  <a:gd name="T3" fmla="*/ 88 h 88"/>
                  <a:gd name="T4" fmla="*/ 89 w 89"/>
                  <a:gd name="T5" fmla="*/ 0 h 88"/>
                  <a:gd name="T6" fmla="*/ 0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0" y="47"/>
                    </a:moveTo>
                    <a:lnTo>
                      <a:pt x="89" y="88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531"/>
              <p:cNvSpPr>
                <a:spLocks/>
              </p:cNvSpPr>
              <p:nvPr/>
            </p:nvSpPr>
            <p:spPr bwMode="auto">
              <a:xfrm>
                <a:off x="1095" y="972"/>
                <a:ext cx="16" cy="36"/>
              </a:xfrm>
              <a:custGeom>
                <a:avLst/>
                <a:gdLst>
                  <a:gd name="T0" fmla="*/ 16 w 16"/>
                  <a:gd name="T1" fmla="*/ 0 h 36"/>
                  <a:gd name="T2" fmla="*/ 11 w 16"/>
                  <a:gd name="T3" fmla="*/ 0 h 36"/>
                  <a:gd name="T4" fmla="*/ 11 w 16"/>
                  <a:gd name="T5" fmla="*/ 5 h 36"/>
                  <a:gd name="T6" fmla="*/ 6 w 16"/>
                  <a:gd name="T7" fmla="*/ 5 h 36"/>
                  <a:gd name="T8" fmla="*/ 6 w 16"/>
                  <a:gd name="T9" fmla="*/ 5 h 36"/>
                  <a:gd name="T10" fmla="*/ 0 w 16"/>
                  <a:gd name="T11" fmla="*/ 10 h 36"/>
                  <a:gd name="T12" fmla="*/ 0 w 16"/>
                  <a:gd name="T13" fmla="*/ 10 h 36"/>
                  <a:gd name="T14" fmla="*/ 0 w 16"/>
                  <a:gd name="T15" fmla="*/ 15 h 36"/>
                  <a:gd name="T16" fmla="*/ 0 w 16"/>
                  <a:gd name="T17" fmla="*/ 21 h 36"/>
                  <a:gd name="T18" fmla="*/ 0 w 16"/>
                  <a:gd name="T19" fmla="*/ 21 h 36"/>
                  <a:gd name="T20" fmla="*/ 0 w 16"/>
                  <a:gd name="T21" fmla="*/ 26 h 36"/>
                  <a:gd name="T22" fmla="*/ 0 w 16"/>
                  <a:gd name="T23" fmla="*/ 31 h 36"/>
                  <a:gd name="T24" fmla="*/ 6 w 16"/>
                  <a:gd name="T25" fmla="*/ 31 h 36"/>
                  <a:gd name="T26" fmla="*/ 6 w 16"/>
                  <a:gd name="T27" fmla="*/ 31 h 36"/>
                  <a:gd name="T28" fmla="*/ 11 w 16"/>
                  <a:gd name="T29" fmla="*/ 36 h 36"/>
                  <a:gd name="T30" fmla="*/ 11 w 16"/>
                  <a:gd name="T31" fmla="*/ 36 h 36"/>
                  <a:gd name="T32" fmla="*/ 16 w 16"/>
                  <a:gd name="T33" fmla="*/ 36 h 36"/>
                  <a:gd name="T34" fmla="*/ 16 w 16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6"/>
                  <a:gd name="T56" fmla="*/ 16 w 16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6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Rectangle 532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533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534"/>
              <p:cNvSpPr>
                <a:spLocks noChangeArrowheads="1"/>
              </p:cNvSpPr>
              <p:nvPr/>
            </p:nvSpPr>
            <p:spPr bwMode="auto">
              <a:xfrm rot="-5400000">
                <a:off x="1854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535"/>
              <p:cNvSpPr>
                <a:spLocks noChangeArrowheads="1"/>
              </p:cNvSpPr>
              <p:nvPr/>
            </p:nvSpPr>
            <p:spPr bwMode="auto">
              <a:xfrm rot="-5400000">
                <a:off x="1852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536"/>
              <p:cNvSpPr>
                <a:spLocks noChangeArrowheads="1"/>
              </p:cNvSpPr>
              <p:nvPr/>
            </p:nvSpPr>
            <p:spPr bwMode="auto">
              <a:xfrm rot="-5400000">
                <a:off x="1870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537"/>
              <p:cNvSpPr>
                <a:spLocks noChangeArrowheads="1"/>
              </p:cNvSpPr>
              <p:nvPr/>
            </p:nvSpPr>
            <p:spPr bwMode="auto">
              <a:xfrm rot="-5400000">
                <a:off x="1849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538"/>
              <p:cNvSpPr>
                <a:spLocks noChangeArrowheads="1"/>
              </p:cNvSpPr>
              <p:nvPr/>
            </p:nvSpPr>
            <p:spPr bwMode="auto">
              <a:xfrm rot="-5400000">
                <a:off x="1870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539"/>
              <p:cNvSpPr>
                <a:spLocks noChangeArrowheads="1"/>
              </p:cNvSpPr>
              <p:nvPr/>
            </p:nvSpPr>
            <p:spPr bwMode="auto">
              <a:xfrm rot="-5400000">
                <a:off x="1870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540"/>
              <p:cNvSpPr>
                <a:spLocks noChangeArrowheads="1"/>
              </p:cNvSpPr>
              <p:nvPr/>
            </p:nvSpPr>
            <p:spPr bwMode="auto">
              <a:xfrm rot="-5400000">
                <a:off x="1855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542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543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544"/>
              <p:cNvSpPr>
                <a:spLocks noChangeArrowheads="1"/>
              </p:cNvSpPr>
              <p:nvPr/>
            </p:nvSpPr>
            <p:spPr bwMode="auto">
              <a:xfrm rot="-5400000">
                <a:off x="1070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545"/>
              <p:cNvSpPr>
                <a:spLocks noChangeArrowheads="1"/>
              </p:cNvSpPr>
              <p:nvPr/>
            </p:nvSpPr>
            <p:spPr bwMode="auto">
              <a:xfrm rot="-5400000">
                <a:off x="1068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546"/>
              <p:cNvSpPr>
                <a:spLocks noChangeArrowheads="1"/>
              </p:cNvSpPr>
              <p:nvPr/>
            </p:nvSpPr>
            <p:spPr bwMode="auto">
              <a:xfrm rot="-5400000">
                <a:off x="1086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547"/>
              <p:cNvSpPr>
                <a:spLocks noChangeArrowheads="1"/>
              </p:cNvSpPr>
              <p:nvPr/>
            </p:nvSpPr>
            <p:spPr bwMode="auto">
              <a:xfrm rot="-5400000">
                <a:off x="1076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548"/>
              <p:cNvSpPr>
                <a:spLocks noChangeArrowheads="1"/>
              </p:cNvSpPr>
              <p:nvPr/>
            </p:nvSpPr>
            <p:spPr bwMode="auto">
              <a:xfrm rot="-5400000">
                <a:off x="1086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549"/>
              <p:cNvSpPr>
                <a:spLocks noChangeArrowheads="1"/>
              </p:cNvSpPr>
              <p:nvPr/>
            </p:nvSpPr>
            <p:spPr bwMode="auto">
              <a:xfrm rot="-5400000">
                <a:off x="1086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550"/>
              <p:cNvSpPr>
                <a:spLocks noChangeArrowheads="1"/>
              </p:cNvSpPr>
              <p:nvPr/>
            </p:nvSpPr>
            <p:spPr bwMode="auto">
              <a:xfrm rot="-5400000">
                <a:off x="1071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552"/>
              <p:cNvSpPr>
                <a:spLocks noChangeArrowheads="1"/>
              </p:cNvSpPr>
              <p:nvPr/>
            </p:nvSpPr>
            <p:spPr bwMode="auto">
              <a:xfrm>
                <a:off x="1221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553"/>
              <p:cNvSpPr>
                <a:spLocks noChangeArrowheads="1"/>
              </p:cNvSpPr>
              <p:nvPr/>
            </p:nvSpPr>
            <p:spPr bwMode="auto">
              <a:xfrm rot="-5400000">
                <a:off x="1257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554"/>
              <p:cNvSpPr>
                <a:spLocks noChangeArrowheads="1"/>
              </p:cNvSpPr>
              <p:nvPr/>
            </p:nvSpPr>
            <p:spPr bwMode="auto">
              <a:xfrm rot="-5400000">
                <a:off x="1259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555"/>
              <p:cNvSpPr>
                <a:spLocks noChangeArrowheads="1"/>
              </p:cNvSpPr>
              <p:nvPr/>
            </p:nvSpPr>
            <p:spPr bwMode="auto">
              <a:xfrm rot="-5400000">
                <a:off x="1257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556"/>
              <p:cNvSpPr>
                <a:spLocks noChangeArrowheads="1"/>
              </p:cNvSpPr>
              <p:nvPr/>
            </p:nvSpPr>
            <p:spPr bwMode="auto">
              <a:xfrm rot="-5400000">
                <a:off x="1262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557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558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559"/>
              <p:cNvSpPr>
                <a:spLocks noChangeArrowheads="1"/>
              </p:cNvSpPr>
              <p:nvPr/>
            </p:nvSpPr>
            <p:spPr bwMode="auto">
              <a:xfrm rot="-5400000">
                <a:off x="1655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560"/>
              <p:cNvSpPr>
                <a:spLocks noChangeArrowheads="1"/>
              </p:cNvSpPr>
              <p:nvPr/>
            </p:nvSpPr>
            <p:spPr bwMode="auto">
              <a:xfrm rot="-5400000">
                <a:off x="1671" y="325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561"/>
              <p:cNvSpPr>
                <a:spLocks noChangeArrowheads="1"/>
              </p:cNvSpPr>
              <p:nvPr/>
            </p:nvSpPr>
            <p:spPr bwMode="auto">
              <a:xfrm rot="-5400000">
                <a:off x="1658" y="3211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562"/>
              <p:cNvSpPr>
                <a:spLocks noChangeArrowheads="1"/>
              </p:cNvSpPr>
              <p:nvPr/>
            </p:nvSpPr>
            <p:spPr bwMode="auto">
              <a:xfrm rot="-5400000">
                <a:off x="1661" y="316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564"/>
              <p:cNvSpPr>
                <a:spLocks noChangeArrowheads="1"/>
              </p:cNvSpPr>
              <p:nvPr/>
            </p:nvSpPr>
            <p:spPr bwMode="auto">
              <a:xfrm rot="-5400000">
                <a:off x="1656" y="3031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565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566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567"/>
              <p:cNvSpPr>
                <a:spLocks noChangeArrowheads="1"/>
              </p:cNvSpPr>
              <p:nvPr/>
            </p:nvSpPr>
            <p:spPr bwMode="auto">
              <a:xfrm rot="-5400000">
                <a:off x="1457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568"/>
              <p:cNvSpPr>
                <a:spLocks noChangeArrowheads="1"/>
              </p:cNvSpPr>
              <p:nvPr/>
            </p:nvSpPr>
            <p:spPr bwMode="auto">
              <a:xfrm rot="-5400000">
                <a:off x="1457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569"/>
              <p:cNvSpPr>
                <a:spLocks noChangeArrowheads="1"/>
              </p:cNvSpPr>
              <p:nvPr/>
            </p:nvSpPr>
            <p:spPr bwMode="auto">
              <a:xfrm rot="-5400000">
                <a:off x="1473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570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571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572"/>
              <p:cNvSpPr>
                <a:spLocks noChangeArrowheads="1"/>
              </p:cNvSpPr>
              <p:nvPr/>
            </p:nvSpPr>
            <p:spPr bwMode="auto">
              <a:xfrm rot="-5400000">
                <a:off x="88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573"/>
              <p:cNvSpPr>
                <a:spLocks noChangeArrowheads="1"/>
              </p:cNvSpPr>
              <p:nvPr/>
            </p:nvSpPr>
            <p:spPr bwMode="auto">
              <a:xfrm rot="-5400000">
                <a:off x="870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574"/>
              <p:cNvSpPr>
                <a:spLocks noChangeArrowheads="1"/>
              </p:cNvSpPr>
              <p:nvPr/>
            </p:nvSpPr>
            <p:spPr bwMode="auto">
              <a:xfrm rot="-5400000">
                <a:off x="862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Freeform 575"/>
              <p:cNvSpPr>
                <a:spLocks/>
              </p:cNvSpPr>
              <p:nvPr/>
            </p:nvSpPr>
            <p:spPr bwMode="auto">
              <a:xfrm>
                <a:off x="1810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1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1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576"/>
              <p:cNvSpPr>
                <a:spLocks/>
              </p:cNvSpPr>
              <p:nvPr/>
            </p:nvSpPr>
            <p:spPr bwMode="auto">
              <a:xfrm>
                <a:off x="1836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577"/>
              <p:cNvSpPr>
                <a:spLocks noChangeArrowheads="1"/>
              </p:cNvSpPr>
              <p:nvPr/>
            </p:nvSpPr>
            <p:spPr bwMode="auto">
              <a:xfrm>
                <a:off x="1836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Freeform 578"/>
              <p:cNvSpPr>
                <a:spLocks/>
              </p:cNvSpPr>
              <p:nvPr/>
            </p:nvSpPr>
            <p:spPr bwMode="auto">
              <a:xfrm>
                <a:off x="1810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1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1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579"/>
              <p:cNvSpPr>
                <a:spLocks/>
              </p:cNvSpPr>
              <p:nvPr/>
            </p:nvSpPr>
            <p:spPr bwMode="auto">
              <a:xfrm>
                <a:off x="1836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580"/>
              <p:cNvSpPr>
                <a:spLocks/>
              </p:cNvSpPr>
              <p:nvPr/>
            </p:nvSpPr>
            <p:spPr bwMode="auto">
              <a:xfrm>
                <a:off x="1612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6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6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581"/>
              <p:cNvSpPr>
                <a:spLocks/>
              </p:cNvSpPr>
              <p:nvPr/>
            </p:nvSpPr>
            <p:spPr bwMode="auto">
              <a:xfrm>
                <a:off x="1638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6 w 16"/>
                  <a:gd name="T5" fmla="*/ 6 h 11"/>
                  <a:gd name="T6" fmla="*/ 10 w 16"/>
                  <a:gd name="T7" fmla="*/ 0 h 11"/>
                  <a:gd name="T8" fmla="*/ 10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Rectangle 582"/>
              <p:cNvSpPr>
                <a:spLocks noChangeArrowheads="1"/>
              </p:cNvSpPr>
              <p:nvPr/>
            </p:nvSpPr>
            <p:spPr bwMode="auto">
              <a:xfrm>
                <a:off x="1638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Freeform 583"/>
              <p:cNvSpPr>
                <a:spLocks/>
              </p:cNvSpPr>
              <p:nvPr/>
            </p:nvSpPr>
            <p:spPr bwMode="auto">
              <a:xfrm>
                <a:off x="1612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6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6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584"/>
              <p:cNvSpPr>
                <a:spLocks/>
              </p:cNvSpPr>
              <p:nvPr/>
            </p:nvSpPr>
            <p:spPr bwMode="auto">
              <a:xfrm>
                <a:off x="1638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0 w 16"/>
                  <a:gd name="T9" fmla="*/ 5 h 5"/>
                  <a:gd name="T10" fmla="*/ 10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585"/>
              <p:cNvSpPr>
                <a:spLocks noChangeShapeType="1"/>
              </p:cNvSpPr>
              <p:nvPr/>
            </p:nvSpPr>
            <p:spPr bwMode="auto">
              <a:xfrm>
                <a:off x="1492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586"/>
              <p:cNvSpPr>
                <a:spLocks/>
              </p:cNvSpPr>
              <p:nvPr/>
            </p:nvSpPr>
            <p:spPr bwMode="auto">
              <a:xfrm>
                <a:off x="1471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587"/>
              <p:cNvSpPr>
                <a:spLocks/>
              </p:cNvSpPr>
              <p:nvPr/>
            </p:nvSpPr>
            <p:spPr bwMode="auto">
              <a:xfrm>
                <a:off x="1471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588"/>
              <p:cNvSpPr>
                <a:spLocks noChangeShapeType="1"/>
              </p:cNvSpPr>
              <p:nvPr/>
            </p:nvSpPr>
            <p:spPr bwMode="auto">
              <a:xfrm>
                <a:off x="1304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589"/>
              <p:cNvSpPr>
                <a:spLocks/>
              </p:cNvSpPr>
              <p:nvPr/>
            </p:nvSpPr>
            <p:spPr bwMode="auto">
              <a:xfrm>
                <a:off x="1278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590"/>
              <p:cNvSpPr>
                <a:spLocks/>
              </p:cNvSpPr>
              <p:nvPr/>
            </p:nvSpPr>
            <p:spPr bwMode="auto">
              <a:xfrm>
                <a:off x="1278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591"/>
              <p:cNvSpPr>
                <a:spLocks/>
              </p:cNvSpPr>
              <p:nvPr/>
            </p:nvSpPr>
            <p:spPr bwMode="auto">
              <a:xfrm>
                <a:off x="1069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7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592"/>
              <p:cNvSpPr>
                <a:spLocks/>
              </p:cNvSpPr>
              <p:nvPr/>
            </p:nvSpPr>
            <p:spPr bwMode="auto">
              <a:xfrm>
                <a:off x="1095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11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Rectangle 593"/>
              <p:cNvSpPr>
                <a:spLocks noChangeArrowheads="1"/>
              </p:cNvSpPr>
              <p:nvPr/>
            </p:nvSpPr>
            <p:spPr bwMode="auto">
              <a:xfrm>
                <a:off x="1095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Freeform 594"/>
              <p:cNvSpPr>
                <a:spLocks/>
              </p:cNvSpPr>
              <p:nvPr/>
            </p:nvSpPr>
            <p:spPr bwMode="auto">
              <a:xfrm>
                <a:off x="1069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7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595"/>
              <p:cNvSpPr>
                <a:spLocks/>
              </p:cNvSpPr>
              <p:nvPr/>
            </p:nvSpPr>
            <p:spPr bwMode="auto">
              <a:xfrm>
                <a:off x="1095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596"/>
              <p:cNvSpPr>
                <a:spLocks noChangeShapeType="1"/>
              </p:cNvSpPr>
              <p:nvPr/>
            </p:nvSpPr>
            <p:spPr bwMode="auto">
              <a:xfrm>
                <a:off x="908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597"/>
              <p:cNvSpPr>
                <a:spLocks/>
              </p:cNvSpPr>
              <p:nvPr/>
            </p:nvSpPr>
            <p:spPr bwMode="auto">
              <a:xfrm>
                <a:off x="887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598"/>
              <p:cNvSpPr>
                <a:spLocks/>
              </p:cNvSpPr>
              <p:nvPr/>
            </p:nvSpPr>
            <p:spPr bwMode="auto">
              <a:xfrm>
                <a:off x="887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599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600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601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602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603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604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605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606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607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608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609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610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611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612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613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614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615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616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617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618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619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620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621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622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623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624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625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626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627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29"/>
            <p:cNvGrpSpPr>
              <a:grpSpLocks/>
            </p:cNvGrpSpPr>
            <p:nvPr/>
          </p:nvGrpSpPr>
          <p:grpSpPr bwMode="auto">
            <a:xfrm>
              <a:off x="15875" y="981075"/>
              <a:ext cx="5308600" cy="5373688"/>
              <a:chOff x="10" y="618"/>
              <a:chExt cx="3344" cy="3385"/>
            </a:xfrm>
          </p:grpSpPr>
          <p:sp>
            <p:nvSpPr>
              <p:cNvPr id="853" name="Line 629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630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631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Freeform 632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633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634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Line 635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636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Freeform 637"/>
              <p:cNvSpPr>
                <a:spLocks/>
              </p:cNvSpPr>
              <p:nvPr/>
            </p:nvSpPr>
            <p:spPr bwMode="auto">
              <a:xfrm>
                <a:off x="1153" y="162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Freeform 638"/>
              <p:cNvSpPr>
                <a:spLocks/>
              </p:cNvSpPr>
              <p:nvPr/>
            </p:nvSpPr>
            <p:spPr bwMode="auto">
              <a:xfrm>
                <a:off x="1158" y="1654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0 h 16"/>
                  <a:gd name="T4" fmla="*/ 5 w 10"/>
                  <a:gd name="T5" fmla="*/ 10 h 16"/>
                  <a:gd name="T6" fmla="*/ 10 w 10"/>
                  <a:gd name="T7" fmla="*/ 10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639"/>
              <p:cNvSpPr>
                <a:spLocks noChangeArrowheads="1"/>
              </p:cNvSpPr>
              <p:nvPr/>
            </p:nvSpPr>
            <p:spPr bwMode="auto">
              <a:xfrm>
                <a:off x="1080" y="1654"/>
                <a:ext cx="78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640"/>
              <p:cNvSpPr>
                <a:spLocks/>
              </p:cNvSpPr>
              <p:nvPr/>
            </p:nvSpPr>
            <p:spPr bwMode="auto">
              <a:xfrm>
                <a:off x="1022" y="1623"/>
                <a:ext cx="63" cy="73"/>
              </a:xfrm>
              <a:custGeom>
                <a:avLst/>
                <a:gdLst>
                  <a:gd name="T0" fmla="*/ 63 w 63"/>
                  <a:gd name="T1" fmla="*/ 73 h 73"/>
                  <a:gd name="T2" fmla="*/ 0 w 63"/>
                  <a:gd name="T3" fmla="*/ 36 h 73"/>
                  <a:gd name="T4" fmla="*/ 63 w 63"/>
                  <a:gd name="T5" fmla="*/ 0 h 73"/>
                  <a:gd name="T6" fmla="*/ 63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63" y="73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Freeform 641"/>
              <p:cNvSpPr>
                <a:spLocks/>
              </p:cNvSpPr>
              <p:nvPr/>
            </p:nvSpPr>
            <p:spPr bwMode="auto">
              <a:xfrm>
                <a:off x="1075" y="1654"/>
                <a:ext cx="5" cy="16"/>
              </a:xfrm>
              <a:custGeom>
                <a:avLst/>
                <a:gdLst>
                  <a:gd name="T0" fmla="*/ 5 w 5"/>
                  <a:gd name="T1" fmla="*/ 0 h 16"/>
                  <a:gd name="T2" fmla="*/ 5 w 5"/>
                  <a:gd name="T3" fmla="*/ 0 h 16"/>
                  <a:gd name="T4" fmla="*/ 0 w 5"/>
                  <a:gd name="T5" fmla="*/ 0 h 16"/>
                  <a:gd name="T6" fmla="*/ 0 w 5"/>
                  <a:gd name="T7" fmla="*/ 5 h 16"/>
                  <a:gd name="T8" fmla="*/ 0 w 5"/>
                  <a:gd name="T9" fmla="*/ 5 h 16"/>
                  <a:gd name="T10" fmla="*/ 0 w 5"/>
                  <a:gd name="T11" fmla="*/ 10 h 16"/>
                  <a:gd name="T12" fmla="*/ 0 w 5"/>
                  <a:gd name="T13" fmla="*/ 10 h 16"/>
                  <a:gd name="T14" fmla="*/ 5 w 5"/>
                  <a:gd name="T15" fmla="*/ 10 h 16"/>
                  <a:gd name="T16" fmla="*/ 5 w 5"/>
                  <a:gd name="T17" fmla="*/ 16 h 16"/>
                  <a:gd name="T18" fmla="*/ 5 w 5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642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643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644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645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646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647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648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649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650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651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Line 652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Freeform 653"/>
              <p:cNvSpPr>
                <a:spLocks/>
              </p:cNvSpPr>
              <p:nvPr/>
            </p:nvSpPr>
            <p:spPr bwMode="auto">
              <a:xfrm>
                <a:off x="1920" y="2914"/>
                <a:ext cx="41" cy="42"/>
              </a:xfrm>
              <a:custGeom>
                <a:avLst/>
                <a:gdLst>
                  <a:gd name="T0" fmla="*/ 21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1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1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Line 654"/>
              <p:cNvSpPr>
                <a:spLocks noChangeShapeType="1"/>
              </p:cNvSpPr>
              <p:nvPr/>
            </p:nvSpPr>
            <p:spPr bwMode="auto">
              <a:xfrm flipV="1">
                <a:off x="1742" y="2696"/>
                <a:ext cx="1" cy="2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Freeform 655"/>
              <p:cNvSpPr>
                <a:spLocks/>
              </p:cNvSpPr>
              <p:nvPr/>
            </p:nvSpPr>
            <p:spPr bwMode="auto">
              <a:xfrm>
                <a:off x="172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0 w 42"/>
                  <a:gd name="T3" fmla="*/ 0 h 42"/>
                  <a:gd name="T4" fmla="*/ 42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Line 656"/>
              <p:cNvSpPr>
                <a:spLocks noChangeShapeType="1"/>
              </p:cNvSpPr>
              <p:nvPr/>
            </p:nvSpPr>
            <p:spPr bwMode="auto">
              <a:xfrm>
                <a:off x="1742" y="2696"/>
                <a:ext cx="7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Freeform 657"/>
              <p:cNvSpPr>
                <a:spLocks/>
              </p:cNvSpPr>
              <p:nvPr/>
            </p:nvSpPr>
            <p:spPr bwMode="auto">
              <a:xfrm>
                <a:off x="2405" y="267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Line 658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5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Freeform 65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660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661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Line 668"/>
              <p:cNvSpPr>
                <a:spLocks noChangeShapeType="1"/>
              </p:cNvSpPr>
              <p:nvPr/>
            </p:nvSpPr>
            <p:spPr bwMode="auto">
              <a:xfrm>
                <a:off x="70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Freeform 669"/>
              <p:cNvSpPr>
                <a:spLocks/>
              </p:cNvSpPr>
              <p:nvPr/>
            </p:nvSpPr>
            <p:spPr bwMode="auto">
              <a:xfrm>
                <a:off x="689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Freeform 670"/>
              <p:cNvSpPr>
                <a:spLocks/>
              </p:cNvSpPr>
              <p:nvPr/>
            </p:nvSpPr>
            <p:spPr bwMode="auto">
              <a:xfrm>
                <a:off x="689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671"/>
              <p:cNvSpPr>
                <a:spLocks noChangeShapeType="1"/>
              </p:cNvSpPr>
              <p:nvPr/>
            </p:nvSpPr>
            <p:spPr bwMode="auto">
              <a:xfrm>
                <a:off x="188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Freeform 672"/>
              <p:cNvSpPr>
                <a:spLocks/>
              </p:cNvSpPr>
              <p:nvPr/>
            </p:nvSpPr>
            <p:spPr bwMode="auto">
              <a:xfrm>
                <a:off x="1862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Freeform 673"/>
              <p:cNvSpPr>
                <a:spLocks/>
              </p:cNvSpPr>
              <p:nvPr/>
            </p:nvSpPr>
            <p:spPr bwMode="auto">
              <a:xfrm>
                <a:off x="1862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Line 674"/>
              <p:cNvSpPr>
                <a:spLocks noChangeShapeType="1"/>
              </p:cNvSpPr>
              <p:nvPr/>
            </p:nvSpPr>
            <p:spPr bwMode="auto">
              <a:xfrm>
                <a:off x="1695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Freeform 675"/>
              <p:cNvSpPr>
                <a:spLocks/>
              </p:cNvSpPr>
              <p:nvPr/>
            </p:nvSpPr>
            <p:spPr bwMode="auto">
              <a:xfrm>
                <a:off x="1675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Freeform 676"/>
              <p:cNvSpPr>
                <a:spLocks/>
              </p:cNvSpPr>
              <p:nvPr/>
            </p:nvSpPr>
            <p:spPr bwMode="auto">
              <a:xfrm>
                <a:off x="1675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Line 677"/>
              <p:cNvSpPr>
                <a:spLocks noChangeShapeType="1"/>
              </p:cNvSpPr>
              <p:nvPr/>
            </p:nvSpPr>
            <p:spPr bwMode="auto">
              <a:xfrm>
                <a:off x="149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Freeform 678"/>
              <p:cNvSpPr>
                <a:spLocks/>
              </p:cNvSpPr>
              <p:nvPr/>
            </p:nvSpPr>
            <p:spPr bwMode="auto">
              <a:xfrm>
                <a:off x="1471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Freeform 679"/>
              <p:cNvSpPr>
                <a:spLocks/>
              </p:cNvSpPr>
              <p:nvPr/>
            </p:nvSpPr>
            <p:spPr bwMode="auto">
              <a:xfrm>
                <a:off x="1471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Line 680"/>
              <p:cNvSpPr>
                <a:spLocks noChangeShapeType="1"/>
              </p:cNvSpPr>
              <p:nvPr/>
            </p:nvSpPr>
            <p:spPr bwMode="auto">
              <a:xfrm>
                <a:off x="130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Freeform 681"/>
              <p:cNvSpPr>
                <a:spLocks/>
              </p:cNvSpPr>
              <p:nvPr/>
            </p:nvSpPr>
            <p:spPr bwMode="auto">
              <a:xfrm>
                <a:off x="1278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Freeform 682"/>
              <p:cNvSpPr>
                <a:spLocks/>
              </p:cNvSpPr>
              <p:nvPr/>
            </p:nvSpPr>
            <p:spPr bwMode="auto">
              <a:xfrm>
                <a:off x="1278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Line 683"/>
              <p:cNvSpPr>
                <a:spLocks noChangeShapeType="1"/>
              </p:cNvSpPr>
              <p:nvPr/>
            </p:nvSpPr>
            <p:spPr bwMode="auto">
              <a:xfrm>
                <a:off x="110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Freeform 684"/>
              <p:cNvSpPr>
                <a:spLocks/>
              </p:cNvSpPr>
              <p:nvPr/>
            </p:nvSpPr>
            <p:spPr bwMode="auto">
              <a:xfrm>
                <a:off x="1080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Freeform 685"/>
              <p:cNvSpPr>
                <a:spLocks/>
              </p:cNvSpPr>
              <p:nvPr/>
            </p:nvSpPr>
            <p:spPr bwMode="auto">
              <a:xfrm>
                <a:off x="1080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Line 686"/>
              <p:cNvSpPr>
                <a:spLocks noChangeShapeType="1"/>
              </p:cNvSpPr>
              <p:nvPr/>
            </p:nvSpPr>
            <p:spPr bwMode="auto">
              <a:xfrm>
                <a:off x="90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Freeform 687"/>
              <p:cNvSpPr>
                <a:spLocks/>
              </p:cNvSpPr>
              <p:nvPr/>
            </p:nvSpPr>
            <p:spPr bwMode="auto">
              <a:xfrm>
                <a:off x="887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Freeform 688"/>
              <p:cNvSpPr>
                <a:spLocks/>
              </p:cNvSpPr>
              <p:nvPr/>
            </p:nvSpPr>
            <p:spPr bwMode="auto">
              <a:xfrm>
                <a:off x="887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689"/>
              <p:cNvSpPr>
                <a:spLocks noChangeShapeType="1"/>
              </p:cNvSpPr>
              <p:nvPr/>
            </p:nvSpPr>
            <p:spPr bwMode="auto">
              <a:xfrm>
                <a:off x="70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Freeform 690"/>
              <p:cNvSpPr>
                <a:spLocks/>
              </p:cNvSpPr>
              <p:nvPr/>
            </p:nvSpPr>
            <p:spPr bwMode="auto">
              <a:xfrm>
                <a:off x="689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Freeform 691"/>
              <p:cNvSpPr>
                <a:spLocks/>
              </p:cNvSpPr>
              <p:nvPr/>
            </p:nvSpPr>
            <p:spPr bwMode="auto">
              <a:xfrm>
                <a:off x="689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Rectangle 692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693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Line 694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Freeform 695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Freeform 696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698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699"/>
              <p:cNvSpPr>
                <a:spLocks noChangeArrowheads="1"/>
              </p:cNvSpPr>
              <p:nvPr/>
            </p:nvSpPr>
            <p:spPr bwMode="auto">
              <a:xfrm>
                <a:off x="1279" y="1862"/>
                <a:ext cx="30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L1P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700"/>
              <p:cNvSpPr>
                <a:spLocks noChangeArrowheads="1"/>
              </p:cNvSpPr>
              <p:nvPr/>
            </p:nvSpPr>
            <p:spPr bwMode="auto">
              <a:xfrm>
                <a:off x="1242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701"/>
              <p:cNvSpPr>
                <a:spLocks noChangeArrowheads="1"/>
              </p:cNvSpPr>
              <p:nvPr/>
            </p:nvSpPr>
            <p:spPr bwMode="auto">
              <a:xfrm>
                <a:off x="1634" y="1868"/>
                <a:ext cx="30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L1D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702"/>
              <p:cNvSpPr>
                <a:spLocks noChangeArrowheads="1"/>
              </p:cNvSpPr>
              <p:nvPr/>
            </p:nvSpPr>
            <p:spPr bwMode="auto">
              <a:xfrm>
                <a:off x="1608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703"/>
              <p:cNvSpPr>
                <a:spLocks noChangeArrowheads="1"/>
              </p:cNvSpPr>
              <p:nvPr/>
            </p:nvSpPr>
            <p:spPr bwMode="auto">
              <a:xfrm>
                <a:off x="1246" y="2024"/>
                <a:ext cx="71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1024KB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Line 704"/>
              <p:cNvSpPr>
                <a:spLocks noChangeShapeType="1"/>
              </p:cNvSpPr>
              <p:nvPr/>
            </p:nvSpPr>
            <p:spPr bwMode="auto">
              <a:xfrm>
                <a:off x="1231" y="1842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Line 705"/>
              <p:cNvSpPr>
                <a:spLocks noChangeShapeType="1"/>
              </p:cNvSpPr>
              <p:nvPr/>
            </p:nvSpPr>
            <p:spPr bwMode="auto">
              <a:xfrm>
                <a:off x="1231" y="2008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Line 706"/>
              <p:cNvSpPr>
                <a:spLocks noChangeShapeType="1"/>
              </p:cNvSpPr>
              <p:nvPr/>
            </p:nvSpPr>
            <p:spPr bwMode="auto">
              <a:xfrm>
                <a:off x="1596" y="1842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Line 707"/>
              <p:cNvSpPr>
                <a:spLocks noChangeShapeType="1"/>
              </p:cNvSpPr>
              <p:nvPr/>
            </p:nvSpPr>
            <p:spPr bwMode="auto">
              <a:xfrm>
                <a:off x="16" y="1191"/>
                <a:ext cx="2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Freeform 708"/>
              <p:cNvSpPr>
                <a:spLocks/>
              </p:cNvSpPr>
              <p:nvPr/>
            </p:nvSpPr>
            <p:spPr bwMode="auto">
              <a:xfrm>
                <a:off x="16" y="1170"/>
                <a:ext cx="41" cy="47"/>
              </a:xfrm>
              <a:custGeom>
                <a:avLst/>
                <a:gdLst>
                  <a:gd name="T0" fmla="*/ 0 w 41"/>
                  <a:gd name="T1" fmla="*/ 21 h 47"/>
                  <a:gd name="T2" fmla="*/ 41 w 41"/>
                  <a:gd name="T3" fmla="*/ 0 h 47"/>
                  <a:gd name="T4" fmla="*/ 41 w 41"/>
                  <a:gd name="T5" fmla="*/ 47 h 47"/>
                  <a:gd name="T6" fmla="*/ 0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0" y="21"/>
                    </a:moveTo>
                    <a:lnTo>
                      <a:pt x="41" y="0"/>
                    </a:lnTo>
                    <a:lnTo>
                      <a:pt x="41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Freeform 709"/>
              <p:cNvSpPr>
                <a:spLocks/>
              </p:cNvSpPr>
              <p:nvPr/>
            </p:nvSpPr>
            <p:spPr bwMode="auto">
              <a:xfrm>
                <a:off x="183" y="1170"/>
                <a:ext cx="41" cy="47"/>
              </a:xfrm>
              <a:custGeom>
                <a:avLst/>
                <a:gdLst>
                  <a:gd name="T0" fmla="*/ 41 w 41"/>
                  <a:gd name="T1" fmla="*/ 21 h 47"/>
                  <a:gd name="T2" fmla="*/ 0 w 41"/>
                  <a:gd name="T3" fmla="*/ 0 h 47"/>
                  <a:gd name="T4" fmla="*/ 0 w 41"/>
                  <a:gd name="T5" fmla="*/ 47 h 47"/>
                  <a:gd name="T6" fmla="*/ 41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41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Rectangle 710"/>
              <p:cNvSpPr>
                <a:spLocks noChangeArrowheads="1"/>
              </p:cNvSpPr>
              <p:nvPr/>
            </p:nvSpPr>
            <p:spPr bwMode="auto">
              <a:xfrm>
                <a:off x="1690" y="1040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Line 711"/>
              <p:cNvSpPr>
                <a:spLocks noChangeShapeType="1"/>
              </p:cNvSpPr>
              <p:nvPr/>
            </p:nvSpPr>
            <p:spPr bwMode="auto">
              <a:xfrm>
                <a:off x="1894" y="1040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Rectangle 712"/>
              <p:cNvSpPr>
                <a:spLocks noChangeArrowheads="1"/>
              </p:cNvSpPr>
              <p:nvPr/>
            </p:nvSpPr>
            <p:spPr bwMode="auto">
              <a:xfrm>
                <a:off x="1669" y="1066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713"/>
              <p:cNvSpPr>
                <a:spLocks noChangeArrowheads="1"/>
              </p:cNvSpPr>
              <p:nvPr/>
            </p:nvSpPr>
            <p:spPr bwMode="auto">
              <a:xfrm>
                <a:off x="1706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RSA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Line 714"/>
              <p:cNvSpPr>
                <a:spLocks noChangeShapeType="1"/>
              </p:cNvSpPr>
              <p:nvPr/>
            </p:nvSpPr>
            <p:spPr bwMode="auto">
              <a:xfrm>
                <a:off x="1727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Freeform 715"/>
              <p:cNvSpPr>
                <a:spLocks/>
              </p:cNvSpPr>
              <p:nvPr/>
            </p:nvSpPr>
            <p:spPr bwMode="auto">
              <a:xfrm>
                <a:off x="1706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21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Rectangle 716"/>
              <p:cNvSpPr>
                <a:spLocks noChangeArrowheads="1"/>
              </p:cNvSpPr>
              <p:nvPr/>
            </p:nvSpPr>
            <p:spPr bwMode="auto">
              <a:xfrm>
                <a:off x="1914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RSA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Line 717"/>
              <p:cNvSpPr>
                <a:spLocks noChangeShapeType="1"/>
              </p:cNvSpPr>
              <p:nvPr/>
            </p:nvSpPr>
            <p:spPr bwMode="auto">
              <a:xfrm>
                <a:off x="1878" y="1066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Line 718"/>
              <p:cNvSpPr>
                <a:spLocks noChangeShapeType="1"/>
              </p:cNvSpPr>
              <p:nvPr/>
            </p:nvSpPr>
            <p:spPr bwMode="auto">
              <a:xfrm>
                <a:off x="1914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Freeform 719"/>
              <p:cNvSpPr>
                <a:spLocks/>
              </p:cNvSpPr>
              <p:nvPr/>
            </p:nvSpPr>
            <p:spPr bwMode="auto">
              <a:xfrm>
                <a:off x="1899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15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15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720"/>
              <p:cNvSpPr>
                <a:spLocks noChangeShapeType="1"/>
              </p:cNvSpPr>
              <p:nvPr/>
            </p:nvSpPr>
            <p:spPr bwMode="auto">
              <a:xfrm>
                <a:off x="2019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Freeform 721"/>
              <p:cNvSpPr>
                <a:spLocks/>
              </p:cNvSpPr>
              <p:nvPr/>
            </p:nvSpPr>
            <p:spPr bwMode="auto">
              <a:xfrm>
                <a:off x="1998" y="1263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21 w 36"/>
                  <a:gd name="T3" fmla="*/ 32 h 32"/>
                  <a:gd name="T4" fmla="*/ 0 w 36"/>
                  <a:gd name="T5" fmla="*/ 0 h 32"/>
                  <a:gd name="T6" fmla="*/ 36 w 36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2"/>
                  <a:gd name="T14" fmla="*/ 36 w 36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2">
                    <a:moveTo>
                      <a:pt x="36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722"/>
              <p:cNvSpPr>
                <a:spLocks noChangeShapeType="1"/>
              </p:cNvSpPr>
              <p:nvPr/>
            </p:nvSpPr>
            <p:spPr bwMode="auto">
              <a:xfrm>
                <a:off x="1831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Freeform 723"/>
              <p:cNvSpPr>
                <a:spLocks/>
              </p:cNvSpPr>
              <p:nvPr/>
            </p:nvSpPr>
            <p:spPr bwMode="auto">
              <a:xfrm>
                <a:off x="1810" y="1263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21 w 37"/>
                  <a:gd name="T3" fmla="*/ 32 h 32"/>
                  <a:gd name="T4" fmla="*/ 0 w 37"/>
                  <a:gd name="T5" fmla="*/ 0 h 32"/>
                  <a:gd name="T6" fmla="*/ 37 w 37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2"/>
                  <a:gd name="T14" fmla="*/ 37 w 37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2">
                    <a:moveTo>
                      <a:pt x="37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Rectangle 725"/>
              <p:cNvSpPr>
                <a:spLocks noChangeArrowheads="1"/>
              </p:cNvSpPr>
              <p:nvPr/>
            </p:nvSpPr>
            <p:spPr bwMode="auto">
              <a:xfrm>
                <a:off x="2149" y="119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Line 726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Freeform 727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Freeform 728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Freeform 729"/>
              <p:cNvSpPr>
                <a:spLocks/>
              </p:cNvSpPr>
              <p:nvPr/>
            </p:nvSpPr>
            <p:spPr bwMode="auto">
              <a:xfrm>
                <a:off x="1393" y="1024"/>
                <a:ext cx="88" cy="94"/>
              </a:xfrm>
              <a:custGeom>
                <a:avLst/>
                <a:gdLst>
                  <a:gd name="T0" fmla="*/ 42 w 88"/>
                  <a:gd name="T1" fmla="*/ 0 h 94"/>
                  <a:gd name="T2" fmla="*/ 88 w 88"/>
                  <a:gd name="T3" fmla="*/ 94 h 94"/>
                  <a:gd name="T4" fmla="*/ 0 w 88"/>
                  <a:gd name="T5" fmla="*/ 94 h 94"/>
                  <a:gd name="T6" fmla="*/ 42 w 88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0"/>
                    </a:moveTo>
                    <a:lnTo>
                      <a:pt x="88" y="94"/>
                    </a:lnTo>
                    <a:lnTo>
                      <a:pt x="0" y="9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Freeform 730"/>
              <p:cNvSpPr>
                <a:spLocks/>
              </p:cNvSpPr>
              <p:nvPr/>
            </p:nvSpPr>
            <p:spPr bwMode="auto">
              <a:xfrm>
                <a:off x="1419" y="1097"/>
                <a:ext cx="36" cy="15"/>
              </a:xfrm>
              <a:custGeom>
                <a:avLst/>
                <a:gdLst>
                  <a:gd name="T0" fmla="*/ 36 w 36"/>
                  <a:gd name="T1" fmla="*/ 15 h 15"/>
                  <a:gd name="T2" fmla="*/ 36 w 36"/>
                  <a:gd name="T3" fmla="*/ 15 h 15"/>
                  <a:gd name="T4" fmla="*/ 31 w 36"/>
                  <a:gd name="T5" fmla="*/ 10 h 15"/>
                  <a:gd name="T6" fmla="*/ 31 w 36"/>
                  <a:gd name="T7" fmla="*/ 10 h 15"/>
                  <a:gd name="T8" fmla="*/ 31 w 36"/>
                  <a:gd name="T9" fmla="*/ 5 h 15"/>
                  <a:gd name="T10" fmla="*/ 26 w 36"/>
                  <a:gd name="T11" fmla="*/ 5 h 15"/>
                  <a:gd name="T12" fmla="*/ 26 w 36"/>
                  <a:gd name="T13" fmla="*/ 0 h 15"/>
                  <a:gd name="T14" fmla="*/ 21 w 36"/>
                  <a:gd name="T15" fmla="*/ 0 h 15"/>
                  <a:gd name="T16" fmla="*/ 16 w 36"/>
                  <a:gd name="T17" fmla="*/ 0 h 15"/>
                  <a:gd name="T18" fmla="*/ 16 w 36"/>
                  <a:gd name="T19" fmla="*/ 0 h 15"/>
                  <a:gd name="T20" fmla="*/ 10 w 36"/>
                  <a:gd name="T21" fmla="*/ 0 h 15"/>
                  <a:gd name="T22" fmla="*/ 5 w 36"/>
                  <a:gd name="T23" fmla="*/ 5 h 15"/>
                  <a:gd name="T24" fmla="*/ 5 w 36"/>
                  <a:gd name="T25" fmla="*/ 5 h 15"/>
                  <a:gd name="T26" fmla="*/ 5 w 36"/>
                  <a:gd name="T27" fmla="*/ 10 h 15"/>
                  <a:gd name="T28" fmla="*/ 0 w 36"/>
                  <a:gd name="T29" fmla="*/ 10 h 15"/>
                  <a:gd name="T30" fmla="*/ 0 w 36"/>
                  <a:gd name="T31" fmla="*/ 15 h 15"/>
                  <a:gd name="T32" fmla="*/ 0 w 36"/>
                  <a:gd name="T33" fmla="*/ 15 h 15"/>
                  <a:gd name="T34" fmla="*/ 36 w 36"/>
                  <a:gd name="T35" fmla="*/ 15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36" y="15"/>
                    </a:moveTo>
                    <a:lnTo>
                      <a:pt x="36" y="15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Rectangle 731"/>
              <p:cNvSpPr>
                <a:spLocks noChangeArrowheads="1"/>
              </p:cNvSpPr>
              <p:nvPr/>
            </p:nvSpPr>
            <p:spPr bwMode="auto">
              <a:xfrm>
                <a:off x="1419" y="1112"/>
                <a:ext cx="36" cy="5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732"/>
              <p:cNvSpPr>
                <a:spLocks/>
              </p:cNvSpPr>
              <p:nvPr/>
            </p:nvSpPr>
            <p:spPr bwMode="auto">
              <a:xfrm>
                <a:off x="1393" y="1159"/>
                <a:ext cx="88" cy="94"/>
              </a:xfrm>
              <a:custGeom>
                <a:avLst/>
                <a:gdLst>
                  <a:gd name="T0" fmla="*/ 42 w 88"/>
                  <a:gd name="T1" fmla="*/ 94 h 94"/>
                  <a:gd name="T2" fmla="*/ 88 w 88"/>
                  <a:gd name="T3" fmla="*/ 0 h 94"/>
                  <a:gd name="T4" fmla="*/ 0 w 88"/>
                  <a:gd name="T5" fmla="*/ 0 h 94"/>
                  <a:gd name="T6" fmla="*/ 42 w 88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94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Freeform 733"/>
              <p:cNvSpPr>
                <a:spLocks/>
              </p:cNvSpPr>
              <p:nvPr/>
            </p:nvSpPr>
            <p:spPr bwMode="auto">
              <a:xfrm>
                <a:off x="1419" y="1165"/>
                <a:ext cx="36" cy="15"/>
              </a:xfrm>
              <a:custGeom>
                <a:avLst/>
                <a:gdLst>
                  <a:gd name="T0" fmla="*/ 0 w 36"/>
                  <a:gd name="T1" fmla="*/ 0 h 15"/>
                  <a:gd name="T2" fmla="*/ 0 w 36"/>
                  <a:gd name="T3" fmla="*/ 0 h 15"/>
                  <a:gd name="T4" fmla="*/ 0 w 36"/>
                  <a:gd name="T5" fmla="*/ 5 h 15"/>
                  <a:gd name="T6" fmla="*/ 5 w 36"/>
                  <a:gd name="T7" fmla="*/ 5 h 15"/>
                  <a:gd name="T8" fmla="*/ 5 w 36"/>
                  <a:gd name="T9" fmla="*/ 10 h 15"/>
                  <a:gd name="T10" fmla="*/ 5 w 36"/>
                  <a:gd name="T11" fmla="*/ 10 h 15"/>
                  <a:gd name="T12" fmla="*/ 10 w 36"/>
                  <a:gd name="T13" fmla="*/ 15 h 15"/>
                  <a:gd name="T14" fmla="*/ 16 w 36"/>
                  <a:gd name="T15" fmla="*/ 15 h 15"/>
                  <a:gd name="T16" fmla="*/ 16 w 36"/>
                  <a:gd name="T17" fmla="*/ 15 h 15"/>
                  <a:gd name="T18" fmla="*/ 21 w 36"/>
                  <a:gd name="T19" fmla="*/ 15 h 15"/>
                  <a:gd name="T20" fmla="*/ 26 w 36"/>
                  <a:gd name="T21" fmla="*/ 15 h 15"/>
                  <a:gd name="T22" fmla="*/ 26 w 36"/>
                  <a:gd name="T23" fmla="*/ 10 h 15"/>
                  <a:gd name="T24" fmla="*/ 31 w 36"/>
                  <a:gd name="T25" fmla="*/ 10 h 15"/>
                  <a:gd name="T26" fmla="*/ 31 w 36"/>
                  <a:gd name="T27" fmla="*/ 5 h 15"/>
                  <a:gd name="T28" fmla="*/ 31 w 36"/>
                  <a:gd name="T29" fmla="*/ 5 h 15"/>
                  <a:gd name="T30" fmla="*/ 36 w 36"/>
                  <a:gd name="T31" fmla="*/ 0 h 15"/>
                  <a:gd name="T32" fmla="*/ 36 w 36"/>
                  <a:gd name="T33" fmla="*/ 0 h 15"/>
                  <a:gd name="T34" fmla="*/ 0 w 36"/>
                  <a:gd name="T35" fmla="*/ 0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1" y="15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Rectangle 73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73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73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73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73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73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Freeform 74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Freeform 74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74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Freeform 74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Freeform 74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Rectangle 74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747"/>
              <p:cNvSpPr>
                <a:spLocks/>
              </p:cNvSpPr>
              <p:nvPr/>
            </p:nvSpPr>
            <p:spPr bwMode="auto">
              <a:xfrm>
                <a:off x="2634" y="2118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Freeform 748"/>
              <p:cNvSpPr>
                <a:spLocks/>
              </p:cNvSpPr>
              <p:nvPr/>
            </p:nvSpPr>
            <p:spPr bwMode="auto">
              <a:xfrm>
                <a:off x="2640" y="2144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Rectangle 749"/>
              <p:cNvSpPr>
                <a:spLocks noChangeArrowheads="1"/>
              </p:cNvSpPr>
              <p:nvPr/>
            </p:nvSpPr>
            <p:spPr bwMode="auto">
              <a:xfrm>
                <a:off x="2488" y="2144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Freeform 750"/>
              <p:cNvSpPr>
                <a:spLocks/>
              </p:cNvSpPr>
              <p:nvPr/>
            </p:nvSpPr>
            <p:spPr bwMode="auto">
              <a:xfrm>
                <a:off x="2426" y="2118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Freeform 751"/>
              <p:cNvSpPr>
                <a:spLocks/>
              </p:cNvSpPr>
              <p:nvPr/>
            </p:nvSpPr>
            <p:spPr bwMode="auto">
              <a:xfrm>
                <a:off x="2478" y="2144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760"/>
              <p:cNvSpPr>
                <a:spLocks noChangeShapeType="1"/>
              </p:cNvSpPr>
              <p:nvPr/>
            </p:nvSpPr>
            <p:spPr bwMode="auto">
              <a:xfrm>
                <a:off x="2829" y="2237"/>
                <a:ext cx="1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Freeform 761"/>
              <p:cNvSpPr>
                <a:spLocks/>
              </p:cNvSpPr>
              <p:nvPr/>
            </p:nvSpPr>
            <p:spPr bwMode="auto">
              <a:xfrm>
                <a:off x="2812" y="2237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Freeform 762"/>
              <p:cNvSpPr>
                <a:spLocks/>
              </p:cNvSpPr>
              <p:nvPr/>
            </p:nvSpPr>
            <p:spPr bwMode="auto">
              <a:xfrm>
                <a:off x="2812" y="24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763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764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Freeform 765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Rectangle 766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767"/>
              <p:cNvSpPr>
                <a:spLocks noChangeArrowheads="1"/>
              </p:cNvSpPr>
              <p:nvPr/>
            </p:nvSpPr>
            <p:spPr bwMode="auto">
              <a:xfrm>
                <a:off x="143" y="2346"/>
                <a:ext cx="3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Line 768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769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770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771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772"/>
              <p:cNvSpPr>
                <a:spLocks noChangeArrowheads="1"/>
              </p:cNvSpPr>
              <p:nvPr/>
            </p:nvSpPr>
            <p:spPr bwMode="auto">
              <a:xfrm>
                <a:off x="600" y="2336"/>
                <a:ext cx="1815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Line 773"/>
              <p:cNvSpPr>
                <a:spLocks noChangeShapeType="1"/>
              </p:cNvSpPr>
              <p:nvPr/>
            </p:nvSpPr>
            <p:spPr bwMode="auto">
              <a:xfrm flipH="1">
                <a:off x="1012" y="2326"/>
                <a:ext cx="1283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Rectangle 774"/>
              <p:cNvSpPr>
                <a:spLocks noChangeArrowheads="1"/>
              </p:cNvSpPr>
              <p:nvPr/>
            </p:nvSpPr>
            <p:spPr bwMode="auto">
              <a:xfrm>
                <a:off x="2295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775"/>
              <p:cNvSpPr>
                <a:spLocks noChangeArrowheads="1"/>
              </p:cNvSpPr>
              <p:nvPr/>
            </p:nvSpPr>
            <p:spPr bwMode="auto">
              <a:xfrm>
                <a:off x="2295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Line 776"/>
              <p:cNvSpPr>
                <a:spLocks noChangeShapeType="1"/>
              </p:cNvSpPr>
              <p:nvPr/>
            </p:nvSpPr>
            <p:spPr bwMode="auto">
              <a:xfrm>
                <a:off x="2415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777"/>
              <p:cNvSpPr>
                <a:spLocks noChangeShapeType="1"/>
              </p:cNvSpPr>
              <p:nvPr/>
            </p:nvSpPr>
            <p:spPr bwMode="auto">
              <a:xfrm>
                <a:off x="2290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778"/>
              <p:cNvSpPr>
                <a:spLocks noChangeShapeType="1"/>
              </p:cNvSpPr>
              <p:nvPr/>
            </p:nvSpPr>
            <p:spPr bwMode="auto">
              <a:xfrm>
                <a:off x="2295" y="810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779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Line 780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781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782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Rectangle 783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Line 784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785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229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Rectangle 786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Line 787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Freeform 788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Freeform 789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Rectangle 790"/>
              <p:cNvSpPr>
                <a:spLocks noChangeArrowheads="1"/>
              </p:cNvSpPr>
              <p:nvPr/>
            </p:nvSpPr>
            <p:spPr bwMode="auto">
              <a:xfrm>
                <a:off x="2454" y="3685"/>
                <a:ext cx="8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791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792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793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794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795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796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797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798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799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800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801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802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803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804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805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806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807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808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809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810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811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812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813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814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815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816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817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818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819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820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Line 823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824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825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826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33" name="Line 830"/>
            <p:cNvSpPr>
              <a:spLocks noChangeShapeType="1"/>
            </p:cNvSpPr>
            <p:nvPr/>
          </p:nvSpPr>
          <p:spPr bwMode="auto">
            <a:xfrm flipH="1">
              <a:off x="4297363" y="5453063"/>
              <a:ext cx="2651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831"/>
            <p:cNvSpPr>
              <a:spLocks/>
            </p:cNvSpPr>
            <p:nvPr/>
          </p:nvSpPr>
          <p:spPr bwMode="auto">
            <a:xfrm>
              <a:off x="4497388" y="5419725"/>
              <a:ext cx="65088" cy="66675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832"/>
            <p:cNvSpPr>
              <a:spLocks/>
            </p:cNvSpPr>
            <p:nvPr/>
          </p:nvSpPr>
          <p:spPr bwMode="auto">
            <a:xfrm>
              <a:off x="4297363" y="54197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833"/>
            <p:cNvSpPr>
              <a:spLocks noChangeShapeType="1"/>
            </p:cNvSpPr>
            <p:nvPr/>
          </p:nvSpPr>
          <p:spPr bwMode="auto">
            <a:xfrm flipH="1">
              <a:off x="4297363" y="5097463"/>
              <a:ext cx="27463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834"/>
            <p:cNvSpPr>
              <a:spLocks/>
            </p:cNvSpPr>
            <p:nvPr/>
          </p:nvSpPr>
          <p:spPr bwMode="auto">
            <a:xfrm>
              <a:off x="4497388" y="5064125"/>
              <a:ext cx="74613" cy="66675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835"/>
            <p:cNvSpPr>
              <a:spLocks/>
            </p:cNvSpPr>
            <p:nvPr/>
          </p:nvSpPr>
          <p:spPr bwMode="auto">
            <a:xfrm>
              <a:off x="4297363" y="50641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839"/>
            <p:cNvSpPr>
              <a:spLocks noChangeShapeType="1"/>
            </p:cNvSpPr>
            <p:nvPr/>
          </p:nvSpPr>
          <p:spPr bwMode="auto">
            <a:xfrm flipV="1">
              <a:off x="3609975" y="5983288"/>
              <a:ext cx="1588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840"/>
            <p:cNvSpPr>
              <a:spLocks/>
            </p:cNvSpPr>
            <p:nvPr/>
          </p:nvSpPr>
          <p:spPr bwMode="auto">
            <a:xfrm>
              <a:off x="3578225" y="6288088"/>
              <a:ext cx="65088" cy="66675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841"/>
            <p:cNvSpPr>
              <a:spLocks/>
            </p:cNvSpPr>
            <p:nvPr/>
          </p:nvSpPr>
          <p:spPr bwMode="auto">
            <a:xfrm>
              <a:off x="3578225" y="5983288"/>
              <a:ext cx="65088" cy="73025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842"/>
            <p:cNvSpPr>
              <a:spLocks noChangeArrowheads="1"/>
            </p:cNvSpPr>
            <p:nvPr/>
          </p:nvSpPr>
          <p:spPr bwMode="auto">
            <a:xfrm>
              <a:off x="4579938" y="4940300"/>
              <a:ext cx="646113" cy="306388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Rectangle 462"/>
            <p:cNvSpPr>
              <a:spLocks noChangeArrowheads="1"/>
            </p:cNvSpPr>
            <p:nvPr/>
          </p:nvSpPr>
          <p:spPr bwMode="auto">
            <a:xfrm>
              <a:off x="4299739" y="3301213"/>
              <a:ext cx="436567" cy="223838"/>
            </a:xfrm>
            <a:prstGeom prst="rect">
              <a:avLst/>
            </a:prstGeom>
            <a:solidFill>
              <a:srgbClr val="FFFF00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9" name="Rectangle 463"/>
            <p:cNvSpPr>
              <a:spLocks noChangeArrowheads="1"/>
            </p:cNvSpPr>
            <p:nvPr/>
          </p:nvSpPr>
          <p:spPr bwMode="auto">
            <a:xfrm>
              <a:off x="4399709" y="3336098"/>
              <a:ext cx="2709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BCP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0" name="Line 760"/>
            <p:cNvSpPr>
              <a:spLocks noChangeShapeType="1"/>
            </p:cNvSpPr>
            <p:nvPr/>
          </p:nvSpPr>
          <p:spPr bwMode="auto">
            <a:xfrm>
              <a:off x="4857750" y="3264694"/>
              <a:ext cx="1590" cy="7183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761"/>
            <p:cNvSpPr>
              <a:spLocks/>
            </p:cNvSpPr>
            <p:nvPr/>
          </p:nvSpPr>
          <p:spPr bwMode="auto">
            <a:xfrm>
              <a:off x="4824414" y="3224990"/>
              <a:ext cx="66675" cy="66675"/>
            </a:xfrm>
            <a:custGeom>
              <a:avLst/>
              <a:gdLst>
                <a:gd name="T0" fmla="*/ 21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1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762"/>
            <p:cNvSpPr>
              <a:spLocks/>
            </p:cNvSpPr>
            <p:nvPr/>
          </p:nvSpPr>
          <p:spPr bwMode="auto">
            <a:xfrm>
              <a:off x="4831558" y="3916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8" name="Freeform 470"/>
          <p:cNvSpPr>
            <a:spLocks/>
          </p:cNvSpPr>
          <p:nvPr/>
        </p:nvSpPr>
        <p:spPr bwMode="auto">
          <a:xfrm>
            <a:off x="4183851" y="1313640"/>
            <a:ext cx="107950" cy="115888"/>
          </a:xfrm>
          <a:custGeom>
            <a:avLst/>
            <a:gdLst>
              <a:gd name="T0" fmla="*/ 0 w 68"/>
              <a:gd name="T1" fmla="*/ 73 h 73"/>
              <a:gd name="T2" fmla="*/ 68 w 68"/>
              <a:gd name="T3" fmla="*/ 36 h 73"/>
              <a:gd name="T4" fmla="*/ 0 w 68"/>
              <a:gd name="T5" fmla="*/ 0 h 73"/>
              <a:gd name="T6" fmla="*/ 0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0" y="73"/>
                </a:moveTo>
                <a:lnTo>
                  <a:pt x="68" y="36"/>
                </a:lnTo>
                <a:lnTo>
                  <a:pt x="0" y="0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" name="Rectangle 472"/>
          <p:cNvSpPr>
            <a:spLocks noChangeArrowheads="1"/>
          </p:cNvSpPr>
          <p:nvPr/>
        </p:nvSpPr>
        <p:spPr bwMode="auto">
          <a:xfrm>
            <a:off x="3952076" y="1362853"/>
            <a:ext cx="2413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40" name="Freeform 473"/>
          <p:cNvSpPr>
            <a:spLocks/>
          </p:cNvSpPr>
          <p:nvPr/>
        </p:nvSpPr>
        <p:spPr bwMode="auto">
          <a:xfrm>
            <a:off x="3853651" y="1313640"/>
            <a:ext cx="107950" cy="115888"/>
          </a:xfrm>
          <a:custGeom>
            <a:avLst/>
            <a:gdLst>
              <a:gd name="T0" fmla="*/ 68 w 68"/>
              <a:gd name="T1" fmla="*/ 73 h 73"/>
              <a:gd name="T2" fmla="*/ 0 w 68"/>
              <a:gd name="T3" fmla="*/ 36 h 73"/>
              <a:gd name="T4" fmla="*/ 68 w 68"/>
              <a:gd name="T5" fmla="*/ 0 h 73"/>
              <a:gd name="T6" fmla="*/ 68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68" y="73"/>
                </a:moveTo>
                <a:lnTo>
                  <a:pt x="0" y="36"/>
                </a:lnTo>
                <a:lnTo>
                  <a:pt x="68" y="0"/>
                </a:lnTo>
                <a:lnTo>
                  <a:pt x="68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" name="Rectangle 642"/>
          <p:cNvSpPr>
            <a:spLocks noChangeArrowheads="1"/>
          </p:cNvSpPr>
          <p:nvPr/>
        </p:nvSpPr>
        <p:spPr bwMode="auto">
          <a:xfrm rot="16200000">
            <a:off x="963391" y="5063295"/>
            <a:ext cx="31899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 smtClean="0">
                <a:solidFill>
                  <a:srgbClr val="000000"/>
                </a:solidFill>
              </a:rPr>
              <a:t>GPIO</a:t>
            </a:r>
          </a:p>
        </p:txBody>
      </p:sp>
      <p:sp>
        <p:nvSpPr>
          <p:cNvPr id="448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9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1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3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4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5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6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7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8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" name="Rectangle 784"/>
          <p:cNvSpPr>
            <a:spLocks noChangeArrowheads="1"/>
          </p:cNvSpPr>
          <p:nvPr/>
        </p:nvSpPr>
        <p:spPr bwMode="auto">
          <a:xfrm>
            <a:off x="2294406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3" name="Rectangle 785"/>
          <p:cNvSpPr>
            <a:spLocks noChangeArrowheads="1"/>
          </p:cNvSpPr>
          <p:nvPr/>
        </p:nvSpPr>
        <p:spPr bwMode="auto">
          <a:xfrm>
            <a:off x="2243658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4" name="Rectangle 696"/>
          <p:cNvSpPr>
            <a:spLocks noChangeArrowheads="1"/>
          </p:cNvSpPr>
          <p:nvPr/>
        </p:nvSpPr>
        <p:spPr bwMode="auto">
          <a:xfrm rot="16200000">
            <a:off x="3625850" y="5667375"/>
            <a:ext cx="1158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x2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0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1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2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3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Architecture 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2" name="Group 365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76"/>
            <a:chExt cx="3370" cy="3427"/>
          </a:xfrm>
        </p:grpSpPr>
        <p:sp>
          <p:nvSpPr>
            <p:cNvPr id="104465" name="AutoShape 364"/>
            <p:cNvSpPr>
              <a:spLocks noChangeAspect="1" noChangeArrowheads="1" noTextEdit="1"/>
            </p:cNvSpPr>
            <p:nvPr/>
          </p:nvSpPr>
          <p:spPr bwMode="auto">
            <a:xfrm>
              <a:off x="0" y="576"/>
              <a:ext cx="337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10" y="586"/>
              <a:ext cx="3349" cy="3417"/>
              <a:chOff x="10" y="586"/>
              <a:chExt cx="3349" cy="3417"/>
            </a:xfrm>
          </p:grpSpPr>
          <p:sp>
            <p:nvSpPr>
              <p:cNvPr id="104618" name="Rectangle 366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19" name="Rectangle 367"/>
              <p:cNvSpPr>
                <a:spLocks noChangeArrowheads="1"/>
              </p:cNvSpPr>
              <p:nvPr/>
            </p:nvSpPr>
            <p:spPr bwMode="auto">
              <a:xfrm>
                <a:off x="412" y="2862"/>
                <a:ext cx="1643" cy="964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0" name="Rectangle 368"/>
              <p:cNvSpPr>
                <a:spLocks noChangeArrowheads="1"/>
              </p:cNvSpPr>
              <p:nvPr/>
            </p:nvSpPr>
            <p:spPr bwMode="auto">
              <a:xfrm>
                <a:off x="1224" y="2169"/>
                <a:ext cx="11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1" name="Rectangle 369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2" name="Rectangle 370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3" name="Rectangle 371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4" name="Rectangle 372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6" name="Rectangle 374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7" name="Rectangle 375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8" name="Rectangle 376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9" name="Rectangle 377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30" name="Line 378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1" name="Freeform 379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2" name="Freeform 380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3" name="Line 381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4" name="Freeform 382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5" name="Freeform 383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6" name="Line 384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7" name="Freeform 385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8" name="Freeform 386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9" name="Rectangle 387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0" name="Rectangle 388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1" name="Rectangle 389"/>
              <p:cNvSpPr>
                <a:spLocks noChangeArrowheads="1"/>
              </p:cNvSpPr>
              <p:nvPr/>
            </p:nvSpPr>
            <p:spPr bwMode="auto">
              <a:xfrm rot="-5400000">
                <a:off x="1880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2" name="Rectangle 390"/>
              <p:cNvSpPr>
                <a:spLocks noChangeArrowheads="1"/>
              </p:cNvSpPr>
              <p:nvPr/>
            </p:nvSpPr>
            <p:spPr bwMode="auto">
              <a:xfrm rot="-5400000">
                <a:off x="1878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3" name="Rectangle 391"/>
              <p:cNvSpPr>
                <a:spLocks noChangeArrowheads="1"/>
              </p:cNvSpPr>
              <p:nvPr/>
            </p:nvSpPr>
            <p:spPr bwMode="auto">
              <a:xfrm rot="-5400000">
                <a:off x="1896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4" name="Rectangle 392"/>
              <p:cNvSpPr>
                <a:spLocks noChangeArrowheads="1"/>
              </p:cNvSpPr>
              <p:nvPr/>
            </p:nvSpPr>
            <p:spPr bwMode="auto">
              <a:xfrm rot="-5400000">
                <a:off x="1875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5" name="Rectangle 393"/>
              <p:cNvSpPr>
                <a:spLocks noChangeArrowheads="1"/>
              </p:cNvSpPr>
              <p:nvPr/>
            </p:nvSpPr>
            <p:spPr bwMode="auto">
              <a:xfrm rot="-5400000">
                <a:off x="1896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6" name="Rectangle 394"/>
              <p:cNvSpPr>
                <a:spLocks noChangeArrowheads="1"/>
              </p:cNvSpPr>
              <p:nvPr/>
            </p:nvSpPr>
            <p:spPr bwMode="auto">
              <a:xfrm rot="-5400000">
                <a:off x="1896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7" name="Rectangle 395"/>
              <p:cNvSpPr>
                <a:spLocks noChangeArrowheads="1"/>
              </p:cNvSpPr>
              <p:nvPr/>
            </p:nvSpPr>
            <p:spPr bwMode="auto">
              <a:xfrm rot="-5400000">
                <a:off x="1881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8" name="Rectangle 397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9" name="Rectangle 398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0" name="Rectangle 399"/>
              <p:cNvSpPr>
                <a:spLocks noChangeArrowheads="1"/>
              </p:cNvSpPr>
              <p:nvPr/>
            </p:nvSpPr>
            <p:spPr bwMode="auto">
              <a:xfrm rot="-5400000">
                <a:off x="1101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1" name="Rectangle 400"/>
              <p:cNvSpPr>
                <a:spLocks noChangeArrowheads="1"/>
              </p:cNvSpPr>
              <p:nvPr/>
            </p:nvSpPr>
            <p:spPr bwMode="auto">
              <a:xfrm rot="-5400000">
                <a:off x="1099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2" name="Rectangle 401"/>
              <p:cNvSpPr>
                <a:spLocks noChangeArrowheads="1"/>
              </p:cNvSpPr>
              <p:nvPr/>
            </p:nvSpPr>
            <p:spPr bwMode="auto">
              <a:xfrm rot="-5400000">
                <a:off x="1117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3" name="Rectangle 402"/>
              <p:cNvSpPr>
                <a:spLocks noChangeArrowheads="1"/>
              </p:cNvSpPr>
              <p:nvPr/>
            </p:nvSpPr>
            <p:spPr bwMode="auto">
              <a:xfrm rot="-5400000">
                <a:off x="1107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4" name="Rectangle 403"/>
              <p:cNvSpPr>
                <a:spLocks noChangeArrowheads="1"/>
              </p:cNvSpPr>
              <p:nvPr/>
            </p:nvSpPr>
            <p:spPr bwMode="auto">
              <a:xfrm rot="-5400000">
                <a:off x="1117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5" name="Rectangle 404"/>
              <p:cNvSpPr>
                <a:spLocks noChangeArrowheads="1"/>
              </p:cNvSpPr>
              <p:nvPr/>
            </p:nvSpPr>
            <p:spPr bwMode="auto">
              <a:xfrm rot="-5400000">
                <a:off x="1117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6" name="Rectangle 405"/>
              <p:cNvSpPr>
                <a:spLocks noChangeArrowheads="1"/>
              </p:cNvSpPr>
              <p:nvPr/>
            </p:nvSpPr>
            <p:spPr bwMode="auto">
              <a:xfrm rot="-5400000">
                <a:off x="1102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7" name="Rectangle 407"/>
              <p:cNvSpPr>
                <a:spLocks noChangeArrowheads="1"/>
              </p:cNvSpPr>
              <p:nvPr/>
            </p:nvSpPr>
            <p:spPr bwMode="auto">
              <a:xfrm>
                <a:off x="1252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8" name="Rectangle 408"/>
              <p:cNvSpPr>
                <a:spLocks noChangeArrowheads="1"/>
              </p:cNvSpPr>
              <p:nvPr/>
            </p:nvSpPr>
            <p:spPr bwMode="auto">
              <a:xfrm rot="-5400000">
                <a:off x="1288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9" name="Rectangle 409"/>
              <p:cNvSpPr>
                <a:spLocks noChangeArrowheads="1"/>
              </p:cNvSpPr>
              <p:nvPr/>
            </p:nvSpPr>
            <p:spPr bwMode="auto">
              <a:xfrm rot="-5400000">
                <a:off x="1290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0" name="Rectangle 410"/>
              <p:cNvSpPr>
                <a:spLocks noChangeArrowheads="1"/>
              </p:cNvSpPr>
              <p:nvPr/>
            </p:nvSpPr>
            <p:spPr bwMode="auto">
              <a:xfrm rot="-5400000">
                <a:off x="1288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1" name="Rectangle 411"/>
              <p:cNvSpPr>
                <a:spLocks noChangeArrowheads="1"/>
              </p:cNvSpPr>
              <p:nvPr/>
            </p:nvSpPr>
            <p:spPr bwMode="auto">
              <a:xfrm rot="-5400000">
                <a:off x="1293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2" name="Rectangle 412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3" name="Rectangle 413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4" name="Rectangle 414"/>
              <p:cNvSpPr>
                <a:spLocks noChangeArrowheads="1"/>
              </p:cNvSpPr>
              <p:nvPr/>
            </p:nvSpPr>
            <p:spPr bwMode="auto">
              <a:xfrm rot="-5400000">
                <a:off x="1685" y="3294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5" name="Rectangle 415"/>
              <p:cNvSpPr>
                <a:spLocks noChangeArrowheads="1"/>
              </p:cNvSpPr>
              <p:nvPr/>
            </p:nvSpPr>
            <p:spPr bwMode="auto">
              <a:xfrm rot="-5400000">
                <a:off x="1682" y="3245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6" name="Rectangle 416"/>
              <p:cNvSpPr>
                <a:spLocks noChangeArrowheads="1"/>
              </p:cNvSpPr>
              <p:nvPr/>
            </p:nvSpPr>
            <p:spPr bwMode="auto">
              <a:xfrm rot="-5400000">
                <a:off x="169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7" name="Rectangle 417"/>
              <p:cNvSpPr>
                <a:spLocks noChangeArrowheads="1"/>
              </p:cNvSpPr>
              <p:nvPr/>
            </p:nvSpPr>
            <p:spPr bwMode="auto">
              <a:xfrm rot="-5400000">
                <a:off x="1682" y="316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8" name="Rectangle 418"/>
              <p:cNvSpPr>
                <a:spLocks noChangeArrowheads="1"/>
              </p:cNvSpPr>
              <p:nvPr/>
            </p:nvSpPr>
            <p:spPr bwMode="auto">
              <a:xfrm rot="-5400000">
                <a:off x="1698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9" name="Rectangle 419"/>
              <p:cNvSpPr>
                <a:spLocks noChangeArrowheads="1"/>
              </p:cNvSpPr>
              <p:nvPr/>
            </p:nvSpPr>
            <p:spPr bwMode="auto">
              <a:xfrm rot="-5400000">
                <a:off x="1698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0" name="Rectangle 421"/>
              <p:cNvSpPr>
                <a:spLocks noChangeArrowheads="1"/>
              </p:cNvSpPr>
              <p:nvPr/>
            </p:nvSpPr>
            <p:spPr bwMode="auto">
              <a:xfrm rot="-5400000">
                <a:off x="1683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1" name="Rectangle 422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2" name="Rectangle 423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3" name="Rectangle 424"/>
              <p:cNvSpPr>
                <a:spLocks noChangeArrowheads="1"/>
              </p:cNvSpPr>
              <p:nvPr/>
            </p:nvSpPr>
            <p:spPr bwMode="auto">
              <a:xfrm rot="-5400000">
                <a:off x="1489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4" name="Rectangle 425"/>
              <p:cNvSpPr>
                <a:spLocks noChangeArrowheads="1"/>
              </p:cNvSpPr>
              <p:nvPr/>
            </p:nvSpPr>
            <p:spPr bwMode="auto">
              <a:xfrm rot="-5400000">
                <a:off x="1489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5" name="Rectangle 426"/>
              <p:cNvSpPr>
                <a:spLocks noChangeArrowheads="1"/>
              </p:cNvSpPr>
              <p:nvPr/>
            </p:nvSpPr>
            <p:spPr bwMode="auto">
              <a:xfrm rot="-5400000">
                <a:off x="1505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6" name="Rectangle 427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7" name="Rectangle 428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8" name="Rectangle 429"/>
              <p:cNvSpPr>
                <a:spLocks noChangeArrowheads="1"/>
              </p:cNvSpPr>
              <p:nvPr/>
            </p:nvSpPr>
            <p:spPr bwMode="auto">
              <a:xfrm rot="-5400000">
                <a:off x="914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9" name="Rectangle 430"/>
              <p:cNvSpPr>
                <a:spLocks noChangeArrowheads="1"/>
              </p:cNvSpPr>
              <p:nvPr/>
            </p:nvSpPr>
            <p:spPr bwMode="auto">
              <a:xfrm rot="-5400000">
                <a:off x="896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0" name="Rectangle 431"/>
              <p:cNvSpPr>
                <a:spLocks noChangeArrowheads="1"/>
              </p:cNvSpPr>
              <p:nvPr/>
            </p:nvSpPr>
            <p:spPr bwMode="auto">
              <a:xfrm rot="-5400000">
                <a:off x="894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1" name="Freeform 432"/>
              <p:cNvSpPr>
                <a:spLocks/>
              </p:cNvSpPr>
              <p:nvPr/>
            </p:nvSpPr>
            <p:spPr bwMode="auto">
              <a:xfrm>
                <a:off x="1836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2" name="Freeform 433"/>
              <p:cNvSpPr>
                <a:spLocks/>
              </p:cNvSpPr>
              <p:nvPr/>
            </p:nvSpPr>
            <p:spPr bwMode="auto">
              <a:xfrm>
                <a:off x="1868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3" name="Rectangle 434"/>
              <p:cNvSpPr>
                <a:spLocks noChangeArrowheads="1"/>
              </p:cNvSpPr>
              <p:nvPr/>
            </p:nvSpPr>
            <p:spPr bwMode="auto">
              <a:xfrm>
                <a:off x="1868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4" name="Freeform 435"/>
              <p:cNvSpPr>
                <a:spLocks/>
              </p:cNvSpPr>
              <p:nvPr/>
            </p:nvSpPr>
            <p:spPr bwMode="auto">
              <a:xfrm>
                <a:off x="1836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5" name="Freeform 436"/>
              <p:cNvSpPr>
                <a:spLocks/>
              </p:cNvSpPr>
              <p:nvPr/>
            </p:nvSpPr>
            <p:spPr bwMode="auto">
              <a:xfrm>
                <a:off x="1868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6" name="Line 437"/>
              <p:cNvSpPr>
                <a:spLocks noChangeShapeType="1"/>
              </p:cNvSpPr>
              <p:nvPr/>
            </p:nvSpPr>
            <p:spPr bwMode="auto">
              <a:xfrm>
                <a:off x="1523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7" name="Freeform 438"/>
              <p:cNvSpPr>
                <a:spLocks/>
              </p:cNvSpPr>
              <p:nvPr/>
            </p:nvSpPr>
            <p:spPr bwMode="auto">
              <a:xfrm>
                <a:off x="1502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8" name="Freeform 439"/>
              <p:cNvSpPr>
                <a:spLocks/>
              </p:cNvSpPr>
              <p:nvPr/>
            </p:nvSpPr>
            <p:spPr bwMode="auto">
              <a:xfrm>
                <a:off x="1502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9" name="Line 440"/>
              <p:cNvSpPr>
                <a:spLocks noChangeShapeType="1"/>
              </p:cNvSpPr>
              <p:nvPr/>
            </p:nvSpPr>
            <p:spPr bwMode="auto">
              <a:xfrm>
                <a:off x="1330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0" name="Freeform 441"/>
              <p:cNvSpPr>
                <a:spLocks/>
              </p:cNvSpPr>
              <p:nvPr/>
            </p:nvSpPr>
            <p:spPr bwMode="auto">
              <a:xfrm>
                <a:off x="1309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1" name="Freeform 442"/>
              <p:cNvSpPr>
                <a:spLocks/>
              </p:cNvSpPr>
              <p:nvPr/>
            </p:nvSpPr>
            <p:spPr bwMode="auto">
              <a:xfrm>
                <a:off x="1309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2" name="Freeform 443"/>
              <p:cNvSpPr>
                <a:spLocks/>
              </p:cNvSpPr>
              <p:nvPr/>
            </p:nvSpPr>
            <p:spPr bwMode="auto">
              <a:xfrm>
                <a:off x="1095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3" name="Freeform 444"/>
              <p:cNvSpPr>
                <a:spLocks/>
              </p:cNvSpPr>
              <p:nvPr/>
            </p:nvSpPr>
            <p:spPr bwMode="auto">
              <a:xfrm>
                <a:off x="1127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4" name="Rectangle 445"/>
              <p:cNvSpPr>
                <a:spLocks noChangeArrowheads="1"/>
              </p:cNvSpPr>
              <p:nvPr/>
            </p:nvSpPr>
            <p:spPr bwMode="auto">
              <a:xfrm>
                <a:off x="1127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95" name="Freeform 446"/>
              <p:cNvSpPr>
                <a:spLocks/>
              </p:cNvSpPr>
              <p:nvPr/>
            </p:nvSpPr>
            <p:spPr bwMode="auto">
              <a:xfrm>
                <a:off x="1095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6" name="Freeform 447"/>
              <p:cNvSpPr>
                <a:spLocks/>
              </p:cNvSpPr>
              <p:nvPr/>
            </p:nvSpPr>
            <p:spPr bwMode="auto">
              <a:xfrm>
                <a:off x="1127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7" name="Line 448"/>
              <p:cNvSpPr>
                <a:spLocks noChangeShapeType="1"/>
              </p:cNvSpPr>
              <p:nvPr/>
            </p:nvSpPr>
            <p:spPr bwMode="auto">
              <a:xfrm>
                <a:off x="93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8" name="Freeform 449"/>
              <p:cNvSpPr>
                <a:spLocks/>
              </p:cNvSpPr>
              <p:nvPr/>
            </p:nvSpPr>
            <p:spPr bwMode="auto">
              <a:xfrm>
                <a:off x="918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9" name="Freeform 450"/>
              <p:cNvSpPr>
                <a:spLocks/>
              </p:cNvSpPr>
              <p:nvPr/>
            </p:nvSpPr>
            <p:spPr bwMode="auto">
              <a:xfrm>
                <a:off x="918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0" name="Freeform 451"/>
              <p:cNvSpPr>
                <a:spLocks/>
              </p:cNvSpPr>
              <p:nvPr/>
            </p:nvSpPr>
            <p:spPr bwMode="auto">
              <a:xfrm>
                <a:off x="1262" y="1769"/>
                <a:ext cx="63" cy="73"/>
              </a:xfrm>
              <a:custGeom>
                <a:avLst/>
                <a:gdLst>
                  <a:gd name="T0" fmla="*/ 0 w 63"/>
                  <a:gd name="T1" fmla="*/ 73 h 73"/>
                  <a:gd name="T2" fmla="*/ 63 w 63"/>
                  <a:gd name="T3" fmla="*/ 36 h 73"/>
                  <a:gd name="T4" fmla="*/ 0 w 63"/>
                  <a:gd name="T5" fmla="*/ 0 h 73"/>
                  <a:gd name="T6" fmla="*/ 0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0" y="73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1" name="Freeform 452"/>
              <p:cNvSpPr>
                <a:spLocks/>
              </p:cNvSpPr>
              <p:nvPr/>
            </p:nvSpPr>
            <p:spPr bwMode="auto">
              <a:xfrm>
                <a:off x="1268" y="1800"/>
                <a:ext cx="5" cy="10"/>
              </a:xfrm>
              <a:custGeom>
                <a:avLst/>
                <a:gdLst>
                  <a:gd name="T0" fmla="*/ 0 w 5"/>
                  <a:gd name="T1" fmla="*/ 10 h 10"/>
                  <a:gd name="T2" fmla="*/ 0 w 5"/>
                  <a:gd name="T3" fmla="*/ 10 h 10"/>
                  <a:gd name="T4" fmla="*/ 5 w 5"/>
                  <a:gd name="T5" fmla="*/ 10 h 10"/>
                  <a:gd name="T6" fmla="*/ 5 w 5"/>
                  <a:gd name="T7" fmla="*/ 10 h 10"/>
                  <a:gd name="T8" fmla="*/ 5 w 5"/>
                  <a:gd name="T9" fmla="*/ 5 h 10"/>
                  <a:gd name="T10" fmla="*/ 5 w 5"/>
                  <a:gd name="T11" fmla="*/ 5 h 10"/>
                  <a:gd name="T12" fmla="*/ 5 w 5"/>
                  <a:gd name="T13" fmla="*/ 0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0" y="10"/>
                    </a:moveTo>
                    <a:lnTo>
                      <a:pt x="0" y="10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2" name="Rectangle 453"/>
              <p:cNvSpPr>
                <a:spLocks noChangeArrowheads="1"/>
              </p:cNvSpPr>
              <p:nvPr/>
            </p:nvSpPr>
            <p:spPr bwMode="auto">
              <a:xfrm>
                <a:off x="1085" y="1800"/>
                <a:ext cx="18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3" name="Freeform 454"/>
              <p:cNvSpPr>
                <a:spLocks/>
              </p:cNvSpPr>
              <p:nvPr/>
            </p:nvSpPr>
            <p:spPr bwMode="auto">
              <a:xfrm>
                <a:off x="1022" y="1769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4" name="Freeform 455"/>
              <p:cNvSpPr>
                <a:spLocks/>
              </p:cNvSpPr>
              <p:nvPr/>
            </p:nvSpPr>
            <p:spPr bwMode="auto">
              <a:xfrm>
                <a:off x="1075" y="1800"/>
                <a:ext cx="10" cy="10"/>
              </a:xfrm>
              <a:custGeom>
                <a:avLst/>
                <a:gdLst>
                  <a:gd name="T0" fmla="*/ 10 w 10"/>
                  <a:gd name="T1" fmla="*/ 0 h 10"/>
                  <a:gd name="T2" fmla="*/ 5 w 10"/>
                  <a:gd name="T3" fmla="*/ 0 h 10"/>
                  <a:gd name="T4" fmla="*/ 5 w 10"/>
                  <a:gd name="T5" fmla="*/ 0 h 10"/>
                  <a:gd name="T6" fmla="*/ 5 w 10"/>
                  <a:gd name="T7" fmla="*/ 5 h 10"/>
                  <a:gd name="T8" fmla="*/ 0 w 10"/>
                  <a:gd name="T9" fmla="*/ 5 h 10"/>
                  <a:gd name="T10" fmla="*/ 5 w 10"/>
                  <a:gd name="T11" fmla="*/ 10 h 10"/>
                  <a:gd name="T12" fmla="*/ 5 w 10"/>
                  <a:gd name="T13" fmla="*/ 10 h 10"/>
                  <a:gd name="T14" fmla="*/ 5 w 10"/>
                  <a:gd name="T15" fmla="*/ 10 h 10"/>
                  <a:gd name="T16" fmla="*/ 10 w 10"/>
                  <a:gd name="T17" fmla="*/ 10 h 10"/>
                  <a:gd name="T18" fmla="*/ 1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0"/>
                  <a:gd name="T32" fmla="*/ 10 w 10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0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5" name="Rectangle 456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6" name="Rectangle 457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7" name="Rectangle 458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8" name="Rectangle 459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9" name="Rectangle 460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0" name="Rectangle 461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1" name="Rectangle 462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2" name="Rectangle 463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3" name="Rectangle 464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4" name="Rectangle 465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5" name="Line 466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6" name="Freeform 467"/>
              <p:cNvSpPr>
                <a:spLocks/>
              </p:cNvSpPr>
              <p:nvPr/>
            </p:nvSpPr>
            <p:spPr bwMode="auto">
              <a:xfrm>
                <a:off x="195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7" name="Line 468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4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8" name="Freeform 46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9" name="Rectangle 470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0" name="Rectangle 471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1" name="Rectangle 472"/>
              <p:cNvSpPr>
                <a:spLocks noChangeArrowheads="1"/>
              </p:cNvSpPr>
              <p:nvPr/>
            </p:nvSpPr>
            <p:spPr bwMode="auto">
              <a:xfrm rot="-5400000">
                <a:off x="695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2" name="Rectangle 473"/>
              <p:cNvSpPr>
                <a:spLocks noChangeArrowheads="1"/>
              </p:cNvSpPr>
              <p:nvPr/>
            </p:nvSpPr>
            <p:spPr bwMode="auto">
              <a:xfrm rot="-5400000">
                <a:off x="700" y="317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3" name="Rectangle 474"/>
              <p:cNvSpPr>
                <a:spLocks noChangeArrowheads="1"/>
              </p:cNvSpPr>
              <p:nvPr/>
            </p:nvSpPr>
            <p:spPr bwMode="auto">
              <a:xfrm rot="-5400000">
                <a:off x="716" y="313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4" name="Rectangle 475"/>
              <p:cNvSpPr>
                <a:spLocks noChangeArrowheads="1"/>
              </p:cNvSpPr>
              <p:nvPr/>
            </p:nvSpPr>
            <p:spPr bwMode="auto">
              <a:xfrm rot="-5400000">
                <a:off x="695" y="3088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5" name="Line 476"/>
              <p:cNvSpPr>
                <a:spLocks noChangeShapeType="1"/>
              </p:cNvSpPr>
              <p:nvPr/>
            </p:nvSpPr>
            <p:spPr bwMode="auto">
              <a:xfrm>
                <a:off x="736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6" name="Freeform 477"/>
              <p:cNvSpPr>
                <a:spLocks/>
              </p:cNvSpPr>
              <p:nvPr/>
            </p:nvSpPr>
            <p:spPr bwMode="auto">
              <a:xfrm>
                <a:off x="715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7" name="Freeform 478"/>
              <p:cNvSpPr>
                <a:spLocks/>
              </p:cNvSpPr>
              <p:nvPr/>
            </p:nvSpPr>
            <p:spPr bwMode="auto">
              <a:xfrm>
                <a:off x="715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8" name="Line 479"/>
              <p:cNvSpPr>
                <a:spLocks noChangeShapeType="1"/>
              </p:cNvSpPr>
              <p:nvPr/>
            </p:nvSpPr>
            <p:spPr bwMode="auto">
              <a:xfrm>
                <a:off x="191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9" name="Freeform 480"/>
              <p:cNvSpPr>
                <a:spLocks/>
              </p:cNvSpPr>
              <p:nvPr/>
            </p:nvSpPr>
            <p:spPr bwMode="auto">
              <a:xfrm>
                <a:off x="1894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0" name="Freeform 481"/>
              <p:cNvSpPr>
                <a:spLocks/>
              </p:cNvSpPr>
              <p:nvPr/>
            </p:nvSpPr>
            <p:spPr bwMode="auto">
              <a:xfrm>
                <a:off x="189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1" name="Line 482"/>
              <p:cNvSpPr>
                <a:spLocks noChangeShapeType="1"/>
              </p:cNvSpPr>
              <p:nvPr/>
            </p:nvSpPr>
            <p:spPr bwMode="auto">
              <a:xfrm>
                <a:off x="1721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2" name="Freeform 483"/>
              <p:cNvSpPr>
                <a:spLocks/>
              </p:cNvSpPr>
              <p:nvPr/>
            </p:nvSpPr>
            <p:spPr bwMode="auto">
              <a:xfrm>
                <a:off x="1701" y="3508"/>
                <a:ext cx="47" cy="42"/>
              </a:xfrm>
              <a:custGeom>
                <a:avLst/>
                <a:gdLst>
                  <a:gd name="T0" fmla="*/ 20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0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3" name="Freeform 484"/>
              <p:cNvSpPr>
                <a:spLocks/>
              </p:cNvSpPr>
              <p:nvPr/>
            </p:nvSpPr>
            <p:spPr bwMode="auto">
              <a:xfrm>
                <a:off x="1701" y="3961"/>
                <a:ext cx="47" cy="42"/>
              </a:xfrm>
              <a:custGeom>
                <a:avLst/>
                <a:gdLst>
                  <a:gd name="T0" fmla="*/ 20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0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4" name="Line 485"/>
              <p:cNvSpPr>
                <a:spLocks noChangeShapeType="1"/>
              </p:cNvSpPr>
              <p:nvPr/>
            </p:nvSpPr>
            <p:spPr bwMode="auto">
              <a:xfrm>
                <a:off x="1523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5" name="Freeform 486"/>
              <p:cNvSpPr>
                <a:spLocks/>
              </p:cNvSpPr>
              <p:nvPr/>
            </p:nvSpPr>
            <p:spPr bwMode="auto">
              <a:xfrm>
                <a:off x="1502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6" name="Freeform 487"/>
              <p:cNvSpPr>
                <a:spLocks/>
              </p:cNvSpPr>
              <p:nvPr/>
            </p:nvSpPr>
            <p:spPr bwMode="auto">
              <a:xfrm>
                <a:off x="1502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7" name="Line 488"/>
              <p:cNvSpPr>
                <a:spLocks noChangeShapeType="1"/>
              </p:cNvSpPr>
              <p:nvPr/>
            </p:nvSpPr>
            <p:spPr bwMode="auto">
              <a:xfrm>
                <a:off x="1330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8" name="Freeform 489"/>
              <p:cNvSpPr>
                <a:spLocks/>
              </p:cNvSpPr>
              <p:nvPr/>
            </p:nvSpPr>
            <p:spPr bwMode="auto">
              <a:xfrm>
                <a:off x="1309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9" name="Freeform 490"/>
              <p:cNvSpPr>
                <a:spLocks/>
              </p:cNvSpPr>
              <p:nvPr/>
            </p:nvSpPr>
            <p:spPr bwMode="auto">
              <a:xfrm>
                <a:off x="1309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0" name="Line 491"/>
              <p:cNvSpPr>
                <a:spLocks noChangeShapeType="1"/>
              </p:cNvSpPr>
              <p:nvPr/>
            </p:nvSpPr>
            <p:spPr bwMode="auto">
              <a:xfrm>
                <a:off x="113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1" name="Freeform 492"/>
              <p:cNvSpPr>
                <a:spLocks/>
              </p:cNvSpPr>
              <p:nvPr/>
            </p:nvSpPr>
            <p:spPr bwMode="auto">
              <a:xfrm>
                <a:off x="1111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2" name="Freeform 493"/>
              <p:cNvSpPr>
                <a:spLocks/>
              </p:cNvSpPr>
              <p:nvPr/>
            </p:nvSpPr>
            <p:spPr bwMode="auto">
              <a:xfrm>
                <a:off x="1111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3" name="Line 494"/>
              <p:cNvSpPr>
                <a:spLocks noChangeShapeType="1"/>
              </p:cNvSpPr>
              <p:nvPr/>
            </p:nvSpPr>
            <p:spPr bwMode="auto">
              <a:xfrm>
                <a:off x="93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4" name="Freeform 495"/>
              <p:cNvSpPr>
                <a:spLocks/>
              </p:cNvSpPr>
              <p:nvPr/>
            </p:nvSpPr>
            <p:spPr bwMode="auto">
              <a:xfrm>
                <a:off x="918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5" name="Freeform 496"/>
              <p:cNvSpPr>
                <a:spLocks/>
              </p:cNvSpPr>
              <p:nvPr/>
            </p:nvSpPr>
            <p:spPr bwMode="auto">
              <a:xfrm>
                <a:off x="918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6" name="Line 497"/>
              <p:cNvSpPr>
                <a:spLocks noChangeShapeType="1"/>
              </p:cNvSpPr>
              <p:nvPr/>
            </p:nvSpPr>
            <p:spPr bwMode="auto">
              <a:xfrm>
                <a:off x="73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7" name="Freeform 498"/>
              <p:cNvSpPr>
                <a:spLocks/>
              </p:cNvSpPr>
              <p:nvPr/>
            </p:nvSpPr>
            <p:spPr bwMode="auto">
              <a:xfrm>
                <a:off x="715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8" name="Freeform 499"/>
              <p:cNvSpPr>
                <a:spLocks/>
              </p:cNvSpPr>
              <p:nvPr/>
            </p:nvSpPr>
            <p:spPr bwMode="auto">
              <a:xfrm>
                <a:off x="715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9" name="Rectangle 500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0" name="Rectangle 501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1" name="Line 502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2" name="Freeform 503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3" name="Freeform 504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4" name="Rectangle 506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5" name="Line 507"/>
              <p:cNvSpPr>
                <a:spLocks noChangeShapeType="1"/>
              </p:cNvSpPr>
              <p:nvPr/>
            </p:nvSpPr>
            <p:spPr bwMode="auto">
              <a:xfrm>
                <a:off x="10" y="1191"/>
                <a:ext cx="21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6" name="Freeform 508"/>
              <p:cNvSpPr>
                <a:spLocks/>
              </p:cNvSpPr>
              <p:nvPr/>
            </p:nvSpPr>
            <p:spPr bwMode="auto">
              <a:xfrm>
                <a:off x="10" y="1170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0 h 47"/>
                  <a:gd name="T4" fmla="*/ 42 w 42"/>
                  <a:gd name="T5" fmla="*/ 47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0"/>
                    </a:lnTo>
                    <a:lnTo>
                      <a:pt x="42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7" name="Freeform 509"/>
              <p:cNvSpPr>
                <a:spLocks/>
              </p:cNvSpPr>
              <p:nvPr/>
            </p:nvSpPr>
            <p:spPr bwMode="auto">
              <a:xfrm>
                <a:off x="177" y="1170"/>
                <a:ext cx="47" cy="47"/>
              </a:xfrm>
              <a:custGeom>
                <a:avLst/>
                <a:gdLst>
                  <a:gd name="T0" fmla="*/ 47 w 47"/>
                  <a:gd name="T1" fmla="*/ 21 h 47"/>
                  <a:gd name="T2" fmla="*/ 0 w 47"/>
                  <a:gd name="T3" fmla="*/ 0 h 47"/>
                  <a:gd name="T4" fmla="*/ 0 w 47"/>
                  <a:gd name="T5" fmla="*/ 47 h 47"/>
                  <a:gd name="T6" fmla="*/ 47 w 47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8" name="Freeform 510"/>
              <p:cNvSpPr>
                <a:spLocks/>
              </p:cNvSpPr>
              <p:nvPr/>
            </p:nvSpPr>
            <p:spPr bwMode="auto">
              <a:xfrm>
                <a:off x="1153" y="1602"/>
                <a:ext cx="31" cy="16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5 h 16"/>
                  <a:gd name="T4" fmla="*/ 0 w 31"/>
                  <a:gd name="T5" fmla="*/ 5 h 16"/>
                  <a:gd name="T6" fmla="*/ 0 w 31"/>
                  <a:gd name="T7" fmla="*/ 10 h 16"/>
                  <a:gd name="T8" fmla="*/ 5 w 31"/>
                  <a:gd name="T9" fmla="*/ 10 h 16"/>
                  <a:gd name="T10" fmla="*/ 5 w 31"/>
                  <a:gd name="T11" fmla="*/ 16 h 16"/>
                  <a:gd name="T12" fmla="*/ 10 w 31"/>
                  <a:gd name="T13" fmla="*/ 16 h 16"/>
                  <a:gd name="T14" fmla="*/ 10 w 31"/>
                  <a:gd name="T15" fmla="*/ 16 h 16"/>
                  <a:gd name="T16" fmla="*/ 15 w 31"/>
                  <a:gd name="T17" fmla="*/ 16 h 16"/>
                  <a:gd name="T18" fmla="*/ 21 w 31"/>
                  <a:gd name="T19" fmla="*/ 16 h 16"/>
                  <a:gd name="T20" fmla="*/ 21 w 31"/>
                  <a:gd name="T21" fmla="*/ 16 h 16"/>
                  <a:gd name="T22" fmla="*/ 26 w 31"/>
                  <a:gd name="T23" fmla="*/ 16 h 16"/>
                  <a:gd name="T24" fmla="*/ 26 w 31"/>
                  <a:gd name="T25" fmla="*/ 10 h 16"/>
                  <a:gd name="T26" fmla="*/ 31 w 31"/>
                  <a:gd name="T27" fmla="*/ 10 h 16"/>
                  <a:gd name="T28" fmla="*/ 31 w 31"/>
                  <a:gd name="T29" fmla="*/ 5 h 16"/>
                  <a:gd name="T30" fmla="*/ 31 w 31"/>
                  <a:gd name="T31" fmla="*/ 5 h 16"/>
                  <a:gd name="T32" fmla="*/ 31 w 31"/>
                  <a:gd name="T33" fmla="*/ 0 h 16"/>
                  <a:gd name="T34" fmla="*/ 0 w 31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0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5" y="16"/>
                    </a:lnTo>
                    <a:lnTo>
                      <a:pt x="21" y="16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9" name="Rectangle 511"/>
              <p:cNvSpPr>
                <a:spLocks noChangeArrowheads="1"/>
              </p:cNvSpPr>
              <p:nvPr/>
            </p:nvSpPr>
            <p:spPr bwMode="auto">
              <a:xfrm>
                <a:off x="1153" y="1154"/>
                <a:ext cx="31" cy="4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0" name="Freeform 512"/>
              <p:cNvSpPr>
                <a:spLocks/>
              </p:cNvSpPr>
              <p:nvPr/>
            </p:nvSpPr>
            <p:spPr bwMode="auto">
              <a:xfrm>
                <a:off x="1122" y="1066"/>
                <a:ext cx="93" cy="88"/>
              </a:xfrm>
              <a:custGeom>
                <a:avLst/>
                <a:gdLst>
                  <a:gd name="T0" fmla="*/ 46 w 93"/>
                  <a:gd name="T1" fmla="*/ 0 h 88"/>
                  <a:gd name="T2" fmla="*/ 0 w 93"/>
                  <a:gd name="T3" fmla="*/ 88 h 88"/>
                  <a:gd name="T4" fmla="*/ 93 w 93"/>
                  <a:gd name="T5" fmla="*/ 88 h 88"/>
                  <a:gd name="T6" fmla="*/ 46 w 93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8"/>
                  <a:gd name="T14" fmla="*/ 93 w 93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8">
                    <a:moveTo>
                      <a:pt x="46" y="0"/>
                    </a:moveTo>
                    <a:lnTo>
                      <a:pt x="0" y="88"/>
                    </a:lnTo>
                    <a:lnTo>
                      <a:pt x="93" y="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1" name="Freeform 513"/>
              <p:cNvSpPr>
                <a:spLocks/>
              </p:cNvSpPr>
              <p:nvPr/>
            </p:nvSpPr>
            <p:spPr bwMode="auto">
              <a:xfrm>
                <a:off x="1153" y="1138"/>
                <a:ext cx="31" cy="16"/>
              </a:xfrm>
              <a:custGeom>
                <a:avLst/>
                <a:gdLst>
                  <a:gd name="T0" fmla="*/ 31 w 31"/>
                  <a:gd name="T1" fmla="*/ 16 h 16"/>
                  <a:gd name="T2" fmla="*/ 31 w 31"/>
                  <a:gd name="T3" fmla="*/ 11 h 16"/>
                  <a:gd name="T4" fmla="*/ 31 w 31"/>
                  <a:gd name="T5" fmla="*/ 11 h 16"/>
                  <a:gd name="T6" fmla="*/ 31 w 31"/>
                  <a:gd name="T7" fmla="*/ 6 h 16"/>
                  <a:gd name="T8" fmla="*/ 26 w 31"/>
                  <a:gd name="T9" fmla="*/ 6 h 16"/>
                  <a:gd name="T10" fmla="*/ 26 w 31"/>
                  <a:gd name="T11" fmla="*/ 0 h 16"/>
                  <a:gd name="T12" fmla="*/ 21 w 31"/>
                  <a:gd name="T13" fmla="*/ 0 h 16"/>
                  <a:gd name="T14" fmla="*/ 21 w 31"/>
                  <a:gd name="T15" fmla="*/ 0 h 16"/>
                  <a:gd name="T16" fmla="*/ 15 w 31"/>
                  <a:gd name="T17" fmla="*/ 0 h 16"/>
                  <a:gd name="T18" fmla="*/ 10 w 31"/>
                  <a:gd name="T19" fmla="*/ 0 h 16"/>
                  <a:gd name="T20" fmla="*/ 10 w 31"/>
                  <a:gd name="T21" fmla="*/ 0 h 16"/>
                  <a:gd name="T22" fmla="*/ 5 w 31"/>
                  <a:gd name="T23" fmla="*/ 0 h 16"/>
                  <a:gd name="T24" fmla="*/ 5 w 31"/>
                  <a:gd name="T25" fmla="*/ 6 h 16"/>
                  <a:gd name="T26" fmla="*/ 0 w 31"/>
                  <a:gd name="T27" fmla="*/ 6 h 16"/>
                  <a:gd name="T28" fmla="*/ 0 w 31"/>
                  <a:gd name="T29" fmla="*/ 11 h 16"/>
                  <a:gd name="T30" fmla="*/ 0 w 31"/>
                  <a:gd name="T31" fmla="*/ 11 h 16"/>
                  <a:gd name="T32" fmla="*/ 0 w 31"/>
                  <a:gd name="T33" fmla="*/ 16 h 16"/>
                  <a:gd name="T34" fmla="*/ 31 w 31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31" y="16"/>
                    </a:moveTo>
                    <a:lnTo>
                      <a:pt x="31" y="11"/>
                    </a:lnTo>
                    <a:lnTo>
                      <a:pt x="31" y="6"/>
                    </a:lnTo>
                    <a:lnTo>
                      <a:pt x="26" y="6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2" name="Rectangle 51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3" name="Rectangle 51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4" name="Rectangle 51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5" name="Rectangle 51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6" name="Rectangle 51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7" name="Rectangle 51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8" name="Freeform 52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9" name="Freeform 52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0" name="Rectangle 52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71" name="Freeform 52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2" name="Freeform 52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3" name="Rectangle 52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2" name="Rectangle 535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3" name="Rectangle 536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4" name="Rectangle 537"/>
              <p:cNvSpPr>
                <a:spLocks noChangeArrowheads="1"/>
              </p:cNvSpPr>
              <p:nvPr/>
            </p:nvSpPr>
            <p:spPr bwMode="auto">
              <a:xfrm rot="-5400000">
                <a:off x="496" y="328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5" name="Rectangle 538"/>
              <p:cNvSpPr>
                <a:spLocks noChangeArrowheads="1"/>
              </p:cNvSpPr>
              <p:nvPr/>
            </p:nvSpPr>
            <p:spPr bwMode="auto">
              <a:xfrm rot="-5400000">
                <a:off x="491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6" name="Rectangle 539"/>
              <p:cNvSpPr>
                <a:spLocks noChangeArrowheads="1"/>
              </p:cNvSpPr>
              <p:nvPr/>
            </p:nvSpPr>
            <p:spPr bwMode="auto">
              <a:xfrm rot="-5400000">
                <a:off x="512" y="3182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7" name="Rectangle 540"/>
              <p:cNvSpPr>
                <a:spLocks noChangeArrowheads="1"/>
              </p:cNvSpPr>
              <p:nvPr/>
            </p:nvSpPr>
            <p:spPr bwMode="auto">
              <a:xfrm rot="-5400000">
                <a:off x="499" y="3143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8" name="Rectangle 541"/>
              <p:cNvSpPr>
                <a:spLocks noChangeArrowheads="1"/>
              </p:cNvSpPr>
              <p:nvPr/>
            </p:nvSpPr>
            <p:spPr bwMode="auto">
              <a:xfrm rot="-5400000">
                <a:off x="512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9" name="Rectangle 542"/>
              <p:cNvSpPr>
                <a:spLocks noChangeArrowheads="1"/>
              </p:cNvSpPr>
              <p:nvPr/>
            </p:nvSpPr>
            <p:spPr bwMode="auto">
              <a:xfrm rot="-5400000">
                <a:off x="502" y="307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0" name="Rectangle 543"/>
              <p:cNvSpPr>
                <a:spLocks noChangeArrowheads="1"/>
              </p:cNvSpPr>
              <p:nvPr/>
            </p:nvSpPr>
            <p:spPr bwMode="auto">
              <a:xfrm rot="-5400000">
                <a:off x="502" y="303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1" name="Line 544"/>
              <p:cNvSpPr>
                <a:spLocks noChangeShapeType="1"/>
              </p:cNvSpPr>
              <p:nvPr/>
            </p:nvSpPr>
            <p:spPr bwMode="auto">
              <a:xfrm>
                <a:off x="537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2" name="Freeform 545"/>
              <p:cNvSpPr>
                <a:spLocks/>
              </p:cNvSpPr>
              <p:nvPr/>
            </p:nvSpPr>
            <p:spPr bwMode="auto">
              <a:xfrm>
                <a:off x="511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3" name="Freeform 546"/>
              <p:cNvSpPr>
                <a:spLocks/>
              </p:cNvSpPr>
              <p:nvPr/>
            </p:nvSpPr>
            <p:spPr bwMode="auto">
              <a:xfrm>
                <a:off x="511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4" name="Line 547"/>
              <p:cNvSpPr>
                <a:spLocks noChangeShapeType="1"/>
              </p:cNvSpPr>
              <p:nvPr/>
            </p:nvSpPr>
            <p:spPr bwMode="auto">
              <a:xfrm>
                <a:off x="537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5" name="Freeform 548"/>
              <p:cNvSpPr>
                <a:spLocks/>
              </p:cNvSpPr>
              <p:nvPr/>
            </p:nvSpPr>
            <p:spPr bwMode="auto">
              <a:xfrm>
                <a:off x="511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6" name="Freeform 549"/>
              <p:cNvSpPr>
                <a:spLocks/>
              </p:cNvSpPr>
              <p:nvPr/>
            </p:nvSpPr>
            <p:spPr bwMode="auto">
              <a:xfrm>
                <a:off x="511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7" name="Rectangle 550"/>
              <p:cNvSpPr>
                <a:spLocks noChangeArrowheads="1"/>
              </p:cNvSpPr>
              <p:nvPr/>
            </p:nvSpPr>
            <p:spPr bwMode="auto">
              <a:xfrm>
                <a:off x="2857" y="611"/>
                <a:ext cx="49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C6671/C6672</a:t>
                </a:r>
                <a:br>
                  <a:rPr lang="en-US" sz="1000" b="1" dirty="0" smtClean="0">
                    <a:solidFill>
                      <a:srgbClr val="24211D"/>
                    </a:solidFill>
                  </a:rPr>
                </a:br>
                <a:r>
                  <a:rPr lang="en-US" sz="1000" b="1" dirty="0" smtClean="0">
                    <a:solidFill>
                      <a:srgbClr val="24211D"/>
                    </a:solidFill>
                  </a:rPr>
                  <a:t>C6674/C6678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8" name="Rectangle 551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9" name="Rectangle 552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0" name="Rectangle 553"/>
              <p:cNvSpPr>
                <a:spLocks noChangeArrowheads="1"/>
              </p:cNvSpPr>
              <p:nvPr/>
            </p:nvSpPr>
            <p:spPr bwMode="auto">
              <a:xfrm>
                <a:off x="1372" y="71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4MB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1" name="Rectangle 554"/>
              <p:cNvSpPr>
                <a:spLocks noChangeArrowheads="1"/>
              </p:cNvSpPr>
              <p:nvPr/>
            </p:nvSpPr>
            <p:spPr bwMode="auto">
              <a:xfrm>
                <a:off x="1367" y="77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</a:t>
                </a:r>
                <a:endParaRPr lang="en-US" sz="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2" name="Rectangle 555"/>
              <p:cNvSpPr>
                <a:spLocks noChangeArrowheads="1"/>
              </p:cNvSpPr>
              <p:nvPr/>
            </p:nvSpPr>
            <p:spPr bwMode="auto">
              <a:xfrm>
                <a:off x="1346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3" name="Rectangle 556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4" name="Rectangle 557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5" name="Rectangle 558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DDR3 EMIF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6" name="Freeform 559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7" name="Freeform 560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8" name="Rectangle 561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9" name="Freeform 562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0" name="Freeform 563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2" name="Freeform 565"/>
              <p:cNvSpPr>
                <a:spLocks/>
              </p:cNvSpPr>
              <p:nvPr/>
            </p:nvSpPr>
            <p:spPr bwMode="auto">
              <a:xfrm>
                <a:off x="1153" y="946"/>
                <a:ext cx="89" cy="88"/>
              </a:xfrm>
              <a:custGeom>
                <a:avLst/>
                <a:gdLst>
                  <a:gd name="T0" fmla="*/ 89 w 89"/>
                  <a:gd name="T1" fmla="*/ 47 h 88"/>
                  <a:gd name="T2" fmla="*/ 0 w 89"/>
                  <a:gd name="T3" fmla="*/ 88 h 88"/>
                  <a:gd name="T4" fmla="*/ 0 w 89"/>
                  <a:gd name="T5" fmla="*/ 0 h 88"/>
                  <a:gd name="T6" fmla="*/ 89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89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7" name="Freeform 567"/>
            <p:cNvSpPr>
              <a:spLocks/>
            </p:cNvSpPr>
            <p:nvPr/>
          </p:nvSpPr>
          <p:spPr bwMode="auto">
            <a:xfrm>
              <a:off x="1153" y="972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5 w 21"/>
                <a:gd name="T3" fmla="*/ 36 h 36"/>
                <a:gd name="T4" fmla="*/ 10 w 21"/>
                <a:gd name="T5" fmla="*/ 36 h 36"/>
                <a:gd name="T6" fmla="*/ 10 w 21"/>
                <a:gd name="T7" fmla="*/ 31 h 36"/>
                <a:gd name="T8" fmla="*/ 15 w 21"/>
                <a:gd name="T9" fmla="*/ 31 h 36"/>
                <a:gd name="T10" fmla="*/ 15 w 21"/>
                <a:gd name="T11" fmla="*/ 31 h 36"/>
                <a:gd name="T12" fmla="*/ 15 w 21"/>
                <a:gd name="T13" fmla="*/ 26 h 36"/>
                <a:gd name="T14" fmla="*/ 21 w 21"/>
                <a:gd name="T15" fmla="*/ 21 h 36"/>
                <a:gd name="T16" fmla="*/ 21 w 21"/>
                <a:gd name="T17" fmla="*/ 21 h 36"/>
                <a:gd name="T18" fmla="*/ 21 w 21"/>
                <a:gd name="T19" fmla="*/ 15 h 36"/>
                <a:gd name="T20" fmla="*/ 15 w 21"/>
                <a:gd name="T21" fmla="*/ 10 h 36"/>
                <a:gd name="T22" fmla="*/ 15 w 21"/>
                <a:gd name="T23" fmla="*/ 10 h 36"/>
                <a:gd name="T24" fmla="*/ 15 w 21"/>
                <a:gd name="T25" fmla="*/ 5 h 36"/>
                <a:gd name="T26" fmla="*/ 10 w 21"/>
                <a:gd name="T27" fmla="*/ 5 h 36"/>
                <a:gd name="T28" fmla="*/ 10 w 21"/>
                <a:gd name="T29" fmla="*/ 5 h 36"/>
                <a:gd name="T30" fmla="*/ 5 w 21"/>
                <a:gd name="T31" fmla="*/ 0 h 36"/>
                <a:gd name="T32" fmla="*/ 0 w 21"/>
                <a:gd name="T33" fmla="*/ 0 h 36"/>
                <a:gd name="T34" fmla="*/ 0 w 21"/>
                <a:gd name="T35" fmla="*/ 3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6"/>
                <a:gd name="T56" fmla="*/ 21 w 21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6">
                  <a:moveTo>
                    <a:pt x="0" y="36"/>
                  </a:moveTo>
                  <a:lnTo>
                    <a:pt x="5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Rectangle 568"/>
            <p:cNvSpPr>
              <a:spLocks noChangeArrowheads="1"/>
            </p:cNvSpPr>
            <p:nvPr/>
          </p:nvSpPr>
          <p:spPr bwMode="auto">
            <a:xfrm>
              <a:off x="1116" y="972"/>
              <a:ext cx="37" cy="3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69" name="Freeform 569"/>
            <p:cNvSpPr>
              <a:spLocks/>
            </p:cNvSpPr>
            <p:nvPr/>
          </p:nvSpPr>
          <p:spPr bwMode="auto">
            <a:xfrm>
              <a:off x="1028" y="946"/>
              <a:ext cx="88" cy="88"/>
            </a:xfrm>
            <a:custGeom>
              <a:avLst/>
              <a:gdLst>
                <a:gd name="T0" fmla="*/ 0 w 88"/>
                <a:gd name="T1" fmla="*/ 47 h 88"/>
                <a:gd name="T2" fmla="*/ 88 w 88"/>
                <a:gd name="T3" fmla="*/ 88 h 88"/>
                <a:gd name="T4" fmla="*/ 88 w 88"/>
                <a:gd name="T5" fmla="*/ 0 h 88"/>
                <a:gd name="T6" fmla="*/ 0 w 88"/>
                <a:gd name="T7" fmla="*/ 4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47"/>
                  </a:moveTo>
                  <a:lnTo>
                    <a:pt x="88" y="88"/>
                  </a:lnTo>
                  <a:lnTo>
                    <a:pt x="8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Freeform 570"/>
            <p:cNvSpPr>
              <a:spLocks/>
            </p:cNvSpPr>
            <p:nvPr/>
          </p:nvSpPr>
          <p:spPr bwMode="auto">
            <a:xfrm>
              <a:off x="1101" y="972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0 w 15"/>
                <a:gd name="T3" fmla="*/ 0 h 36"/>
                <a:gd name="T4" fmla="*/ 10 w 15"/>
                <a:gd name="T5" fmla="*/ 5 h 36"/>
                <a:gd name="T6" fmla="*/ 5 w 15"/>
                <a:gd name="T7" fmla="*/ 5 h 36"/>
                <a:gd name="T8" fmla="*/ 5 w 15"/>
                <a:gd name="T9" fmla="*/ 5 h 36"/>
                <a:gd name="T10" fmla="*/ 0 w 15"/>
                <a:gd name="T11" fmla="*/ 10 h 36"/>
                <a:gd name="T12" fmla="*/ 0 w 15"/>
                <a:gd name="T13" fmla="*/ 10 h 36"/>
                <a:gd name="T14" fmla="*/ 0 w 15"/>
                <a:gd name="T15" fmla="*/ 15 h 36"/>
                <a:gd name="T16" fmla="*/ 0 w 15"/>
                <a:gd name="T17" fmla="*/ 21 h 36"/>
                <a:gd name="T18" fmla="*/ 0 w 15"/>
                <a:gd name="T19" fmla="*/ 21 h 36"/>
                <a:gd name="T20" fmla="*/ 0 w 15"/>
                <a:gd name="T21" fmla="*/ 26 h 36"/>
                <a:gd name="T22" fmla="*/ 0 w 15"/>
                <a:gd name="T23" fmla="*/ 31 h 36"/>
                <a:gd name="T24" fmla="*/ 5 w 15"/>
                <a:gd name="T25" fmla="*/ 31 h 36"/>
                <a:gd name="T26" fmla="*/ 5 w 15"/>
                <a:gd name="T27" fmla="*/ 31 h 36"/>
                <a:gd name="T28" fmla="*/ 10 w 15"/>
                <a:gd name="T29" fmla="*/ 36 h 36"/>
                <a:gd name="T30" fmla="*/ 10 w 15"/>
                <a:gd name="T31" fmla="*/ 36 h 36"/>
                <a:gd name="T32" fmla="*/ 15 w 15"/>
                <a:gd name="T33" fmla="*/ 36 h 36"/>
                <a:gd name="T34" fmla="*/ 15 w 15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6"/>
                <a:gd name="T56" fmla="*/ 15 w 15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6">
                  <a:moveTo>
                    <a:pt x="1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Line 571"/>
            <p:cNvSpPr>
              <a:spLocks noChangeShapeType="1"/>
            </p:cNvSpPr>
            <p:nvPr/>
          </p:nvSpPr>
          <p:spPr bwMode="auto">
            <a:xfrm>
              <a:off x="203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2" name="Line 572"/>
            <p:cNvSpPr>
              <a:spLocks noChangeShapeType="1"/>
            </p:cNvSpPr>
            <p:nvPr/>
          </p:nvSpPr>
          <p:spPr bwMode="auto">
            <a:xfrm>
              <a:off x="30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Line 573"/>
            <p:cNvSpPr>
              <a:spLocks noChangeShapeType="1"/>
            </p:cNvSpPr>
            <p:nvPr/>
          </p:nvSpPr>
          <p:spPr bwMode="auto">
            <a:xfrm>
              <a:off x="41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574"/>
            <p:cNvSpPr>
              <a:spLocks noChangeShapeType="1"/>
            </p:cNvSpPr>
            <p:nvPr/>
          </p:nvSpPr>
          <p:spPr bwMode="auto">
            <a:xfrm>
              <a:off x="516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575"/>
            <p:cNvSpPr>
              <a:spLocks noChangeShapeType="1"/>
            </p:cNvSpPr>
            <p:nvPr/>
          </p:nvSpPr>
          <p:spPr bwMode="auto">
            <a:xfrm>
              <a:off x="62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576"/>
            <p:cNvSpPr>
              <a:spLocks noChangeShapeType="1"/>
            </p:cNvSpPr>
            <p:nvPr/>
          </p:nvSpPr>
          <p:spPr bwMode="auto">
            <a:xfrm>
              <a:off x="72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577"/>
            <p:cNvSpPr>
              <a:spLocks noChangeShapeType="1"/>
            </p:cNvSpPr>
            <p:nvPr/>
          </p:nvSpPr>
          <p:spPr bwMode="auto">
            <a:xfrm>
              <a:off x="829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578"/>
            <p:cNvSpPr>
              <a:spLocks noChangeShapeType="1"/>
            </p:cNvSpPr>
            <p:nvPr/>
          </p:nvSpPr>
          <p:spPr bwMode="auto">
            <a:xfrm>
              <a:off x="934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579"/>
            <p:cNvSpPr>
              <a:spLocks noChangeShapeType="1"/>
            </p:cNvSpPr>
            <p:nvPr/>
          </p:nvSpPr>
          <p:spPr bwMode="auto">
            <a:xfrm>
              <a:off x="103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80"/>
            <p:cNvSpPr>
              <a:spLocks noChangeShapeType="1"/>
            </p:cNvSpPr>
            <p:nvPr/>
          </p:nvSpPr>
          <p:spPr bwMode="auto">
            <a:xfrm>
              <a:off x="114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81"/>
            <p:cNvSpPr>
              <a:spLocks noChangeShapeType="1"/>
            </p:cNvSpPr>
            <p:nvPr/>
          </p:nvSpPr>
          <p:spPr bwMode="auto">
            <a:xfrm>
              <a:off x="1247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82"/>
            <p:cNvSpPr>
              <a:spLocks noChangeShapeType="1"/>
            </p:cNvSpPr>
            <p:nvPr/>
          </p:nvSpPr>
          <p:spPr bwMode="auto">
            <a:xfrm>
              <a:off x="135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83"/>
            <p:cNvSpPr>
              <a:spLocks noChangeShapeType="1"/>
            </p:cNvSpPr>
            <p:nvPr/>
          </p:nvSpPr>
          <p:spPr bwMode="auto">
            <a:xfrm>
              <a:off x="145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4" name="Line 584"/>
            <p:cNvSpPr>
              <a:spLocks noChangeShapeType="1"/>
            </p:cNvSpPr>
            <p:nvPr/>
          </p:nvSpPr>
          <p:spPr bwMode="auto">
            <a:xfrm>
              <a:off x="1560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5" name="Line 585"/>
            <p:cNvSpPr>
              <a:spLocks noChangeShapeType="1"/>
            </p:cNvSpPr>
            <p:nvPr/>
          </p:nvSpPr>
          <p:spPr bwMode="auto">
            <a:xfrm>
              <a:off x="1659" y="628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6" name="Line 586"/>
            <p:cNvSpPr>
              <a:spLocks noChangeShapeType="1"/>
            </p:cNvSpPr>
            <p:nvPr/>
          </p:nvSpPr>
          <p:spPr bwMode="auto">
            <a:xfrm>
              <a:off x="1659" y="732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587"/>
            <p:cNvSpPr>
              <a:spLocks noChangeShapeType="1"/>
            </p:cNvSpPr>
            <p:nvPr/>
          </p:nvSpPr>
          <p:spPr bwMode="auto">
            <a:xfrm>
              <a:off x="1659" y="836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588"/>
            <p:cNvSpPr>
              <a:spLocks noChangeShapeType="1"/>
            </p:cNvSpPr>
            <p:nvPr/>
          </p:nvSpPr>
          <p:spPr bwMode="auto">
            <a:xfrm>
              <a:off x="1659" y="94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9" name="Freeform 589"/>
            <p:cNvSpPr>
              <a:spLocks/>
            </p:cNvSpPr>
            <p:nvPr/>
          </p:nvSpPr>
          <p:spPr bwMode="auto">
            <a:xfrm>
              <a:off x="1607" y="1045"/>
              <a:ext cx="52" cy="15"/>
            </a:xfrm>
            <a:custGeom>
              <a:avLst/>
              <a:gdLst>
                <a:gd name="T0" fmla="*/ 52 w 52"/>
                <a:gd name="T1" fmla="*/ 0 h 15"/>
                <a:gd name="T2" fmla="*/ 52 w 52"/>
                <a:gd name="T3" fmla="*/ 15 h 15"/>
                <a:gd name="T4" fmla="*/ 52 w 52"/>
                <a:gd name="T5" fmla="*/ 15 h 15"/>
                <a:gd name="T6" fmla="*/ 0 w 52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5"/>
                <a:gd name="T14" fmla="*/ 52 w 5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5">
                  <a:moveTo>
                    <a:pt x="52" y="0"/>
                  </a:moveTo>
                  <a:lnTo>
                    <a:pt x="5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Line 590"/>
            <p:cNvSpPr>
              <a:spLocks noChangeShapeType="1"/>
            </p:cNvSpPr>
            <p:nvPr/>
          </p:nvSpPr>
          <p:spPr bwMode="auto">
            <a:xfrm flipH="1">
              <a:off x="150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1" name="Line 591"/>
            <p:cNvSpPr>
              <a:spLocks noChangeShapeType="1"/>
            </p:cNvSpPr>
            <p:nvPr/>
          </p:nvSpPr>
          <p:spPr bwMode="auto">
            <a:xfrm flipH="1">
              <a:off x="139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2" name="Line 592"/>
            <p:cNvSpPr>
              <a:spLocks noChangeShapeType="1"/>
            </p:cNvSpPr>
            <p:nvPr/>
          </p:nvSpPr>
          <p:spPr bwMode="auto">
            <a:xfrm flipH="1">
              <a:off x="1294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3" name="Line 593"/>
            <p:cNvSpPr>
              <a:spLocks noChangeShapeType="1"/>
            </p:cNvSpPr>
            <p:nvPr/>
          </p:nvSpPr>
          <p:spPr bwMode="auto">
            <a:xfrm flipH="1">
              <a:off x="118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4" name="Line 594"/>
            <p:cNvSpPr>
              <a:spLocks noChangeShapeType="1"/>
            </p:cNvSpPr>
            <p:nvPr/>
          </p:nvSpPr>
          <p:spPr bwMode="auto">
            <a:xfrm flipH="1">
              <a:off x="108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5" name="Line 595"/>
            <p:cNvSpPr>
              <a:spLocks noChangeShapeType="1"/>
            </p:cNvSpPr>
            <p:nvPr/>
          </p:nvSpPr>
          <p:spPr bwMode="auto">
            <a:xfrm flipH="1">
              <a:off x="981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Line 596"/>
            <p:cNvSpPr>
              <a:spLocks noChangeShapeType="1"/>
            </p:cNvSpPr>
            <p:nvPr/>
          </p:nvSpPr>
          <p:spPr bwMode="auto">
            <a:xfrm flipH="1">
              <a:off x="876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7" name="Line 597"/>
            <p:cNvSpPr>
              <a:spLocks noChangeShapeType="1"/>
            </p:cNvSpPr>
            <p:nvPr/>
          </p:nvSpPr>
          <p:spPr bwMode="auto">
            <a:xfrm flipH="1">
              <a:off x="77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8" name="Line 598"/>
            <p:cNvSpPr>
              <a:spLocks noChangeShapeType="1"/>
            </p:cNvSpPr>
            <p:nvPr/>
          </p:nvSpPr>
          <p:spPr bwMode="auto">
            <a:xfrm flipH="1">
              <a:off x="66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9" name="Line 599"/>
            <p:cNvSpPr>
              <a:spLocks noChangeShapeType="1"/>
            </p:cNvSpPr>
            <p:nvPr/>
          </p:nvSpPr>
          <p:spPr bwMode="auto">
            <a:xfrm flipH="1">
              <a:off x="563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0" name="Line 600"/>
            <p:cNvSpPr>
              <a:spLocks noChangeShapeType="1"/>
            </p:cNvSpPr>
            <p:nvPr/>
          </p:nvSpPr>
          <p:spPr bwMode="auto">
            <a:xfrm flipH="1">
              <a:off x="45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1" name="Line 601"/>
            <p:cNvSpPr>
              <a:spLocks noChangeShapeType="1"/>
            </p:cNvSpPr>
            <p:nvPr/>
          </p:nvSpPr>
          <p:spPr bwMode="auto">
            <a:xfrm flipH="1">
              <a:off x="35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2" name="Line 602"/>
            <p:cNvSpPr>
              <a:spLocks noChangeShapeType="1"/>
            </p:cNvSpPr>
            <p:nvPr/>
          </p:nvSpPr>
          <p:spPr bwMode="auto">
            <a:xfrm flipH="1">
              <a:off x="250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3" name="Freeform 603"/>
            <p:cNvSpPr>
              <a:spLocks/>
            </p:cNvSpPr>
            <p:nvPr/>
          </p:nvSpPr>
          <p:spPr bwMode="auto">
            <a:xfrm>
              <a:off x="203" y="1003"/>
              <a:ext cx="11" cy="57"/>
            </a:xfrm>
            <a:custGeom>
              <a:avLst/>
              <a:gdLst>
                <a:gd name="T0" fmla="*/ 11 w 11"/>
                <a:gd name="T1" fmla="*/ 57 h 57"/>
                <a:gd name="T2" fmla="*/ 0 w 11"/>
                <a:gd name="T3" fmla="*/ 57 h 57"/>
                <a:gd name="T4" fmla="*/ 0 w 11"/>
                <a:gd name="T5" fmla="*/ 57 h 57"/>
                <a:gd name="T6" fmla="*/ 0 w 11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7"/>
                <a:gd name="T14" fmla="*/ 11 w 11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7">
                  <a:moveTo>
                    <a:pt x="11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4" name="Line 604"/>
            <p:cNvSpPr>
              <a:spLocks noChangeShapeType="1"/>
            </p:cNvSpPr>
            <p:nvPr/>
          </p:nvSpPr>
          <p:spPr bwMode="auto">
            <a:xfrm flipV="1">
              <a:off x="203" y="899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5" name="Line 605"/>
            <p:cNvSpPr>
              <a:spLocks noChangeShapeType="1"/>
            </p:cNvSpPr>
            <p:nvPr/>
          </p:nvSpPr>
          <p:spPr bwMode="auto">
            <a:xfrm flipV="1">
              <a:off x="203" y="795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6" name="Line 606"/>
            <p:cNvSpPr>
              <a:spLocks noChangeShapeType="1"/>
            </p:cNvSpPr>
            <p:nvPr/>
          </p:nvSpPr>
          <p:spPr bwMode="auto">
            <a:xfrm flipV="1">
              <a:off x="203" y="69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7" name="Line 607"/>
            <p:cNvSpPr>
              <a:spLocks noChangeShapeType="1"/>
            </p:cNvSpPr>
            <p:nvPr/>
          </p:nvSpPr>
          <p:spPr bwMode="auto">
            <a:xfrm flipV="1">
              <a:off x="203" y="618"/>
              <a:ext cx="1" cy="3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8" name="Line 608"/>
            <p:cNvSpPr>
              <a:spLocks noChangeShapeType="1"/>
            </p:cNvSpPr>
            <p:nvPr/>
          </p:nvSpPr>
          <p:spPr bwMode="auto">
            <a:xfrm>
              <a:off x="16" y="826"/>
              <a:ext cx="2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9" name="Freeform 609"/>
            <p:cNvSpPr>
              <a:spLocks/>
            </p:cNvSpPr>
            <p:nvPr/>
          </p:nvSpPr>
          <p:spPr bwMode="auto">
            <a:xfrm>
              <a:off x="16" y="805"/>
              <a:ext cx="41" cy="42"/>
            </a:xfrm>
            <a:custGeom>
              <a:avLst/>
              <a:gdLst>
                <a:gd name="T0" fmla="*/ 0 w 41"/>
                <a:gd name="T1" fmla="*/ 21 h 42"/>
                <a:gd name="T2" fmla="*/ 41 w 41"/>
                <a:gd name="T3" fmla="*/ 0 h 42"/>
                <a:gd name="T4" fmla="*/ 41 w 41"/>
                <a:gd name="T5" fmla="*/ 42 h 42"/>
                <a:gd name="T6" fmla="*/ 0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0" y="21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0" name="Freeform 610"/>
            <p:cNvSpPr>
              <a:spLocks/>
            </p:cNvSpPr>
            <p:nvPr/>
          </p:nvSpPr>
          <p:spPr bwMode="auto">
            <a:xfrm>
              <a:off x="256" y="805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0 h 42"/>
                <a:gd name="T4" fmla="*/ 0 w 41"/>
                <a:gd name="T5" fmla="*/ 42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1" name="Rectangle 611"/>
            <p:cNvSpPr>
              <a:spLocks noChangeArrowheads="1"/>
            </p:cNvSpPr>
            <p:nvPr/>
          </p:nvSpPr>
          <p:spPr bwMode="auto">
            <a:xfrm>
              <a:off x="1351" y="936"/>
              <a:ext cx="22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2" name="Rectangle 612"/>
            <p:cNvSpPr>
              <a:spLocks noChangeArrowheads="1"/>
            </p:cNvSpPr>
            <p:nvPr/>
          </p:nvSpPr>
          <p:spPr bwMode="auto">
            <a:xfrm>
              <a:off x="2113" y="665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3" name="Rectangle 613"/>
            <p:cNvSpPr>
              <a:spLocks noChangeArrowheads="1"/>
            </p:cNvSpPr>
            <p:nvPr/>
          </p:nvSpPr>
          <p:spPr bwMode="auto">
            <a:xfrm>
              <a:off x="2003" y="769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4" name="Rectangle 614"/>
            <p:cNvSpPr>
              <a:spLocks noChangeArrowheads="1"/>
            </p:cNvSpPr>
            <p:nvPr/>
          </p:nvSpPr>
          <p:spPr bwMode="auto">
            <a:xfrm>
              <a:off x="1894" y="87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5" name="Rectangle 615"/>
            <p:cNvSpPr>
              <a:spLocks noChangeArrowheads="1"/>
            </p:cNvSpPr>
            <p:nvPr/>
          </p:nvSpPr>
          <p:spPr bwMode="auto">
            <a:xfrm>
              <a:off x="1784" y="977"/>
              <a:ext cx="730" cy="724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6" name="Rectangle 616"/>
            <p:cNvSpPr>
              <a:spLocks noChangeArrowheads="1"/>
            </p:cNvSpPr>
            <p:nvPr/>
          </p:nvSpPr>
          <p:spPr bwMode="auto">
            <a:xfrm>
              <a:off x="1669" y="1076"/>
              <a:ext cx="736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7" name="Rectangle 617"/>
            <p:cNvSpPr>
              <a:spLocks noChangeArrowheads="1"/>
            </p:cNvSpPr>
            <p:nvPr/>
          </p:nvSpPr>
          <p:spPr bwMode="auto">
            <a:xfrm>
              <a:off x="1560" y="1180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8" name="Rectangle 618"/>
            <p:cNvSpPr>
              <a:spLocks noChangeArrowheads="1"/>
            </p:cNvSpPr>
            <p:nvPr/>
          </p:nvSpPr>
          <p:spPr bwMode="auto">
            <a:xfrm>
              <a:off x="1450" y="1284"/>
              <a:ext cx="731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9" name="Rectangle 619"/>
            <p:cNvSpPr>
              <a:spLocks noChangeArrowheads="1"/>
            </p:cNvSpPr>
            <p:nvPr/>
          </p:nvSpPr>
          <p:spPr bwMode="auto">
            <a:xfrm>
              <a:off x="1341" y="138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26" name="Rectangle 626"/>
            <p:cNvSpPr>
              <a:spLocks noChangeArrowheads="1"/>
            </p:cNvSpPr>
            <p:nvPr/>
          </p:nvSpPr>
          <p:spPr bwMode="auto">
            <a:xfrm>
              <a:off x="1373" y="2024"/>
              <a:ext cx="6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512KB L2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4527" name="Line 627"/>
            <p:cNvSpPr>
              <a:spLocks noChangeShapeType="1"/>
            </p:cNvSpPr>
            <p:nvPr/>
          </p:nvSpPr>
          <p:spPr bwMode="auto">
            <a:xfrm>
              <a:off x="1341" y="1847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8" name="Line 628"/>
            <p:cNvSpPr>
              <a:spLocks noChangeShapeType="1"/>
            </p:cNvSpPr>
            <p:nvPr/>
          </p:nvSpPr>
          <p:spPr bwMode="auto">
            <a:xfrm>
              <a:off x="1341" y="2013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9" name="Line 629"/>
            <p:cNvSpPr>
              <a:spLocks noChangeShapeType="1"/>
            </p:cNvSpPr>
            <p:nvPr/>
          </p:nvSpPr>
          <p:spPr bwMode="auto">
            <a:xfrm>
              <a:off x="1711" y="1847"/>
              <a:ext cx="1" cy="16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0" name="Freeform 630"/>
            <p:cNvSpPr>
              <a:spLocks/>
            </p:cNvSpPr>
            <p:nvPr/>
          </p:nvSpPr>
          <p:spPr bwMode="auto">
            <a:xfrm>
              <a:off x="1153" y="1586"/>
              <a:ext cx="15" cy="37"/>
            </a:xfrm>
            <a:custGeom>
              <a:avLst/>
              <a:gdLst>
                <a:gd name="T0" fmla="*/ 15 w 15"/>
                <a:gd name="T1" fmla="*/ 0 h 37"/>
                <a:gd name="T2" fmla="*/ 10 w 15"/>
                <a:gd name="T3" fmla="*/ 0 h 37"/>
                <a:gd name="T4" fmla="*/ 10 w 15"/>
                <a:gd name="T5" fmla="*/ 6 h 37"/>
                <a:gd name="T6" fmla="*/ 5 w 15"/>
                <a:gd name="T7" fmla="*/ 6 h 37"/>
                <a:gd name="T8" fmla="*/ 5 w 15"/>
                <a:gd name="T9" fmla="*/ 6 h 37"/>
                <a:gd name="T10" fmla="*/ 0 w 15"/>
                <a:gd name="T11" fmla="*/ 11 h 37"/>
                <a:gd name="T12" fmla="*/ 0 w 15"/>
                <a:gd name="T13" fmla="*/ 11 h 37"/>
                <a:gd name="T14" fmla="*/ 0 w 15"/>
                <a:gd name="T15" fmla="*/ 16 h 37"/>
                <a:gd name="T16" fmla="*/ 0 w 15"/>
                <a:gd name="T17" fmla="*/ 21 h 37"/>
                <a:gd name="T18" fmla="*/ 0 w 15"/>
                <a:gd name="T19" fmla="*/ 21 h 37"/>
                <a:gd name="T20" fmla="*/ 0 w 15"/>
                <a:gd name="T21" fmla="*/ 26 h 37"/>
                <a:gd name="T22" fmla="*/ 0 w 15"/>
                <a:gd name="T23" fmla="*/ 32 h 37"/>
                <a:gd name="T24" fmla="*/ 5 w 15"/>
                <a:gd name="T25" fmla="*/ 32 h 37"/>
                <a:gd name="T26" fmla="*/ 5 w 15"/>
                <a:gd name="T27" fmla="*/ 32 h 37"/>
                <a:gd name="T28" fmla="*/ 10 w 15"/>
                <a:gd name="T29" fmla="*/ 37 h 37"/>
                <a:gd name="T30" fmla="*/ 10 w 15"/>
                <a:gd name="T31" fmla="*/ 37 h 37"/>
                <a:gd name="T32" fmla="*/ 15 w 15"/>
                <a:gd name="T33" fmla="*/ 37 h 37"/>
                <a:gd name="T34" fmla="*/ 15 w 15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15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5" y="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Rectangle 631"/>
            <p:cNvSpPr>
              <a:spLocks noChangeArrowheads="1"/>
            </p:cNvSpPr>
            <p:nvPr/>
          </p:nvSpPr>
          <p:spPr bwMode="auto">
            <a:xfrm>
              <a:off x="1168" y="1586"/>
              <a:ext cx="74" cy="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32" name="Freeform 632"/>
            <p:cNvSpPr>
              <a:spLocks/>
            </p:cNvSpPr>
            <p:nvPr/>
          </p:nvSpPr>
          <p:spPr bwMode="auto">
            <a:xfrm>
              <a:off x="1236" y="1560"/>
              <a:ext cx="94" cy="89"/>
            </a:xfrm>
            <a:custGeom>
              <a:avLst/>
              <a:gdLst>
                <a:gd name="T0" fmla="*/ 94 w 94"/>
                <a:gd name="T1" fmla="*/ 47 h 89"/>
                <a:gd name="T2" fmla="*/ 0 w 94"/>
                <a:gd name="T3" fmla="*/ 0 h 89"/>
                <a:gd name="T4" fmla="*/ 0 w 94"/>
                <a:gd name="T5" fmla="*/ 89 h 89"/>
                <a:gd name="T6" fmla="*/ 94 w 94"/>
                <a:gd name="T7" fmla="*/ 47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89"/>
                <a:gd name="T14" fmla="*/ 94 w 9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89">
                  <a:moveTo>
                    <a:pt x="94" y="47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94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3" name="Freeform 633"/>
            <p:cNvSpPr>
              <a:spLocks/>
            </p:cNvSpPr>
            <p:nvPr/>
          </p:nvSpPr>
          <p:spPr bwMode="auto">
            <a:xfrm>
              <a:off x="1242" y="1586"/>
              <a:ext cx="15" cy="37"/>
            </a:xfrm>
            <a:custGeom>
              <a:avLst/>
              <a:gdLst>
                <a:gd name="T0" fmla="*/ 0 w 15"/>
                <a:gd name="T1" fmla="*/ 37 h 37"/>
                <a:gd name="T2" fmla="*/ 0 w 15"/>
                <a:gd name="T3" fmla="*/ 37 h 37"/>
                <a:gd name="T4" fmla="*/ 5 w 15"/>
                <a:gd name="T5" fmla="*/ 37 h 37"/>
                <a:gd name="T6" fmla="*/ 10 w 15"/>
                <a:gd name="T7" fmla="*/ 32 h 37"/>
                <a:gd name="T8" fmla="*/ 10 w 15"/>
                <a:gd name="T9" fmla="*/ 32 h 37"/>
                <a:gd name="T10" fmla="*/ 10 w 15"/>
                <a:gd name="T11" fmla="*/ 32 h 37"/>
                <a:gd name="T12" fmla="*/ 15 w 15"/>
                <a:gd name="T13" fmla="*/ 26 h 37"/>
                <a:gd name="T14" fmla="*/ 15 w 15"/>
                <a:gd name="T15" fmla="*/ 21 h 37"/>
                <a:gd name="T16" fmla="*/ 15 w 15"/>
                <a:gd name="T17" fmla="*/ 21 h 37"/>
                <a:gd name="T18" fmla="*/ 15 w 15"/>
                <a:gd name="T19" fmla="*/ 16 h 37"/>
                <a:gd name="T20" fmla="*/ 15 w 15"/>
                <a:gd name="T21" fmla="*/ 11 h 37"/>
                <a:gd name="T22" fmla="*/ 10 w 15"/>
                <a:gd name="T23" fmla="*/ 11 h 37"/>
                <a:gd name="T24" fmla="*/ 10 w 15"/>
                <a:gd name="T25" fmla="*/ 6 h 37"/>
                <a:gd name="T26" fmla="*/ 10 w 15"/>
                <a:gd name="T27" fmla="*/ 6 h 37"/>
                <a:gd name="T28" fmla="*/ 5 w 15"/>
                <a:gd name="T29" fmla="*/ 6 h 37"/>
                <a:gd name="T30" fmla="*/ 0 w 15"/>
                <a:gd name="T31" fmla="*/ 0 h 37"/>
                <a:gd name="T32" fmla="*/ 0 w 15"/>
                <a:gd name="T33" fmla="*/ 0 h 37"/>
                <a:gd name="T34" fmla="*/ 0 w 15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0" y="37"/>
                  </a:moveTo>
                  <a:lnTo>
                    <a:pt x="0" y="37"/>
                  </a:lnTo>
                  <a:lnTo>
                    <a:pt x="5" y="37"/>
                  </a:lnTo>
                  <a:lnTo>
                    <a:pt x="10" y="32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10" y="11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Line 634"/>
            <p:cNvSpPr>
              <a:spLocks noChangeShapeType="1"/>
            </p:cNvSpPr>
            <p:nvPr/>
          </p:nvSpPr>
          <p:spPr bwMode="auto">
            <a:xfrm flipH="1">
              <a:off x="657" y="1498"/>
              <a:ext cx="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5" name="Freeform 635"/>
            <p:cNvSpPr>
              <a:spLocks/>
            </p:cNvSpPr>
            <p:nvPr/>
          </p:nvSpPr>
          <p:spPr bwMode="auto">
            <a:xfrm>
              <a:off x="819" y="1477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6" name="Freeform 636"/>
            <p:cNvSpPr>
              <a:spLocks/>
            </p:cNvSpPr>
            <p:nvPr/>
          </p:nvSpPr>
          <p:spPr bwMode="auto">
            <a:xfrm>
              <a:off x="657" y="1477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7" name="Line 637"/>
            <p:cNvSpPr>
              <a:spLocks noChangeShapeType="1"/>
            </p:cNvSpPr>
            <p:nvPr/>
          </p:nvSpPr>
          <p:spPr bwMode="auto">
            <a:xfrm>
              <a:off x="1721" y="2461"/>
              <a:ext cx="1" cy="4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8" name="Freeform 638"/>
            <p:cNvSpPr>
              <a:spLocks/>
            </p:cNvSpPr>
            <p:nvPr/>
          </p:nvSpPr>
          <p:spPr bwMode="auto">
            <a:xfrm>
              <a:off x="1701" y="2461"/>
              <a:ext cx="41" cy="42"/>
            </a:xfrm>
            <a:custGeom>
              <a:avLst/>
              <a:gdLst>
                <a:gd name="T0" fmla="*/ 20 w 41"/>
                <a:gd name="T1" fmla="*/ 0 h 42"/>
                <a:gd name="T2" fmla="*/ 41 w 41"/>
                <a:gd name="T3" fmla="*/ 42 h 42"/>
                <a:gd name="T4" fmla="*/ 0 w 41"/>
                <a:gd name="T5" fmla="*/ 42 h 42"/>
                <a:gd name="T6" fmla="*/ 20 w 4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0"/>
                  </a:moveTo>
                  <a:lnTo>
                    <a:pt x="41" y="42"/>
                  </a:lnTo>
                  <a:lnTo>
                    <a:pt x="0" y="4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9" name="Freeform 639"/>
            <p:cNvSpPr>
              <a:spLocks/>
            </p:cNvSpPr>
            <p:nvPr/>
          </p:nvSpPr>
          <p:spPr bwMode="auto">
            <a:xfrm>
              <a:off x="1701" y="2914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41 w 41"/>
                <a:gd name="T3" fmla="*/ 0 h 42"/>
                <a:gd name="T4" fmla="*/ 0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0" name="Rectangle 64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1" name="Rectangle 641"/>
            <p:cNvSpPr>
              <a:spLocks noChangeArrowheads="1"/>
            </p:cNvSpPr>
            <p:nvPr/>
          </p:nvSpPr>
          <p:spPr bwMode="auto">
            <a:xfrm>
              <a:off x="94" y="2326"/>
              <a:ext cx="50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3" name="Line 643"/>
            <p:cNvSpPr>
              <a:spLocks noChangeShapeType="1"/>
            </p:cNvSpPr>
            <p:nvPr/>
          </p:nvSpPr>
          <p:spPr bwMode="auto">
            <a:xfrm flipH="1">
              <a:off x="10" y="2284"/>
              <a:ext cx="110" cy="104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4" name="Line 644"/>
            <p:cNvSpPr>
              <a:spLocks noChangeShapeType="1"/>
            </p:cNvSpPr>
            <p:nvPr/>
          </p:nvSpPr>
          <p:spPr bwMode="auto">
            <a:xfrm flipH="1" flipV="1">
              <a:off x="10" y="2388"/>
              <a:ext cx="110" cy="99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5" name="Line 645"/>
            <p:cNvSpPr>
              <a:spLocks noChangeShapeType="1"/>
            </p:cNvSpPr>
            <p:nvPr/>
          </p:nvSpPr>
          <p:spPr bwMode="auto">
            <a:xfrm flipV="1">
              <a:off x="120" y="2289"/>
              <a:ext cx="1" cy="37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6" name="Line 646"/>
            <p:cNvSpPr>
              <a:spLocks noChangeShapeType="1"/>
            </p:cNvSpPr>
            <p:nvPr/>
          </p:nvSpPr>
          <p:spPr bwMode="auto">
            <a:xfrm flipV="1">
              <a:off x="120" y="2451"/>
              <a:ext cx="1" cy="36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7" name="Rectangle 647"/>
            <p:cNvSpPr>
              <a:spLocks noChangeArrowheads="1"/>
            </p:cNvSpPr>
            <p:nvPr/>
          </p:nvSpPr>
          <p:spPr bwMode="auto">
            <a:xfrm>
              <a:off x="506" y="2336"/>
              <a:ext cx="266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8" name="Line 648"/>
            <p:cNvSpPr>
              <a:spLocks noChangeShapeType="1"/>
            </p:cNvSpPr>
            <p:nvPr/>
          </p:nvSpPr>
          <p:spPr bwMode="auto">
            <a:xfrm flipH="1">
              <a:off x="934" y="2326"/>
              <a:ext cx="2107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649"/>
            <p:cNvSpPr>
              <a:spLocks noChangeArrowheads="1"/>
            </p:cNvSpPr>
            <p:nvPr/>
          </p:nvSpPr>
          <p:spPr bwMode="auto">
            <a:xfrm>
              <a:off x="3046" y="810"/>
              <a:ext cx="120" cy="1521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0" name="Rectangle 650"/>
            <p:cNvSpPr>
              <a:spLocks noChangeArrowheads="1"/>
            </p:cNvSpPr>
            <p:nvPr/>
          </p:nvSpPr>
          <p:spPr bwMode="auto">
            <a:xfrm>
              <a:off x="3046" y="816"/>
              <a:ext cx="120" cy="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1" name="Line 651"/>
            <p:cNvSpPr>
              <a:spLocks noChangeShapeType="1"/>
            </p:cNvSpPr>
            <p:nvPr/>
          </p:nvSpPr>
          <p:spPr bwMode="auto">
            <a:xfrm>
              <a:off x="3166" y="816"/>
              <a:ext cx="1" cy="1635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Line 652"/>
            <p:cNvSpPr>
              <a:spLocks noChangeShapeType="1"/>
            </p:cNvSpPr>
            <p:nvPr/>
          </p:nvSpPr>
          <p:spPr bwMode="auto">
            <a:xfrm>
              <a:off x="3041" y="816"/>
              <a:ext cx="1" cy="1510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3" name="Line 653"/>
            <p:cNvSpPr>
              <a:spLocks noChangeShapeType="1"/>
            </p:cNvSpPr>
            <p:nvPr/>
          </p:nvSpPr>
          <p:spPr bwMode="auto">
            <a:xfrm>
              <a:off x="3046" y="810"/>
              <a:ext cx="12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4" name="Rectangle 654"/>
            <p:cNvSpPr>
              <a:spLocks noChangeArrowheads="1"/>
            </p:cNvSpPr>
            <p:nvPr/>
          </p:nvSpPr>
          <p:spPr bwMode="auto">
            <a:xfrm>
              <a:off x="887" y="935"/>
              <a:ext cx="120" cy="1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5" name="Line 655"/>
            <p:cNvSpPr>
              <a:spLocks noChangeShapeType="1"/>
            </p:cNvSpPr>
            <p:nvPr/>
          </p:nvSpPr>
          <p:spPr bwMode="auto">
            <a:xfrm>
              <a:off x="1007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6" name="Line 656"/>
            <p:cNvSpPr>
              <a:spLocks noChangeShapeType="1"/>
            </p:cNvSpPr>
            <p:nvPr/>
          </p:nvSpPr>
          <p:spPr bwMode="auto">
            <a:xfrm>
              <a:off x="882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7" name="Line 657"/>
            <p:cNvSpPr>
              <a:spLocks noChangeShapeType="1"/>
            </p:cNvSpPr>
            <p:nvPr/>
          </p:nvSpPr>
          <p:spPr bwMode="auto">
            <a:xfrm>
              <a:off x="882" y="935"/>
              <a:ext cx="125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8" name="Line 658"/>
            <p:cNvSpPr>
              <a:spLocks noChangeShapeType="1"/>
            </p:cNvSpPr>
            <p:nvPr/>
          </p:nvSpPr>
          <p:spPr bwMode="auto">
            <a:xfrm flipH="1">
              <a:off x="120" y="2326"/>
              <a:ext cx="762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9" name="Line 659"/>
            <p:cNvSpPr>
              <a:spLocks noChangeShapeType="1"/>
            </p:cNvSpPr>
            <p:nvPr/>
          </p:nvSpPr>
          <p:spPr bwMode="auto">
            <a:xfrm flipH="1">
              <a:off x="120" y="2451"/>
              <a:ext cx="304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0" name="Rectangle 66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1" name="Rectangle 661"/>
            <p:cNvSpPr>
              <a:spLocks noChangeArrowheads="1"/>
            </p:cNvSpPr>
            <p:nvPr/>
          </p:nvSpPr>
          <p:spPr bwMode="auto">
            <a:xfrm>
              <a:off x="2102" y="2967"/>
              <a:ext cx="1252" cy="859"/>
            </a:xfrm>
            <a:prstGeom prst="rect">
              <a:avLst/>
            </a:prstGeom>
            <a:solidFill>
              <a:srgbClr val="DDDDDC"/>
            </a:solidFill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2" name="Line 662"/>
            <p:cNvSpPr>
              <a:spLocks noChangeShapeType="1"/>
            </p:cNvSpPr>
            <p:nvPr/>
          </p:nvSpPr>
          <p:spPr bwMode="auto">
            <a:xfrm flipH="1">
              <a:off x="2379" y="3326"/>
              <a:ext cx="1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663"/>
            <p:cNvSpPr>
              <a:spLocks/>
            </p:cNvSpPr>
            <p:nvPr/>
          </p:nvSpPr>
          <p:spPr bwMode="auto">
            <a:xfrm>
              <a:off x="2488" y="3305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Freeform 664"/>
            <p:cNvSpPr>
              <a:spLocks/>
            </p:cNvSpPr>
            <p:nvPr/>
          </p:nvSpPr>
          <p:spPr bwMode="auto">
            <a:xfrm>
              <a:off x="2379" y="3305"/>
              <a:ext cx="47" cy="42"/>
            </a:xfrm>
            <a:custGeom>
              <a:avLst/>
              <a:gdLst>
                <a:gd name="T0" fmla="*/ 0 w 47"/>
                <a:gd name="T1" fmla="*/ 21 h 42"/>
                <a:gd name="T2" fmla="*/ 47 w 47"/>
                <a:gd name="T3" fmla="*/ 42 h 42"/>
                <a:gd name="T4" fmla="*/ 47 w 47"/>
                <a:gd name="T5" fmla="*/ 0 h 42"/>
                <a:gd name="T6" fmla="*/ 0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0" y="21"/>
                  </a:moveTo>
                  <a:lnTo>
                    <a:pt x="47" y="42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Rectangle 666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7" name="Rectangle 667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8" name="Rectangle 668"/>
            <p:cNvSpPr>
              <a:spLocks noChangeArrowheads="1"/>
            </p:cNvSpPr>
            <p:nvPr/>
          </p:nvSpPr>
          <p:spPr bwMode="auto">
            <a:xfrm rot="-5400000">
              <a:off x="2579" y="3348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9" name="Rectangle 669"/>
            <p:cNvSpPr>
              <a:spLocks noChangeArrowheads="1"/>
            </p:cNvSpPr>
            <p:nvPr/>
          </p:nvSpPr>
          <p:spPr bwMode="auto">
            <a:xfrm rot="-5400000">
              <a:off x="2574" y="3291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0" name="Rectangle 670"/>
            <p:cNvSpPr>
              <a:spLocks noChangeArrowheads="1"/>
            </p:cNvSpPr>
            <p:nvPr/>
          </p:nvSpPr>
          <p:spPr bwMode="auto">
            <a:xfrm rot="-5400000">
              <a:off x="2595" y="3249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1" name="Rectangle 671"/>
            <p:cNvSpPr>
              <a:spLocks noChangeArrowheads="1"/>
            </p:cNvSpPr>
            <p:nvPr/>
          </p:nvSpPr>
          <p:spPr bwMode="auto">
            <a:xfrm rot="-5400000">
              <a:off x="2592" y="3225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2" name="Rectangle 672"/>
            <p:cNvSpPr>
              <a:spLocks noChangeArrowheads="1"/>
            </p:cNvSpPr>
            <p:nvPr/>
          </p:nvSpPr>
          <p:spPr bwMode="auto">
            <a:xfrm rot="-5400000">
              <a:off x="2585" y="319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3" name="Rectangle 673"/>
            <p:cNvSpPr>
              <a:spLocks noChangeArrowheads="1"/>
            </p:cNvSpPr>
            <p:nvPr/>
          </p:nvSpPr>
          <p:spPr bwMode="auto">
            <a:xfrm rot="-5400000">
              <a:off x="2582" y="3142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4" name="Rectangle 674"/>
            <p:cNvSpPr>
              <a:spLocks noChangeArrowheads="1"/>
            </p:cNvSpPr>
            <p:nvPr/>
          </p:nvSpPr>
          <p:spPr bwMode="auto">
            <a:xfrm>
              <a:off x="2170" y="3034"/>
              <a:ext cx="204" cy="406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5" name="Rectangle 675"/>
            <p:cNvSpPr>
              <a:spLocks noChangeArrowheads="1"/>
            </p:cNvSpPr>
            <p:nvPr/>
          </p:nvSpPr>
          <p:spPr bwMode="auto">
            <a:xfrm rot="-5400000">
              <a:off x="2188" y="3301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6" name="Rectangle 676"/>
            <p:cNvSpPr>
              <a:spLocks noChangeArrowheads="1"/>
            </p:cNvSpPr>
            <p:nvPr/>
          </p:nvSpPr>
          <p:spPr bwMode="auto">
            <a:xfrm rot="-5400000">
              <a:off x="2201" y="3257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7" name="Rectangle 677"/>
            <p:cNvSpPr>
              <a:spLocks noChangeArrowheads="1"/>
            </p:cNvSpPr>
            <p:nvPr/>
          </p:nvSpPr>
          <p:spPr bwMode="auto">
            <a:xfrm rot="-5400000">
              <a:off x="2191" y="3220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8" name="Rectangle 678"/>
            <p:cNvSpPr>
              <a:spLocks noChangeArrowheads="1"/>
            </p:cNvSpPr>
            <p:nvPr/>
          </p:nvSpPr>
          <p:spPr bwMode="auto">
            <a:xfrm rot="-5400000">
              <a:off x="2194" y="3177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9" name="Rectangle 679"/>
            <p:cNvSpPr>
              <a:spLocks noChangeArrowheads="1"/>
            </p:cNvSpPr>
            <p:nvPr/>
          </p:nvSpPr>
          <p:spPr bwMode="auto">
            <a:xfrm rot="-5400000">
              <a:off x="2199" y="3135"/>
              <a:ext cx="6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0" name="Rectangle 680"/>
            <p:cNvSpPr>
              <a:spLocks noChangeArrowheads="1"/>
            </p:cNvSpPr>
            <p:nvPr/>
          </p:nvSpPr>
          <p:spPr bwMode="auto">
            <a:xfrm rot="-5400000">
              <a:off x="2191" y="3095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1" name="Rectangle 681"/>
            <p:cNvSpPr>
              <a:spLocks noChangeArrowheads="1"/>
            </p:cNvSpPr>
            <p:nvPr/>
          </p:nvSpPr>
          <p:spPr bwMode="auto">
            <a:xfrm rot="-5400000">
              <a:off x="2194" y="305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2" name="Rectangle 682"/>
            <p:cNvSpPr>
              <a:spLocks noChangeArrowheads="1"/>
            </p:cNvSpPr>
            <p:nvPr/>
          </p:nvSpPr>
          <p:spPr bwMode="auto">
            <a:xfrm rot="-5400000">
              <a:off x="2201" y="301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3" name="Rectangle 683"/>
            <p:cNvSpPr>
              <a:spLocks noChangeArrowheads="1"/>
            </p:cNvSpPr>
            <p:nvPr/>
          </p:nvSpPr>
          <p:spPr bwMode="auto">
            <a:xfrm rot="-5400000">
              <a:off x="2276" y="3264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4" name="Rectangle 684"/>
            <p:cNvSpPr>
              <a:spLocks noChangeArrowheads="1"/>
            </p:cNvSpPr>
            <p:nvPr/>
          </p:nvSpPr>
          <p:spPr bwMode="auto">
            <a:xfrm rot="-5400000">
              <a:off x="2271" y="320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5" name="Rectangle 685"/>
            <p:cNvSpPr>
              <a:spLocks noChangeArrowheads="1"/>
            </p:cNvSpPr>
            <p:nvPr/>
          </p:nvSpPr>
          <p:spPr bwMode="auto">
            <a:xfrm rot="-5400000">
              <a:off x="2292" y="3166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6" name="Rectangle 686"/>
            <p:cNvSpPr>
              <a:spLocks noChangeArrowheads="1"/>
            </p:cNvSpPr>
            <p:nvPr/>
          </p:nvSpPr>
          <p:spPr bwMode="auto">
            <a:xfrm rot="-5400000">
              <a:off x="2289" y="314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7" name="Rectangle 687"/>
            <p:cNvSpPr>
              <a:spLocks noChangeArrowheads="1"/>
            </p:cNvSpPr>
            <p:nvPr/>
          </p:nvSpPr>
          <p:spPr bwMode="auto">
            <a:xfrm rot="-5400000">
              <a:off x="2282" y="3109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8" name="Rectangle 688"/>
            <p:cNvSpPr>
              <a:spLocks noChangeArrowheads="1"/>
            </p:cNvSpPr>
            <p:nvPr/>
          </p:nvSpPr>
          <p:spPr bwMode="auto">
            <a:xfrm rot="-5400000">
              <a:off x="2279" y="3059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9" name="Rectangle 689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0" name="Rectangle 690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1" name="Rectangle 691"/>
            <p:cNvSpPr>
              <a:spLocks noChangeArrowheads="1"/>
            </p:cNvSpPr>
            <p:nvPr/>
          </p:nvSpPr>
          <p:spPr bwMode="auto">
            <a:xfrm rot="-5400000">
              <a:off x="2210" y="3655"/>
              <a:ext cx="7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2" name="Rectangle 692"/>
            <p:cNvSpPr>
              <a:spLocks noChangeArrowheads="1"/>
            </p:cNvSpPr>
            <p:nvPr/>
          </p:nvSpPr>
          <p:spPr bwMode="auto">
            <a:xfrm rot="-5400000">
              <a:off x="2208" y="3611"/>
              <a:ext cx="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3" name="Rectangle 693"/>
            <p:cNvSpPr>
              <a:spLocks noChangeArrowheads="1"/>
            </p:cNvSpPr>
            <p:nvPr/>
          </p:nvSpPr>
          <p:spPr bwMode="auto">
            <a:xfrm rot="-5400000">
              <a:off x="2205" y="3561"/>
              <a:ext cx="8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4" name="Rectangle 694"/>
            <p:cNvSpPr>
              <a:spLocks noChangeArrowheads="1"/>
            </p:cNvSpPr>
            <p:nvPr/>
          </p:nvSpPr>
          <p:spPr bwMode="auto">
            <a:xfrm rot="-5400000">
              <a:off x="2223" y="3527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5" name="Rectangle 695"/>
            <p:cNvSpPr>
              <a:spLocks noChangeArrowheads="1"/>
            </p:cNvSpPr>
            <p:nvPr/>
          </p:nvSpPr>
          <p:spPr bwMode="auto">
            <a:xfrm rot="-5400000">
              <a:off x="2223" y="3506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6" name="Rectangle 696"/>
            <p:cNvSpPr>
              <a:spLocks noChangeArrowheads="1"/>
            </p:cNvSpPr>
            <p:nvPr/>
          </p:nvSpPr>
          <p:spPr bwMode="auto">
            <a:xfrm rot="-5400000">
              <a:off x="2284" y="3570"/>
              <a:ext cx="73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97" name="Line 698"/>
            <p:cNvSpPr>
              <a:spLocks noChangeShapeType="1"/>
            </p:cNvSpPr>
            <p:nvPr/>
          </p:nvSpPr>
          <p:spPr bwMode="auto">
            <a:xfrm>
              <a:off x="2269" y="3446"/>
              <a:ext cx="1" cy="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8" name="Freeform 699"/>
            <p:cNvSpPr>
              <a:spLocks/>
            </p:cNvSpPr>
            <p:nvPr/>
          </p:nvSpPr>
          <p:spPr bwMode="auto">
            <a:xfrm>
              <a:off x="2248" y="3446"/>
              <a:ext cx="37" cy="36"/>
            </a:xfrm>
            <a:custGeom>
              <a:avLst/>
              <a:gdLst>
                <a:gd name="T0" fmla="*/ 37 w 37"/>
                <a:gd name="T1" fmla="*/ 36 h 36"/>
                <a:gd name="T2" fmla="*/ 21 w 37"/>
                <a:gd name="T3" fmla="*/ 0 h 36"/>
                <a:gd name="T4" fmla="*/ 0 w 37"/>
                <a:gd name="T5" fmla="*/ 36 h 36"/>
                <a:gd name="T6" fmla="*/ 37 w 37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6"/>
                <a:gd name="T14" fmla="*/ 37 w 3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6">
                  <a:moveTo>
                    <a:pt x="37" y="36"/>
                  </a:moveTo>
                  <a:lnTo>
                    <a:pt x="21" y="0"/>
                  </a:lnTo>
                  <a:lnTo>
                    <a:pt x="0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9" name="Freeform 700"/>
            <p:cNvSpPr>
              <a:spLocks/>
            </p:cNvSpPr>
            <p:nvPr/>
          </p:nvSpPr>
          <p:spPr bwMode="auto">
            <a:xfrm>
              <a:off x="2248" y="3508"/>
              <a:ext cx="37" cy="31"/>
            </a:xfrm>
            <a:custGeom>
              <a:avLst/>
              <a:gdLst>
                <a:gd name="T0" fmla="*/ 37 w 37"/>
                <a:gd name="T1" fmla="*/ 0 h 31"/>
                <a:gd name="T2" fmla="*/ 21 w 37"/>
                <a:gd name="T3" fmla="*/ 31 h 31"/>
                <a:gd name="T4" fmla="*/ 0 w 37"/>
                <a:gd name="T5" fmla="*/ 0 h 31"/>
                <a:gd name="T6" fmla="*/ 37 w 3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1"/>
                <a:gd name="T14" fmla="*/ 37 w 3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1">
                  <a:moveTo>
                    <a:pt x="37" y="0"/>
                  </a:moveTo>
                  <a:lnTo>
                    <a:pt x="21" y="31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0" name="Rectangle 701"/>
            <p:cNvSpPr>
              <a:spLocks noChangeArrowheads="1"/>
            </p:cNvSpPr>
            <p:nvPr/>
          </p:nvSpPr>
          <p:spPr bwMode="auto">
            <a:xfrm>
              <a:off x="2885" y="3342"/>
              <a:ext cx="407" cy="192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03" name="Line 704"/>
            <p:cNvSpPr>
              <a:spLocks noChangeShapeType="1"/>
            </p:cNvSpPr>
            <p:nvPr/>
          </p:nvSpPr>
          <p:spPr bwMode="auto">
            <a:xfrm flipH="1">
              <a:off x="2707" y="3435"/>
              <a:ext cx="1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4" name="Freeform 705"/>
            <p:cNvSpPr>
              <a:spLocks/>
            </p:cNvSpPr>
            <p:nvPr/>
          </p:nvSpPr>
          <p:spPr bwMode="auto">
            <a:xfrm>
              <a:off x="2833" y="3414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5" name="Freeform 706"/>
            <p:cNvSpPr>
              <a:spLocks/>
            </p:cNvSpPr>
            <p:nvPr/>
          </p:nvSpPr>
          <p:spPr bwMode="auto">
            <a:xfrm>
              <a:off x="2707" y="3414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6" name="Line 707"/>
            <p:cNvSpPr>
              <a:spLocks noChangeShapeType="1"/>
            </p:cNvSpPr>
            <p:nvPr/>
          </p:nvSpPr>
          <p:spPr bwMode="auto">
            <a:xfrm flipH="1">
              <a:off x="2707" y="3211"/>
              <a:ext cx="1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7" name="Freeform 708"/>
            <p:cNvSpPr>
              <a:spLocks/>
            </p:cNvSpPr>
            <p:nvPr/>
          </p:nvSpPr>
          <p:spPr bwMode="auto">
            <a:xfrm>
              <a:off x="2833" y="3190"/>
              <a:ext cx="47" cy="42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8" name="Freeform 709"/>
            <p:cNvSpPr>
              <a:spLocks/>
            </p:cNvSpPr>
            <p:nvPr/>
          </p:nvSpPr>
          <p:spPr bwMode="auto">
            <a:xfrm>
              <a:off x="2707" y="3190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2" name="Line 713"/>
            <p:cNvSpPr>
              <a:spLocks noChangeShapeType="1"/>
            </p:cNvSpPr>
            <p:nvPr/>
          </p:nvSpPr>
          <p:spPr bwMode="auto">
            <a:xfrm flipV="1">
              <a:off x="2274" y="3769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3" name="Freeform 714"/>
            <p:cNvSpPr>
              <a:spLocks/>
            </p:cNvSpPr>
            <p:nvPr/>
          </p:nvSpPr>
          <p:spPr bwMode="auto">
            <a:xfrm>
              <a:off x="2254" y="3961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4" name="Freeform 715"/>
            <p:cNvSpPr>
              <a:spLocks/>
            </p:cNvSpPr>
            <p:nvPr/>
          </p:nvSpPr>
          <p:spPr bwMode="auto">
            <a:xfrm>
              <a:off x="2254" y="3769"/>
              <a:ext cx="41" cy="46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5" name="Rectangle 716"/>
            <p:cNvSpPr>
              <a:spLocks noChangeArrowheads="1"/>
            </p:cNvSpPr>
            <p:nvPr/>
          </p:nvSpPr>
          <p:spPr bwMode="auto">
            <a:xfrm>
              <a:off x="2885" y="3112"/>
              <a:ext cx="407" cy="193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5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8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0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1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2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3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4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5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7" name="Rectangle 526"/>
          <p:cNvSpPr>
            <a:spLocks noChangeArrowheads="1"/>
          </p:cNvSpPr>
          <p:nvPr/>
        </p:nvSpPr>
        <p:spPr bwMode="auto">
          <a:xfrm>
            <a:off x="679450" y="1012825"/>
            <a:ext cx="1207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Memory Subsystem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8" name="Rectangle 767"/>
          <p:cNvSpPr>
            <a:spLocks noChangeArrowheads="1"/>
          </p:cNvSpPr>
          <p:nvPr/>
        </p:nvSpPr>
        <p:spPr bwMode="auto">
          <a:xfrm>
            <a:off x="171234" y="3724289"/>
            <a:ext cx="6251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HyperLink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9" name="Rectangle 790"/>
          <p:cNvSpPr>
            <a:spLocks noChangeArrowheads="1"/>
          </p:cNvSpPr>
          <p:nvPr/>
        </p:nvSpPr>
        <p:spPr bwMode="auto">
          <a:xfrm>
            <a:off x="3895590" y="5849938"/>
            <a:ext cx="13288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Network Coprocessor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0" name="Rectangle 784"/>
          <p:cNvSpPr>
            <a:spLocks noChangeArrowheads="1"/>
          </p:cNvSpPr>
          <p:nvPr/>
        </p:nvSpPr>
        <p:spPr bwMode="auto">
          <a:xfrm>
            <a:off x="2397769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1" name="Rectangle 785"/>
          <p:cNvSpPr>
            <a:spLocks noChangeArrowheads="1"/>
          </p:cNvSpPr>
          <p:nvPr/>
        </p:nvSpPr>
        <p:spPr bwMode="auto">
          <a:xfrm>
            <a:off x="2347021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2" name="Rectangle 699"/>
          <p:cNvSpPr>
            <a:spLocks noChangeArrowheads="1"/>
          </p:cNvSpPr>
          <p:nvPr/>
        </p:nvSpPr>
        <p:spPr bwMode="auto">
          <a:xfrm>
            <a:off x="2197316" y="2955925"/>
            <a:ext cx="480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3" name="Rectangle 700"/>
          <p:cNvSpPr>
            <a:spLocks noChangeArrowheads="1"/>
          </p:cNvSpPr>
          <p:nvPr/>
        </p:nvSpPr>
        <p:spPr bwMode="auto">
          <a:xfrm>
            <a:off x="2138552" y="3063902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4" name="Rectangle 701"/>
          <p:cNvSpPr>
            <a:spLocks noChangeArrowheads="1"/>
          </p:cNvSpPr>
          <p:nvPr/>
        </p:nvSpPr>
        <p:spPr bwMode="auto">
          <a:xfrm>
            <a:off x="2760865" y="2965450"/>
            <a:ext cx="4857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5" name="Rectangle 702"/>
          <p:cNvSpPr>
            <a:spLocks noChangeArrowheads="1"/>
          </p:cNvSpPr>
          <p:nvPr/>
        </p:nvSpPr>
        <p:spPr bwMode="auto">
          <a:xfrm>
            <a:off x="2719617" y="3063889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3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4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5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6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7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General Purpose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922535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Power Optimized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936060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  <a:latin typeface="Calibri" pitchFamily="34" charset="0"/>
              </a:rPr>
              <a:t>KeyStone C665x: Key HW Variations</a:t>
            </a:r>
            <a:endParaRPr lang="en-US" sz="36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/>
              <a:t>KeyStone II Part Numbering</a:t>
            </a:r>
            <a:endParaRPr lang="en-US" sz="36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K2K Platform Device Variations</a:t>
            </a:r>
          </a:p>
        </p:txBody>
      </p:sp>
      <p:pic>
        <p:nvPicPr>
          <p:cNvPr id="16" name="Picture 15" descr="Functional Block Diagram 663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9" y="1049457"/>
            <a:ext cx="5305425" cy="5416120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64960" y="98382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</a:t>
            </a:r>
            <a:r>
              <a:rPr lang="en-US" sz="1600" dirty="0" smtClean="0">
                <a:latin typeface="+mn-lt"/>
              </a:rPr>
              <a:t>)</a:t>
            </a:r>
            <a:endParaRPr lang="en-US" sz="1600" dirty="0" smtClean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K2K Platform Device Variations</a:t>
            </a:r>
          </a:p>
        </p:txBody>
      </p:sp>
      <p:pic>
        <p:nvPicPr>
          <p:cNvPr id="13" name="Picture 12" descr="Functional Block Diagram 663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2" y="1048672"/>
            <a:ext cx="5306193" cy="5416904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64960" y="98382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</a:t>
            </a:r>
            <a:r>
              <a:rPr lang="en-US" sz="1600" dirty="0" smtClean="0">
                <a:latin typeface="+mn-lt"/>
              </a:rPr>
              <a:t>)</a:t>
            </a:r>
            <a:endParaRPr lang="en-US" sz="1400" dirty="0" smtClean="0">
              <a:latin typeface="+mn-lt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TCI6638K2K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Same as TCI6634K2K plus …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</a:t>
            </a:r>
            <a:r>
              <a:rPr lang="en-US" sz="1600" dirty="0" smtClean="0">
                <a:latin typeface="+mn-lt"/>
              </a:rPr>
              <a:t>to 16K </a:t>
            </a:r>
            <a:r>
              <a:rPr lang="en-US" sz="1600" dirty="0" smtClean="0">
                <a:latin typeface="+mn-lt"/>
              </a:rPr>
              <a:t>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</a:t>
            </a:r>
            <a:r>
              <a:rPr lang="en-US" sz="1600" dirty="0" smtClean="0">
                <a:latin typeface="+mn-lt"/>
              </a:rPr>
              <a:t>Coprocessor (NETCP)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1012090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</a:t>
            </a:r>
            <a:r>
              <a:rPr lang="en-US" sz="1600" dirty="0" smtClean="0">
                <a:latin typeface="+mn-lt"/>
              </a:rPr>
              <a:t>to 16K </a:t>
            </a:r>
            <a:r>
              <a:rPr lang="en-US" sz="1600" dirty="0" smtClean="0">
                <a:latin typeface="+mn-lt"/>
              </a:rPr>
              <a:t>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</a:t>
            </a:r>
            <a:r>
              <a:rPr lang="en-US" sz="1600" dirty="0" smtClean="0">
                <a:latin typeface="+mn-lt"/>
              </a:rPr>
              <a:t>Coprocessor (NETCP)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1012089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</a:t>
            </a:r>
            <a:r>
              <a:rPr lang="en-US" sz="1500" dirty="0" smtClean="0">
                <a:latin typeface="+mn-lt"/>
              </a:rPr>
              <a:t>to 8K </a:t>
            </a:r>
            <a:r>
              <a:rPr lang="en-US" sz="1500" dirty="0" smtClean="0">
                <a:latin typeface="+mn-lt"/>
              </a:rPr>
              <a:t>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</a:t>
            </a:r>
            <a:r>
              <a:rPr lang="en-US" sz="1500" dirty="0" smtClean="0">
                <a:latin typeface="+mn-lt"/>
              </a:rPr>
              <a:t>Coprocessors (NETCP)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</a:t>
            </a:r>
            <a:r>
              <a:rPr lang="en-US" sz="1500" dirty="0" smtClean="0">
                <a:latin typeface="+mn-lt"/>
              </a:rPr>
              <a:t>to 8K </a:t>
            </a:r>
            <a:r>
              <a:rPr lang="en-US" sz="1500" dirty="0" smtClean="0">
                <a:latin typeface="+mn-lt"/>
              </a:rPr>
              <a:t>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</a:t>
            </a:r>
            <a:r>
              <a:rPr lang="en-US" sz="1500" dirty="0" smtClean="0">
                <a:latin typeface="+mn-lt"/>
              </a:rPr>
              <a:t>Coprocessors (NETCP)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</a:t>
            </a:r>
            <a:r>
              <a:rPr lang="en-US" sz="1500" dirty="0" smtClean="0">
                <a:latin typeface="+mn-lt"/>
              </a:rPr>
              <a:t>to 8K </a:t>
            </a:r>
            <a:r>
              <a:rPr lang="en-US" sz="1500" dirty="0" smtClean="0">
                <a:latin typeface="+mn-lt"/>
              </a:rPr>
              <a:t>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</a:t>
            </a:r>
            <a:r>
              <a:rPr lang="en-US" sz="1500" dirty="0" smtClean="0">
                <a:latin typeface="+mn-lt"/>
              </a:rPr>
              <a:t>Coprocessors (NETCP)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</a:t>
            </a:r>
            <a:r>
              <a:rPr lang="en-US" sz="1500" dirty="0" err="1" smtClean="0">
                <a:latin typeface="+mn-lt"/>
              </a:rPr>
              <a:t>CorePac</a:t>
            </a:r>
            <a:r>
              <a:rPr lang="en-US" sz="1500" dirty="0" smtClean="0">
                <a:latin typeface="+mn-lt"/>
              </a:rPr>
              <a:t> added</a:t>
            </a:r>
            <a:endParaRPr lang="en-US" sz="1500" dirty="0" smtClean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52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</a:t>
            </a:r>
            <a:r>
              <a:rPr lang="en-US" sz="1500" dirty="0" smtClean="0">
                <a:latin typeface="+mn-lt"/>
              </a:rPr>
              <a:t>to 8K </a:t>
            </a:r>
            <a:r>
              <a:rPr lang="en-US" sz="1500" dirty="0" smtClean="0">
                <a:latin typeface="+mn-lt"/>
              </a:rPr>
              <a:t>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</a:t>
            </a:r>
            <a:r>
              <a:rPr lang="en-US" sz="1500" dirty="0" smtClean="0">
                <a:latin typeface="+mn-lt"/>
              </a:rPr>
              <a:t>Coprocessors (NETCP)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350045" y="76200"/>
            <a:ext cx="8543924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Compared to KeyStone II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935166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85634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(PKTDMA)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46138"/>
          <a:ext cx="7845425" cy="5502275"/>
        </p:xfrm>
        <a:graphic>
          <a:graphicData uri="http://schemas.openxmlformats.org/presentationml/2006/ole">
            <p:oleObj spid="_x0000_s84994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87464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destinations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47971</TotalTime>
  <Words>4382</Words>
  <Application>Microsoft Office PowerPoint</Application>
  <PresentationFormat>On-screen Show (4:3)</PresentationFormat>
  <Paragraphs>1756</Paragraphs>
  <Slides>45</Slides>
  <Notes>43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13_KeyStoneOLT</vt:lpstr>
      <vt:lpstr>14_KeyStoneOLT</vt:lpstr>
      <vt:lpstr>Visio</vt:lpstr>
      <vt:lpstr>Multicore Applications</vt:lpstr>
      <vt:lpstr>Agenda</vt:lpstr>
      <vt:lpstr>KeyStone I Architecture </vt:lpstr>
      <vt:lpstr>KeyStone I Device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 External Interfaces</vt:lpstr>
      <vt:lpstr>TeraNet Switch Fabric</vt:lpstr>
      <vt:lpstr>KeyStone I TeraNet Data Connections</vt:lpstr>
      <vt:lpstr>KeyStone I HyperLink Bus</vt:lpstr>
      <vt:lpstr>KeyStone I Miscellaneous Elements</vt:lpstr>
      <vt:lpstr>Diagnostic Enhancements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</vt:lpstr>
      <vt:lpstr>KeyStone II External Interfaces</vt:lpstr>
      <vt:lpstr>KeyStone II HyperLink Bus</vt:lpstr>
      <vt:lpstr>KeyStone II Miscellaneous Elements</vt:lpstr>
      <vt:lpstr>KeyStone II Central Interrupt Controller</vt:lpstr>
      <vt:lpstr>KeyStone Overview</vt:lpstr>
      <vt:lpstr>Device-Specific: C6670 for Wireless Apps</vt:lpstr>
      <vt:lpstr>Device-Specific: C667x General Purpose</vt:lpstr>
      <vt:lpstr>Slide 31</vt:lpstr>
      <vt:lpstr>Slide 32</vt:lpstr>
      <vt:lpstr>KeyStone C665x: Key HW Variations</vt:lpstr>
      <vt:lpstr>KeyStone II Part Numbering</vt:lpstr>
      <vt:lpstr>K2H Compared to K2E</vt:lpstr>
      <vt:lpstr>K2K Platform Device Variations</vt:lpstr>
      <vt:lpstr>K2K Platform Device Variations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Robert J. Hillard</cp:lastModifiedBy>
  <cp:revision>1620</cp:revision>
  <dcterms:created xsi:type="dcterms:W3CDTF">2007-12-19T20:51:45Z</dcterms:created>
  <dcterms:modified xsi:type="dcterms:W3CDTF">2013-04-25T21:22:05Z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A83BC893-E1CC-4AE4-96B1-809AA93DBE0E</vt:lpwstr>
  </property>
  <property fmtid="{D5CDD505-2E9C-101B-9397-08002B2CF9AE}" pid="6" name="ArticulateProjectFull">
    <vt:lpwstr>C:\Data\Keystone Training\BINDERS\slides\KeyStone SoC Overview.ppta</vt:lpwstr>
  </property>
</Properties>
</file>