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72" r:id="rId3"/>
    <p:sldId id="298" r:id="rId4"/>
    <p:sldId id="273" r:id="rId5"/>
    <p:sldId id="275" r:id="rId6"/>
    <p:sldId id="276" r:id="rId7"/>
    <p:sldId id="286" r:id="rId8"/>
    <p:sldId id="287" r:id="rId9"/>
    <p:sldId id="288" r:id="rId10"/>
    <p:sldId id="296" r:id="rId11"/>
    <p:sldId id="297" r:id="rId12"/>
    <p:sldId id="289" r:id="rId13"/>
    <p:sldId id="290" r:id="rId14"/>
    <p:sldId id="291" r:id="rId15"/>
    <p:sldId id="293" r:id="rId16"/>
    <p:sldId id="295" r:id="rId17"/>
    <p:sldId id="274" r:id="rId18"/>
    <p:sldId id="258" r:id="rId19"/>
    <p:sldId id="263" r:id="rId20"/>
    <p:sldId id="264" r:id="rId21"/>
    <p:sldId id="260" r:id="rId22"/>
    <p:sldId id="267" r:id="rId23"/>
    <p:sldId id="271" r:id="rId24"/>
    <p:sldId id="299" r:id="rId25"/>
    <p:sldId id="304" r:id="rId26"/>
    <p:sldId id="303" r:id="rId27"/>
    <p:sldId id="300" r:id="rId28"/>
    <p:sldId id="302" r:id="rId29"/>
    <p:sldId id="305" r:id="rId30"/>
    <p:sldId id="307" r:id="rId31"/>
    <p:sldId id="306" r:id="rId32"/>
    <p:sldId id="309" r:id="rId33"/>
    <p:sldId id="308" r:id="rId34"/>
    <p:sldId id="310" r:id="rId35"/>
    <p:sldId id="311" r:id="rId36"/>
    <p:sldId id="312" r:id="rId37"/>
    <p:sldId id="265" r:id="rId38"/>
    <p:sldId id="313" r:id="rId39"/>
    <p:sldId id="266" r:id="rId40"/>
    <p:sldId id="314" r:id="rId41"/>
    <p:sldId id="315" r:id="rId42"/>
    <p:sldId id="316" r:id="rId43"/>
    <p:sldId id="317" r:id="rId44"/>
    <p:sldId id="319" r:id="rId45"/>
    <p:sldId id="318" r:id="rId4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7" autoAdjust="0"/>
    <p:restoredTop sz="94660"/>
  </p:normalViewPr>
  <p:slideViewPr>
    <p:cSldViewPr>
      <p:cViewPr varScale="1">
        <p:scale>
          <a:sx n="100" d="100"/>
          <a:sy n="100" d="100"/>
        </p:scale>
        <p:origin x="-30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A19D19B-3CD0-4E95-9681-4D392849D34D}" type="datetimeFigureOut">
              <a:rPr lang="en-US" smtClean="0"/>
              <a:pPr/>
              <a:t>8/19/2013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B7EA6B8-DE49-4A88-930D-3E7EBC187F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588"/>
            <a:fld id="{10144997-15AB-425C-90E6-9DA978354CFA}" type="slidenum">
              <a:rPr lang="en-US" smtClean="0">
                <a:solidFill>
                  <a:srgbClr val="000000"/>
                </a:solidFill>
                <a:latin typeface="Arial" pitchFamily="34" charset="0"/>
              </a:rPr>
              <a:pPr defTabSz="909588"/>
              <a:t>44</a:t>
            </a:fld>
            <a:endParaRPr lang="en-US" dirty="0"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A3691-EA1F-4A54-96CE-8121FBDB3308}" type="datetimeFigureOut">
              <a:rPr lang="en-US" smtClean="0"/>
              <a:pPr/>
              <a:t>8/19/2013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A3691-EA1F-4A54-96CE-8121FBDB3308}" type="datetimeFigureOut">
              <a:rPr lang="en-US" smtClean="0"/>
              <a:pPr/>
              <a:t>8/19/2013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5AE55-C874-4631-83C6-F6DF0124E4A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k:@MSITStore:C:\ti\pdk_C6678_1_0_0_19\packages\ti\drv\rm\docs\rmlldDocs.chm::/struct_rm___resource.html" TargetMode="External"/><Relationship Id="rId2" Type="http://schemas.openxmlformats.org/officeDocument/2006/relationships/hyperlink" Target="mk:@MSITStore:C:\ti\pdk_C6678_1_0_0_19\packages\ti\drv\rm\docs\rmlldDocs.chm::/group___r_m___l_l_d___d_a_t_a_s_t_r_u_c_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k:@MSITStore:C:\ti\pdk_C6678_1_0_0_19\packages\ti\drv\rm\docs\rmlldDocs.chm::/group___r_m___l_l_d___d_a_t_a_s_t_r_u_c_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file:///C:\Users\a0270985\Documents\a_training\customer\keystone-workshop\preliminary\rmFlowChart2.vsd"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k:@MSITStore:C:\ti\pdk_C6678_1_0_0_19\packages\ti\drv\qmss\docs\qmsslldDocs.chm::/group___q_m_s_s___l_l_d___e_n_u_m.html" TargetMode="External"/><Relationship Id="rId2" Type="http://schemas.openxmlformats.org/officeDocument/2006/relationships/hyperlink" Target="mk:@MSITStore:C:\ti\pdk_C6678_1_0_0_19\packages\ti\drv\qmss\docs\qmsslldDocs.chm::/group___q_m_s_s___l_l_d___d_a_t_a_s_t_r_u_c_t.html" TargetMode="External"/><Relationship Id="rId1" Type="http://schemas.openxmlformats.org/officeDocument/2006/relationships/slideLayout" Target="../slideLayouts/slideLayout2.xml"/><Relationship Id="rId4" Type="http://schemas.openxmlformats.org/officeDocument/2006/relationships/hyperlink" Target="mk:@MSITStore:C:\ti\pdk_C6678_1_0_0_19\packages\ti\drv\qmss\docs\qmsslldDocs.chm::/struct_qmss___acc_cmd_cfg.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mk:@MSITStore:C:\ti\pdk_C6678_1_0_0_19\packages\ti\drv\qmss\docs\qmsslldDocs.chm::/struct_qmss___mem_reg_info.html" TargetMode="External"/><Relationship Id="rId2" Type="http://schemas.openxmlformats.org/officeDocument/2006/relationships/hyperlink" Target="mk:@MSITStore:C:\ti\pdk_C6678_1_0_0_19\packages\ti\drv\qmss\docs\qmsslldDocs.chm::/group___q_m_s_s___l_l_d___d_a_t_a_s_t_r_u_c_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k:@MSITStore:C:\ti\pdk_C6678_1_0_0_19\packages\ti\drv\qmss\docs\qmsslldDocs.chm::/group___q_m_s_s___l_l_d___d_a_t_a_s_t_r_u_c_t.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k:@MSITStore:C:\ti\pdk_C6678_1_0_0_19\packages\ti\drv\qmss\docs\qmsslldDocs.chm::/group___q_m_s_s___l_l_d___f_u_n_c_t_i_o_n.html" TargetMode="External"/><Relationship Id="rId2" Type="http://schemas.openxmlformats.org/officeDocument/2006/relationships/hyperlink" Target="mk:@MSITStore:C:\ti\pdk_C6678_1_0_0_19\packages\ti\drv\qmss\docs\qmsslldDocs.chm::/group___q_m_s_s___l_l_d___d_a_t_a_s_t_r_u_c_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k:@MSITStore:C:\ti\pdk_C6678_1_0_0_19\packages\ti\drv\cppi\docs\cppilldDocs.chm::/struct_cppi___tx_ch_init_cfg.html" TargetMode="External"/><Relationship Id="rId2" Type="http://schemas.openxmlformats.org/officeDocument/2006/relationships/hyperlink" Target="mk:@MSITStore:C:\ti\pdk_C6678_1_0_0_19\packages\ti\drv\cppi\docs\cppilldDocs.chm::/group___c_p_p_i___l_l_d___d_a_t_a_s_t_r_u_c_t.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k:@MSITStore:C:\ti\pdk_C6678_1_0_0_19\packages\ti\drv\cppi\docs\cppilldDocs.chm::/struct_cppi___rx_flow_cfg.html" TargetMode="External"/><Relationship Id="rId2" Type="http://schemas.openxmlformats.org/officeDocument/2006/relationships/hyperlink" Target="mk:@MSITStore:C:\ti\pdk_C6678_1_0_0_19\packages\ti\drv\cppi\docs\cppilldDocs.chm::/group___c_p_p_i___l_l_d___d_a_t_a_s_t_r_u_c_t.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k:@MSITStore:C:\ti\pdk_C6678_1_0_0_20\packages\ti\drv\pa\docs\paDocs.chm::/group___return_value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k:@MSITStore:C:\ti\pdk_C6678_1_0_0_20\packages\ti\drv\pa\docs\paDocs.chm::/appendix1.html" TargetMode="External"/><Relationship Id="rId2" Type="http://schemas.openxmlformats.org/officeDocument/2006/relationships/hyperlink" Target="mk:@MSITStore:C:\ti\pdk_C6678_1_0_0_20\packages\ti\drv\pa\docs\paDocs.chm::/group__palld__api__structures.html" TargetMode="External"/><Relationship Id="rId1" Type="http://schemas.openxmlformats.org/officeDocument/2006/relationships/slideLayout" Target="../slideLayouts/slideLayout2.xml"/><Relationship Id="rId5" Type="http://schemas.openxmlformats.org/officeDocument/2006/relationships/hyperlink" Target="mk:@MSITStore:C:\ti\pdk_C6678_1_0_0_20\packages\ti\drv\pa\docs\paDocs.chm::/group__palld__api__functions.html" TargetMode="External"/><Relationship Id="rId4" Type="http://schemas.openxmlformats.org/officeDocument/2006/relationships/hyperlink" Target="mk:@MSITStore:C:\ti\pdk_C6678_1_0_0_20\packages\ti\drv\pa\docs\paDocs.chm::/group___return_values.html"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mk:@MSITStore:C:\ti\pdk_C6678_1_0_0_20\packages\ti\drv\pa\docs\paDocs.chm::/group__cmd_tx_dest.html" TargetMode="External"/><Relationship Id="rId3" Type="http://schemas.openxmlformats.org/officeDocument/2006/relationships/hyperlink" Target="mk:@MSITStore:C:\ti\pdk_C6678_1_0_0_20\packages\ti\drv\pa\docs\paDocs.chm::/structpa_eth_info__t.html" TargetMode="External"/><Relationship Id="rId7" Type="http://schemas.openxmlformats.org/officeDocument/2006/relationships/hyperlink" Target="mk:@MSITStore:C:\ti\pdk_C6678_1_0_0_20\packages\ti\drv\pa\docs\paDocs.chm::/group__cmd_min_buf_size.html" TargetMode="External"/><Relationship Id="rId2" Type="http://schemas.openxmlformats.org/officeDocument/2006/relationships/hyperlink" Target="mk:@MSITStore:C:\ti\pdk_C6678_1_0_0_20\packages\ti\drv\pa\docs\paDocs.chm::/group__palld__api__structures.html" TargetMode="External"/><Relationship Id="rId1" Type="http://schemas.openxmlformats.org/officeDocument/2006/relationships/slideLayout" Target="../slideLayouts/slideLayout2.xml"/><Relationship Id="rId6" Type="http://schemas.openxmlformats.org/officeDocument/2006/relationships/hyperlink" Target="mk:@MSITStore:C:\ti\pdk_C6678_1_0_0_20\packages\ti\drv\pa\docs\paDocs.chm::/group__palld__api__functions.html" TargetMode="External"/><Relationship Id="rId5" Type="http://schemas.openxmlformats.org/officeDocument/2006/relationships/hyperlink" Target="mk:@MSITStore:C:\ti\pdk_C6678_1_0_0_20\packages\ti\drv\pa\docs\paDocs.chm::/structpa_cmd_reply__t.html" TargetMode="External"/><Relationship Id="rId4" Type="http://schemas.openxmlformats.org/officeDocument/2006/relationships/hyperlink" Target="mk:@MSITStore:C:\ti\pdk_C6678_1_0_0_20\packages\ti\drv\pa\docs\paDocs.chm::/structpa_route_info__t.html" TargetMode="External"/><Relationship Id="rId9" Type="http://schemas.openxmlformats.org/officeDocument/2006/relationships/hyperlink" Target="mk:@MSITStore:C:\ti\pdk_C6678_1_0_0_20\packages\ti\drv\pa\docs\paDocs.chm::/group___return_value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k:@MSITStore:C:\ti\ccs\edma3_lld_02_11_03_03\packages\ti\sdo\edma3\rm\docs\EDMA3_Resource_Manager.chm::/struct_e_d_m_a3___r_m___gbl_config_params.html" TargetMode="External"/><Relationship Id="rId2" Type="http://schemas.openxmlformats.org/officeDocument/2006/relationships/hyperlink" Target="mk:@MSITStore:C:\ti\ccs\edma3_lld_02_11_03_03\packages\ti\sdo\edma3\rm\docs\EDMA3_Resource_Manager.chm::/group___e_d_m_a3___l_l_d___r_m___f_u_n_c_t_i_o_n___i_n_i_t.html" TargetMode="External"/><Relationship Id="rId1" Type="http://schemas.openxmlformats.org/officeDocument/2006/relationships/slideLayout" Target="../slideLayouts/slideLayout2.xml"/><Relationship Id="rId4" Type="http://schemas.openxmlformats.org/officeDocument/2006/relationships/hyperlink" Target="mk:@MSITStore:C:\ti\ccs\edma3_lld_02_11_03_03\packages\ti\sdo\edma3\rm\docs\EDMA3_Resource_Manager.chm::/struct_e_d_m_a3___r_m___para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k:@MSITStore:C:\ti\edma3_lld_02_11_03_03\packages\ti\sdo\edma3\rm\docs\EDMA3_Resource_Manager.chm::/struct_e_d_m_a3___r_m___res_desc.html" TargetMode="External"/><Relationship Id="rId2" Type="http://schemas.openxmlformats.org/officeDocument/2006/relationships/hyperlink" Target="mk:@MSITStore:C:\ti\edma3_lld_02_11_03_03\packages\ti\sdo\edma3\rm\docs\EDMA3_Resource_Manager.chm::/group___e_d_m_a3___l_l_d___r_m___f_u_n_c_t_i_o_n___b_a_s_i_c.html" TargetMode="External"/><Relationship Id="rId1" Type="http://schemas.openxmlformats.org/officeDocument/2006/relationships/slideLayout" Target="../slideLayouts/slideLayout2.xml"/><Relationship Id="rId4" Type="http://schemas.openxmlformats.org/officeDocument/2006/relationships/hyperlink" Target="mk:@MSITStore:C:\ti\edma3_lld_02_11_03_03\packages\ti\sdo\edma3\rm\docs\EDMA3_Resource_Manager.chm::/group___e_d_m_a3___l_l_d___r_m___s_y_m_b_o_l___t_y_p_e_d_e_f.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mk:@MSITStore:C:\ti\edma3_lld_02_11_03_03\packages\ti\sdo\edma3\rm\docs\EDMA3_Resource_Manager.chm::/struct_e_d_m_a3___r_m___res_desc.html" TargetMode="External"/><Relationship Id="rId2" Type="http://schemas.openxmlformats.org/officeDocument/2006/relationships/hyperlink" Target="mk:@MSITStore:C:\ti\edma3_lld_02_11_03_03\packages\ti\sdo\edma3\rm\docs\EDMA3_Resource_Manager.chm::/group___e_d_m_a3___l_l_d___r_m___f_u_n_c_t_i_o_n___a_d_v_a_n_c_e_d.html" TargetMode="External"/><Relationship Id="rId1" Type="http://schemas.openxmlformats.org/officeDocument/2006/relationships/slideLayout" Target="../slideLayouts/slideLayout2.xml"/><Relationship Id="rId4" Type="http://schemas.openxmlformats.org/officeDocument/2006/relationships/hyperlink" Target="mk:@MSITStore:C:\ti\edma3_lld_02_11_03_03\packages\ti\sdo\edma3\rm\docs\EDMA3_Resource_Manager.chm::/group___e_d_m_a3___l_l_d___r_m___s_y_m_b_o_l___e_n_u_m.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s://twiki.dal.design.ti.com/bin/view/ASP/DSPS/Germantwn/ResourceManage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981200"/>
            <a:ext cx="7772400" cy="990600"/>
          </a:xfrm>
        </p:spPr>
        <p:txBody>
          <a:bodyPr>
            <a:normAutofit/>
          </a:bodyPr>
          <a:lstStyle/>
          <a:p>
            <a:r>
              <a:rPr lang="en-US" sz="3600" dirty="0" smtClean="0"/>
              <a:t>KeyStone Resource Manager</a:t>
            </a:r>
            <a:endParaRPr lang="en-US" sz="3600" dirty="0"/>
          </a:p>
        </p:txBody>
      </p:sp>
      <p:sp>
        <p:nvSpPr>
          <p:cNvPr id="3" name="Subtitle 2"/>
          <p:cNvSpPr>
            <a:spLocks noGrp="1"/>
          </p:cNvSpPr>
          <p:nvPr>
            <p:ph type="subTitle" idx="1"/>
          </p:nvPr>
        </p:nvSpPr>
        <p:spPr/>
        <p:txBody>
          <a:bodyPr/>
          <a:lstStyle/>
          <a:p>
            <a:r>
              <a:rPr lang="en-US" dirty="0" smtClean="0"/>
              <a:t>June 2012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Rm_init () </a:t>
            </a:r>
            <a:endParaRPr lang="en-US" sz="3600" dirty="0"/>
          </a:p>
        </p:txBody>
      </p:sp>
      <p:sp>
        <p:nvSpPr>
          <p:cNvPr id="3" name="Content Placeholder 2"/>
          <p:cNvSpPr>
            <a:spLocks noGrp="1"/>
          </p:cNvSpPr>
          <p:nvPr>
            <p:ph idx="1"/>
          </p:nvPr>
        </p:nvSpPr>
        <p:spPr/>
        <p:txBody>
          <a:bodyPr>
            <a:normAutofit lnSpcReduction="10000"/>
          </a:bodyPr>
          <a:lstStyle/>
          <a:p>
            <a:r>
              <a:rPr lang="en-US" sz="2400" dirty="0" smtClean="0">
                <a:hlinkClick r:id="rId2" action="ppaction://hlinkfile"/>
              </a:rPr>
              <a:t>Rm_Result</a:t>
            </a:r>
            <a:r>
              <a:rPr lang="en-US" sz="2400" dirty="0" smtClean="0"/>
              <a:t> Rm_init ( const </a:t>
            </a:r>
            <a:r>
              <a:rPr lang="en-US" sz="2400" dirty="0" smtClean="0">
                <a:hlinkClick r:id="rId3" action="ppaction://hlinkfile"/>
              </a:rPr>
              <a:t>Rm_Resource</a:t>
            </a:r>
            <a:r>
              <a:rPr lang="en-US" sz="2400" dirty="0" smtClean="0"/>
              <a:t> *  </a:t>
            </a:r>
            <a:r>
              <a:rPr lang="en-US" sz="2400" i="1" dirty="0" smtClean="0"/>
              <a:t>rmResourceTable</a:t>
            </a:r>
            <a:r>
              <a:rPr lang="en-US" sz="2400" dirty="0" smtClean="0"/>
              <a:t>  )  </a:t>
            </a:r>
          </a:p>
          <a:p>
            <a:pPr>
              <a:buNone/>
            </a:pPr>
            <a:r>
              <a:rPr lang="en-US" sz="2400" dirty="0" smtClean="0"/>
              <a:t/>
            </a:r>
            <a:br>
              <a:rPr lang="en-US" sz="2400" dirty="0" smtClean="0"/>
            </a:br>
            <a:r>
              <a:rPr lang="en-US" sz="2400" dirty="0" smtClean="0"/>
              <a:t>Initializes the Resource Manager low level driver. Describes what are the resources that are available.  For example, 6678 does not have AIF resources</a:t>
            </a:r>
          </a:p>
          <a:p>
            <a:pPr>
              <a:buNone/>
            </a:pPr>
            <a:r>
              <a:rPr lang="en-US" sz="2400" dirty="0" smtClean="0"/>
              <a:t>     Called only once in the system </a:t>
            </a:r>
          </a:p>
          <a:p>
            <a:pPr>
              <a:buNone/>
            </a:pPr>
            <a:r>
              <a:rPr lang="en-US" sz="2400" b="1" dirty="0" smtClean="0"/>
              <a:t>Parameters:</a:t>
            </a:r>
            <a:r>
              <a:rPr lang="en-US" sz="2400" dirty="0" smtClean="0"/>
              <a:t> [in]  </a:t>
            </a:r>
            <a:r>
              <a:rPr lang="en-US" sz="2400" i="1" dirty="0" smtClean="0"/>
              <a:t>rmResourceTable</a:t>
            </a:r>
            <a:r>
              <a:rPr lang="en-US" sz="2400" dirty="0" smtClean="0"/>
              <a:t>  Resource table defined by application. </a:t>
            </a:r>
          </a:p>
          <a:p>
            <a:pPr>
              <a:buNone/>
            </a:pPr>
            <a:r>
              <a:rPr lang="en-US" sz="2400" b="1" dirty="0" smtClean="0"/>
              <a:t>Post condition:</a:t>
            </a:r>
            <a:r>
              <a:rPr lang="en-US" sz="2400" dirty="0" smtClean="0"/>
              <a:t> RM LLD global permissions are set in the table</a:t>
            </a:r>
          </a:p>
          <a:p>
            <a:pPr>
              <a:buNone/>
            </a:pPr>
            <a:r>
              <a:rPr lang="en-US" sz="2400" dirty="0" smtClean="0"/>
              <a:t> </a:t>
            </a:r>
            <a:r>
              <a:rPr lang="en-US" sz="2400" b="1" dirty="0" smtClean="0"/>
              <a:t>Return values:</a:t>
            </a:r>
            <a:r>
              <a:rPr lang="en-US" sz="2400" dirty="0" smtClean="0"/>
              <a:t> </a:t>
            </a:r>
            <a:r>
              <a:rPr lang="en-US" sz="2400" i="1" dirty="0" smtClean="0"/>
              <a:t>Success</a:t>
            </a:r>
            <a:r>
              <a:rPr lang="en-US" sz="2400" dirty="0" smtClean="0"/>
              <a:t>  - RM_OK </a:t>
            </a:r>
            <a:r>
              <a:rPr lang="en-US" sz="2400" i="1" dirty="0" smtClean="0"/>
              <a:t>Failure</a:t>
            </a:r>
            <a:r>
              <a:rPr lang="en-US" sz="2400" dirty="0" smtClean="0"/>
              <a:t>  - RM_ERROR_PERMISSION_TABLE_POPULATION_FAILED </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Rm_start ()</a:t>
            </a:r>
            <a:endParaRPr lang="en-US" sz="3600" dirty="0"/>
          </a:p>
        </p:txBody>
      </p:sp>
      <p:sp>
        <p:nvSpPr>
          <p:cNvPr id="3" name="Content Placeholder 2"/>
          <p:cNvSpPr>
            <a:spLocks noGrp="1"/>
          </p:cNvSpPr>
          <p:nvPr>
            <p:ph idx="1"/>
          </p:nvPr>
        </p:nvSpPr>
        <p:spPr/>
        <p:txBody>
          <a:bodyPr>
            <a:normAutofit fontScale="92500"/>
          </a:bodyPr>
          <a:lstStyle/>
          <a:p>
            <a:r>
              <a:rPr lang="en-US" sz="2400" dirty="0" smtClean="0">
                <a:hlinkClick r:id="rId2" action="ppaction://hlinkfile"/>
              </a:rPr>
              <a:t>Rm_Result</a:t>
            </a:r>
            <a:r>
              <a:rPr lang="en-US" sz="2400" dirty="0" smtClean="0"/>
              <a:t> Rm_start ( void   )  </a:t>
            </a:r>
          </a:p>
          <a:p>
            <a:r>
              <a:rPr lang="en-US" sz="2400" b="1" dirty="0" smtClean="0"/>
              <a:t>Description</a:t>
            </a:r>
            <a:r>
              <a:rPr lang="en-US" sz="2400" dirty="0" smtClean="0"/>
              <a:t> </a:t>
            </a:r>
            <a:br>
              <a:rPr lang="en-US" sz="2400" dirty="0" smtClean="0"/>
            </a:br>
            <a:r>
              <a:rPr lang="en-US" sz="2400" dirty="0" smtClean="0"/>
              <a:t>This function waits for the Resource Manager master to populate the global permissions table based on a global sync object. Once the global sync object has been written by the master core this function will invalidate all permissions tables. Since the permissions table are static, and will not change through the system up-time, a single invalidation at the start will suffice. </a:t>
            </a:r>
          </a:p>
          <a:p>
            <a:r>
              <a:rPr lang="en-US" sz="2400" dirty="0" smtClean="0"/>
              <a:t>This function can be called on all core besides that which called Rm_init. Calling this function on said cores will act as a blocking synchronization point. </a:t>
            </a:r>
          </a:p>
          <a:p>
            <a:r>
              <a:rPr lang="en-US" sz="2400" b="1" dirty="0" smtClean="0"/>
              <a:t>Return values:</a:t>
            </a:r>
            <a:r>
              <a:rPr lang="en-US" sz="2400" dirty="0" smtClean="0"/>
              <a:t> </a:t>
            </a:r>
            <a:r>
              <a:rPr lang="en-US" sz="2400" i="1" dirty="0" smtClean="0"/>
              <a:t>Success</a:t>
            </a:r>
            <a:r>
              <a:rPr lang="en-US" sz="2400" dirty="0" smtClean="0"/>
              <a:t>  - RM_OK </a:t>
            </a:r>
            <a:r>
              <a:rPr lang="en-US" sz="2400" i="1" dirty="0" smtClean="0"/>
              <a:t>Failure</a:t>
            </a:r>
            <a:r>
              <a:rPr lang="en-US" sz="2400" dirty="0" smtClean="0"/>
              <a:t>  - RM_FAILURE </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txBox="1">
            <a:spLocks noGrp="1"/>
          </p:cNvSpPr>
          <p:nvPr/>
        </p:nvSpPr>
        <p:spPr bwMode="auto">
          <a:xfrm>
            <a:off x="6642100" y="6078538"/>
            <a:ext cx="2133600" cy="206375"/>
          </a:xfrm>
          <a:prstGeom prst="rect">
            <a:avLst/>
          </a:prstGeom>
          <a:noFill/>
          <a:ln w="9525">
            <a:noFill/>
            <a:miter lim="800000"/>
            <a:headEnd/>
            <a:tailEnd/>
          </a:ln>
        </p:spPr>
        <p:txBody>
          <a:bodyPr/>
          <a:lstStyle/>
          <a:p>
            <a:pPr algn="r"/>
            <a:fld id="{05DBEADF-FB27-496C-91F0-D0DC8783F52F}" type="slidenum">
              <a:rPr lang="en-US" sz="800"/>
              <a:pPr algn="r"/>
              <a:t>12</a:t>
            </a:fld>
            <a:endParaRPr lang="en-US" sz="800" dirty="0"/>
          </a:p>
        </p:txBody>
      </p:sp>
      <p:sp>
        <p:nvSpPr>
          <p:cNvPr id="15364" name="Rectangle 3"/>
          <p:cNvSpPr>
            <a:spLocks noGrp="1" noChangeArrowheads="1"/>
          </p:cNvSpPr>
          <p:nvPr>
            <p:ph type="title" idx="4294967295"/>
          </p:nvPr>
        </p:nvSpPr>
        <p:spPr>
          <a:xfrm>
            <a:off x="231775" y="144463"/>
            <a:ext cx="8458200" cy="814387"/>
          </a:xfrm>
        </p:spPr>
        <p:txBody>
          <a:bodyPr/>
          <a:lstStyle/>
          <a:p>
            <a:pPr eaLnBrk="1" hangingPunct="1"/>
            <a:r>
              <a:rPr lang="en-US" dirty="0" smtClean="0"/>
              <a:t>RM Initialization Sequence</a:t>
            </a:r>
          </a:p>
        </p:txBody>
      </p:sp>
      <p:sp>
        <p:nvSpPr>
          <p:cNvPr id="15365" name="Rectangle 92"/>
          <p:cNvSpPr>
            <a:spLocks noChangeArrowheads="1"/>
          </p:cNvSpPr>
          <p:nvPr/>
        </p:nvSpPr>
        <p:spPr bwMode="auto">
          <a:xfrm>
            <a:off x="161925" y="942975"/>
            <a:ext cx="1485900" cy="657225"/>
          </a:xfrm>
          <a:prstGeom prst="rect">
            <a:avLst/>
          </a:prstGeom>
          <a:solidFill>
            <a:srgbClr val="CCFFFF"/>
          </a:solidFill>
          <a:ln w="9525">
            <a:solidFill>
              <a:schemeClr val="tx1"/>
            </a:solidFill>
            <a:miter lim="800000"/>
            <a:headEnd/>
            <a:tailEnd/>
          </a:ln>
        </p:spPr>
        <p:txBody>
          <a:bodyPr wrap="none" anchorCtr="1"/>
          <a:lstStyle/>
          <a:p>
            <a:pPr algn="ctr"/>
            <a:r>
              <a:rPr lang="en-US" dirty="0"/>
              <a:t>RM Initializing</a:t>
            </a:r>
          </a:p>
          <a:p>
            <a:pPr algn="ctr"/>
            <a:r>
              <a:rPr lang="en-US" dirty="0"/>
              <a:t> DSP</a:t>
            </a:r>
          </a:p>
        </p:txBody>
      </p:sp>
      <p:sp>
        <p:nvSpPr>
          <p:cNvPr id="15366" name="Rectangle 93"/>
          <p:cNvSpPr>
            <a:spLocks noChangeArrowheads="1"/>
          </p:cNvSpPr>
          <p:nvPr/>
        </p:nvSpPr>
        <p:spPr bwMode="auto">
          <a:xfrm>
            <a:off x="3676650" y="942975"/>
            <a:ext cx="1819275" cy="2343150"/>
          </a:xfrm>
          <a:prstGeom prst="rect">
            <a:avLst/>
          </a:prstGeom>
          <a:solidFill>
            <a:srgbClr val="C0C0C0"/>
          </a:solidFill>
          <a:ln w="9525">
            <a:solidFill>
              <a:schemeClr val="tx1"/>
            </a:solidFill>
            <a:miter lim="800000"/>
            <a:headEnd/>
            <a:tailEnd/>
          </a:ln>
        </p:spPr>
        <p:txBody>
          <a:bodyPr wrap="none" anchorCtr="1"/>
          <a:lstStyle/>
          <a:p>
            <a:pPr algn="ctr"/>
            <a:r>
              <a:rPr lang="en-US" dirty="0"/>
              <a:t>MSMCSRAM</a:t>
            </a:r>
          </a:p>
        </p:txBody>
      </p:sp>
      <p:sp>
        <p:nvSpPr>
          <p:cNvPr id="15367" name="Line 95"/>
          <p:cNvSpPr>
            <a:spLocks noChangeShapeType="1"/>
          </p:cNvSpPr>
          <p:nvPr/>
        </p:nvSpPr>
        <p:spPr bwMode="auto">
          <a:xfrm>
            <a:off x="828675" y="1609725"/>
            <a:ext cx="0" cy="4429125"/>
          </a:xfrm>
          <a:prstGeom prst="line">
            <a:avLst/>
          </a:prstGeom>
          <a:noFill/>
          <a:ln w="9525">
            <a:solidFill>
              <a:schemeClr val="tx1"/>
            </a:solidFill>
            <a:round/>
            <a:headEnd/>
            <a:tailEnd/>
          </a:ln>
        </p:spPr>
        <p:txBody>
          <a:bodyPr/>
          <a:lstStyle/>
          <a:p>
            <a:endParaRPr lang="en-US" dirty="0"/>
          </a:p>
        </p:txBody>
      </p:sp>
      <p:sp>
        <p:nvSpPr>
          <p:cNvPr id="15368" name="Line 96"/>
          <p:cNvSpPr>
            <a:spLocks noChangeShapeType="1"/>
          </p:cNvSpPr>
          <p:nvPr/>
        </p:nvSpPr>
        <p:spPr bwMode="auto">
          <a:xfrm>
            <a:off x="4191000" y="1838325"/>
            <a:ext cx="0" cy="1419225"/>
          </a:xfrm>
          <a:prstGeom prst="line">
            <a:avLst/>
          </a:prstGeom>
          <a:noFill/>
          <a:ln w="9525">
            <a:solidFill>
              <a:schemeClr val="tx1"/>
            </a:solidFill>
            <a:prstDash val="dash"/>
            <a:round/>
            <a:headEnd/>
            <a:tailEnd/>
          </a:ln>
        </p:spPr>
        <p:txBody>
          <a:bodyPr/>
          <a:lstStyle/>
          <a:p>
            <a:endParaRPr lang="en-US" dirty="0"/>
          </a:p>
        </p:txBody>
      </p:sp>
      <p:sp>
        <p:nvSpPr>
          <p:cNvPr id="15369" name="Rectangle 102"/>
          <p:cNvSpPr>
            <a:spLocks noChangeArrowheads="1"/>
          </p:cNvSpPr>
          <p:nvPr/>
        </p:nvSpPr>
        <p:spPr bwMode="auto">
          <a:xfrm>
            <a:off x="7334250" y="942975"/>
            <a:ext cx="1647825" cy="657225"/>
          </a:xfrm>
          <a:prstGeom prst="rect">
            <a:avLst/>
          </a:prstGeom>
          <a:solidFill>
            <a:srgbClr val="CCFFFF"/>
          </a:solidFill>
          <a:ln w="9525">
            <a:solidFill>
              <a:schemeClr val="tx1"/>
            </a:solidFill>
            <a:miter lim="800000"/>
            <a:headEnd/>
            <a:tailEnd/>
          </a:ln>
        </p:spPr>
        <p:txBody>
          <a:bodyPr wrap="none" anchorCtr="1"/>
          <a:lstStyle/>
          <a:p>
            <a:pPr algn="ctr"/>
            <a:r>
              <a:rPr lang="en-US" dirty="0"/>
              <a:t>RM Starting</a:t>
            </a:r>
          </a:p>
          <a:p>
            <a:pPr algn="ctr"/>
            <a:r>
              <a:rPr lang="en-US" dirty="0"/>
              <a:t>DSPs</a:t>
            </a:r>
          </a:p>
        </p:txBody>
      </p:sp>
      <p:sp>
        <p:nvSpPr>
          <p:cNvPr id="15370" name="Line 103"/>
          <p:cNvSpPr>
            <a:spLocks noChangeShapeType="1"/>
          </p:cNvSpPr>
          <p:nvPr/>
        </p:nvSpPr>
        <p:spPr bwMode="auto">
          <a:xfrm>
            <a:off x="8315325" y="1609725"/>
            <a:ext cx="0" cy="4429125"/>
          </a:xfrm>
          <a:prstGeom prst="line">
            <a:avLst/>
          </a:prstGeom>
          <a:noFill/>
          <a:ln w="9525">
            <a:solidFill>
              <a:schemeClr val="tx1"/>
            </a:solidFill>
            <a:round/>
            <a:headEnd/>
            <a:tailEnd/>
          </a:ln>
        </p:spPr>
        <p:txBody>
          <a:bodyPr/>
          <a:lstStyle/>
          <a:p>
            <a:endParaRPr lang="en-US" dirty="0"/>
          </a:p>
        </p:txBody>
      </p:sp>
      <p:sp>
        <p:nvSpPr>
          <p:cNvPr id="15371" name="Line 104"/>
          <p:cNvSpPr>
            <a:spLocks noChangeShapeType="1"/>
          </p:cNvSpPr>
          <p:nvPr/>
        </p:nvSpPr>
        <p:spPr bwMode="auto">
          <a:xfrm>
            <a:off x="990600" y="1962150"/>
            <a:ext cx="3190875" cy="0"/>
          </a:xfrm>
          <a:prstGeom prst="line">
            <a:avLst/>
          </a:prstGeom>
          <a:noFill/>
          <a:ln w="9525">
            <a:solidFill>
              <a:schemeClr val="tx1"/>
            </a:solidFill>
            <a:round/>
            <a:headEnd/>
            <a:tailEnd type="triangle" w="med" len="med"/>
          </a:ln>
        </p:spPr>
        <p:txBody>
          <a:bodyPr/>
          <a:lstStyle/>
          <a:p>
            <a:endParaRPr lang="en-US" dirty="0"/>
          </a:p>
        </p:txBody>
      </p:sp>
      <p:sp>
        <p:nvSpPr>
          <p:cNvPr id="15372" name="Text Box 105"/>
          <p:cNvSpPr txBox="1">
            <a:spLocks noChangeArrowheads="1"/>
          </p:cNvSpPr>
          <p:nvPr/>
        </p:nvSpPr>
        <p:spPr bwMode="auto">
          <a:xfrm>
            <a:off x="800100" y="1609725"/>
            <a:ext cx="657225" cy="244475"/>
          </a:xfrm>
          <a:prstGeom prst="rect">
            <a:avLst/>
          </a:prstGeom>
          <a:noFill/>
          <a:ln w="9525">
            <a:noFill/>
            <a:miter lim="800000"/>
            <a:headEnd/>
            <a:tailEnd/>
          </a:ln>
        </p:spPr>
        <p:txBody>
          <a:bodyPr>
            <a:spAutoFit/>
          </a:bodyPr>
          <a:lstStyle/>
          <a:p>
            <a:pPr>
              <a:spcBef>
                <a:spcPct val="50000"/>
              </a:spcBef>
            </a:pPr>
            <a:r>
              <a:rPr lang="en-US" sz="1000" dirty="0"/>
              <a:t>Rm_init </a:t>
            </a:r>
          </a:p>
        </p:txBody>
      </p:sp>
      <p:sp>
        <p:nvSpPr>
          <p:cNvPr id="15373" name="Line 107"/>
          <p:cNvSpPr>
            <a:spLocks noChangeShapeType="1"/>
          </p:cNvSpPr>
          <p:nvPr/>
        </p:nvSpPr>
        <p:spPr bwMode="auto">
          <a:xfrm>
            <a:off x="895350" y="1857375"/>
            <a:ext cx="0" cy="962025"/>
          </a:xfrm>
          <a:prstGeom prst="line">
            <a:avLst/>
          </a:prstGeom>
          <a:noFill/>
          <a:ln w="9525">
            <a:solidFill>
              <a:schemeClr val="tx1"/>
            </a:solidFill>
            <a:round/>
            <a:headEnd/>
            <a:tailEnd/>
          </a:ln>
        </p:spPr>
        <p:txBody>
          <a:bodyPr/>
          <a:lstStyle/>
          <a:p>
            <a:endParaRPr lang="en-US" dirty="0"/>
          </a:p>
        </p:txBody>
      </p:sp>
      <p:sp>
        <p:nvSpPr>
          <p:cNvPr id="15374" name="Text Box 108"/>
          <p:cNvSpPr txBox="1">
            <a:spLocks noChangeArrowheads="1"/>
          </p:cNvSpPr>
          <p:nvPr/>
        </p:nvSpPr>
        <p:spPr bwMode="auto">
          <a:xfrm>
            <a:off x="1581150" y="1590675"/>
            <a:ext cx="2114550" cy="396875"/>
          </a:xfrm>
          <a:prstGeom prst="rect">
            <a:avLst/>
          </a:prstGeom>
          <a:noFill/>
          <a:ln w="9525">
            <a:noFill/>
            <a:miter lim="800000"/>
            <a:headEnd/>
            <a:tailEnd/>
          </a:ln>
        </p:spPr>
        <p:txBody>
          <a:bodyPr>
            <a:spAutoFit/>
          </a:bodyPr>
          <a:lstStyle/>
          <a:p>
            <a:pPr>
              <a:spcBef>
                <a:spcPct val="50000"/>
              </a:spcBef>
            </a:pPr>
            <a:r>
              <a:rPr lang="en-US" sz="1000" dirty="0"/>
              <a:t>Set all tracked resources to permission denied</a:t>
            </a:r>
          </a:p>
        </p:txBody>
      </p:sp>
      <p:sp>
        <p:nvSpPr>
          <p:cNvPr id="15375" name="Line 111"/>
          <p:cNvSpPr>
            <a:spLocks noChangeShapeType="1"/>
          </p:cNvSpPr>
          <p:nvPr/>
        </p:nvSpPr>
        <p:spPr bwMode="auto">
          <a:xfrm>
            <a:off x="990600" y="2409825"/>
            <a:ext cx="3190875" cy="0"/>
          </a:xfrm>
          <a:prstGeom prst="line">
            <a:avLst/>
          </a:prstGeom>
          <a:noFill/>
          <a:ln w="9525">
            <a:solidFill>
              <a:schemeClr val="tx1"/>
            </a:solidFill>
            <a:round/>
            <a:headEnd/>
            <a:tailEnd type="triangle" w="med" len="med"/>
          </a:ln>
        </p:spPr>
        <p:txBody>
          <a:bodyPr/>
          <a:lstStyle/>
          <a:p>
            <a:endParaRPr lang="en-US" dirty="0"/>
          </a:p>
        </p:txBody>
      </p:sp>
      <p:sp>
        <p:nvSpPr>
          <p:cNvPr id="15376" name="Text Box 112"/>
          <p:cNvSpPr txBox="1">
            <a:spLocks noChangeArrowheads="1"/>
          </p:cNvSpPr>
          <p:nvPr/>
        </p:nvSpPr>
        <p:spPr bwMode="auto">
          <a:xfrm>
            <a:off x="1581150" y="2038350"/>
            <a:ext cx="2114550" cy="396875"/>
          </a:xfrm>
          <a:prstGeom prst="rect">
            <a:avLst/>
          </a:prstGeom>
          <a:noFill/>
          <a:ln w="9525">
            <a:noFill/>
            <a:miter lim="800000"/>
            <a:headEnd/>
            <a:tailEnd/>
          </a:ln>
        </p:spPr>
        <p:txBody>
          <a:bodyPr>
            <a:spAutoFit/>
          </a:bodyPr>
          <a:lstStyle/>
          <a:p>
            <a:pPr>
              <a:spcBef>
                <a:spcPct val="50000"/>
              </a:spcBef>
            </a:pPr>
            <a:r>
              <a:rPr lang="en-US" sz="1000" dirty="0"/>
              <a:t>Copy integrator defined resource table to internal permission tables</a:t>
            </a:r>
          </a:p>
        </p:txBody>
      </p:sp>
      <p:sp>
        <p:nvSpPr>
          <p:cNvPr id="15377" name="Text Box 116"/>
          <p:cNvSpPr txBox="1">
            <a:spLocks noChangeArrowheads="1"/>
          </p:cNvSpPr>
          <p:nvPr/>
        </p:nvSpPr>
        <p:spPr bwMode="auto">
          <a:xfrm>
            <a:off x="7696200" y="1704975"/>
            <a:ext cx="762000" cy="244475"/>
          </a:xfrm>
          <a:prstGeom prst="rect">
            <a:avLst/>
          </a:prstGeom>
          <a:noFill/>
          <a:ln w="9525">
            <a:noFill/>
            <a:miter lim="800000"/>
            <a:headEnd/>
            <a:tailEnd/>
          </a:ln>
        </p:spPr>
        <p:txBody>
          <a:bodyPr>
            <a:spAutoFit/>
          </a:bodyPr>
          <a:lstStyle/>
          <a:p>
            <a:pPr>
              <a:spcBef>
                <a:spcPct val="50000"/>
              </a:spcBef>
            </a:pPr>
            <a:r>
              <a:rPr lang="en-US" sz="1000" dirty="0"/>
              <a:t>Rm_start </a:t>
            </a:r>
          </a:p>
        </p:txBody>
      </p:sp>
      <p:sp>
        <p:nvSpPr>
          <p:cNvPr id="15378" name="Line 117"/>
          <p:cNvSpPr>
            <a:spLocks noChangeShapeType="1"/>
          </p:cNvSpPr>
          <p:nvPr/>
        </p:nvSpPr>
        <p:spPr bwMode="auto">
          <a:xfrm>
            <a:off x="8239125" y="1981200"/>
            <a:ext cx="0" cy="1247775"/>
          </a:xfrm>
          <a:prstGeom prst="line">
            <a:avLst/>
          </a:prstGeom>
          <a:noFill/>
          <a:ln w="9525">
            <a:solidFill>
              <a:schemeClr val="tx1"/>
            </a:solidFill>
            <a:round/>
            <a:headEnd/>
            <a:tailEnd/>
          </a:ln>
        </p:spPr>
        <p:txBody>
          <a:bodyPr/>
          <a:lstStyle/>
          <a:p>
            <a:endParaRPr lang="en-US" dirty="0"/>
          </a:p>
        </p:txBody>
      </p:sp>
      <p:sp>
        <p:nvSpPr>
          <p:cNvPr id="15379" name="Rectangle 118"/>
          <p:cNvSpPr>
            <a:spLocks noChangeArrowheads="1"/>
          </p:cNvSpPr>
          <p:nvPr/>
        </p:nvSpPr>
        <p:spPr bwMode="auto">
          <a:xfrm>
            <a:off x="3829050" y="1381125"/>
            <a:ext cx="723900" cy="447675"/>
          </a:xfrm>
          <a:prstGeom prst="rect">
            <a:avLst/>
          </a:prstGeom>
          <a:solidFill>
            <a:schemeClr val="accent1"/>
          </a:solidFill>
          <a:ln w="9525">
            <a:solidFill>
              <a:schemeClr val="tx1"/>
            </a:solidFill>
            <a:miter lim="800000"/>
            <a:headEnd/>
            <a:tailEnd/>
          </a:ln>
        </p:spPr>
        <p:txBody>
          <a:bodyPr anchor="ctr"/>
          <a:lstStyle/>
          <a:p>
            <a:pPr algn="ctr"/>
            <a:r>
              <a:rPr lang="en-US" sz="800" dirty="0"/>
              <a:t>Internal Permission Tables</a:t>
            </a:r>
          </a:p>
        </p:txBody>
      </p:sp>
      <p:sp>
        <p:nvSpPr>
          <p:cNvPr id="15380" name="Rectangle 119"/>
          <p:cNvSpPr>
            <a:spLocks noChangeArrowheads="1"/>
          </p:cNvSpPr>
          <p:nvPr/>
        </p:nvSpPr>
        <p:spPr bwMode="auto">
          <a:xfrm>
            <a:off x="4610100" y="1381125"/>
            <a:ext cx="723900" cy="447675"/>
          </a:xfrm>
          <a:prstGeom prst="rect">
            <a:avLst/>
          </a:prstGeom>
          <a:solidFill>
            <a:schemeClr val="accent1"/>
          </a:solidFill>
          <a:ln w="9525">
            <a:solidFill>
              <a:schemeClr val="tx1"/>
            </a:solidFill>
            <a:miter lim="800000"/>
            <a:headEnd/>
            <a:tailEnd/>
          </a:ln>
        </p:spPr>
        <p:txBody>
          <a:bodyPr anchor="ctr"/>
          <a:lstStyle/>
          <a:p>
            <a:pPr algn="ctr"/>
            <a:r>
              <a:rPr lang="en-US" sz="800" dirty="0"/>
              <a:t>RM Sync Object</a:t>
            </a:r>
          </a:p>
        </p:txBody>
      </p:sp>
      <p:sp>
        <p:nvSpPr>
          <p:cNvPr id="15381" name="Line 120"/>
          <p:cNvSpPr>
            <a:spLocks noChangeShapeType="1"/>
          </p:cNvSpPr>
          <p:nvPr/>
        </p:nvSpPr>
        <p:spPr bwMode="auto">
          <a:xfrm>
            <a:off x="4972050" y="1838325"/>
            <a:ext cx="0" cy="1447800"/>
          </a:xfrm>
          <a:prstGeom prst="line">
            <a:avLst/>
          </a:prstGeom>
          <a:noFill/>
          <a:ln w="9525">
            <a:solidFill>
              <a:schemeClr val="tx1"/>
            </a:solidFill>
            <a:prstDash val="dash"/>
            <a:round/>
            <a:headEnd/>
            <a:tailEnd/>
          </a:ln>
        </p:spPr>
        <p:txBody>
          <a:bodyPr/>
          <a:lstStyle/>
          <a:p>
            <a:endParaRPr lang="en-US" dirty="0"/>
          </a:p>
        </p:txBody>
      </p:sp>
      <p:sp>
        <p:nvSpPr>
          <p:cNvPr id="15382" name="Line 121"/>
          <p:cNvSpPr>
            <a:spLocks noChangeShapeType="1"/>
          </p:cNvSpPr>
          <p:nvPr/>
        </p:nvSpPr>
        <p:spPr bwMode="auto">
          <a:xfrm>
            <a:off x="1000125" y="2781300"/>
            <a:ext cx="3952875" cy="0"/>
          </a:xfrm>
          <a:prstGeom prst="line">
            <a:avLst/>
          </a:prstGeom>
          <a:noFill/>
          <a:ln w="9525">
            <a:solidFill>
              <a:schemeClr val="tx1"/>
            </a:solidFill>
            <a:round/>
            <a:headEnd/>
            <a:tailEnd type="triangle" w="med" len="med"/>
          </a:ln>
        </p:spPr>
        <p:txBody>
          <a:bodyPr/>
          <a:lstStyle/>
          <a:p>
            <a:endParaRPr lang="en-US" dirty="0"/>
          </a:p>
        </p:txBody>
      </p:sp>
      <p:sp>
        <p:nvSpPr>
          <p:cNvPr id="15383" name="Text Box 122"/>
          <p:cNvSpPr txBox="1">
            <a:spLocks noChangeArrowheads="1"/>
          </p:cNvSpPr>
          <p:nvPr/>
        </p:nvSpPr>
        <p:spPr bwMode="auto">
          <a:xfrm>
            <a:off x="1590675" y="2409825"/>
            <a:ext cx="2114550" cy="396875"/>
          </a:xfrm>
          <a:prstGeom prst="rect">
            <a:avLst/>
          </a:prstGeom>
          <a:noFill/>
          <a:ln w="9525">
            <a:noFill/>
            <a:miter lim="800000"/>
            <a:headEnd/>
            <a:tailEnd/>
          </a:ln>
        </p:spPr>
        <p:txBody>
          <a:bodyPr>
            <a:spAutoFit/>
          </a:bodyPr>
          <a:lstStyle/>
          <a:p>
            <a:pPr>
              <a:spcBef>
                <a:spcPct val="50000"/>
              </a:spcBef>
            </a:pPr>
            <a:r>
              <a:rPr lang="en-US" sz="1000" dirty="0"/>
              <a:t>Set RM Sync Object to “Permissions Populated”</a:t>
            </a:r>
          </a:p>
        </p:txBody>
      </p:sp>
      <p:sp>
        <p:nvSpPr>
          <p:cNvPr id="15384" name="Line 125"/>
          <p:cNvSpPr>
            <a:spLocks noChangeShapeType="1"/>
          </p:cNvSpPr>
          <p:nvPr/>
        </p:nvSpPr>
        <p:spPr bwMode="auto">
          <a:xfrm>
            <a:off x="5000625" y="2009775"/>
            <a:ext cx="3190875" cy="0"/>
          </a:xfrm>
          <a:prstGeom prst="line">
            <a:avLst/>
          </a:prstGeom>
          <a:noFill/>
          <a:ln w="9525">
            <a:solidFill>
              <a:schemeClr val="tx1"/>
            </a:solidFill>
            <a:round/>
            <a:headEnd/>
            <a:tailEnd type="triangle" w="med" len="med"/>
          </a:ln>
        </p:spPr>
        <p:txBody>
          <a:bodyPr/>
          <a:lstStyle/>
          <a:p>
            <a:endParaRPr lang="en-US" dirty="0"/>
          </a:p>
        </p:txBody>
      </p:sp>
      <p:sp>
        <p:nvSpPr>
          <p:cNvPr id="15385" name="Text Box 126"/>
          <p:cNvSpPr txBox="1">
            <a:spLocks noChangeArrowheads="1"/>
          </p:cNvSpPr>
          <p:nvPr/>
        </p:nvSpPr>
        <p:spPr bwMode="auto">
          <a:xfrm>
            <a:off x="5457825" y="1600200"/>
            <a:ext cx="2400300" cy="396875"/>
          </a:xfrm>
          <a:prstGeom prst="rect">
            <a:avLst/>
          </a:prstGeom>
          <a:noFill/>
          <a:ln w="9525">
            <a:noFill/>
            <a:miter lim="800000"/>
            <a:headEnd/>
            <a:tailEnd/>
          </a:ln>
        </p:spPr>
        <p:txBody>
          <a:bodyPr>
            <a:spAutoFit/>
          </a:bodyPr>
          <a:lstStyle/>
          <a:p>
            <a:pPr>
              <a:spcBef>
                <a:spcPct val="50000"/>
              </a:spcBef>
            </a:pPr>
            <a:r>
              <a:rPr lang="en-US" sz="1000" dirty="0"/>
              <a:t>Poll RM Sync Object waiting for permissions to be populated by Server</a:t>
            </a:r>
          </a:p>
        </p:txBody>
      </p:sp>
      <p:sp>
        <p:nvSpPr>
          <p:cNvPr id="15386" name="Line 127"/>
          <p:cNvSpPr>
            <a:spLocks noChangeShapeType="1"/>
          </p:cNvSpPr>
          <p:nvPr/>
        </p:nvSpPr>
        <p:spPr bwMode="auto">
          <a:xfrm>
            <a:off x="4991100" y="2819400"/>
            <a:ext cx="3190875" cy="0"/>
          </a:xfrm>
          <a:prstGeom prst="line">
            <a:avLst/>
          </a:prstGeom>
          <a:noFill/>
          <a:ln w="9525">
            <a:solidFill>
              <a:schemeClr val="tx1"/>
            </a:solidFill>
            <a:round/>
            <a:headEnd/>
            <a:tailEnd type="triangle" w="med" len="med"/>
          </a:ln>
        </p:spPr>
        <p:txBody>
          <a:bodyPr/>
          <a:lstStyle/>
          <a:p>
            <a:endParaRPr lang="en-US" dirty="0"/>
          </a:p>
        </p:txBody>
      </p:sp>
      <p:sp>
        <p:nvSpPr>
          <p:cNvPr id="15387" name="Text Box 128"/>
          <p:cNvSpPr txBox="1">
            <a:spLocks noChangeArrowheads="1"/>
          </p:cNvSpPr>
          <p:nvPr/>
        </p:nvSpPr>
        <p:spPr bwMode="auto">
          <a:xfrm>
            <a:off x="5457825" y="2419350"/>
            <a:ext cx="2400300" cy="396875"/>
          </a:xfrm>
          <a:prstGeom prst="rect">
            <a:avLst/>
          </a:prstGeom>
          <a:noFill/>
          <a:ln w="9525">
            <a:noFill/>
            <a:miter lim="800000"/>
            <a:headEnd/>
            <a:tailEnd/>
          </a:ln>
        </p:spPr>
        <p:txBody>
          <a:bodyPr>
            <a:spAutoFit/>
          </a:bodyPr>
          <a:lstStyle/>
          <a:p>
            <a:pPr>
              <a:spcBef>
                <a:spcPct val="50000"/>
              </a:spcBef>
            </a:pPr>
            <a:r>
              <a:rPr lang="en-US" sz="1000" dirty="0"/>
              <a:t>Server has completed permission population</a:t>
            </a:r>
          </a:p>
        </p:txBody>
      </p:sp>
      <p:sp>
        <p:nvSpPr>
          <p:cNvPr id="15388" name="Line 129"/>
          <p:cNvSpPr>
            <a:spLocks noChangeShapeType="1"/>
          </p:cNvSpPr>
          <p:nvPr/>
        </p:nvSpPr>
        <p:spPr bwMode="auto">
          <a:xfrm>
            <a:off x="4191000" y="3171825"/>
            <a:ext cx="4010025" cy="0"/>
          </a:xfrm>
          <a:prstGeom prst="line">
            <a:avLst/>
          </a:prstGeom>
          <a:noFill/>
          <a:ln w="9525">
            <a:solidFill>
              <a:schemeClr val="tx1"/>
            </a:solidFill>
            <a:round/>
            <a:headEnd/>
            <a:tailEnd type="triangle" w="med" len="med"/>
          </a:ln>
        </p:spPr>
        <p:txBody>
          <a:bodyPr/>
          <a:lstStyle/>
          <a:p>
            <a:endParaRPr lang="en-US" dirty="0"/>
          </a:p>
        </p:txBody>
      </p:sp>
      <p:sp>
        <p:nvSpPr>
          <p:cNvPr id="15389" name="Text Box 130"/>
          <p:cNvSpPr txBox="1">
            <a:spLocks noChangeArrowheads="1"/>
          </p:cNvSpPr>
          <p:nvPr/>
        </p:nvSpPr>
        <p:spPr bwMode="auto">
          <a:xfrm>
            <a:off x="5448300" y="2771775"/>
            <a:ext cx="2400300" cy="396875"/>
          </a:xfrm>
          <a:prstGeom prst="rect">
            <a:avLst/>
          </a:prstGeom>
          <a:noFill/>
          <a:ln w="9525">
            <a:noFill/>
            <a:miter lim="800000"/>
            <a:headEnd/>
            <a:tailEnd/>
          </a:ln>
        </p:spPr>
        <p:txBody>
          <a:bodyPr>
            <a:spAutoFit/>
          </a:bodyPr>
          <a:lstStyle/>
          <a:p>
            <a:pPr>
              <a:spcBef>
                <a:spcPct val="50000"/>
              </a:spcBef>
            </a:pPr>
            <a:r>
              <a:rPr lang="en-US" sz="1000" dirty="0"/>
              <a:t>Invalidate entire permissions table.  No further invalidates required.</a:t>
            </a:r>
          </a:p>
        </p:txBody>
      </p:sp>
      <p:sp>
        <p:nvSpPr>
          <p:cNvPr id="15390" name="Rectangle 131"/>
          <p:cNvSpPr>
            <a:spLocks noChangeArrowheads="1"/>
          </p:cNvSpPr>
          <p:nvPr/>
        </p:nvSpPr>
        <p:spPr bwMode="auto">
          <a:xfrm>
            <a:off x="172402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RM</a:t>
            </a:r>
          </a:p>
        </p:txBody>
      </p:sp>
      <p:sp>
        <p:nvSpPr>
          <p:cNvPr id="15391" name="Rectangle 132"/>
          <p:cNvSpPr>
            <a:spLocks noChangeArrowheads="1"/>
          </p:cNvSpPr>
          <p:nvPr/>
        </p:nvSpPr>
        <p:spPr bwMode="auto">
          <a:xfrm>
            <a:off x="235267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QMSS</a:t>
            </a:r>
          </a:p>
        </p:txBody>
      </p:sp>
      <p:sp>
        <p:nvSpPr>
          <p:cNvPr id="15392" name="Rectangle 133"/>
          <p:cNvSpPr>
            <a:spLocks noChangeArrowheads="1"/>
          </p:cNvSpPr>
          <p:nvPr/>
        </p:nvSpPr>
        <p:spPr bwMode="auto">
          <a:xfrm>
            <a:off x="360997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PA</a:t>
            </a:r>
          </a:p>
        </p:txBody>
      </p:sp>
      <p:sp>
        <p:nvSpPr>
          <p:cNvPr id="15393" name="Rectangle 134"/>
          <p:cNvSpPr>
            <a:spLocks noChangeArrowheads="1"/>
          </p:cNvSpPr>
          <p:nvPr/>
        </p:nvSpPr>
        <p:spPr bwMode="auto">
          <a:xfrm>
            <a:off x="298132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CPPI</a:t>
            </a:r>
          </a:p>
        </p:txBody>
      </p:sp>
      <p:sp>
        <p:nvSpPr>
          <p:cNvPr id="15394" name="Rectangle 135"/>
          <p:cNvSpPr>
            <a:spLocks noChangeArrowheads="1"/>
          </p:cNvSpPr>
          <p:nvPr/>
        </p:nvSpPr>
        <p:spPr bwMode="auto">
          <a:xfrm>
            <a:off x="498157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RM</a:t>
            </a:r>
          </a:p>
        </p:txBody>
      </p:sp>
      <p:sp>
        <p:nvSpPr>
          <p:cNvPr id="15395" name="Rectangle 136"/>
          <p:cNvSpPr>
            <a:spLocks noChangeArrowheads="1"/>
          </p:cNvSpPr>
          <p:nvPr/>
        </p:nvSpPr>
        <p:spPr bwMode="auto">
          <a:xfrm>
            <a:off x="561022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QMSS</a:t>
            </a:r>
          </a:p>
        </p:txBody>
      </p:sp>
      <p:sp>
        <p:nvSpPr>
          <p:cNvPr id="15396" name="Rectangle 137"/>
          <p:cNvSpPr>
            <a:spLocks noChangeArrowheads="1"/>
          </p:cNvSpPr>
          <p:nvPr/>
        </p:nvSpPr>
        <p:spPr bwMode="auto">
          <a:xfrm>
            <a:off x="686752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PA</a:t>
            </a:r>
          </a:p>
        </p:txBody>
      </p:sp>
      <p:sp>
        <p:nvSpPr>
          <p:cNvPr id="15397" name="Rectangle 138"/>
          <p:cNvSpPr>
            <a:spLocks noChangeArrowheads="1"/>
          </p:cNvSpPr>
          <p:nvPr/>
        </p:nvSpPr>
        <p:spPr bwMode="auto">
          <a:xfrm>
            <a:off x="623887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CPPI</a:t>
            </a:r>
          </a:p>
        </p:txBody>
      </p:sp>
      <p:sp>
        <p:nvSpPr>
          <p:cNvPr id="15398" name="Line 140"/>
          <p:cNvSpPr>
            <a:spLocks noChangeShapeType="1"/>
          </p:cNvSpPr>
          <p:nvPr/>
        </p:nvSpPr>
        <p:spPr bwMode="auto">
          <a:xfrm>
            <a:off x="4591050" y="3390900"/>
            <a:ext cx="0" cy="2686050"/>
          </a:xfrm>
          <a:prstGeom prst="line">
            <a:avLst/>
          </a:prstGeom>
          <a:noFill/>
          <a:ln w="9525">
            <a:solidFill>
              <a:schemeClr val="tx1"/>
            </a:solidFill>
            <a:prstDash val="dash"/>
            <a:round/>
            <a:headEnd/>
            <a:tailEnd/>
          </a:ln>
        </p:spPr>
        <p:txBody>
          <a:bodyPr/>
          <a:lstStyle/>
          <a:p>
            <a:endParaRPr lang="en-US" dirty="0"/>
          </a:p>
        </p:txBody>
      </p:sp>
      <p:sp>
        <p:nvSpPr>
          <p:cNvPr id="15399" name="Line 142"/>
          <p:cNvSpPr>
            <a:spLocks noChangeShapeType="1"/>
          </p:cNvSpPr>
          <p:nvPr/>
        </p:nvSpPr>
        <p:spPr bwMode="auto">
          <a:xfrm>
            <a:off x="2009775" y="3819525"/>
            <a:ext cx="0" cy="2228850"/>
          </a:xfrm>
          <a:prstGeom prst="line">
            <a:avLst/>
          </a:prstGeom>
          <a:noFill/>
          <a:ln w="9525">
            <a:solidFill>
              <a:schemeClr val="tx1"/>
            </a:solidFill>
            <a:round/>
            <a:headEnd/>
            <a:tailEnd/>
          </a:ln>
        </p:spPr>
        <p:txBody>
          <a:bodyPr/>
          <a:lstStyle/>
          <a:p>
            <a:endParaRPr lang="en-US" dirty="0"/>
          </a:p>
        </p:txBody>
      </p:sp>
      <p:sp>
        <p:nvSpPr>
          <p:cNvPr id="15400" name="Line 143"/>
          <p:cNvSpPr>
            <a:spLocks noChangeShapeType="1"/>
          </p:cNvSpPr>
          <p:nvPr/>
        </p:nvSpPr>
        <p:spPr bwMode="auto">
          <a:xfrm>
            <a:off x="2657475" y="3819525"/>
            <a:ext cx="0" cy="2228850"/>
          </a:xfrm>
          <a:prstGeom prst="line">
            <a:avLst/>
          </a:prstGeom>
          <a:noFill/>
          <a:ln w="9525">
            <a:solidFill>
              <a:schemeClr val="tx1"/>
            </a:solidFill>
            <a:round/>
            <a:headEnd/>
            <a:tailEnd/>
          </a:ln>
        </p:spPr>
        <p:txBody>
          <a:bodyPr/>
          <a:lstStyle/>
          <a:p>
            <a:endParaRPr lang="en-US" dirty="0"/>
          </a:p>
        </p:txBody>
      </p:sp>
      <p:sp>
        <p:nvSpPr>
          <p:cNvPr id="15401" name="Line 144"/>
          <p:cNvSpPr>
            <a:spLocks noChangeShapeType="1"/>
          </p:cNvSpPr>
          <p:nvPr/>
        </p:nvSpPr>
        <p:spPr bwMode="auto">
          <a:xfrm>
            <a:off x="3276600" y="3819525"/>
            <a:ext cx="0" cy="2228850"/>
          </a:xfrm>
          <a:prstGeom prst="line">
            <a:avLst/>
          </a:prstGeom>
          <a:noFill/>
          <a:ln w="9525">
            <a:solidFill>
              <a:schemeClr val="tx1"/>
            </a:solidFill>
            <a:round/>
            <a:headEnd/>
            <a:tailEnd/>
          </a:ln>
        </p:spPr>
        <p:txBody>
          <a:bodyPr/>
          <a:lstStyle/>
          <a:p>
            <a:endParaRPr lang="en-US" dirty="0"/>
          </a:p>
        </p:txBody>
      </p:sp>
      <p:sp>
        <p:nvSpPr>
          <p:cNvPr id="15402" name="Line 145"/>
          <p:cNvSpPr>
            <a:spLocks noChangeShapeType="1"/>
          </p:cNvSpPr>
          <p:nvPr/>
        </p:nvSpPr>
        <p:spPr bwMode="auto">
          <a:xfrm>
            <a:off x="3905250" y="3819525"/>
            <a:ext cx="0" cy="2228850"/>
          </a:xfrm>
          <a:prstGeom prst="line">
            <a:avLst/>
          </a:prstGeom>
          <a:noFill/>
          <a:ln w="9525">
            <a:solidFill>
              <a:schemeClr val="tx1"/>
            </a:solidFill>
            <a:round/>
            <a:headEnd/>
            <a:tailEnd/>
          </a:ln>
        </p:spPr>
        <p:txBody>
          <a:bodyPr/>
          <a:lstStyle/>
          <a:p>
            <a:endParaRPr lang="en-US" dirty="0"/>
          </a:p>
        </p:txBody>
      </p:sp>
      <p:sp>
        <p:nvSpPr>
          <p:cNvPr id="15403" name="Line 146"/>
          <p:cNvSpPr>
            <a:spLocks noChangeShapeType="1"/>
          </p:cNvSpPr>
          <p:nvPr/>
        </p:nvSpPr>
        <p:spPr bwMode="auto">
          <a:xfrm>
            <a:off x="5276850" y="3819525"/>
            <a:ext cx="0" cy="2228850"/>
          </a:xfrm>
          <a:prstGeom prst="line">
            <a:avLst/>
          </a:prstGeom>
          <a:noFill/>
          <a:ln w="9525">
            <a:solidFill>
              <a:schemeClr val="tx1"/>
            </a:solidFill>
            <a:round/>
            <a:headEnd/>
            <a:tailEnd/>
          </a:ln>
        </p:spPr>
        <p:txBody>
          <a:bodyPr/>
          <a:lstStyle/>
          <a:p>
            <a:endParaRPr lang="en-US" dirty="0"/>
          </a:p>
        </p:txBody>
      </p:sp>
      <p:sp>
        <p:nvSpPr>
          <p:cNvPr id="15404" name="Line 147"/>
          <p:cNvSpPr>
            <a:spLocks noChangeShapeType="1"/>
          </p:cNvSpPr>
          <p:nvPr/>
        </p:nvSpPr>
        <p:spPr bwMode="auto">
          <a:xfrm>
            <a:off x="5924550" y="3819525"/>
            <a:ext cx="0" cy="2228850"/>
          </a:xfrm>
          <a:prstGeom prst="line">
            <a:avLst/>
          </a:prstGeom>
          <a:noFill/>
          <a:ln w="9525">
            <a:solidFill>
              <a:schemeClr val="tx1"/>
            </a:solidFill>
            <a:round/>
            <a:headEnd/>
            <a:tailEnd/>
          </a:ln>
        </p:spPr>
        <p:txBody>
          <a:bodyPr/>
          <a:lstStyle/>
          <a:p>
            <a:endParaRPr lang="en-US" dirty="0"/>
          </a:p>
        </p:txBody>
      </p:sp>
      <p:sp>
        <p:nvSpPr>
          <p:cNvPr id="15405" name="Line 148"/>
          <p:cNvSpPr>
            <a:spLocks noChangeShapeType="1"/>
          </p:cNvSpPr>
          <p:nvPr/>
        </p:nvSpPr>
        <p:spPr bwMode="auto">
          <a:xfrm>
            <a:off x="6543675" y="3819525"/>
            <a:ext cx="0" cy="2228850"/>
          </a:xfrm>
          <a:prstGeom prst="line">
            <a:avLst/>
          </a:prstGeom>
          <a:noFill/>
          <a:ln w="9525">
            <a:solidFill>
              <a:schemeClr val="tx1"/>
            </a:solidFill>
            <a:round/>
            <a:headEnd/>
            <a:tailEnd/>
          </a:ln>
        </p:spPr>
        <p:txBody>
          <a:bodyPr/>
          <a:lstStyle/>
          <a:p>
            <a:endParaRPr lang="en-US" dirty="0"/>
          </a:p>
        </p:txBody>
      </p:sp>
      <p:sp>
        <p:nvSpPr>
          <p:cNvPr id="15406" name="Line 149"/>
          <p:cNvSpPr>
            <a:spLocks noChangeShapeType="1"/>
          </p:cNvSpPr>
          <p:nvPr/>
        </p:nvSpPr>
        <p:spPr bwMode="auto">
          <a:xfrm>
            <a:off x="7172325" y="3819525"/>
            <a:ext cx="0" cy="2228850"/>
          </a:xfrm>
          <a:prstGeom prst="line">
            <a:avLst/>
          </a:prstGeom>
          <a:noFill/>
          <a:ln w="9525">
            <a:solidFill>
              <a:schemeClr val="tx1"/>
            </a:solidFill>
            <a:round/>
            <a:headEnd/>
            <a:tailEnd/>
          </a:ln>
        </p:spPr>
        <p:txBody>
          <a:bodyPr/>
          <a:lstStyle/>
          <a:p>
            <a:endParaRPr lang="en-US" dirty="0"/>
          </a:p>
        </p:txBody>
      </p:sp>
      <p:sp>
        <p:nvSpPr>
          <p:cNvPr id="15407" name="Line 150"/>
          <p:cNvSpPr>
            <a:spLocks noChangeShapeType="1"/>
          </p:cNvSpPr>
          <p:nvPr/>
        </p:nvSpPr>
        <p:spPr bwMode="auto">
          <a:xfrm flipH="1">
            <a:off x="828675" y="3981450"/>
            <a:ext cx="1181100" cy="0"/>
          </a:xfrm>
          <a:prstGeom prst="line">
            <a:avLst/>
          </a:prstGeom>
          <a:noFill/>
          <a:ln w="9525">
            <a:solidFill>
              <a:schemeClr val="tx1"/>
            </a:solidFill>
            <a:round/>
            <a:headEnd/>
            <a:tailEnd type="triangle" w="med" len="med"/>
          </a:ln>
        </p:spPr>
        <p:txBody>
          <a:bodyPr/>
          <a:lstStyle/>
          <a:p>
            <a:endParaRPr lang="en-US" dirty="0"/>
          </a:p>
        </p:txBody>
      </p:sp>
      <p:sp>
        <p:nvSpPr>
          <p:cNvPr id="15408" name="Text Box 151"/>
          <p:cNvSpPr txBox="1">
            <a:spLocks noChangeArrowheads="1"/>
          </p:cNvSpPr>
          <p:nvPr/>
        </p:nvSpPr>
        <p:spPr bwMode="auto">
          <a:xfrm>
            <a:off x="838200" y="3733800"/>
            <a:ext cx="1066800" cy="244475"/>
          </a:xfrm>
          <a:prstGeom prst="rect">
            <a:avLst/>
          </a:prstGeom>
          <a:noFill/>
          <a:ln w="9525">
            <a:noFill/>
            <a:miter lim="800000"/>
            <a:headEnd/>
            <a:tailEnd/>
          </a:ln>
        </p:spPr>
        <p:txBody>
          <a:bodyPr>
            <a:spAutoFit/>
          </a:bodyPr>
          <a:lstStyle/>
          <a:p>
            <a:pPr>
              <a:spcBef>
                <a:spcPct val="50000"/>
              </a:spcBef>
            </a:pPr>
            <a:r>
              <a:rPr lang="en-US" sz="1000" dirty="0"/>
              <a:t>Rm_getHandle </a:t>
            </a:r>
          </a:p>
        </p:txBody>
      </p:sp>
      <p:sp>
        <p:nvSpPr>
          <p:cNvPr id="15409" name="Text Box 152"/>
          <p:cNvSpPr txBox="1">
            <a:spLocks noChangeArrowheads="1"/>
          </p:cNvSpPr>
          <p:nvPr/>
        </p:nvSpPr>
        <p:spPr bwMode="auto">
          <a:xfrm>
            <a:off x="7381875" y="3743325"/>
            <a:ext cx="1066800" cy="244475"/>
          </a:xfrm>
          <a:prstGeom prst="rect">
            <a:avLst/>
          </a:prstGeom>
          <a:noFill/>
          <a:ln w="9525">
            <a:noFill/>
            <a:miter lim="800000"/>
            <a:headEnd/>
            <a:tailEnd/>
          </a:ln>
        </p:spPr>
        <p:txBody>
          <a:bodyPr>
            <a:spAutoFit/>
          </a:bodyPr>
          <a:lstStyle/>
          <a:p>
            <a:pPr>
              <a:spcBef>
                <a:spcPct val="50000"/>
              </a:spcBef>
            </a:pPr>
            <a:r>
              <a:rPr lang="en-US" sz="1000" dirty="0"/>
              <a:t>Rm_getHandle </a:t>
            </a:r>
          </a:p>
        </p:txBody>
      </p:sp>
      <p:sp>
        <p:nvSpPr>
          <p:cNvPr id="15410" name="Line 153"/>
          <p:cNvSpPr>
            <a:spLocks noChangeShapeType="1"/>
          </p:cNvSpPr>
          <p:nvPr/>
        </p:nvSpPr>
        <p:spPr bwMode="auto">
          <a:xfrm>
            <a:off x="5276850" y="3990975"/>
            <a:ext cx="3038475" cy="0"/>
          </a:xfrm>
          <a:prstGeom prst="line">
            <a:avLst/>
          </a:prstGeom>
          <a:noFill/>
          <a:ln w="9525">
            <a:solidFill>
              <a:schemeClr val="tx1"/>
            </a:solidFill>
            <a:round/>
            <a:headEnd/>
            <a:tailEnd type="triangle" w="med" len="med"/>
          </a:ln>
        </p:spPr>
        <p:txBody>
          <a:bodyPr/>
          <a:lstStyle/>
          <a:p>
            <a:endParaRPr lang="en-US" dirty="0"/>
          </a:p>
        </p:txBody>
      </p:sp>
      <p:sp>
        <p:nvSpPr>
          <p:cNvPr id="15411" name="Line 154"/>
          <p:cNvSpPr>
            <a:spLocks noChangeShapeType="1"/>
          </p:cNvSpPr>
          <p:nvPr/>
        </p:nvSpPr>
        <p:spPr bwMode="auto">
          <a:xfrm>
            <a:off x="847725" y="4562475"/>
            <a:ext cx="1809750" cy="0"/>
          </a:xfrm>
          <a:prstGeom prst="line">
            <a:avLst/>
          </a:prstGeom>
          <a:noFill/>
          <a:ln w="9525">
            <a:solidFill>
              <a:schemeClr val="tx1"/>
            </a:solidFill>
            <a:round/>
            <a:headEnd/>
            <a:tailEnd type="triangle" w="med" len="med"/>
          </a:ln>
        </p:spPr>
        <p:txBody>
          <a:bodyPr/>
          <a:lstStyle/>
          <a:p>
            <a:endParaRPr lang="en-US" dirty="0"/>
          </a:p>
        </p:txBody>
      </p:sp>
      <p:sp>
        <p:nvSpPr>
          <p:cNvPr id="15412" name="Text Box 156"/>
          <p:cNvSpPr txBox="1">
            <a:spLocks noChangeArrowheads="1"/>
          </p:cNvSpPr>
          <p:nvPr/>
        </p:nvSpPr>
        <p:spPr bwMode="auto">
          <a:xfrm>
            <a:off x="114300" y="3857625"/>
            <a:ext cx="790575" cy="244475"/>
          </a:xfrm>
          <a:prstGeom prst="rect">
            <a:avLst/>
          </a:prstGeom>
          <a:noFill/>
          <a:ln w="9525">
            <a:noFill/>
            <a:miter lim="800000"/>
            <a:headEnd/>
            <a:tailEnd/>
          </a:ln>
        </p:spPr>
        <p:txBody>
          <a:bodyPr>
            <a:spAutoFit/>
          </a:bodyPr>
          <a:lstStyle/>
          <a:p>
            <a:pPr>
              <a:spcBef>
                <a:spcPct val="50000"/>
              </a:spcBef>
            </a:pPr>
            <a:r>
              <a:rPr lang="en-US" sz="1000" b="1" dirty="0"/>
              <a:t>rmHandle</a:t>
            </a:r>
          </a:p>
        </p:txBody>
      </p:sp>
      <p:sp>
        <p:nvSpPr>
          <p:cNvPr id="15413" name="Text Box 157"/>
          <p:cNvSpPr txBox="1">
            <a:spLocks noChangeArrowheads="1"/>
          </p:cNvSpPr>
          <p:nvPr/>
        </p:nvSpPr>
        <p:spPr bwMode="auto">
          <a:xfrm>
            <a:off x="8353425" y="3867150"/>
            <a:ext cx="790575" cy="244475"/>
          </a:xfrm>
          <a:prstGeom prst="rect">
            <a:avLst/>
          </a:prstGeom>
          <a:noFill/>
          <a:ln w="9525">
            <a:noFill/>
            <a:miter lim="800000"/>
            <a:headEnd/>
            <a:tailEnd/>
          </a:ln>
        </p:spPr>
        <p:txBody>
          <a:bodyPr>
            <a:spAutoFit/>
          </a:bodyPr>
          <a:lstStyle/>
          <a:p>
            <a:pPr>
              <a:spcBef>
                <a:spcPct val="50000"/>
              </a:spcBef>
            </a:pPr>
            <a:r>
              <a:rPr lang="en-US" sz="1000" b="1" dirty="0"/>
              <a:t>rmHandle</a:t>
            </a:r>
          </a:p>
        </p:txBody>
      </p:sp>
      <p:sp>
        <p:nvSpPr>
          <p:cNvPr id="15414" name="Text Box 158"/>
          <p:cNvSpPr txBox="1">
            <a:spLocks noChangeArrowheads="1"/>
          </p:cNvSpPr>
          <p:nvPr/>
        </p:nvSpPr>
        <p:spPr bwMode="auto">
          <a:xfrm>
            <a:off x="114300" y="4562475"/>
            <a:ext cx="1724025" cy="396875"/>
          </a:xfrm>
          <a:prstGeom prst="rect">
            <a:avLst/>
          </a:prstGeom>
          <a:noFill/>
          <a:ln w="9525">
            <a:noFill/>
            <a:miter lim="800000"/>
            <a:headEnd/>
            <a:tailEnd/>
          </a:ln>
        </p:spPr>
        <p:txBody>
          <a:bodyPr>
            <a:spAutoFit/>
          </a:bodyPr>
          <a:lstStyle/>
          <a:p>
            <a:pPr>
              <a:spcBef>
                <a:spcPct val="50000"/>
              </a:spcBef>
            </a:pPr>
            <a:r>
              <a:rPr lang="en-US" sz="1000" dirty="0"/>
              <a:t>startCfg.rmHandle = </a:t>
            </a:r>
            <a:r>
              <a:rPr lang="en-US" sz="1000" b="1" dirty="0"/>
              <a:t>rmHandle</a:t>
            </a:r>
          </a:p>
        </p:txBody>
      </p:sp>
      <p:sp>
        <p:nvSpPr>
          <p:cNvPr id="15415" name="Text Box 159"/>
          <p:cNvSpPr txBox="1">
            <a:spLocks noChangeArrowheads="1"/>
          </p:cNvSpPr>
          <p:nvPr/>
        </p:nvSpPr>
        <p:spPr bwMode="auto">
          <a:xfrm>
            <a:off x="7781925" y="4114800"/>
            <a:ext cx="1362075" cy="396875"/>
          </a:xfrm>
          <a:prstGeom prst="rect">
            <a:avLst/>
          </a:prstGeom>
          <a:noFill/>
          <a:ln w="9525">
            <a:noFill/>
            <a:miter lim="800000"/>
            <a:headEnd/>
            <a:tailEnd/>
          </a:ln>
        </p:spPr>
        <p:txBody>
          <a:bodyPr>
            <a:spAutoFit/>
          </a:bodyPr>
          <a:lstStyle/>
          <a:p>
            <a:pPr>
              <a:spcBef>
                <a:spcPct val="50000"/>
              </a:spcBef>
            </a:pPr>
            <a:r>
              <a:rPr lang="en-US" sz="1000" dirty="0"/>
              <a:t>startCfg.rmHandle = </a:t>
            </a:r>
            <a:r>
              <a:rPr lang="en-US" sz="1000" b="1" dirty="0"/>
              <a:t>rmHandle</a:t>
            </a:r>
          </a:p>
        </p:txBody>
      </p:sp>
      <p:sp>
        <p:nvSpPr>
          <p:cNvPr id="15416" name="Text Box 161"/>
          <p:cNvSpPr txBox="1">
            <a:spLocks noChangeArrowheads="1"/>
          </p:cNvSpPr>
          <p:nvPr/>
        </p:nvSpPr>
        <p:spPr bwMode="auto">
          <a:xfrm>
            <a:off x="123825" y="4057650"/>
            <a:ext cx="2981325" cy="473075"/>
          </a:xfrm>
          <a:prstGeom prst="rect">
            <a:avLst/>
          </a:prstGeom>
          <a:noFill/>
          <a:ln w="9525">
            <a:noFill/>
            <a:miter lim="800000"/>
            <a:headEnd/>
            <a:tailEnd/>
          </a:ln>
        </p:spPr>
        <p:txBody>
          <a:bodyPr>
            <a:spAutoFit/>
          </a:bodyPr>
          <a:lstStyle/>
          <a:p>
            <a:pPr>
              <a:spcBef>
                <a:spcPct val="50000"/>
              </a:spcBef>
            </a:pPr>
            <a:r>
              <a:rPr lang="en-US" sz="1000" dirty="0"/>
              <a:t>qmssGblCfgParams.qmRmHandle = </a:t>
            </a:r>
            <a:r>
              <a:rPr lang="en-US" sz="1000" b="1" dirty="0"/>
              <a:t>rmHandle</a:t>
            </a:r>
          </a:p>
          <a:p>
            <a:pPr>
              <a:spcBef>
                <a:spcPct val="50000"/>
              </a:spcBef>
            </a:pPr>
            <a:r>
              <a:rPr lang="en-US" sz="1000" dirty="0"/>
              <a:t>Qmss_init (&amp;qmInitConfig, &amp;qmssGblCfgParams)</a:t>
            </a:r>
          </a:p>
        </p:txBody>
      </p:sp>
      <p:sp>
        <p:nvSpPr>
          <p:cNvPr id="15417" name="Line 162"/>
          <p:cNvSpPr>
            <a:spLocks noChangeShapeType="1"/>
          </p:cNvSpPr>
          <p:nvPr/>
        </p:nvSpPr>
        <p:spPr bwMode="auto">
          <a:xfrm flipH="1">
            <a:off x="5924550" y="4581525"/>
            <a:ext cx="2390775" cy="0"/>
          </a:xfrm>
          <a:prstGeom prst="line">
            <a:avLst/>
          </a:prstGeom>
          <a:noFill/>
          <a:ln w="9525">
            <a:solidFill>
              <a:schemeClr val="tx1"/>
            </a:solidFill>
            <a:round/>
            <a:headEnd/>
            <a:tailEnd type="triangle" w="med" len="med"/>
          </a:ln>
        </p:spPr>
        <p:txBody>
          <a:bodyPr/>
          <a:lstStyle/>
          <a:p>
            <a:endParaRPr lang="en-US" dirty="0"/>
          </a:p>
        </p:txBody>
      </p:sp>
      <p:sp>
        <p:nvSpPr>
          <p:cNvPr id="15418" name="Text Box 163"/>
          <p:cNvSpPr txBox="1">
            <a:spLocks noChangeArrowheads="1"/>
          </p:cNvSpPr>
          <p:nvPr/>
        </p:nvSpPr>
        <p:spPr bwMode="auto">
          <a:xfrm>
            <a:off x="6048375" y="4343400"/>
            <a:ext cx="1809750" cy="244475"/>
          </a:xfrm>
          <a:prstGeom prst="rect">
            <a:avLst/>
          </a:prstGeom>
          <a:noFill/>
          <a:ln w="9525">
            <a:noFill/>
            <a:miter lim="800000"/>
            <a:headEnd/>
            <a:tailEnd/>
          </a:ln>
        </p:spPr>
        <p:txBody>
          <a:bodyPr>
            <a:spAutoFit/>
          </a:bodyPr>
          <a:lstStyle/>
          <a:p>
            <a:pPr>
              <a:spcBef>
                <a:spcPct val="50000"/>
              </a:spcBef>
            </a:pPr>
            <a:r>
              <a:rPr lang="en-US" sz="1000" dirty="0"/>
              <a:t>Qmss_startCfg(&amp;startCfg) </a:t>
            </a:r>
          </a:p>
        </p:txBody>
      </p:sp>
      <p:sp>
        <p:nvSpPr>
          <p:cNvPr id="15419" name="Line 164"/>
          <p:cNvSpPr>
            <a:spLocks noChangeShapeType="1"/>
          </p:cNvSpPr>
          <p:nvPr/>
        </p:nvSpPr>
        <p:spPr bwMode="auto">
          <a:xfrm>
            <a:off x="828675" y="5010150"/>
            <a:ext cx="2447925" cy="0"/>
          </a:xfrm>
          <a:prstGeom prst="line">
            <a:avLst/>
          </a:prstGeom>
          <a:noFill/>
          <a:ln w="9525">
            <a:solidFill>
              <a:schemeClr val="tx1"/>
            </a:solidFill>
            <a:round/>
            <a:headEnd/>
            <a:tailEnd type="triangle" w="med" len="med"/>
          </a:ln>
        </p:spPr>
        <p:txBody>
          <a:bodyPr/>
          <a:lstStyle/>
          <a:p>
            <a:endParaRPr lang="en-US" dirty="0"/>
          </a:p>
        </p:txBody>
      </p:sp>
      <p:sp>
        <p:nvSpPr>
          <p:cNvPr id="15420" name="Line 165"/>
          <p:cNvSpPr>
            <a:spLocks noChangeShapeType="1"/>
          </p:cNvSpPr>
          <p:nvPr/>
        </p:nvSpPr>
        <p:spPr bwMode="auto">
          <a:xfrm flipH="1">
            <a:off x="6543675" y="5038725"/>
            <a:ext cx="1762125" cy="0"/>
          </a:xfrm>
          <a:prstGeom prst="line">
            <a:avLst/>
          </a:prstGeom>
          <a:noFill/>
          <a:ln w="9525">
            <a:solidFill>
              <a:schemeClr val="tx1"/>
            </a:solidFill>
            <a:round/>
            <a:headEnd/>
            <a:tailEnd type="triangle" w="med" len="med"/>
          </a:ln>
        </p:spPr>
        <p:txBody>
          <a:bodyPr/>
          <a:lstStyle/>
          <a:p>
            <a:endParaRPr lang="en-US" dirty="0"/>
          </a:p>
        </p:txBody>
      </p:sp>
      <p:sp>
        <p:nvSpPr>
          <p:cNvPr id="15421" name="Line 166"/>
          <p:cNvSpPr>
            <a:spLocks noChangeShapeType="1"/>
          </p:cNvSpPr>
          <p:nvPr/>
        </p:nvSpPr>
        <p:spPr bwMode="auto">
          <a:xfrm flipH="1">
            <a:off x="7162800" y="5343525"/>
            <a:ext cx="1152525" cy="0"/>
          </a:xfrm>
          <a:prstGeom prst="line">
            <a:avLst/>
          </a:prstGeom>
          <a:noFill/>
          <a:ln w="9525">
            <a:solidFill>
              <a:schemeClr val="tx1"/>
            </a:solidFill>
            <a:round/>
            <a:headEnd/>
            <a:tailEnd type="triangle" w="med" len="med"/>
          </a:ln>
        </p:spPr>
        <p:txBody>
          <a:bodyPr/>
          <a:lstStyle/>
          <a:p>
            <a:endParaRPr lang="en-US" dirty="0"/>
          </a:p>
        </p:txBody>
      </p:sp>
      <p:sp>
        <p:nvSpPr>
          <p:cNvPr id="15422" name="Line 167"/>
          <p:cNvSpPr>
            <a:spLocks noChangeShapeType="1"/>
          </p:cNvSpPr>
          <p:nvPr/>
        </p:nvSpPr>
        <p:spPr bwMode="auto">
          <a:xfrm>
            <a:off x="828675" y="5562600"/>
            <a:ext cx="3076575" cy="0"/>
          </a:xfrm>
          <a:prstGeom prst="line">
            <a:avLst/>
          </a:prstGeom>
          <a:noFill/>
          <a:ln w="9525">
            <a:solidFill>
              <a:schemeClr val="tx1"/>
            </a:solidFill>
            <a:round/>
            <a:headEnd/>
            <a:tailEnd type="triangle" w="med" len="med"/>
          </a:ln>
        </p:spPr>
        <p:txBody>
          <a:bodyPr/>
          <a:lstStyle/>
          <a:p>
            <a:endParaRPr lang="en-US" dirty="0"/>
          </a:p>
        </p:txBody>
      </p:sp>
      <p:sp>
        <p:nvSpPr>
          <p:cNvPr id="15423" name="Text Box 168"/>
          <p:cNvSpPr txBox="1">
            <a:spLocks noChangeArrowheads="1"/>
          </p:cNvSpPr>
          <p:nvPr/>
        </p:nvSpPr>
        <p:spPr bwMode="auto">
          <a:xfrm>
            <a:off x="6572250" y="4791075"/>
            <a:ext cx="1600200" cy="244475"/>
          </a:xfrm>
          <a:prstGeom prst="rect">
            <a:avLst/>
          </a:prstGeom>
          <a:noFill/>
          <a:ln w="9525">
            <a:noFill/>
            <a:miter lim="800000"/>
            <a:headEnd/>
            <a:tailEnd/>
          </a:ln>
        </p:spPr>
        <p:txBody>
          <a:bodyPr>
            <a:spAutoFit/>
          </a:bodyPr>
          <a:lstStyle/>
          <a:p>
            <a:pPr>
              <a:spcBef>
                <a:spcPct val="50000"/>
              </a:spcBef>
            </a:pPr>
            <a:r>
              <a:rPr lang="en-US" sz="1000" dirty="0"/>
              <a:t>Cppi_startCfg(&amp;startCfg) </a:t>
            </a:r>
          </a:p>
        </p:txBody>
      </p:sp>
      <p:sp>
        <p:nvSpPr>
          <p:cNvPr id="15424" name="Line 169"/>
          <p:cNvSpPr>
            <a:spLocks noChangeShapeType="1"/>
          </p:cNvSpPr>
          <p:nvPr/>
        </p:nvSpPr>
        <p:spPr bwMode="auto">
          <a:xfrm>
            <a:off x="838200" y="5248275"/>
            <a:ext cx="2447925" cy="0"/>
          </a:xfrm>
          <a:prstGeom prst="line">
            <a:avLst/>
          </a:prstGeom>
          <a:noFill/>
          <a:ln w="9525">
            <a:solidFill>
              <a:schemeClr val="tx1"/>
            </a:solidFill>
            <a:round/>
            <a:headEnd/>
            <a:tailEnd type="triangle" w="med" len="med"/>
          </a:ln>
        </p:spPr>
        <p:txBody>
          <a:bodyPr/>
          <a:lstStyle/>
          <a:p>
            <a:endParaRPr lang="en-US" dirty="0"/>
          </a:p>
        </p:txBody>
      </p:sp>
      <p:sp>
        <p:nvSpPr>
          <p:cNvPr id="15425" name="Text Box 170"/>
          <p:cNvSpPr txBox="1">
            <a:spLocks noChangeArrowheads="1"/>
          </p:cNvSpPr>
          <p:nvPr/>
        </p:nvSpPr>
        <p:spPr bwMode="auto">
          <a:xfrm>
            <a:off x="1743075" y="4781550"/>
            <a:ext cx="904875" cy="244475"/>
          </a:xfrm>
          <a:prstGeom prst="rect">
            <a:avLst/>
          </a:prstGeom>
          <a:noFill/>
          <a:ln w="9525">
            <a:noFill/>
            <a:miter lim="800000"/>
            <a:headEnd/>
            <a:tailEnd/>
          </a:ln>
        </p:spPr>
        <p:txBody>
          <a:bodyPr>
            <a:spAutoFit/>
          </a:bodyPr>
          <a:lstStyle/>
          <a:p>
            <a:pPr>
              <a:spcBef>
                <a:spcPct val="50000"/>
              </a:spcBef>
            </a:pPr>
            <a:r>
              <a:rPr lang="en-US" sz="1000" dirty="0"/>
              <a:t>Cppi_init(…) </a:t>
            </a:r>
          </a:p>
        </p:txBody>
      </p:sp>
      <p:sp>
        <p:nvSpPr>
          <p:cNvPr id="15426" name="Text Box 171"/>
          <p:cNvSpPr txBox="1">
            <a:spLocks noChangeArrowheads="1"/>
          </p:cNvSpPr>
          <p:nvPr/>
        </p:nvSpPr>
        <p:spPr bwMode="auto">
          <a:xfrm>
            <a:off x="1571625" y="5010150"/>
            <a:ext cx="1695450" cy="244475"/>
          </a:xfrm>
          <a:prstGeom prst="rect">
            <a:avLst/>
          </a:prstGeom>
          <a:noFill/>
          <a:ln w="9525">
            <a:noFill/>
            <a:miter lim="800000"/>
            <a:headEnd/>
            <a:tailEnd/>
          </a:ln>
        </p:spPr>
        <p:txBody>
          <a:bodyPr>
            <a:spAutoFit/>
          </a:bodyPr>
          <a:lstStyle/>
          <a:p>
            <a:pPr>
              <a:spcBef>
                <a:spcPct val="50000"/>
              </a:spcBef>
            </a:pPr>
            <a:r>
              <a:rPr lang="en-US" sz="1000" dirty="0"/>
              <a:t>Cppi_startCfg(&amp;startCfg) </a:t>
            </a:r>
          </a:p>
        </p:txBody>
      </p:sp>
      <p:sp>
        <p:nvSpPr>
          <p:cNvPr id="15427" name="Line 178"/>
          <p:cNvSpPr>
            <a:spLocks noChangeShapeType="1"/>
          </p:cNvSpPr>
          <p:nvPr/>
        </p:nvSpPr>
        <p:spPr bwMode="auto">
          <a:xfrm flipH="1">
            <a:off x="7153275" y="5667375"/>
            <a:ext cx="1152525" cy="0"/>
          </a:xfrm>
          <a:prstGeom prst="line">
            <a:avLst/>
          </a:prstGeom>
          <a:noFill/>
          <a:ln w="9525">
            <a:solidFill>
              <a:schemeClr val="tx1"/>
            </a:solidFill>
            <a:round/>
            <a:headEnd/>
            <a:tailEnd type="triangle" w="med" len="med"/>
          </a:ln>
        </p:spPr>
        <p:txBody>
          <a:bodyPr/>
          <a:lstStyle/>
          <a:p>
            <a:endParaRPr lang="en-US" dirty="0"/>
          </a:p>
        </p:txBody>
      </p:sp>
      <p:sp>
        <p:nvSpPr>
          <p:cNvPr id="15428" name="Text Box 179"/>
          <p:cNvSpPr txBox="1">
            <a:spLocks noChangeArrowheads="1"/>
          </p:cNvSpPr>
          <p:nvPr/>
        </p:nvSpPr>
        <p:spPr bwMode="auto">
          <a:xfrm>
            <a:off x="6943725" y="5400675"/>
            <a:ext cx="1600200" cy="244475"/>
          </a:xfrm>
          <a:prstGeom prst="rect">
            <a:avLst/>
          </a:prstGeom>
          <a:noFill/>
          <a:ln w="9525">
            <a:noFill/>
            <a:miter lim="800000"/>
            <a:headEnd/>
            <a:tailEnd/>
          </a:ln>
        </p:spPr>
        <p:txBody>
          <a:bodyPr>
            <a:spAutoFit/>
          </a:bodyPr>
          <a:lstStyle/>
          <a:p>
            <a:pPr>
              <a:spcBef>
                <a:spcPct val="50000"/>
              </a:spcBef>
            </a:pPr>
            <a:r>
              <a:rPr lang="en-US" sz="1000" dirty="0"/>
              <a:t>Pa_startCfg(&amp;startCfg) </a:t>
            </a:r>
          </a:p>
        </p:txBody>
      </p:sp>
      <p:sp>
        <p:nvSpPr>
          <p:cNvPr id="15429" name="Text Box 180"/>
          <p:cNvSpPr txBox="1">
            <a:spLocks noChangeArrowheads="1"/>
          </p:cNvSpPr>
          <p:nvPr/>
        </p:nvSpPr>
        <p:spPr bwMode="auto">
          <a:xfrm>
            <a:off x="7153275" y="5095875"/>
            <a:ext cx="1600200" cy="244475"/>
          </a:xfrm>
          <a:prstGeom prst="rect">
            <a:avLst/>
          </a:prstGeom>
          <a:noFill/>
          <a:ln w="9525">
            <a:noFill/>
            <a:miter lim="800000"/>
            <a:headEnd/>
            <a:tailEnd/>
          </a:ln>
        </p:spPr>
        <p:txBody>
          <a:bodyPr>
            <a:spAutoFit/>
          </a:bodyPr>
          <a:lstStyle/>
          <a:p>
            <a:pPr>
              <a:spcBef>
                <a:spcPct val="50000"/>
              </a:spcBef>
            </a:pPr>
            <a:r>
              <a:rPr lang="en-US" sz="1000" dirty="0"/>
              <a:t>Pa_create(…) </a:t>
            </a:r>
          </a:p>
        </p:txBody>
      </p:sp>
      <p:sp>
        <p:nvSpPr>
          <p:cNvPr id="15430" name="Text Box 181"/>
          <p:cNvSpPr txBox="1">
            <a:spLocks noChangeArrowheads="1"/>
          </p:cNvSpPr>
          <p:nvPr/>
        </p:nvSpPr>
        <p:spPr bwMode="auto">
          <a:xfrm>
            <a:off x="2076450" y="5295900"/>
            <a:ext cx="1600200" cy="244475"/>
          </a:xfrm>
          <a:prstGeom prst="rect">
            <a:avLst/>
          </a:prstGeom>
          <a:noFill/>
          <a:ln w="9525">
            <a:noFill/>
            <a:miter lim="800000"/>
            <a:headEnd/>
            <a:tailEnd/>
          </a:ln>
        </p:spPr>
        <p:txBody>
          <a:bodyPr>
            <a:spAutoFit/>
          </a:bodyPr>
          <a:lstStyle/>
          <a:p>
            <a:pPr>
              <a:spcBef>
                <a:spcPct val="50000"/>
              </a:spcBef>
            </a:pPr>
            <a:r>
              <a:rPr lang="en-US" sz="1000" dirty="0"/>
              <a:t>Pa_create(…) </a:t>
            </a:r>
          </a:p>
        </p:txBody>
      </p:sp>
      <p:sp>
        <p:nvSpPr>
          <p:cNvPr id="15431" name="Line 182"/>
          <p:cNvSpPr>
            <a:spLocks noChangeShapeType="1"/>
          </p:cNvSpPr>
          <p:nvPr/>
        </p:nvSpPr>
        <p:spPr bwMode="auto">
          <a:xfrm>
            <a:off x="838200" y="5819775"/>
            <a:ext cx="3076575" cy="0"/>
          </a:xfrm>
          <a:prstGeom prst="line">
            <a:avLst/>
          </a:prstGeom>
          <a:noFill/>
          <a:ln w="9525">
            <a:solidFill>
              <a:schemeClr val="tx1"/>
            </a:solidFill>
            <a:round/>
            <a:headEnd/>
            <a:tailEnd type="triangle" w="med" len="med"/>
          </a:ln>
        </p:spPr>
        <p:txBody>
          <a:bodyPr/>
          <a:lstStyle/>
          <a:p>
            <a:endParaRPr lang="en-US" dirty="0"/>
          </a:p>
        </p:txBody>
      </p:sp>
      <p:sp>
        <p:nvSpPr>
          <p:cNvPr id="15432" name="Text Box 183"/>
          <p:cNvSpPr txBox="1">
            <a:spLocks noChangeArrowheads="1"/>
          </p:cNvSpPr>
          <p:nvPr/>
        </p:nvSpPr>
        <p:spPr bwMode="auto">
          <a:xfrm>
            <a:off x="2000250" y="5562600"/>
            <a:ext cx="1600200" cy="244475"/>
          </a:xfrm>
          <a:prstGeom prst="rect">
            <a:avLst/>
          </a:prstGeom>
          <a:noFill/>
          <a:ln w="9525">
            <a:noFill/>
            <a:miter lim="800000"/>
            <a:headEnd/>
            <a:tailEnd/>
          </a:ln>
        </p:spPr>
        <p:txBody>
          <a:bodyPr>
            <a:spAutoFit/>
          </a:bodyPr>
          <a:lstStyle/>
          <a:p>
            <a:pPr>
              <a:spcBef>
                <a:spcPct val="50000"/>
              </a:spcBef>
            </a:pPr>
            <a:r>
              <a:rPr lang="en-US" sz="1000" dirty="0"/>
              <a:t>Pa_startCfg(&amp;startCfg)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31775" y="144463"/>
            <a:ext cx="8458200" cy="814387"/>
          </a:xfrm>
        </p:spPr>
        <p:txBody>
          <a:bodyPr/>
          <a:lstStyle/>
          <a:p>
            <a:pPr eaLnBrk="1" hangingPunct="1"/>
            <a:r>
              <a:rPr lang="en-US" dirty="0" smtClean="0"/>
              <a:t>Supported LLD Resource</a:t>
            </a:r>
          </a:p>
        </p:txBody>
      </p:sp>
      <p:sp>
        <p:nvSpPr>
          <p:cNvPr id="16389" name="Rectangle 3"/>
          <p:cNvSpPr>
            <a:spLocks noGrp="1" noChangeArrowheads="1"/>
          </p:cNvSpPr>
          <p:nvPr>
            <p:ph type="body" idx="1"/>
          </p:nvPr>
        </p:nvSpPr>
        <p:spPr/>
        <p:txBody>
          <a:bodyPr/>
          <a:lstStyle/>
          <a:p>
            <a:pPr eaLnBrk="1" hangingPunct="1">
              <a:lnSpc>
                <a:spcPct val="80000"/>
              </a:lnSpc>
            </a:pPr>
            <a:r>
              <a:rPr lang="en-US" sz="1800" dirty="0" smtClean="0"/>
              <a:t>QMSS LLD</a:t>
            </a:r>
          </a:p>
          <a:p>
            <a:pPr lvl="1" eaLnBrk="1" hangingPunct="1">
              <a:lnSpc>
                <a:spcPct val="80000"/>
              </a:lnSpc>
            </a:pPr>
            <a:r>
              <a:rPr lang="en-US" sz="1600" dirty="0" smtClean="0"/>
              <a:t>PDSP firmware download</a:t>
            </a:r>
          </a:p>
          <a:p>
            <a:pPr lvl="1" eaLnBrk="1" hangingPunct="1">
              <a:lnSpc>
                <a:spcPct val="80000"/>
              </a:lnSpc>
            </a:pPr>
            <a:r>
              <a:rPr lang="en-US" sz="1600" dirty="0" smtClean="0"/>
              <a:t>Queues (open/close)</a:t>
            </a:r>
          </a:p>
          <a:p>
            <a:pPr lvl="1" eaLnBrk="1" hangingPunct="1">
              <a:lnSpc>
                <a:spcPct val="80000"/>
              </a:lnSpc>
            </a:pPr>
            <a:r>
              <a:rPr lang="en-US" sz="1600" dirty="0" smtClean="0"/>
              <a:t>Memory Regions initialization</a:t>
            </a:r>
          </a:p>
          <a:p>
            <a:pPr lvl="1" eaLnBrk="1" hangingPunct="1">
              <a:lnSpc>
                <a:spcPct val="80000"/>
              </a:lnSpc>
            </a:pPr>
            <a:r>
              <a:rPr lang="en-US" sz="1600" dirty="0" smtClean="0"/>
              <a:t>Linking RAM control</a:t>
            </a:r>
          </a:p>
          <a:p>
            <a:pPr lvl="1" eaLnBrk="1" hangingPunct="1">
              <a:lnSpc>
                <a:spcPct val="80000"/>
              </a:lnSpc>
            </a:pPr>
            <a:r>
              <a:rPr lang="en-US" sz="1600" dirty="0" smtClean="0"/>
              <a:t>Linking RAM indices initialization</a:t>
            </a:r>
          </a:p>
          <a:p>
            <a:pPr lvl="1" eaLnBrk="1" hangingPunct="1">
              <a:lnSpc>
                <a:spcPct val="80000"/>
              </a:lnSpc>
            </a:pPr>
            <a:r>
              <a:rPr lang="en-US" sz="1600" dirty="0" smtClean="0"/>
              <a:t>Accumulator channels (open/close)</a:t>
            </a:r>
          </a:p>
          <a:p>
            <a:pPr lvl="1" eaLnBrk="1" hangingPunct="1">
              <a:lnSpc>
                <a:spcPct val="80000"/>
              </a:lnSpc>
            </a:pPr>
            <a:r>
              <a:rPr lang="en-US" sz="1600" dirty="0" smtClean="0"/>
              <a:t>QOS clusters (open/close)</a:t>
            </a:r>
          </a:p>
          <a:p>
            <a:pPr lvl="1" eaLnBrk="1" hangingPunct="1">
              <a:lnSpc>
                <a:spcPct val="80000"/>
              </a:lnSpc>
            </a:pPr>
            <a:r>
              <a:rPr lang="en-US" sz="1600" dirty="0" smtClean="0"/>
              <a:t>QOS queues (open/close)</a:t>
            </a:r>
          </a:p>
          <a:p>
            <a:pPr eaLnBrk="1" hangingPunct="1">
              <a:lnSpc>
                <a:spcPct val="80000"/>
              </a:lnSpc>
            </a:pPr>
            <a:r>
              <a:rPr lang="en-US" sz="1800" dirty="0" smtClean="0"/>
              <a:t>CPPI LLD</a:t>
            </a:r>
          </a:p>
          <a:p>
            <a:pPr lvl="1" eaLnBrk="1" hangingPunct="1">
              <a:lnSpc>
                <a:spcPct val="80000"/>
              </a:lnSpc>
            </a:pPr>
            <a:r>
              <a:rPr lang="en-US" sz="1600" dirty="0" smtClean="0"/>
              <a:t>Transmit channels (open/close)</a:t>
            </a:r>
          </a:p>
          <a:p>
            <a:pPr lvl="1" eaLnBrk="1" hangingPunct="1">
              <a:lnSpc>
                <a:spcPct val="80000"/>
              </a:lnSpc>
            </a:pPr>
            <a:r>
              <a:rPr lang="en-US" sz="1600" dirty="0" smtClean="0"/>
              <a:t>Receive channels (open/close)</a:t>
            </a:r>
          </a:p>
          <a:p>
            <a:pPr lvl="1" eaLnBrk="1" hangingPunct="1">
              <a:lnSpc>
                <a:spcPct val="80000"/>
              </a:lnSpc>
            </a:pPr>
            <a:r>
              <a:rPr lang="en-US" sz="1600" dirty="0" smtClean="0"/>
              <a:t>Flows (open/close)</a:t>
            </a:r>
          </a:p>
          <a:p>
            <a:pPr eaLnBrk="1" hangingPunct="1">
              <a:lnSpc>
                <a:spcPct val="80000"/>
              </a:lnSpc>
            </a:pPr>
            <a:r>
              <a:rPr lang="en-US" sz="1800" dirty="0" smtClean="0"/>
              <a:t>PA LLD</a:t>
            </a:r>
          </a:p>
          <a:p>
            <a:pPr lvl="1" eaLnBrk="1" hangingPunct="1">
              <a:lnSpc>
                <a:spcPct val="80000"/>
              </a:lnSpc>
            </a:pPr>
            <a:r>
              <a:rPr lang="en-US" sz="1600" dirty="0" smtClean="0"/>
              <a:t>Firmware download</a:t>
            </a:r>
          </a:p>
          <a:p>
            <a:pPr lvl="1" eaLnBrk="1" hangingPunct="1">
              <a:lnSpc>
                <a:spcPct val="80000"/>
              </a:lnSpc>
            </a:pPr>
            <a:r>
              <a:rPr lang="en-US" sz="1600" dirty="0" smtClean="0"/>
              <a:t>Look-up table entries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231775" y="144463"/>
            <a:ext cx="8458200" cy="814387"/>
          </a:xfrm>
        </p:spPr>
        <p:txBody>
          <a:bodyPr/>
          <a:lstStyle/>
          <a:p>
            <a:pPr eaLnBrk="1" hangingPunct="1"/>
            <a:r>
              <a:rPr lang="en-US" sz="2800" dirty="0" smtClean="0"/>
              <a:t>RM Dependency and Backwards Compatibility</a:t>
            </a:r>
          </a:p>
        </p:txBody>
      </p:sp>
      <p:sp>
        <p:nvSpPr>
          <p:cNvPr id="17413" name="Rectangle 3"/>
          <p:cNvSpPr>
            <a:spLocks noGrp="1" noChangeArrowheads="1"/>
          </p:cNvSpPr>
          <p:nvPr>
            <p:ph type="body" idx="1"/>
          </p:nvPr>
        </p:nvSpPr>
        <p:spPr>
          <a:xfrm>
            <a:off x="333375" y="881063"/>
            <a:ext cx="8477250" cy="5051425"/>
          </a:xfrm>
          <a:noFill/>
        </p:spPr>
        <p:txBody>
          <a:bodyPr>
            <a:normAutofit fontScale="70000" lnSpcReduction="20000"/>
          </a:bodyPr>
          <a:lstStyle/>
          <a:p>
            <a:pPr eaLnBrk="1" hangingPunct="1"/>
            <a:r>
              <a:rPr lang="en-US" dirty="0" smtClean="0"/>
              <a:t>QMSS, CPPI, and PA now depend on RM at compile time</a:t>
            </a:r>
          </a:p>
          <a:p>
            <a:pPr lvl="1" eaLnBrk="1" hangingPunct="1"/>
            <a:r>
              <a:rPr lang="en-US" dirty="0" smtClean="0"/>
              <a:t>Only require path to rm/rm_public_lld.h header to compile</a:t>
            </a:r>
          </a:p>
          <a:p>
            <a:pPr lvl="2" eaLnBrk="1" hangingPunct="1"/>
            <a:r>
              <a:rPr lang="en-US" dirty="0" smtClean="0"/>
              <a:t>Rm_public_lld.h defines resource permission request/response mechanism between RM and LLDs.</a:t>
            </a:r>
          </a:p>
          <a:p>
            <a:pPr lvl="1" eaLnBrk="1" hangingPunct="1"/>
            <a:r>
              <a:rPr lang="en-US" dirty="0" smtClean="0"/>
              <a:t>Not dependent upon RM library</a:t>
            </a:r>
          </a:p>
          <a:p>
            <a:pPr eaLnBrk="1" hangingPunct="1"/>
            <a:r>
              <a:rPr lang="en-US" dirty="0" smtClean="0"/>
              <a:t>Utilization of RM requires registration with QMSS, CPPI, and PA LLDs</a:t>
            </a:r>
          </a:p>
          <a:p>
            <a:pPr lvl="1" eaLnBrk="1" hangingPunct="1"/>
            <a:r>
              <a:rPr lang="en-US" dirty="0" smtClean="0"/>
              <a:t>New _startCfg API added to QMSS, CPPI and PA LLDs</a:t>
            </a:r>
          </a:p>
          <a:p>
            <a:pPr lvl="2" eaLnBrk="1" hangingPunct="1"/>
            <a:r>
              <a:rPr lang="en-US" dirty="0" smtClean="0"/>
              <a:t>RM handle registered with LLD via _startCfg</a:t>
            </a:r>
          </a:p>
          <a:p>
            <a:pPr lvl="3" eaLnBrk="1" hangingPunct="1"/>
            <a:r>
              <a:rPr lang="en-US" dirty="0" smtClean="0"/>
              <a:t>Handle provides callout function pointers to RM permission checking APIs</a:t>
            </a:r>
          </a:p>
          <a:p>
            <a:pPr lvl="2" eaLnBrk="1" hangingPunct="1"/>
            <a:r>
              <a:rPr lang="en-US" dirty="0" smtClean="0"/>
              <a:t>If _startCfg not invoked, RM not registered and application operates without RM</a:t>
            </a:r>
          </a:p>
          <a:p>
            <a:pPr eaLnBrk="1" hangingPunct="1"/>
            <a:r>
              <a:rPr lang="en-US" dirty="0" smtClean="0"/>
              <a:t>Existing applications that utilize QMSS, CPPI, and PA do not require any modifications when moving to PDK that contains RM</a:t>
            </a:r>
          </a:p>
          <a:p>
            <a:pPr lvl="1" eaLnBrk="1" hangingPunct="1"/>
            <a:r>
              <a:rPr lang="en-US" dirty="0" smtClean="0"/>
              <a:t>Existing applications did not and will continue to not utilize RM</a:t>
            </a:r>
          </a:p>
          <a:p>
            <a:pPr lvl="2" eaLnBrk="1" hangingPunct="1"/>
            <a:r>
              <a:rPr lang="en-US" dirty="0" smtClean="0"/>
              <a:t>Backwards compatible with existing customer applications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31775" y="144463"/>
            <a:ext cx="8458200" cy="814387"/>
          </a:xfrm>
        </p:spPr>
        <p:txBody>
          <a:bodyPr/>
          <a:lstStyle/>
          <a:p>
            <a:pPr eaLnBrk="1" hangingPunct="1"/>
            <a:r>
              <a:rPr lang="en-US" dirty="0" smtClean="0"/>
              <a:t>Permission Granularity</a:t>
            </a:r>
          </a:p>
        </p:txBody>
      </p:sp>
      <p:sp>
        <p:nvSpPr>
          <p:cNvPr id="18437" name="Rectangle 3"/>
          <p:cNvSpPr>
            <a:spLocks noGrp="1" noChangeArrowheads="1"/>
          </p:cNvSpPr>
          <p:nvPr>
            <p:ph type="body" idx="1"/>
          </p:nvPr>
        </p:nvSpPr>
        <p:spPr>
          <a:xfrm>
            <a:off x="333375" y="1185863"/>
            <a:ext cx="8477250" cy="4740275"/>
          </a:xfrm>
          <a:noFill/>
        </p:spPr>
        <p:txBody>
          <a:bodyPr/>
          <a:lstStyle/>
          <a:p>
            <a:pPr eaLnBrk="1" hangingPunct="1">
              <a:lnSpc>
                <a:spcPct val="80000"/>
              </a:lnSpc>
            </a:pPr>
            <a:r>
              <a:rPr lang="en-US" sz="1800" dirty="0" smtClean="0"/>
              <a:t>Permissions for single resource consists of initialization and usage permissions</a:t>
            </a:r>
          </a:p>
          <a:p>
            <a:pPr lvl="1" eaLnBrk="1" hangingPunct="1">
              <a:lnSpc>
                <a:spcPct val="80000"/>
              </a:lnSpc>
            </a:pPr>
            <a:r>
              <a:rPr lang="en-US" sz="1600" dirty="0" smtClean="0"/>
              <a:t>32-bit field for each permission type, one for each player</a:t>
            </a:r>
          </a:p>
          <a:p>
            <a:pPr eaLnBrk="1" hangingPunct="1">
              <a:lnSpc>
                <a:spcPct val="80000"/>
              </a:lnSpc>
            </a:pPr>
            <a:r>
              <a:rPr lang="en-US" sz="1800" dirty="0" smtClean="0"/>
              <a:t>Four distinct permission states possible per resource</a:t>
            </a:r>
          </a:p>
          <a:p>
            <a:pPr lvl="1" eaLnBrk="1" hangingPunct="1">
              <a:lnSpc>
                <a:spcPct val="80000"/>
              </a:lnSpc>
            </a:pPr>
            <a:r>
              <a:rPr lang="en-US" sz="1600" dirty="0" smtClean="0"/>
              <a:t>Allowed to configure and use</a:t>
            </a:r>
          </a:p>
          <a:p>
            <a:pPr lvl="2" eaLnBrk="1" hangingPunct="1">
              <a:lnSpc>
                <a:spcPct val="80000"/>
              </a:lnSpc>
            </a:pPr>
            <a:r>
              <a:rPr lang="en-US" sz="1400" dirty="0" smtClean="0"/>
              <a:t>DSP and Host share a resource</a:t>
            </a:r>
          </a:p>
          <a:p>
            <a:pPr lvl="2" eaLnBrk="1" hangingPunct="1">
              <a:lnSpc>
                <a:spcPct val="80000"/>
              </a:lnSpc>
            </a:pPr>
            <a:r>
              <a:rPr lang="en-US" sz="1400" dirty="0" smtClean="0"/>
              <a:t>No Host in the SoC – DSP has full access to everything</a:t>
            </a:r>
          </a:p>
          <a:p>
            <a:pPr lvl="1" eaLnBrk="1" hangingPunct="1">
              <a:lnSpc>
                <a:spcPct val="80000"/>
              </a:lnSpc>
            </a:pPr>
            <a:r>
              <a:rPr lang="en-US" sz="1600" dirty="0" smtClean="0"/>
              <a:t>Allowed to use but not configure</a:t>
            </a:r>
          </a:p>
          <a:p>
            <a:pPr lvl="2" eaLnBrk="1" hangingPunct="1">
              <a:lnSpc>
                <a:spcPct val="80000"/>
              </a:lnSpc>
            </a:pPr>
            <a:r>
              <a:rPr lang="en-US" sz="1400" dirty="0" smtClean="0"/>
              <a:t>Resources that are initialized by the Host but can be used by the DSP</a:t>
            </a:r>
          </a:p>
          <a:p>
            <a:pPr lvl="3" eaLnBrk="1" hangingPunct="1">
              <a:lnSpc>
                <a:spcPct val="80000"/>
              </a:lnSpc>
            </a:pPr>
            <a:r>
              <a:rPr lang="en-US" sz="1400" dirty="0" smtClean="0"/>
              <a:t>Example: QMSS memory regions – region could be inserted (init) by Host and used by DSP</a:t>
            </a:r>
          </a:p>
          <a:p>
            <a:pPr lvl="1" eaLnBrk="1" hangingPunct="1">
              <a:lnSpc>
                <a:spcPct val="80000"/>
              </a:lnSpc>
            </a:pPr>
            <a:r>
              <a:rPr lang="en-US" sz="1600" dirty="0" smtClean="0"/>
              <a:t>Not allowed to configure or use</a:t>
            </a:r>
          </a:p>
          <a:p>
            <a:pPr lvl="2" eaLnBrk="1" hangingPunct="1">
              <a:lnSpc>
                <a:spcPct val="80000"/>
              </a:lnSpc>
            </a:pPr>
            <a:r>
              <a:rPr lang="en-US" sz="1400" dirty="0" smtClean="0"/>
              <a:t>Resources that Host must have full control of</a:t>
            </a:r>
          </a:p>
          <a:p>
            <a:pPr lvl="3" eaLnBrk="1" hangingPunct="1">
              <a:lnSpc>
                <a:spcPct val="80000"/>
              </a:lnSpc>
            </a:pPr>
            <a:r>
              <a:rPr lang="en-US" sz="1400" dirty="0" smtClean="0"/>
              <a:t>Example: QMSS and PA firmware – Do not want DSP downloading firmware after Host has already performed this action</a:t>
            </a:r>
          </a:p>
          <a:p>
            <a:pPr lvl="1" eaLnBrk="1" hangingPunct="1">
              <a:lnSpc>
                <a:spcPct val="80000"/>
              </a:lnSpc>
            </a:pPr>
            <a:r>
              <a:rPr lang="en-US" sz="1600" dirty="0" smtClean="0"/>
              <a:t>Allowed to configure but not use</a:t>
            </a:r>
          </a:p>
          <a:p>
            <a:pPr lvl="2" eaLnBrk="1" hangingPunct="1">
              <a:lnSpc>
                <a:spcPct val="80000"/>
              </a:lnSpc>
            </a:pPr>
            <a:r>
              <a:rPr lang="en-US" sz="1400" dirty="0" smtClean="0"/>
              <a:t>never done in practice, just covers all bases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b="1" dirty="0" smtClean="0">
                <a:solidFill>
                  <a:srgbClr val="FF0000"/>
                </a:solidFill>
              </a:rPr>
              <a:t>Modules </a:t>
            </a:r>
            <a:br>
              <a:rPr lang="en-US" b="1" dirty="0" smtClean="0">
                <a:solidFill>
                  <a:srgbClr val="FF0000"/>
                </a:solidFill>
              </a:rPr>
            </a:br>
            <a:r>
              <a:rPr lang="en-US" b="1" dirty="0" smtClean="0">
                <a:solidFill>
                  <a:srgbClr val="FF0000"/>
                </a:solidFill>
              </a:rPr>
              <a:t>resource management</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Why resource management?</a:t>
            </a:r>
            <a:endParaRPr lang="en-US" sz="3600" dirty="0"/>
          </a:p>
        </p:txBody>
      </p:sp>
      <p:sp>
        <p:nvSpPr>
          <p:cNvPr id="3" name="Content Placeholder 2"/>
          <p:cNvSpPr>
            <a:spLocks noGrp="1"/>
          </p:cNvSpPr>
          <p:nvPr>
            <p:ph idx="1"/>
          </p:nvPr>
        </p:nvSpPr>
        <p:spPr/>
        <p:txBody>
          <a:bodyPr>
            <a:normAutofit/>
          </a:bodyPr>
          <a:lstStyle/>
          <a:p>
            <a:r>
              <a:rPr lang="en-US" sz="2400" dirty="0" smtClean="0"/>
              <a:t>Multiple threads, multiple cores may compete on the same resources:</a:t>
            </a:r>
          </a:p>
          <a:p>
            <a:pPr lvl="1"/>
            <a:r>
              <a:rPr lang="en-US" sz="2000" dirty="0" smtClean="0"/>
              <a:t>High layer utility packages such as NRT and IPC use physical resources. Resource manager ensures that multiple packages will not use the same physical resources</a:t>
            </a:r>
          </a:p>
          <a:p>
            <a:pPr lvl="1"/>
            <a:r>
              <a:rPr lang="en-US" sz="2000" dirty="0" smtClean="0"/>
              <a:t>Multiple applications use physical resources. Resource management ensures that multiple applications will not use the same physical resources, and if they do, they will be aware of it</a:t>
            </a:r>
          </a:p>
          <a:p>
            <a:r>
              <a:rPr lang="en-US" sz="2400" b="1" dirty="0" smtClean="0">
                <a:solidFill>
                  <a:srgbClr val="FF0000"/>
                </a:solidFill>
              </a:rPr>
              <a:t>The amount of physical resources is limited</a:t>
            </a:r>
            <a:endParaRPr lang="en-US" sz="2400"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How resources can be managed?</a:t>
            </a:r>
            <a:endParaRPr lang="en-US" sz="3600" dirty="0"/>
          </a:p>
        </p:txBody>
      </p:sp>
      <p:sp>
        <p:nvSpPr>
          <p:cNvPr id="3" name="Content Placeholder 2"/>
          <p:cNvSpPr>
            <a:spLocks noGrp="1"/>
          </p:cNvSpPr>
          <p:nvPr>
            <p:ph idx="1"/>
          </p:nvPr>
        </p:nvSpPr>
        <p:spPr/>
        <p:txBody>
          <a:bodyPr>
            <a:normAutofit/>
          </a:bodyPr>
          <a:lstStyle/>
          <a:p>
            <a:r>
              <a:rPr lang="en-US" sz="2400" dirty="0" smtClean="0"/>
              <a:t>Explicitly by static fixed assigning of resource to process/thread</a:t>
            </a:r>
          </a:p>
          <a:p>
            <a:pPr lvl="1"/>
            <a:r>
              <a:rPr lang="en-US" sz="2000" dirty="0" smtClean="0"/>
              <a:t>Semaphores</a:t>
            </a:r>
          </a:p>
          <a:p>
            <a:pPr lvl="1"/>
            <a:r>
              <a:rPr lang="en-US" sz="2000" dirty="0" smtClean="0"/>
              <a:t>Interrupts</a:t>
            </a:r>
          </a:p>
          <a:p>
            <a:pPr lvl="1"/>
            <a:r>
              <a:rPr lang="en-US" sz="2000" dirty="0" smtClean="0"/>
              <a:t>GPIOs</a:t>
            </a:r>
          </a:p>
          <a:p>
            <a:pPr lvl="1"/>
            <a:r>
              <a:rPr lang="en-US" sz="2000" dirty="0" smtClean="0"/>
              <a:t>Memory (to certain extend)</a:t>
            </a:r>
          </a:p>
          <a:p>
            <a:r>
              <a:rPr lang="en-US" sz="2400" dirty="0" smtClean="0"/>
              <a:t>Implicitly by resource manager function part of the LLD</a:t>
            </a:r>
          </a:p>
          <a:p>
            <a:pPr lvl="1"/>
            <a:r>
              <a:rPr lang="en-US" sz="2000" dirty="0" smtClean="0"/>
              <a:t>QMSS queues</a:t>
            </a:r>
          </a:p>
          <a:p>
            <a:pPr lvl="1"/>
            <a:r>
              <a:rPr lang="en-US" sz="2000" dirty="0" smtClean="0"/>
              <a:t>PKTDMA buffers and memories</a:t>
            </a:r>
          </a:p>
          <a:p>
            <a:pPr lvl="1"/>
            <a:r>
              <a:rPr lang="en-US" sz="2000" dirty="0" smtClean="0"/>
              <a:t>PA look-up-table rows</a:t>
            </a:r>
          </a:p>
          <a:p>
            <a:pPr lvl="1"/>
            <a:r>
              <a:rPr lang="en-US" sz="2000" dirty="0" smtClean="0"/>
              <a:t>DMA channels </a:t>
            </a:r>
          </a:p>
          <a:p>
            <a:pPr lvl="1">
              <a:buNone/>
            </a:pP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Fixed Assignment- Semaphores</a:t>
            </a:r>
            <a:endParaRPr lang="en-US" sz="3600" dirty="0"/>
          </a:p>
        </p:txBody>
      </p:sp>
      <p:sp>
        <p:nvSpPr>
          <p:cNvPr id="3" name="Content Placeholder 2"/>
          <p:cNvSpPr>
            <a:spLocks noGrp="1"/>
          </p:cNvSpPr>
          <p:nvPr>
            <p:ph idx="1"/>
          </p:nvPr>
        </p:nvSpPr>
        <p:spPr/>
        <p:txBody>
          <a:bodyPr>
            <a:normAutofit/>
          </a:bodyPr>
          <a:lstStyle/>
          <a:p>
            <a:r>
              <a:rPr lang="en-US" sz="2400" b="1" dirty="0" smtClean="0"/>
              <a:t>Explicit assigning of semaphores to threads</a:t>
            </a:r>
          </a:p>
          <a:p>
            <a:pPr>
              <a:buNone/>
            </a:pPr>
            <a:endParaRPr lang="en-US" sz="2400" b="1" dirty="0"/>
          </a:p>
          <a:p>
            <a:pPr>
              <a:buNone/>
            </a:pPr>
            <a:r>
              <a:rPr lang="en-US" sz="2400" b="1" dirty="0" smtClean="0"/>
              <a:t>#define PLATFORM_CPPI_HW_SEM   1 </a:t>
            </a:r>
          </a:p>
          <a:p>
            <a:pPr>
              <a:buNone/>
            </a:pPr>
            <a:r>
              <a:rPr lang="en-US" sz="2400" i="1" dirty="0" smtClean="0"/>
              <a:t>CPPI Driver - Used by OSAL layer </a:t>
            </a:r>
          </a:p>
          <a:p>
            <a:pPr>
              <a:buNone/>
            </a:pPr>
            <a:r>
              <a:rPr lang="en-US" sz="2400" b="1" dirty="0" smtClean="0"/>
              <a:t>#define PLATFORM_QMSS_HW_SEM   2 </a:t>
            </a:r>
          </a:p>
          <a:p>
            <a:pPr>
              <a:buNone/>
            </a:pPr>
            <a:r>
              <a:rPr lang="en-US" sz="2400" i="1" dirty="0" smtClean="0"/>
              <a:t>QMSS Driver - Used by OSAL Layer </a:t>
            </a:r>
          </a:p>
          <a:p>
            <a:pPr>
              <a:buNone/>
            </a:pPr>
            <a:r>
              <a:rPr lang="en-US" sz="2400" b="1" dirty="0" smtClean="0"/>
              <a:t>#define PLATFORM_SPI_HW_SEM   3 </a:t>
            </a:r>
          </a:p>
          <a:p>
            <a:pPr>
              <a:buNone/>
            </a:pPr>
            <a:r>
              <a:rPr lang="en-US" sz="2400" i="1" dirty="0" smtClean="0"/>
              <a:t>SPI BUS arbitration - Used by platform library </a:t>
            </a:r>
          </a:p>
          <a:p>
            <a:pPr>
              <a:buNone/>
            </a:pPr>
            <a:endParaRPr lang="en-US" sz="2400" i="1" dirty="0"/>
          </a:p>
          <a:p>
            <a:pPr>
              <a:buNone/>
            </a:pPr>
            <a:r>
              <a:rPr lang="en-US" sz="2400" i="1" dirty="0" smtClean="0"/>
              <a:t>All other semaphore are under the integrator control</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What is  resource manager?</a:t>
            </a:r>
            <a:endParaRPr lang="en-US" sz="3600" dirty="0"/>
          </a:p>
        </p:txBody>
      </p:sp>
      <p:sp>
        <p:nvSpPr>
          <p:cNvPr id="3" name="Content Placeholder 2"/>
          <p:cNvSpPr>
            <a:spLocks noGrp="1"/>
          </p:cNvSpPr>
          <p:nvPr>
            <p:ph idx="1"/>
          </p:nvPr>
        </p:nvSpPr>
        <p:spPr/>
        <p:txBody>
          <a:bodyPr>
            <a:normAutofit/>
          </a:bodyPr>
          <a:lstStyle/>
          <a:p>
            <a:r>
              <a:rPr lang="en-US" sz="2400" b="1" dirty="0" smtClean="0"/>
              <a:t>LLD for global Resource management – static assignment of the device resources to DSP cores (also called RM LLD)</a:t>
            </a:r>
          </a:p>
          <a:p>
            <a:pPr lvl="1"/>
            <a:r>
              <a:rPr lang="en-US" sz="2000" b="1" dirty="0" smtClean="0"/>
              <a:t>ARM cores assignment is different</a:t>
            </a:r>
          </a:p>
          <a:p>
            <a:r>
              <a:rPr lang="en-US" sz="2400" b="1" dirty="0" smtClean="0"/>
              <a:t>Modules resource management -  Individual modules (QMSS, CPPI, PA, EDMA) controls the usage of their resources with or without the resource management LLD</a:t>
            </a:r>
          </a:p>
          <a:p>
            <a:r>
              <a:rPr lang="en-US" sz="2400" b="1" dirty="0" smtClean="0"/>
              <a:t>In this presentation we will cover both!</a:t>
            </a:r>
          </a:p>
          <a:p>
            <a:endParaRPr 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Pre-Define Interrupts/Events</a:t>
            </a:r>
            <a:endParaRPr lang="en-US" sz="3600" dirty="0"/>
          </a:p>
        </p:txBody>
      </p:sp>
      <p:sp>
        <p:nvSpPr>
          <p:cNvPr id="3" name="Content Placeholder 2"/>
          <p:cNvSpPr>
            <a:spLocks noGrp="1"/>
          </p:cNvSpPr>
          <p:nvPr>
            <p:ph idx="1"/>
          </p:nvPr>
        </p:nvSpPr>
        <p:spPr/>
        <p:txBody>
          <a:bodyPr>
            <a:normAutofit/>
          </a:bodyPr>
          <a:lstStyle/>
          <a:p>
            <a:r>
              <a:rPr lang="en-US" sz="2400" b="1" dirty="0" smtClean="0"/>
              <a:t>Explicit assigning of interrupts and events  to NIMU</a:t>
            </a:r>
          </a:p>
          <a:p>
            <a:pPr>
              <a:buNone/>
            </a:pPr>
            <a:r>
              <a:rPr lang="en-US" sz="2400" b="1" dirty="0" smtClean="0"/>
              <a:t>#define PLATFORM_ETH_EVENTID   48 </a:t>
            </a:r>
          </a:p>
          <a:p>
            <a:pPr>
              <a:buNone/>
            </a:pPr>
            <a:r>
              <a:rPr lang="en-US" sz="2400" i="1" dirty="0" smtClean="0"/>
              <a:t>Ethernet Switch event - Used by NIMU library </a:t>
            </a:r>
          </a:p>
          <a:p>
            <a:pPr>
              <a:buNone/>
            </a:pPr>
            <a:r>
              <a:rPr lang="en-US" sz="2400" b="1" dirty="0" smtClean="0"/>
              <a:t>#define PLATFORM_ETH_INTERRUPT   7 </a:t>
            </a:r>
          </a:p>
          <a:p>
            <a:pPr>
              <a:buNone/>
            </a:pPr>
            <a:r>
              <a:rPr lang="en-US" sz="2400" i="1" dirty="0" smtClean="0"/>
              <a:t>Ethernet Switch Interrupt - Used by NIMU library </a:t>
            </a:r>
          </a:p>
          <a:p>
            <a:pPr>
              <a:buNone/>
            </a:pPr>
            <a:endParaRPr lang="en-US" sz="2400" b="1" dirty="0"/>
          </a:p>
          <a:p>
            <a:pPr>
              <a:buNone/>
            </a:pPr>
            <a:endParaRPr lang="en-US" sz="2400" i="1" dirty="0"/>
          </a:p>
          <a:p>
            <a:pPr>
              <a:buNone/>
            </a:pPr>
            <a:r>
              <a:rPr lang="en-US" sz="2400" i="1" dirty="0" smtClean="0"/>
              <a:t>All other interrupts and events are under the integrator control</a:t>
            </a:r>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Expectations from Resource manager</a:t>
            </a:r>
            <a:endParaRPr lang="en-US" sz="3600" dirty="0"/>
          </a:p>
        </p:txBody>
      </p:sp>
      <p:sp>
        <p:nvSpPr>
          <p:cNvPr id="3" name="Content Placeholder 2"/>
          <p:cNvSpPr>
            <a:spLocks noGrp="1"/>
          </p:cNvSpPr>
          <p:nvPr>
            <p:ph idx="1"/>
          </p:nvPr>
        </p:nvSpPr>
        <p:spPr/>
        <p:txBody>
          <a:bodyPr>
            <a:normAutofit/>
          </a:bodyPr>
          <a:lstStyle/>
          <a:p>
            <a:r>
              <a:rPr lang="en-US" sz="2400" dirty="0" smtClean="0"/>
              <a:t>Static Platform dependent Resources available  </a:t>
            </a:r>
          </a:p>
          <a:p>
            <a:pPr lvl="1"/>
            <a:r>
              <a:rPr lang="en-US" sz="2000" dirty="0" smtClean="0"/>
              <a:t>Don’t need to change the application code between platform or when moving to next generation. Modify one source file and rebuild</a:t>
            </a:r>
          </a:p>
          <a:p>
            <a:r>
              <a:rPr lang="en-US" sz="2400" dirty="0" smtClean="0"/>
              <a:t>Dynamic distribution of resources as needed within the static definitions</a:t>
            </a:r>
          </a:p>
          <a:p>
            <a:pPr lvl="1"/>
            <a:r>
              <a:rPr lang="en-US" sz="2000" dirty="0" smtClean="0"/>
              <a:t>Open and close type API</a:t>
            </a:r>
          </a:p>
          <a:p>
            <a:r>
              <a:rPr lang="en-US" sz="2400" dirty="0" smtClean="0"/>
              <a:t>Non-blocking response when a resource is not available</a:t>
            </a:r>
          </a:p>
          <a:p>
            <a:pPr lvl="1"/>
            <a:r>
              <a:rPr lang="en-US" sz="2000" dirty="0" smtClean="0"/>
              <a:t>Error message if the resource can not be assigned to the caller</a:t>
            </a:r>
          </a:p>
          <a:p>
            <a:pPr lvl="1"/>
            <a:r>
              <a:rPr lang="en-US" sz="2000" dirty="0" smtClean="0"/>
              <a:t>Indication if the resource was already asked and given to a different player or if the resource is assigned to the requester</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Requirements of resource management function</a:t>
            </a:r>
            <a:endParaRPr lang="en-US" sz="3600" dirty="0"/>
          </a:p>
        </p:txBody>
      </p:sp>
      <p:sp>
        <p:nvSpPr>
          <p:cNvPr id="3" name="Content Placeholder 2"/>
          <p:cNvSpPr>
            <a:spLocks noGrp="1"/>
          </p:cNvSpPr>
          <p:nvPr>
            <p:ph idx="1"/>
          </p:nvPr>
        </p:nvSpPr>
        <p:spPr/>
        <p:txBody>
          <a:bodyPr>
            <a:normAutofit/>
          </a:bodyPr>
          <a:lstStyle/>
          <a:p>
            <a:r>
              <a:rPr lang="en-US" sz="2400" dirty="0" smtClean="0"/>
              <a:t>Objects that can be accessed by all threads on all cores</a:t>
            </a:r>
          </a:p>
          <a:p>
            <a:pPr lvl="1"/>
            <a:r>
              <a:rPr lang="en-US" sz="2000" dirty="0" smtClean="0"/>
              <a:t>Shared memory</a:t>
            </a:r>
          </a:p>
          <a:p>
            <a:r>
              <a:rPr lang="en-US" sz="2400" dirty="0" smtClean="0"/>
              <a:t>Mechanism to prevent “race conditions”</a:t>
            </a:r>
          </a:p>
          <a:p>
            <a:pPr lvl="1"/>
            <a:r>
              <a:rPr lang="en-US" sz="2000" dirty="0" smtClean="0"/>
              <a:t>Using hardware semaphores to protect access</a:t>
            </a:r>
          </a:p>
          <a:p>
            <a:r>
              <a:rPr lang="en-US" sz="2400" dirty="0" smtClean="0"/>
              <a:t>Mechanism to prevent incoherency</a:t>
            </a:r>
          </a:p>
          <a:p>
            <a:pPr lvl="1"/>
            <a:r>
              <a:rPr lang="en-US" sz="2000" dirty="0" smtClean="0"/>
              <a:t>Disable cache and pre-fetching, or write back and invalidate cache and pre-fetch</a:t>
            </a:r>
          </a:p>
          <a:p>
            <a:r>
              <a:rPr lang="en-US" sz="2400" dirty="0" smtClean="0">
                <a:solidFill>
                  <a:srgbClr val="FF0000"/>
                </a:solidFill>
              </a:rPr>
              <a:t>Allocation and initialization of shared structure is done by the init function </a:t>
            </a:r>
            <a:r>
              <a:rPr lang="en-US" sz="2400" dirty="0" smtClean="0"/>
              <a:t>(each module has one, called only once)</a:t>
            </a:r>
          </a:p>
          <a:p>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Open resource flow</a:t>
            </a:r>
            <a:endParaRPr lang="en-US" sz="3200" dirty="0"/>
          </a:p>
        </p:txBody>
      </p:sp>
      <p:graphicFrame>
        <p:nvGraphicFramePr>
          <p:cNvPr id="10" name="Content Placeholder 9"/>
          <p:cNvGraphicFramePr>
            <a:graphicFrameLocks noChangeAspect="1"/>
          </p:cNvGraphicFramePr>
          <p:nvPr>
            <p:ph idx="1"/>
          </p:nvPr>
        </p:nvGraphicFramePr>
        <p:xfrm>
          <a:off x="1524000" y="1447800"/>
          <a:ext cx="5589994" cy="4525963"/>
        </p:xfrm>
        <a:graphic>
          <a:graphicData uri="http://schemas.openxmlformats.org/presentationml/2006/ole">
            <p:oleObj spid="_x0000_s1029" name="Visio" r:id="rId3" imgW="7531527" imgH="6098026" progId="Visio.Drawing.11">
              <p:link updateAutomatic="1"/>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b="1" dirty="0" smtClean="0">
                <a:solidFill>
                  <a:srgbClr val="FF0000"/>
                </a:solidFill>
              </a:rPr>
              <a:t>QMSS Examples</a:t>
            </a:r>
            <a:endParaRPr 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Program Accumulator </a:t>
            </a:r>
            <a:endParaRPr lang="en-US" sz="3600" dirty="0"/>
          </a:p>
        </p:txBody>
      </p:sp>
      <p:sp>
        <p:nvSpPr>
          <p:cNvPr id="3" name="Content Placeholder 2"/>
          <p:cNvSpPr>
            <a:spLocks noGrp="1"/>
          </p:cNvSpPr>
          <p:nvPr>
            <p:ph idx="1"/>
          </p:nvPr>
        </p:nvSpPr>
        <p:spPr/>
        <p:txBody>
          <a:bodyPr>
            <a:normAutofit fontScale="55000" lnSpcReduction="20000"/>
          </a:bodyPr>
          <a:lstStyle/>
          <a:p>
            <a:r>
              <a:rPr lang="en-US" dirty="0" smtClean="0">
                <a:hlinkClick r:id="rId2" action="ppaction://hlinkfile"/>
              </a:rPr>
              <a:t>Qmss_Result</a:t>
            </a:r>
            <a:r>
              <a:rPr lang="en-US" dirty="0" smtClean="0"/>
              <a:t> Qmss_programAccumulator ( </a:t>
            </a:r>
            <a:r>
              <a:rPr lang="en-US" dirty="0" smtClean="0">
                <a:hlinkClick r:id="rId3" action="ppaction://hlinkfile"/>
              </a:rPr>
              <a:t>Qmss_PdspId</a:t>
            </a:r>
            <a:r>
              <a:rPr lang="en-US" dirty="0" smtClean="0"/>
              <a:t>  </a:t>
            </a:r>
            <a:r>
              <a:rPr lang="en-US" i="1" dirty="0" smtClean="0"/>
              <a:t>pdspId</a:t>
            </a:r>
            <a:r>
              <a:rPr lang="en-US" dirty="0" smtClean="0"/>
              <a:t>, </a:t>
            </a:r>
            <a:r>
              <a:rPr lang="en-US" dirty="0" smtClean="0">
                <a:hlinkClick r:id="rId4" action="ppaction://hlinkfile"/>
              </a:rPr>
              <a:t>Qmss_AccCmdCfg</a:t>
            </a:r>
            <a:r>
              <a:rPr lang="en-US" dirty="0" smtClean="0"/>
              <a:t> *  </a:t>
            </a:r>
            <a:r>
              <a:rPr lang="en-US" i="1" dirty="0" smtClean="0"/>
              <a:t>cfg</a:t>
            </a:r>
            <a:r>
              <a:rPr lang="en-US" dirty="0" smtClean="0"/>
              <a:t>   ) </a:t>
            </a:r>
          </a:p>
          <a:p>
            <a:r>
              <a:rPr lang="en-US" b="1" dirty="0" smtClean="0"/>
              <a:t>Description</a:t>
            </a:r>
            <a:r>
              <a:rPr lang="en-US" dirty="0" smtClean="0"/>
              <a:t> </a:t>
            </a:r>
            <a:br>
              <a:rPr lang="en-US" dirty="0" smtClean="0"/>
            </a:br>
            <a:r>
              <a:rPr lang="en-US" dirty="0" smtClean="0"/>
              <a:t>This function programs the accumulator with values passed in the cfg structure </a:t>
            </a:r>
          </a:p>
          <a:p>
            <a:r>
              <a:rPr lang="en-US" b="1" dirty="0" smtClean="0"/>
              <a:t>Parameters:</a:t>
            </a:r>
            <a:r>
              <a:rPr lang="en-US" dirty="0" smtClean="0"/>
              <a:t> [in]  </a:t>
            </a:r>
            <a:r>
              <a:rPr lang="en-US" i="1" dirty="0" smtClean="0"/>
              <a:t>pdspId</a:t>
            </a:r>
            <a:r>
              <a:rPr lang="en-US" dirty="0" smtClean="0"/>
              <a:t>  Accumulator to program Qmss_PdspId_PDSP1 selects firmware downloaded to PDSP 1 Qmss_PdspId_PDSP2 selects firmware downloaded to PDSP 2 [in]  </a:t>
            </a:r>
            <a:r>
              <a:rPr lang="en-US" i="1" dirty="0" smtClean="0"/>
              <a:t>cfg</a:t>
            </a:r>
            <a:r>
              <a:rPr lang="en-US" dirty="0" smtClean="0"/>
              <a:t>  Initialization structure that contains accumulator configurable fields</a:t>
            </a:r>
          </a:p>
          <a:p>
            <a:r>
              <a:rPr lang="en-US" dirty="0" smtClean="0"/>
              <a:t> </a:t>
            </a:r>
            <a:r>
              <a:rPr lang="en-US" b="1" dirty="0" smtClean="0"/>
              <a:t>Post condition:</a:t>
            </a:r>
            <a:r>
              <a:rPr lang="en-US" dirty="0" smtClean="0"/>
              <a:t> Accumulator channel is programmed. </a:t>
            </a:r>
          </a:p>
          <a:p>
            <a:r>
              <a:rPr lang="en-US" b="1" dirty="0" smtClean="0"/>
              <a:t>Return values:</a:t>
            </a:r>
            <a:r>
              <a:rPr lang="en-US" dirty="0" smtClean="0"/>
              <a:t> </a:t>
            </a:r>
            <a:r>
              <a:rPr lang="en-US" i="1" dirty="0" smtClean="0"/>
              <a:t>Value</a:t>
            </a:r>
            <a:r>
              <a:rPr lang="en-US" dirty="0" smtClean="0"/>
              <a:t>  reported by accumulator </a:t>
            </a:r>
          </a:p>
          <a:p>
            <a:r>
              <a:rPr lang="en-US" i="1" dirty="0" smtClean="0"/>
              <a:t>Success</a:t>
            </a:r>
            <a:r>
              <a:rPr lang="en-US" dirty="0" smtClean="0"/>
              <a:t>  - QMSS_ACC_SOK </a:t>
            </a:r>
            <a:r>
              <a:rPr lang="en-US" i="1" dirty="0" smtClean="0"/>
              <a:t>Failure</a:t>
            </a:r>
            <a:r>
              <a:rPr lang="en-US" dirty="0" smtClean="0"/>
              <a:t>  - QMSS_NOT_INITIALIZED </a:t>
            </a:r>
            <a:r>
              <a:rPr lang="en-US" i="1" dirty="0" smtClean="0"/>
              <a:t>Failure</a:t>
            </a:r>
            <a:r>
              <a:rPr lang="en-US" dirty="0" smtClean="0"/>
              <a:t>  - QMSS_INVALID_PARAM </a:t>
            </a:r>
            <a:r>
              <a:rPr lang="en-US" i="1" dirty="0" smtClean="0"/>
              <a:t>Failure</a:t>
            </a:r>
            <a:r>
              <a:rPr lang="en-US" dirty="0" smtClean="0"/>
              <a:t>  - Accumulator status - QMSS_ACC_IDLE, QMSS_ACC_INVALID_COMMAND, QMSS_ACC_INVALID_CHANNEL, QMSS_ACC_CHANNEL_NOT_ACTIVE, QMSS_ACC_CHANNEL_ALREADY_ACTIVE, QMSS_ACC_INVALID_QUEUE_NUMBER, </a:t>
            </a:r>
            <a:r>
              <a:rPr lang="en-US" dirty="0" smtClean="0">
                <a:solidFill>
                  <a:srgbClr val="FF0000"/>
                </a:solidFill>
              </a:rPr>
              <a:t>QMSS_RESOURCE_INIT_DENIED</a:t>
            </a:r>
            <a:r>
              <a:rPr lang="en-US" dirty="0" smtClean="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Insert Memory Region</a:t>
            </a:r>
            <a:endParaRPr lang="en-US" sz="3600" dirty="0"/>
          </a:p>
        </p:txBody>
      </p:sp>
      <p:sp>
        <p:nvSpPr>
          <p:cNvPr id="3" name="Content Placeholder 2"/>
          <p:cNvSpPr>
            <a:spLocks noGrp="1"/>
          </p:cNvSpPr>
          <p:nvPr>
            <p:ph idx="1"/>
          </p:nvPr>
        </p:nvSpPr>
        <p:spPr>
          <a:xfrm>
            <a:off x="457200" y="1828800"/>
            <a:ext cx="8229600" cy="4297363"/>
          </a:xfrm>
        </p:spPr>
        <p:txBody>
          <a:bodyPr>
            <a:normAutofit fontScale="40000" lnSpcReduction="20000"/>
          </a:bodyPr>
          <a:lstStyle/>
          <a:p>
            <a:r>
              <a:rPr lang="en-US" dirty="0" smtClean="0">
                <a:hlinkClick r:id="rId2" action="ppaction://hlinkfile"/>
              </a:rPr>
              <a:t>Qmss_Result</a:t>
            </a:r>
            <a:r>
              <a:rPr lang="en-US" dirty="0" smtClean="0"/>
              <a:t> Qmss_insertMemoryRegion ( </a:t>
            </a:r>
            <a:r>
              <a:rPr lang="en-US" dirty="0" smtClean="0">
                <a:hlinkClick r:id="rId3" action="ppaction://hlinkfile"/>
              </a:rPr>
              <a:t>Qmss_MemRegInfo</a:t>
            </a:r>
            <a:r>
              <a:rPr lang="en-US" dirty="0" smtClean="0"/>
              <a:t> *  </a:t>
            </a:r>
            <a:r>
              <a:rPr lang="en-US" i="1" dirty="0" smtClean="0"/>
              <a:t>memRegCfg</a:t>
            </a:r>
            <a:r>
              <a:rPr lang="en-US" dirty="0" smtClean="0"/>
              <a:t>  )  </a:t>
            </a:r>
          </a:p>
          <a:p>
            <a:r>
              <a:rPr lang="en-US" b="1" dirty="0" smtClean="0"/>
              <a:t>Description</a:t>
            </a:r>
            <a:r>
              <a:rPr lang="en-US" dirty="0" smtClean="0"/>
              <a:t> </a:t>
            </a:r>
            <a:br>
              <a:rPr lang="en-US" dirty="0" smtClean="0"/>
            </a:br>
            <a:r>
              <a:rPr lang="en-US" dirty="0" smtClean="0"/>
              <a:t>This function is used to configure memory region at runtime. The function configures specified memory region with descriptor base address, descriptor size and the number of descriptors. </a:t>
            </a:r>
          </a:p>
          <a:p>
            <a:r>
              <a:rPr lang="en-US" b="1" dirty="0" smtClean="0"/>
              <a:t>Parameters:</a:t>
            </a:r>
            <a:r>
              <a:rPr lang="en-US" dirty="0" smtClean="0"/>
              <a:t>   </a:t>
            </a:r>
          </a:p>
          <a:p>
            <a:r>
              <a:rPr lang="en-US" i="1" dirty="0" smtClean="0"/>
              <a:t>memRegCfg</a:t>
            </a:r>
            <a:r>
              <a:rPr lang="en-US" dirty="0" smtClean="0"/>
              <a:t>  Pointer to the memory region configuration structure allocated by caller. Descriptor memory address should be a global address</a:t>
            </a:r>
          </a:p>
          <a:p>
            <a:r>
              <a:rPr lang="en-US" dirty="0" smtClean="0"/>
              <a:t> </a:t>
            </a:r>
            <a:r>
              <a:rPr lang="en-US" b="1" dirty="0" smtClean="0"/>
              <a:t>Precondition:</a:t>
            </a:r>
            <a:r>
              <a:rPr lang="en-US" dirty="0" smtClean="0"/>
              <a:t> Qmss_init function should be called before calling this function. Memory Region specified should not have been configured before. </a:t>
            </a:r>
          </a:p>
          <a:p>
            <a:r>
              <a:rPr lang="en-US" b="1" dirty="0" smtClean="0"/>
              <a:t>Return values:</a:t>
            </a:r>
            <a:r>
              <a:rPr lang="en-US" dirty="0" smtClean="0"/>
              <a:t> </a:t>
            </a:r>
          </a:p>
          <a:p>
            <a:pPr lvl="1">
              <a:buNone/>
            </a:pPr>
            <a:r>
              <a:rPr lang="en-US" sz="3500" i="1" dirty="0" smtClean="0"/>
              <a:t>Success</a:t>
            </a:r>
            <a:r>
              <a:rPr lang="en-US" sz="3500" dirty="0" smtClean="0"/>
              <a:t>  - Inserted Memory region index. Range is 0 to 19.</a:t>
            </a:r>
          </a:p>
          <a:p>
            <a:pPr lvl="1">
              <a:buNone/>
            </a:pPr>
            <a:r>
              <a:rPr lang="en-US" sz="3500" dirty="0" smtClean="0"/>
              <a:t> </a:t>
            </a:r>
            <a:r>
              <a:rPr lang="en-US" sz="3500" i="1" dirty="0" smtClean="0"/>
              <a:t>Failure</a:t>
            </a:r>
            <a:r>
              <a:rPr lang="en-US" sz="3500" dirty="0" smtClean="0"/>
              <a:t>  - QMSS_INVALID_PARAM </a:t>
            </a:r>
          </a:p>
          <a:p>
            <a:pPr lvl="1">
              <a:buNone/>
            </a:pPr>
            <a:r>
              <a:rPr lang="en-US" sz="3500" i="1" dirty="0" smtClean="0"/>
              <a:t>Failure</a:t>
            </a:r>
            <a:r>
              <a:rPr lang="en-US" sz="3500" dirty="0" smtClean="0"/>
              <a:t>  - QMSS_NOT_INITIALIZED</a:t>
            </a:r>
          </a:p>
          <a:p>
            <a:pPr lvl="1">
              <a:buNone/>
            </a:pPr>
            <a:r>
              <a:rPr lang="en-US" sz="3500" dirty="0" smtClean="0"/>
              <a:t> </a:t>
            </a:r>
            <a:r>
              <a:rPr lang="en-US" sz="3500" i="1" dirty="0" smtClean="0"/>
              <a:t>Failure</a:t>
            </a:r>
            <a:r>
              <a:rPr lang="en-US" sz="3500" dirty="0" smtClean="0"/>
              <a:t>  - </a:t>
            </a:r>
            <a:r>
              <a:rPr lang="en-US" sz="3500" dirty="0" smtClean="0">
                <a:solidFill>
                  <a:srgbClr val="FF0000"/>
                </a:solidFill>
              </a:rPr>
              <a:t>QMSS_MEMREGION_ALREADY_INITIALIZED</a:t>
            </a:r>
            <a:r>
              <a:rPr lang="en-US" sz="3500" dirty="0" smtClean="0"/>
              <a:t> </a:t>
            </a:r>
          </a:p>
          <a:p>
            <a:pPr lvl="1">
              <a:buNone/>
            </a:pPr>
            <a:r>
              <a:rPr lang="en-US" sz="3500" i="1" dirty="0" smtClean="0"/>
              <a:t>Failure</a:t>
            </a:r>
            <a:r>
              <a:rPr lang="en-US" sz="3500" dirty="0" smtClean="0"/>
              <a:t>  - QMSS_MEMREGION_INVALID_PARAM </a:t>
            </a:r>
          </a:p>
          <a:p>
            <a:pPr lvl="1">
              <a:buNone/>
            </a:pPr>
            <a:r>
              <a:rPr lang="en-US" sz="3500" i="1" dirty="0" smtClean="0"/>
              <a:t>Failure</a:t>
            </a:r>
            <a:r>
              <a:rPr lang="en-US" sz="3500" dirty="0" smtClean="0"/>
              <a:t>  - QMSS_MAX_DESCRIPTORS_CONFIGURED </a:t>
            </a:r>
          </a:p>
          <a:p>
            <a:pPr lvl="1">
              <a:buNone/>
            </a:pPr>
            <a:r>
              <a:rPr lang="en-US" sz="3500" i="1" dirty="0" smtClean="0"/>
              <a:t>Failure</a:t>
            </a:r>
            <a:r>
              <a:rPr lang="en-US" sz="3500" dirty="0" smtClean="0"/>
              <a:t>  - QMSS_MEMREGION_INVALID_INDEX </a:t>
            </a:r>
          </a:p>
          <a:p>
            <a:pPr lvl="1">
              <a:buNone/>
            </a:pPr>
            <a:r>
              <a:rPr lang="en-US" sz="3500" i="1" dirty="0" smtClean="0"/>
              <a:t>Failure</a:t>
            </a:r>
            <a:r>
              <a:rPr lang="en-US" sz="3500" dirty="0" smtClean="0"/>
              <a:t>  - QMSS_MEMREGION_OVERLAP</a:t>
            </a:r>
          </a:p>
          <a:p>
            <a:pPr lvl="1">
              <a:buNone/>
            </a:pPr>
            <a:r>
              <a:rPr lang="en-US" sz="3500" dirty="0" smtClean="0"/>
              <a:t> </a:t>
            </a:r>
            <a:r>
              <a:rPr lang="en-US" sz="3500" i="1" dirty="0" smtClean="0"/>
              <a:t>Failure</a:t>
            </a:r>
            <a:r>
              <a:rPr lang="en-US" sz="3500" dirty="0" smtClean="0"/>
              <a:t>  - QMSS_QUEUE_OPEN_ERROR</a:t>
            </a:r>
          </a:p>
          <a:p>
            <a:pPr lvl="1">
              <a:buNone/>
            </a:pPr>
            <a:r>
              <a:rPr lang="en-US" sz="3500" dirty="0" smtClean="0"/>
              <a:t> </a:t>
            </a:r>
            <a:r>
              <a:rPr lang="en-US" sz="3500" i="1" dirty="0" smtClean="0"/>
              <a:t>Failure</a:t>
            </a:r>
            <a:r>
              <a:rPr lang="en-US" sz="3500" dirty="0" smtClean="0"/>
              <a:t>  - QMSS_RESOURCE_MEMORY_REGION_INIT_DENIED </a:t>
            </a:r>
          </a:p>
          <a:p>
            <a:pPr lvl="1">
              <a:buNone/>
            </a:pPr>
            <a:r>
              <a:rPr lang="en-US" sz="3500" i="1" dirty="0" smtClean="0"/>
              <a:t>Failure</a:t>
            </a:r>
            <a:r>
              <a:rPr lang="en-US" sz="3500" dirty="0" smtClean="0"/>
              <a:t>  </a:t>
            </a:r>
            <a:r>
              <a:rPr lang="en-US" sz="3500" dirty="0" smtClean="0">
                <a:solidFill>
                  <a:srgbClr val="FF0000"/>
                </a:solidFill>
              </a:rPr>
              <a:t>- QMSS_RESOURCE_LINKING_RAM_INIT_DENIED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Queue Open</a:t>
            </a:r>
            <a:endParaRPr lang="en-US" sz="3600" dirty="0"/>
          </a:p>
        </p:txBody>
      </p:sp>
      <p:sp>
        <p:nvSpPr>
          <p:cNvPr id="3" name="Content Placeholder 2"/>
          <p:cNvSpPr>
            <a:spLocks noGrp="1"/>
          </p:cNvSpPr>
          <p:nvPr>
            <p:ph idx="1"/>
          </p:nvPr>
        </p:nvSpPr>
        <p:spPr/>
        <p:txBody>
          <a:bodyPr>
            <a:normAutofit fontScale="55000" lnSpcReduction="20000"/>
          </a:bodyPr>
          <a:lstStyle/>
          <a:p>
            <a:r>
              <a:rPr lang="en-US" dirty="0" smtClean="0">
                <a:hlinkClick r:id="rId2" action="ppaction://hlinkfile"/>
              </a:rPr>
              <a:t>Qmss_QueueHnd</a:t>
            </a:r>
            <a:r>
              <a:rPr lang="en-US" dirty="0" smtClean="0"/>
              <a:t> Qmss_queueOpen ( Qmss_QueueType  </a:t>
            </a:r>
            <a:r>
              <a:rPr lang="en-US" i="1" dirty="0" smtClean="0"/>
              <a:t>queType</a:t>
            </a:r>
            <a:r>
              <a:rPr lang="en-US" dirty="0" smtClean="0"/>
              <a:t>, int32_t  </a:t>
            </a:r>
            <a:r>
              <a:rPr lang="en-US" i="1" dirty="0" smtClean="0"/>
              <a:t>queNum</a:t>
            </a:r>
            <a:r>
              <a:rPr lang="en-US" dirty="0" smtClean="0"/>
              <a:t>, uint8_t *  </a:t>
            </a:r>
            <a:r>
              <a:rPr lang="en-US" i="1" dirty="0" smtClean="0"/>
              <a:t>isAllocated</a:t>
            </a:r>
            <a:r>
              <a:rPr lang="en-US" dirty="0" smtClean="0"/>
              <a:t>   ) </a:t>
            </a:r>
          </a:p>
          <a:p>
            <a:r>
              <a:rPr lang="en-US" b="1" dirty="0" smtClean="0"/>
              <a:t>Description</a:t>
            </a:r>
            <a:r>
              <a:rPr lang="en-US" dirty="0" smtClean="0"/>
              <a:t> </a:t>
            </a:r>
            <a:br>
              <a:rPr lang="en-US" dirty="0" smtClean="0"/>
            </a:br>
            <a:r>
              <a:rPr lang="en-US" dirty="0" smtClean="0"/>
              <a:t>This function opens the requested queue. A queue can be opened in two ways: 1) If "queNum" is set to QMSS_PARAM_NOT_SPECIFIED, then a new available queue of type "queType" is allocated. 2) If "queNum" is a valid queue number i.e., &gt;= 0, then a queue is allocated if free else a handle to a previously opened queue is returned. In this case "queType" parameter is not used. </a:t>
            </a:r>
          </a:p>
          <a:p>
            <a:r>
              <a:rPr lang="en-US" b="1" dirty="0" smtClean="0"/>
              <a:t>Parameters:</a:t>
            </a:r>
            <a:r>
              <a:rPr lang="en-US" dirty="0" smtClean="0"/>
              <a:t> </a:t>
            </a:r>
          </a:p>
          <a:p>
            <a:r>
              <a:rPr lang="en-US" dirty="0" smtClean="0"/>
              <a:t>[in]  </a:t>
            </a:r>
            <a:r>
              <a:rPr lang="en-US" i="1" dirty="0" smtClean="0"/>
              <a:t>queType</a:t>
            </a:r>
            <a:r>
              <a:rPr lang="en-US" dirty="0" smtClean="0"/>
              <a:t>  Specifies the type of queue that should be opened. [in]  </a:t>
            </a:r>
            <a:r>
              <a:rPr lang="en-US" i="1" dirty="0" smtClean="0"/>
              <a:t>queNum</a:t>
            </a:r>
            <a:r>
              <a:rPr lang="en-US" dirty="0" smtClean="0"/>
              <a:t>  Specifies the queue number that should be opened. [out] </a:t>
            </a:r>
            <a:r>
              <a:rPr lang="en-US" dirty="0" smtClean="0">
                <a:solidFill>
                  <a:srgbClr val="FF0000"/>
                </a:solidFill>
              </a:rPr>
              <a:t> </a:t>
            </a:r>
            <a:r>
              <a:rPr lang="en-US" i="1" dirty="0" smtClean="0">
                <a:solidFill>
                  <a:srgbClr val="FF0000"/>
                </a:solidFill>
              </a:rPr>
              <a:t>isAllocated</a:t>
            </a:r>
            <a:r>
              <a:rPr lang="en-US" dirty="0" smtClean="0"/>
              <a:t>  Indicates whether the requested queue is a new queue allocation(1). or was already allocated. If the queue was previously allocated this parameter returns the reference count. </a:t>
            </a:r>
          </a:p>
          <a:p>
            <a:r>
              <a:rPr lang="en-US" b="1" dirty="0" smtClean="0"/>
              <a:t>Return values:</a:t>
            </a:r>
            <a:r>
              <a:rPr lang="en-US" dirty="0" smtClean="0"/>
              <a:t> </a:t>
            </a:r>
            <a:r>
              <a:rPr lang="en-US" i="1" dirty="0" smtClean="0"/>
              <a:t>Success</a:t>
            </a:r>
            <a:r>
              <a:rPr lang="en-US" dirty="0" smtClean="0"/>
              <a:t>  - Queue Handle. Used as an input parameter for operation on this queue. </a:t>
            </a:r>
            <a:r>
              <a:rPr lang="en-US" i="1" dirty="0" smtClean="0"/>
              <a:t>Failure</a:t>
            </a:r>
            <a:r>
              <a:rPr lang="en-US" dirty="0" smtClean="0"/>
              <a:t>  - </a:t>
            </a:r>
            <a:r>
              <a:rPr lang="en-US" dirty="0" smtClean="0">
                <a:solidFill>
                  <a:srgbClr val="FF0000"/>
                </a:solidFill>
              </a:rPr>
              <a:t>QMSS_RESOURCE_USE_DENIED</a:t>
            </a:r>
            <a:r>
              <a:rPr lang="en-US" dirty="0" smtClean="0"/>
              <a:t> </a:t>
            </a:r>
            <a:r>
              <a:rPr lang="en-US" i="1" dirty="0" smtClean="0"/>
              <a:t>Failure</a:t>
            </a:r>
            <a:r>
              <a:rPr lang="en-US" dirty="0" smtClean="0"/>
              <a:t>  - &lt;0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QOS Cluster definition</a:t>
            </a:r>
            <a:endParaRPr lang="en-US" sz="3600" dirty="0"/>
          </a:p>
        </p:txBody>
      </p:sp>
      <p:sp>
        <p:nvSpPr>
          <p:cNvPr id="3" name="Content Placeholder 2"/>
          <p:cNvSpPr>
            <a:spLocks noGrp="1"/>
          </p:cNvSpPr>
          <p:nvPr>
            <p:ph idx="1"/>
          </p:nvPr>
        </p:nvSpPr>
        <p:spPr/>
        <p:txBody>
          <a:bodyPr>
            <a:normAutofit fontScale="47500" lnSpcReduction="20000"/>
          </a:bodyPr>
          <a:lstStyle/>
          <a:p>
            <a:r>
              <a:rPr lang="en-US" dirty="0" smtClean="0">
                <a:hlinkClick r:id="rId2" action="ppaction://hlinkfile"/>
              </a:rPr>
              <a:t>Qmss_Result</a:t>
            </a:r>
            <a:r>
              <a:rPr lang="en-US" dirty="0" smtClean="0"/>
              <a:t> Qmss_setQosQueueBase ( uint32_t  </a:t>
            </a:r>
            <a:r>
              <a:rPr lang="en-US" i="1" dirty="0" smtClean="0"/>
              <a:t>queueNum</a:t>
            </a:r>
            <a:r>
              <a:rPr lang="en-US" dirty="0" smtClean="0"/>
              <a:t>  )  </a:t>
            </a:r>
          </a:p>
          <a:p>
            <a:r>
              <a:rPr lang="en-US" b="1" dirty="0" smtClean="0"/>
              <a:t>Description</a:t>
            </a:r>
            <a:r>
              <a:rPr lang="en-US" dirty="0" smtClean="0"/>
              <a:t> </a:t>
            </a:r>
            <a:br>
              <a:rPr lang="en-US" dirty="0" smtClean="0"/>
            </a:br>
            <a:r>
              <a:rPr lang="en-US" dirty="0" smtClean="0"/>
              <a:t>This function is used to set the QoS ingress base queue number. The QoS ingress queue are restricted to a set of 64 starting at a fixed base which must be a multiple of 32. </a:t>
            </a:r>
          </a:p>
          <a:p>
            <a:r>
              <a:rPr lang="en-US" dirty="0" smtClean="0"/>
              <a:t>Each device has a block of queues reserved for this purpose. It is defined in CSL as QMSS_TRAFFIC_SHAPING_QUEUE_BASE and QMSS_MAX_TRAFFIC_SHAPING_QUEUE. </a:t>
            </a:r>
          </a:p>
          <a:p>
            <a:r>
              <a:rPr lang="en-US" dirty="0" smtClean="0"/>
              <a:t>On some devices, the QMSS_MAX_TRAFFIC_SHAPING_QUEUE may be limited to something less than 64. If more queues are needed, then the traffic shaping/QoS subsystem allows any range of general purpose queues used. In other words, QMSS_TRAFFIC_SHAPING_QUEUE_BASE is just a suggestion. </a:t>
            </a:r>
          </a:p>
          <a:p>
            <a:r>
              <a:rPr lang="en-US" dirty="0" smtClean="0"/>
              <a:t>If general queues are used, they should be reserved through </a:t>
            </a:r>
            <a:r>
              <a:rPr lang="en-US" dirty="0" smtClean="0">
                <a:hlinkClick r:id="rId3" action="ppaction://hlinkfile"/>
              </a:rPr>
              <a:t>Qmss_queueOpen</a:t>
            </a:r>
            <a:r>
              <a:rPr lang="en-US" dirty="0" smtClean="0"/>
              <a:t>, similar to example code in test_descAlloc.c inside QOS_TEST. </a:t>
            </a:r>
          </a:p>
          <a:p>
            <a:r>
              <a:rPr lang="en-US" dirty="0" smtClean="0"/>
              <a:t>**No validation is done on the input parameters**. </a:t>
            </a:r>
          </a:p>
          <a:p>
            <a:r>
              <a:rPr lang="en-US" b="1" dirty="0" smtClean="0"/>
              <a:t>Parameters:</a:t>
            </a:r>
            <a:r>
              <a:rPr lang="en-US" dirty="0" smtClean="0"/>
              <a:t> [in]  </a:t>
            </a:r>
            <a:r>
              <a:rPr lang="en-US" i="1" dirty="0" smtClean="0"/>
              <a:t>queueNum</a:t>
            </a:r>
            <a:r>
              <a:rPr lang="en-US" dirty="0" smtClean="0"/>
              <a:t>  Base queue number </a:t>
            </a:r>
          </a:p>
          <a:p>
            <a:r>
              <a:rPr lang="en-US" b="1" dirty="0" smtClean="0"/>
              <a:t>Return values:</a:t>
            </a:r>
            <a:r>
              <a:rPr lang="en-US" dirty="0" smtClean="0"/>
              <a:t> </a:t>
            </a:r>
          </a:p>
          <a:p>
            <a:r>
              <a:rPr lang="en-US" i="1" dirty="0" smtClean="0"/>
              <a:t>Success</a:t>
            </a:r>
            <a:r>
              <a:rPr lang="en-US" dirty="0" smtClean="0"/>
              <a:t>  - QCMD_RETCODE_SUCCESS </a:t>
            </a:r>
          </a:p>
          <a:p>
            <a:r>
              <a:rPr lang="en-US" i="1" dirty="0" smtClean="0"/>
              <a:t>Failure</a:t>
            </a:r>
            <a:r>
              <a:rPr lang="en-US" dirty="0" smtClean="0"/>
              <a:t>  - Command buffer return status - QMSS_QCMD_INVALID_COMMAND, QMSS_QCMD_INVALID_INDEX, QMSS_QCMD_INVALID_OPTION, </a:t>
            </a:r>
            <a:r>
              <a:rPr lang="en-US" dirty="0" smtClean="0">
                <a:solidFill>
                  <a:srgbClr val="FF0000"/>
                </a:solidFill>
              </a:rPr>
              <a:t>QMSS_RESOURCE_INIT_DENIED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b="1" dirty="0" smtClean="0">
                <a:solidFill>
                  <a:srgbClr val="FF0000"/>
                </a:solidFill>
              </a:rPr>
              <a:t>CPPI Examples</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b="1" dirty="0" smtClean="0">
                <a:solidFill>
                  <a:srgbClr val="FF0000"/>
                </a:solidFill>
              </a:rPr>
              <a:t>resource management </a:t>
            </a:r>
            <a:br>
              <a:rPr lang="en-US" b="1" dirty="0" smtClean="0">
                <a:solidFill>
                  <a:srgbClr val="FF0000"/>
                </a:solidFill>
              </a:rPr>
            </a:br>
            <a:r>
              <a:rPr lang="en-US" b="1" dirty="0" smtClean="0">
                <a:solidFill>
                  <a:srgbClr val="FF0000"/>
                </a:solidFill>
              </a:rPr>
              <a:t>LLD</a:t>
            </a:r>
            <a:endParaRPr 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Channel Open</a:t>
            </a:r>
            <a:endParaRPr lang="en-US" sz="3600"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r>
              <a:rPr lang="en-US" dirty="0" smtClean="0">
                <a:hlinkClick r:id="rId2" action="ppaction://hlinkfile"/>
              </a:rPr>
              <a:t>Cppi_ChHnd</a:t>
            </a:r>
            <a:r>
              <a:rPr lang="en-US" dirty="0" smtClean="0"/>
              <a:t> Cppi_txChannelOpen ( </a:t>
            </a:r>
            <a:r>
              <a:rPr lang="en-US" dirty="0" smtClean="0">
                <a:hlinkClick r:id="rId2" action="ppaction://hlinkfile"/>
              </a:rPr>
              <a:t>Cppi_Handle</a:t>
            </a:r>
            <a:r>
              <a:rPr lang="en-US" dirty="0" smtClean="0"/>
              <a:t>  </a:t>
            </a:r>
            <a:r>
              <a:rPr lang="en-US" i="1" dirty="0" smtClean="0"/>
              <a:t>hnd</a:t>
            </a:r>
            <a:r>
              <a:rPr lang="en-US" dirty="0" smtClean="0"/>
              <a:t>, </a:t>
            </a:r>
            <a:r>
              <a:rPr lang="en-US" dirty="0" smtClean="0">
                <a:hlinkClick r:id="rId3" action="ppaction://hlinkfile"/>
              </a:rPr>
              <a:t>Cppi_TxChInitCfg</a:t>
            </a:r>
            <a:r>
              <a:rPr lang="en-US" dirty="0" smtClean="0"/>
              <a:t> *  </a:t>
            </a:r>
            <a:r>
              <a:rPr lang="en-US" i="1" dirty="0" smtClean="0"/>
              <a:t>cfg</a:t>
            </a:r>
            <a:r>
              <a:rPr lang="en-US" dirty="0" smtClean="0"/>
              <a:t>, uint8_t *  </a:t>
            </a:r>
            <a:r>
              <a:rPr lang="en-US" i="1" dirty="0" smtClean="0"/>
              <a:t>isAllocated</a:t>
            </a:r>
            <a:r>
              <a:rPr lang="en-US" dirty="0" smtClean="0"/>
              <a:t>   ) </a:t>
            </a:r>
          </a:p>
          <a:p>
            <a:r>
              <a:rPr lang="en-US" b="1" dirty="0" smtClean="0"/>
              <a:t>Description</a:t>
            </a:r>
            <a:r>
              <a:rPr lang="en-US" dirty="0" smtClean="0"/>
              <a:t> </a:t>
            </a:r>
            <a:br>
              <a:rPr lang="en-US" dirty="0" smtClean="0"/>
            </a:br>
            <a:r>
              <a:rPr lang="en-US" dirty="0" smtClean="0"/>
              <a:t>This function opens a CPPI transmit channel. The channel can be opened in two ways: 1) If channel number in cfg structure is set to CPPI_PARAM_NOT_SPECIFIED, then a new available channel is allocated. 2) If channel number in cfg structure is a valid channel i.e., &gt;= 0, then the channel is allocated if free else a handle to a previously opened channel is returned. The channel is configured only if it is a new channel allocation. </a:t>
            </a:r>
          </a:p>
          <a:p>
            <a:r>
              <a:rPr lang="en-US" b="1" dirty="0" smtClean="0"/>
              <a:t>Parameters:</a:t>
            </a:r>
            <a:r>
              <a:rPr lang="en-US" dirty="0" smtClean="0"/>
              <a:t> </a:t>
            </a:r>
          </a:p>
          <a:p>
            <a:r>
              <a:rPr lang="en-US" dirty="0" smtClean="0"/>
              <a:t>[in]  </a:t>
            </a:r>
            <a:r>
              <a:rPr lang="en-US" i="1" dirty="0" smtClean="0"/>
              <a:t>hnd</a:t>
            </a:r>
            <a:r>
              <a:rPr lang="en-US" dirty="0" smtClean="0"/>
              <a:t>  handle returned by Cppi_open API.</a:t>
            </a:r>
          </a:p>
          <a:p>
            <a:r>
              <a:rPr lang="en-US" dirty="0" smtClean="0"/>
              <a:t> [in]  </a:t>
            </a:r>
            <a:r>
              <a:rPr lang="en-US" i="1" dirty="0" smtClean="0"/>
              <a:t>cfg</a:t>
            </a:r>
            <a:r>
              <a:rPr lang="en-US" dirty="0" smtClean="0"/>
              <a:t>  Tx channel configuration specifying scheduler priority for the channel, channel number, channel enable, PS and EPIB filtering control, special AIF Monolithic Mode.</a:t>
            </a:r>
          </a:p>
          <a:p>
            <a:r>
              <a:rPr lang="en-US" dirty="0" smtClean="0"/>
              <a:t> [out]  </a:t>
            </a:r>
            <a:r>
              <a:rPr lang="en-US" i="1" dirty="0" smtClean="0">
                <a:solidFill>
                  <a:srgbClr val="FF0000"/>
                </a:solidFill>
              </a:rPr>
              <a:t>isAllocated</a:t>
            </a:r>
            <a:r>
              <a:rPr lang="en-US" dirty="0" smtClean="0"/>
              <a:t>  Indicates whether the requested channel number is a new channel allocation(1). or was already allocated. If the channel was previously allocated this parameter returns the reference count. </a:t>
            </a:r>
          </a:p>
          <a:p>
            <a:r>
              <a:rPr lang="en-US" b="1" dirty="0" smtClean="0"/>
              <a:t>Precondition:</a:t>
            </a:r>
            <a:r>
              <a:rPr lang="en-US" dirty="0" smtClean="0"/>
              <a:t> Cppi_open function should be called before calling this function. </a:t>
            </a:r>
            <a:r>
              <a:rPr lang="en-US" b="1" dirty="0" smtClean="0"/>
              <a:t>Post condition:</a:t>
            </a:r>
            <a:r>
              <a:rPr lang="en-US" dirty="0" smtClean="0"/>
              <a:t> Transmit channel is allocated and configured. </a:t>
            </a:r>
          </a:p>
          <a:p>
            <a:r>
              <a:rPr lang="en-US" b="1" dirty="0" smtClean="0"/>
              <a:t>Return values:</a:t>
            </a:r>
            <a:r>
              <a:rPr lang="en-US" dirty="0" smtClean="0"/>
              <a:t> </a:t>
            </a:r>
            <a:r>
              <a:rPr lang="en-US" i="1" dirty="0" smtClean="0"/>
              <a:t>Success</a:t>
            </a:r>
            <a:r>
              <a:rPr lang="en-US" dirty="0" smtClean="0"/>
              <a:t>  - Channel Handle. Used as a input parameter in all other channel related APIs. </a:t>
            </a:r>
            <a:r>
              <a:rPr lang="en-US" i="1" dirty="0" smtClean="0">
                <a:solidFill>
                  <a:srgbClr val="FF0000"/>
                </a:solidFill>
              </a:rPr>
              <a:t>Failure</a:t>
            </a:r>
            <a:r>
              <a:rPr lang="en-US" dirty="0" smtClean="0">
                <a:solidFill>
                  <a:srgbClr val="FF0000"/>
                </a:solidFill>
              </a:rPr>
              <a:t>  - NULL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Flow </a:t>
            </a:r>
            <a:endParaRPr lang="en-US" sz="3600" dirty="0"/>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r>
              <a:rPr lang="en-US" dirty="0" smtClean="0">
                <a:hlinkClick r:id="rId2" action="ppaction://hlinkfile"/>
              </a:rPr>
              <a:t>Cppi_FlowHnd</a:t>
            </a:r>
            <a:r>
              <a:rPr lang="en-US" dirty="0" smtClean="0"/>
              <a:t> Cppi_configureRxFlow ( </a:t>
            </a:r>
            <a:r>
              <a:rPr lang="en-US" dirty="0" smtClean="0">
                <a:hlinkClick r:id="rId2" action="ppaction://hlinkfile"/>
              </a:rPr>
              <a:t>Cppi_Handle</a:t>
            </a:r>
            <a:r>
              <a:rPr lang="en-US" dirty="0" smtClean="0"/>
              <a:t>  </a:t>
            </a:r>
            <a:r>
              <a:rPr lang="en-US" i="1" dirty="0" smtClean="0"/>
              <a:t>hnd</a:t>
            </a:r>
            <a:r>
              <a:rPr lang="en-US" dirty="0" smtClean="0"/>
              <a:t>, </a:t>
            </a:r>
            <a:r>
              <a:rPr lang="en-US" dirty="0" smtClean="0">
                <a:hlinkClick r:id="rId3" action="ppaction://hlinkfile"/>
              </a:rPr>
              <a:t>Cppi_RxFlowCfg</a:t>
            </a:r>
            <a:r>
              <a:rPr lang="en-US" dirty="0" smtClean="0"/>
              <a:t> *  </a:t>
            </a:r>
            <a:r>
              <a:rPr lang="en-US" i="1" dirty="0" smtClean="0"/>
              <a:t>cfg</a:t>
            </a:r>
            <a:r>
              <a:rPr lang="en-US" dirty="0" smtClean="0"/>
              <a:t>, uint8_t *  </a:t>
            </a:r>
            <a:r>
              <a:rPr lang="en-US" i="1" dirty="0" smtClean="0"/>
              <a:t>isAllocated</a:t>
            </a:r>
            <a:r>
              <a:rPr lang="en-US" dirty="0" smtClean="0"/>
              <a:t>   ) </a:t>
            </a:r>
          </a:p>
          <a:p>
            <a:r>
              <a:rPr lang="en-US" b="1" dirty="0" smtClean="0"/>
              <a:t>Description</a:t>
            </a:r>
            <a:r>
              <a:rPr lang="en-US" dirty="0" smtClean="0"/>
              <a:t> </a:t>
            </a:r>
            <a:br>
              <a:rPr lang="en-US" dirty="0" smtClean="0"/>
            </a:br>
            <a:r>
              <a:rPr lang="en-US" dirty="0" smtClean="0"/>
              <a:t>This function configures a receive flow. The flow can be configured in two ways: 1) If flow ID number in cfg structure is set to CPPI_PARAM_NOT_SPECIFIED, then a new available flow is allocated. 2) If flow ID number is cfg structure is a valid flow i.e., &gt;= 0, then the flow is allocated if free else a handle to a previously opened flow is returned. </a:t>
            </a:r>
          </a:p>
          <a:p>
            <a:r>
              <a:rPr lang="en-US" dirty="0" smtClean="0"/>
              <a:t>The flow is configured only if it is a new flow allocation. </a:t>
            </a:r>
          </a:p>
          <a:p>
            <a:r>
              <a:rPr lang="en-US" b="1" dirty="0" smtClean="0"/>
              <a:t>Parameters:</a:t>
            </a:r>
          </a:p>
          <a:p>
            <a:r>
              <a:rPr lang="en-US" dirty="0" smtClean="0"/>
              <a:t> [in]  </a:t>
            </a:r>
            <a:r>
              <a:rPr lang="en-US" i="1" dirty="0" smtClean="0"/>
              <a:t>hnd</a:t>
            </a:r>
            <a:r>
              <a:rPr lang="en-US" dirty="0" smtClean="0"/>
              <a:t>  handle returned by Cppi_open API.</a:t>
            </a:r>
          </a:p>
          <a:p>
            <a:r>
              <a:rPr lang="en-US" dirty="0" smtClean="0"/>
              <a:t> [in]  </a:t>
            </a:r>
            <a:r>
              <a:rPr lang="en-US" i="1" dirty="0" smtClean="0"/>
              <a:t>cfg</a:t>
            </a:r>
            <a:r>
              <a:rPr lang="en-US" dirty="0" smtClean="0"/>
              <a:t>  Rx flow configuration</a:t>
            </a:r>
          </a:p>
          <a:p>
            <a:r>
              <a:rPr lang="en-US" dirty="0" smtClean="0"/>
              <a:t> [out] </a:t>
            </a:r>
            <a:r>
              <a:rPr lang="en-US" dirty="0" smtClean="0">
                <a:solidFill>
                  <a:srgbClr val="FF0000"/>
                </a:solidFill>
              </a:rPr>
              <a:t> </a:t>
            </a:r>
            <a:r>
              <a:rPr lang="en-US" i="1" dirty="0" smtClean="0">
                <a:solidFill>
                  <a:srgbClr val="FF0000"/>
                </a:solidFill>
              </a:rPr>
              <a:t>isAllocated</a:t>
            </a:r>
            <a:r>
              <a:rPr lang="en-US" dirty="0" smtClean="0">
                <a:solidFill>
                  <a:srgbClr val="FF0000"/>
                </a:solidFill>
              </a:rPr>
              <a:t> </a:t>
            </a:r>
            <a:r>
              <a:rPr lang="en-US" dirty="0" smtClean="0"/>
              <a:t> Indicates whether the requested flow is a new flow allocation(1). or was already allocated. If the flow was previously allocated this parameter returns the reference count. </a:t>
            </a:r>
          </a:p>
          <a:p>
            <a:r>
              <a:rPr lang="en-US" b="1" dirty="0" smtClean="0"/>
              <a:t>Precondition:</a:t>
            </a:r>
            <a:r>
              <a:rPr lang="en-US" dirty="0" smtClean="0"/>
              <a:t> Cppi_open function should be called before calling this function. </a:t>
            </a:r>
          </a:p>
          <a:p>
            <a:r>
              <a:rPr lang="en-US" b="1" dirty="0" smtClean="0"/>
              <a:t>Post condition:</a:t>
            </a:r>
            <a:r>
              <a:rPr lang="en-US" dirty="0" smtClean="0"/>
              <a:t> Rx flow is allocated and configured. </a:t>
            </a:r>
            <a:r>
              <a:rPr lang="en-US" b="1" dirty="0" smtClean="0"/>
              <a:t>Return values:</a:t>
            </a:r>
            <a:r>
              <a:rPr lang="en-US" dirty="0" smtClean="0"/>
              <a:t> </a:t>
            </a:r>
            <a:r>
              <a:rPr lang="en-US" i="1" dirty="0" smtClean="0"/>
              <a:t>Success</a:t>
            </a:r>
            <a:r>
              <a:rPr lang="en-US" dirty="0" smtClean="0"/>
              <a:t>  - Flow Handle. </a:t>
            </a:r>
            <a:r>
              <a:rPr lang="en-US" i="1" dirty="0" smtClean="0">
                <a:solidFill>
                  <a:srgbClr val="FF0000"/>
                </a:solidFill>
              </a:rPr>
              <a:t>Failure</a:t>
            </a:r>
            <a:r>
              <a:rPr lang="en-US" dirty="0" smtClean="0">
                <a:solidFill>
                  <a:srgbClr val="FF0000"/>
                </a:solidFill>
              </a:rPr>
              <a:t>  - NULL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b="1" dirty="0" smtClean="0">
                <a:solidFill>
                  <a:srgbClr val="FF0000"/>
                </a:solidFill>
              </a:rPr>
              <a:t>PA Examples</a:t>
            </a:r>
            <a:endParaRPr lang="en-US"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PA Functions Return Values</a:t>
            </a:r>
            <a:endParaRPr lang="en-US" sz="3600" dirty="0"/>
          </a:p>
        </p:txBody>
      </p:sp>
      <p:sp>
        <p:nvSpPr>
          <p:cNvPr id="3" name="Content Placeholder 2"/>
          <p:cNvSpPr>
            <a:spLocks noGrp="1"/>
          </p:cNvSpPr>
          <p:nvPr>
            <p:ph idx="1"/>
          </p:nvPr>
        </p:nvSpPr>
        <p:spPr/>
        <p:txBody>
          <a:bodyPr>
            <a:normAutofit fontScale="32500" lnSpcReduction="20000"/>
          </a:bodyPr>
          <a:lstStyle/>
          <a:p>
            <a:pPr>
              <a:buNone/>
            </a:pPr>
            <a:r>
              <a:rPr lang="en-US" sz="4900" b="1" dirty="0" smtClean="0"/>
              <a:t>#define  </a:t>
            </a:r>
            <a:r>
              <a:rPr lang="en-US" sz="4900" b="1" dirty="0" smtClean="0">
                <a:hlinkClick r:id="rId2" action="ppaction://hlinkfile"/>
              </a:rPr>
              <a:t>pa_OK</a:t>
            </a:r>
            <a:r>
              <a:rPr lang="en-US" sz="4900" b="1" dirty="0" smtClean="0"/>
              <a:t>   0 </a:t>
            </a:r>
          </a:p>
          <a:p>
            <a:pPr>
              <a:buNone/>
            </a:pPr>
            <a:r>
              <a:rPr lang="en-US" dirty="0" smtClean="0"/>
              <a:t>#define  </a:t>
            </a:r>
            <a:r>
              <a:rPr lang="en-US" dirty="0" smtClean="0">
                <a:hlinkClick r:id="rId2" action="ppaction://hlinkfile"/>
              </a:rPr>
              <a:t>pa_ERR_CONFIG</a:t>
            </a:r>
            <a:r>
              <a:rPr lang="en-US" dirty="0" smtClean="0"/>
              <a:t>   -10</a:t>
            </a:r>
          </a:p>
          <a:p>
            <a:pPr>
              <a:buNone/>
            </a:pPr>
            <a:r>
              <a:rPr lang="en-US" dirty="0" smtClean="0"/>
              <a:t> #define  </a:t>
            </a:r>
            <a:r>
              <a:rPr lang="en-US" dirty="0" smtClean="0">
                <a:hlinkClick r:id="rId2" action="ppaction://hlinkfile"/>
              </a:rPr>
              <a:t>pa_INSUFFICIENT_CMD_BUFFER_SIZE</a:t>
            </a:r>
            <a:r>
              <a:rPr lang="en-US" dirty="0" smtClean="0"/>
              <a:t>   -11 </a:t>
            </a:r>
          </a:p>
          <a:p>
            <a:pPr>
              <a:buNone/>
            </a:pPr>
            <a:r>
              <a:rPr lang="en-US" dirty="0" smtClean="0"/>
              <a:t>#define  </a:t>
            </a:r>
            <a:r>
              <a:rPr lang="en-US" dirty="0" smtClean="0">
                <a:hlinkClick r:id="rId2" action="ppaction://hlinkfile"/>
              </a:rPr>
              <a:t>pa_INVALID_CMD_REPLY_DEST</a:t>
            </a:r>
            <a:r>
              <a:rPr lang="en-US" dirty="0" smtClean="0"/>
              <a:t>   -12</a:t>
            </a:r>
          </a:p>
          <a:p>
            <a:pPr>
              <a:buNone/>
            </a:pPr>
            <a:r>
              <a:rPr lang="en-US" dirty="0" smtClean="0"/>
              <a:t> #define  </a:t>
            </a:r>
            <a:r>
              <a:rPr lang="en-US" dirty="0" smtClean="0">
                <a:hlinkClick r:id="rId2" action="ppaction://hlinkfile"/>
              </a:rPr>
              <a:t>pa_DUP_ENTRY</a:t>
            </a:r>
            <a:r>
              <a:rPr lang="en-US" dirty="0" smtClean="0"/>
              <a:t>   -13</a:t>
            </a:r>
          </a:p>
          <a:p>
            <a:pPr>
              <a:buNone/>
            </a:pPr>
            <a:r>
              <a:rPr lang="en-US" dirty="0" smtClean="0"/>
              <a:t> #define </a:t>
            </a:r>
            <a:r>
              <a:rPr lang="en-US" sz="5600" dirty="0" smtClean="0"/>
              <a:t> </a:t>
            </a:r>
            <a:r>
              <a:rPr lang="en-US" sz="5600" dirty="0" smtClean="0">
                <a:hlinkClick r:id="rId2" action="ppaction://hlinkfile"/>
              </a:rPr>
              <a:t>pa_INVALID_DUP_ENTRY</a:t>
            </a:r>
            <a:r>
              <a:rPr lang="en-US" dirty="0" smtClean="0"/>
              <a:t>   -</a:t>
            </a:r>
            <a:r>
              <a:rPr lang="en-US" sz="4300" dirty="0" smtClean="0"/>
              <a:t>14    (A duplicate active entry was found in the L2/L3 table.)</a:t>
            </a:r>
          </a:p>
          <a:p>
            <a:pPr>
              <a:buNone/>
            </a:pPr>
            <a:endParaRPr lang="en-US" dirty="0" smtClean="0"/>
          </a:p>
          <a:p>
            <a:pPr>
              <a:buNone/>
            </a:pPr>
            <a:r>
              <a:rPr lang="en-US" dirty="0" smtClean="0"/>
              <a:t>#define  </a:t>
            </a:r>
            <a:r>
              <a:rPr lang="en-US" dirty="0" smtClean="0">
                <a:hlinkClick r:id="rId2" action="ppaction://hlinkfile"/>
              </a:rPr>
              <a:t>pa_INVALID_TABLE_MORE_SPECIFIC_ENTRY_PRESENT</a:t>
            </a:r>
            <a:r>
              <a:rPr lang="en-US" dirty="0" smtClean="0"/>
              <a:t>   -15 </a:t>
            </a:r>
          </a:p>
          <a:p>
            <a:pPr>
              <a:buNone/>
            </a:pPr>
            <a:r>
              <a:rPr lang="en-US" dirty="0" smtClean="0"/>
              <a:t>#define  </a:t>
            </a:r>
            <a:r>
              <a:rPr lang="en-US" dirty="0" smtClean="0">
                <a:hlinkClick r:id="rId2" action="ppaction://hlinkfile"/>
              </a:rPr>
              <a:t>pa_INVALID_MPLS_LABEL</a:t>
            </a:r>
            <a:r>
              <a:rPr lang="en-US" dirty="0" smtClean="0"/>
              <a:t>   -16 </a:t>
            </a:r>
          </a:p>
          <a:p>
            <a:pPr>
              <a:buNone/>
            </a:pPr>
            <a:r>
              <a:rPr lang="en-US" dirty="0" smtClean="0"/>
              <a:t>#define  </a:t>
            </a:r>
            <a:r>
              <a:rPr lang="en-US" dirty="0" smtClean="0">
                <a:hlinkClick r:id="rId2" action="ppaction://hlinkfile"/>
              </a:rPr>
              <a:t>pa_HANDLE_TABLE_FULL</a:t>
            </a:r>
            <a:r>
              <a:rPr lang="en-US" dirty="0" smtClean="0"/>
              <a:t>   -17 </a:t>
            </a:r>
          </a:p>
          <a:p>
            <a:pPr>
              <a:buNone/>
            </a:pPr>
            <a:r>
              <a:rPr lang="en-US" dirty="0" smtClean="0"/>
              <a:t>#define  </a:t>
            </a:r>
            <a:r>
              <a:rPr lang="en-US" dirty="0" smtClean="0">
                <a:hlinkClick r:id="rId2" action="ppaction://hlinkfile"/>
              </a:rPr>
              <a:t>pa_INVALID_INPUT_HANDLE</a:t>
            </a:r>
            <a:r>
              <a:rPr lang="en-US" dirty="0" smtClean="0"/>
              <a:t>   -18</a:t>
            </a:r>
          </a:p>
          <a:p>
            <a:pPr>
              <a:buNone/>
            </a:pPr>
            <a:r>
              <a:rPr lang="en-US" dirty="0" smtClean="0"/>
              <a:t> #define  </a:t>
            </a:r>
            <a:r>
              <a:rPr lang="en-US" dirty="0" smtClean="0">
                <a:hlinkClick r:id="rId2" action="ppaction://hlinkfile"/>
              </a:rPr>
              <a:t>pa_HANDLE_INACTIVE</a:t>
            </a:r>
            <a:r>
              <a:rPr lang="en-US" dirty="0" smtClean="0"/>
              <a:t>   -19 </a:t>
            </a:r>
          </a:p>
          <a:p>
            <a:pPr>
              <a:buNone/>
            </a:pPr>
            <a:r>
              <a:rPr lang="en-US" dirty="0" smtClean="0"/>
              <a:t>#define  </a:t>
            </a:r>
            <a:r>
              <a:rPr lang="en-US" dirty="0" smtClean="0">
                <a:hlinkClick r:id="rId2" action="ppaction://hlinkfile"/>
              </a:rPr>
              <a:t>pa_INVALID_IP_FLOW</a:t>
            </a:r>
            <a:r>
              <a:rPr lang="en-US" dirty="0" smtClean="0"/>
              <a:t>   -20 </a:t>
            </a:r>
          </a:p>
          <a:p>
            <a:pPr>
              <a:buNone/>
            </a:pPr>
            <a:r>
              <a:rPr lang="en-US" dirty="0" smtClean="0"/>
              <a:t>#define</a:t>
            </a:r>
            <a:r>
              <a:rPr lang="en-US" sz="4900" dirty="0" smtClean="0">
                <a:solidFill>
                  <a:srgbClr val="FF0000"/>
                </a:solidFill>
              </a:rPr>
              <a:t>  </a:t>
            </a:r>
            <a:r>
              <a:rPr lang="en-US" dirty="0" smtClean="0">
                <a:solidFill>
                  <a:srgbClr val="FF0000"/>
                </a:solidFill>
                <a:hlinkClick r:id="rId2" action="ppaction://hlinkfile"/>
              </a:rPr>
              <a:t>pa_WARN_ACTIVE_HANDLE_ACKED</a:t>
            </a:r>
            <a:r>
              <a:rPr lang="en-US" dirty="0" smtClean="0"/>
              <a:t>   -21 </a:t>
            </a:r>
          </a:p>
          <a:p>
            <a:pPr>
              <a:buNone/>
            </a:pPr>
            <a:r>
              <a:rPr lang="en-US" dirty="0" smtClean="0"/>
              <a:t>#define  </a:t>
            </a:r>
            <a:r>
              <a:rPr lang="en-US" dirty="0" smtClean="0">
                <a:hlinkClick r:id="rId2" action="ppaction://hlinkfile"/>
              </a:rPr>
              <a:t>pa_LUT_ENTRY_FAILED</a:t>
            </a:r>
            <a:r>
              <a:rPr lang="en-US" dirty="0" smtClean="0"/>
              <a:t>   -22</a:t>
            </a:r>
          </a:p>
          <a:p>
            <a:pPr>
              <a:buNone/>
            </a:pPr>
            <a:r>
              <a:rPr lang="en-US" dirty="0" smtClean="0"/>
              <a:t> #define  </a:t>
            </a:r>
            <a:r>
              <a:rPr lang="en-US" dirty="0" smtClean="0">
                <a:hlinkClick r:id="rId2" action="ppaction://hlinkfile"/>
              </a:rPr>
              <a:t>pa_RESUBMIT_COMMAND</a:t>
            </a:r>
            <a:r>
              <a:rPr lang="en-US" dirty="0" smtClean="0"/>
              <a:t>   -23 </a:t>
            </a:r>
          </a:p>
          <a:p>
            <a:pPr>
              <a:buNone/>
            </a:pPr>
            <a:r>
              <a:rPr lang="en-US" dirty="0" smtClean="0"/>
              <a:t>#define  </a:t>
            </a:r>
            <a:r>
              <a:rPr lang="en-US" dirty="0" smtClean="0">
                <a:hlinkClick r:id="rId2" action="ppaction://hlinkfile"/>
              </a:rPr>
              <a:t>pa_SYSTEM_STATE_INVALID</a:t>
            </a:r>
            <a:r>
              <a:rPr lang="en-US" dirty="0" smtClean="0"/>
              <a:t>   -24 </a:t>
            </a:r>
          </a:p>
          <a:p>
            <a:pPr>
              <a:buNone/>
            </a:pPr>
            <a:r>
              <a:rPr lang="en-US" dirty="0" smtClean="0"/>
              <a:t>#define  </a:t>
            </a:r>
            <a:r>
              <a:rPr lang="en-US" dirty="0" smtClean="0">
                <a:hlinkClick r:id="rId2" action="ppaction://hlinkfile"/>
              </a:rPr>
              <a:t>pa_INVALID_LUT1_INDEX</a:t>
            </a:r>
            <a:r>
              <a:rPr lang="en-US" dirty="0" smtClean="0"/>
              <a:t>   -25 </a:t>
            </a:r>
          </a:p>
          <a:p>
            <a:pPr>
              <a:buNone/>
            </a:pPr>
            <a:r>
              <a:rPr lang="en-US" dirty="0" smtClean="0"/>
              <a:t>#define  </a:t>
            </a:r>
            <a:r>
              <a:rPr lang="en-US" dirty="0" smtClean="0">
                <a:hlinkClick r:id="rId2" action="ppaction://hlinkfile"/>
              </a:rPr>
              <a:t>pa_WARN_LNK_CNT_UNSYNC</a:t>
            </a:r>
            <a:r>
              <a:rPr lang="en-US" dirty="0" smtClean="0"/>
              <a:t>   -26</a:t>
            </a:r>
          </a:p>
          <a:p>
            <a:pPr>
              <a:buNone/>
            </a:pPr>
            <a:r>
              <a:rPr lang="en-US" dirty="0" smtClean="0"/>
              <a:t> #define  </a:t>
            </a:r>
            <a:r>
              <a:rPr lang="en-US" dirty="0" smtClean="0">
                <a:hlinkClick r:id="rId2" action="ppaction://hlinkfile"/>
              </a:rPr>
              <a:t>pa_CMDSET_TOO_BIG</a:t>
            </a:r>
            <a:r>
              <a:rPr lang="en-US" dirty="0" smtClean="0"/>
              <a:t>   -27</a:t>
            </a:r>
          </a:p>
          <a:p>
            <a:pPr>
              <a:buNone/>
            </a:pPr>
            <a:r>
              <a:rPr lang="en-US" dirty="0" smtClean="0"/>
              <a:t> #define  </a:t>
            </a:r>
            <a:r>
              <a:rPr lang="en-US" dirty="0" smtClean="0">
                <a:hlinkClick r:id="rId2" action="ppaction://hlinkfile"/>
              </a:rPr>
              <a:t>pa_INVALID_LUT_INST</a:t>
            </a:r>
            <a:r>
              <a:rPr lang="en-US" dirty="0" smtClean="0"/>
              <a:t>   -28 </a:t>
            </a:r>
          </a:p>
          <a:p>
            <a:pPr>
              <a:buNone/>
            </a:pPr>
            <a:r>
              <a:rPr lang="en-US" sz="4900" b="1" dirty="0" smtClean="0"/>
              <a:t>#define  </a:t>
            </a:r>
            <a:r>
              <a:rPr lang="en-US" sz="4900" b="1" dirty="0" smtClean="0">
                <a:hlinkClick r:id="rId2" action="ppaction://hlinkfile"/>
              </a:rPr>
              <a:t>pa_RESOURCE_INIT_DENIED</a:t>
            </a:r>
            <a:r>
              <a:rPr lang="en-US" sz="4900" b="1" dirty="0" smtClean="0"/>
              <a:t>   -29 </a:t>
            </a:r>
          </a:p>
          <a:p>
            <a:pPr>
              <a:buNone/>
            </a:pPr>
            <a:r>
              <a:rPr lang="en-US" sz="4900" b="1" dirty="0" smtClean="0"/>
              <a:t>#define  </a:t>
            </a:r>
            <a:r>
              <a:rPr lang="en-US" sz="4900" b="1" dirty="0" smtClean="0">
                <a:hlinkClick r:id="rId2" action="ppaction://hlinkfile"/>
              </a:rPr>
              <a:t>pa_RESOURCE_USE_DENIED</a:t>
            </a:r>
            <a:r>
              <a:rPr lang="en-US" sz="4900" b="1" dirty="0" smtClean="0"/>
              <a:t>   -30</a:t>
            </a:r>
          </a:p>
          <a:p>
            <a:pPr>
              <a:buNone/>
            </a:pPr>
            <a:r>
              <a:rPr lang="en-US" dirty="0" smtClean="0"/>
              <a:t> #define  </a:t>
            </a:r>
            <a:r>
              <a:rPr lang="en-US" dirty="0" smtClean="0">
                <a:hlinkClick r:id="rId2" action="ppaction://hlinkfile"/>
              </a:rPr>
              <a:t>pa_FIRMWARE_REVISION_DIFFERENCE</a:t>
            </a:r>
            <a:r>
              <a:rPr lang="en-US" dirty="0" smtClean="0"/>
              <a:t>   -31</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Download Image (firmware)</a:t>
            </a:r>
            <a:endParaRPr lang="en-US" sz="3600" dirty="0"/>
          </a:p>
        </p:txBody>
      </p:sp>
      <p:sp>
        <p:nvSpPr>
          <p:cNvPr id="3" name="Content Placeholder 2"/>
          <p:cNvSpPr>
            <a:spLocks noGrp="1"/>
          </p:cNvSpPr>
          <p:nvPr>
            <p:ph idx="1"/>
          </p:nvPr>
        </p:nvSpPr>
        <p:spPr/>
        <p:txBody>
          <a:bodyPr>
            <a:normAutofit fontScale="62500" lnSpcReduction="20000"/>
          </a:bodyPr>
          <a:lstStyle/>
          <a:p>
            <a:r>
              <a:rPr lang="en-US" dirty="0" smtClean="0">
                <a:hlinkClick r:id="rId2" action="ppaction://hlinkfile"/>
              </a:rPr>
              <a:t>paReturn_t</a:t>
            </a:r>
            <a:r>
              <a:rPr lang="en-US" dirty="0" smtClean="0"/>
              <a:t> Pa_downloadImage ( </a:t>
            </a:r>
            <a:r>
              <a:rPr lang="en-US" dirty="0" smtClean="0">
                <a:hlinkClick r:id="rId2" action="ppaction://hlinkfile"/>
              </a:rPr>
              <a:t>Pa_Handle</a:t>
            </a:r>
            <a:r>
              <a:rPr lang="en-US" dirty="0" smtClean="0"/>
              <a:t>  </a:t>
            </a:r>
            <a:r>
              <a:rPr lang="en-US" i="1" dirty="0" smtClean="0"/>
              <a:t>iHandle</a:t>
            </a:r>
            <a:r>
              <a:rPr lang="en-US" dirty="0" smtClean="0"/>
              <a:t>, int  </a:t>
            </a:r>
            <a:r>
              <a:rPr lang="en-US" i="1" dirty="0" smtClean="0"/>
              <a:t>modId</a:t>
            </a:r>
            <a:r>
              <a:rPr lang="en-US" dirty="0" smtClean="0"/>
              <a:t>, void *  </a:t>
            </a:r>
            <a:r>
              <a:rPr lang="en-US" i="1" dirty="0" smtClean="0"/>
              <a:t>image</a:t>
            </a:r>
            <a:r>
              <a:rPr lang="en-US" dirty="0" smtClean="0"/>
              <a:t>, int  </a:t>
            </a:r>
            <a:r>
              <a:rPr lang="en-US" i="1" dirty="0" smtClean="0"/>
              <a:t>sizeBytes</a:t>
            </a:r>
            <a:r>
              <a:rPr lang="en-US" dirty="0" smtClean="0"/>
              <a:t>   ) </a:t>
            </a:r>
          </a:p>
          <a:p>
            <a:r>
              <a:rPr lang="en-US" dirty="0" smtClean="0"/>
              <a:t>Pa_downloadImage downloads a PDSP image to a sub-system with the packet processing modules in reset. </a:t>
            </a:r>
          </a:p>
          <a:p>
            <a:r>
              <a:rPr lang="en-US" dirty="0" smtClean="0"/>
              <a:t>This function is used to download an executable PDSP image to the specific packet processing module. See section table </a:t>
            </a:r>
            <a:r>
              <a:rPr lang="en-US" dirty="0" smtClean="0">
                <a:hlinkClick r:id="rId3" action="ppaction://hlinkfile"/>
              </a:rPr>
              <a:t>PDSP image</a:t>
            </a:r>
            <a:r>
              <a:rPr lang="en-US" dirty="0" smtClean="0"/>
              <a:t> for a description of PDSP images provided by this module </a:t>
            </a:r>
          </a:p>
          <a:p>
            <a:r>
              <a:rPr lang="en-US" b="1" dirty="0" smtClean="0"/>
              <a:t>Parameters:</a:t>
            </a:r>
            <a:endParaRPr lang="en-US" dirty="0" smtClean="0"/>
          </a:p>
          <a:p>
            <a:r>
              <a:rPr lang="en-US" dirty="0" smtClean="0"/>
              <a:t>[in]  </a:t>
            </a:r>
            <a:r>
              <a:rPr lang="en-US" i="1" dirty="0" smtClean="0"/>
              <a:t>iHandle</a:t>
            </a:r>
            <a:r>
              <a:rPr lang="en-US" dirty="0" smtClean="0"/>
              <a:t>  The driver instance handle</a:t>
            </a:r>
          </a:p>
          <a:p>
            <a:r>
              <a:rPr lang="en-US" dirty="0" smtClean="0"/>
              <a:t> [in]  </a:t>
            </a:r>
            <a:r>
              <a:rPr lang="en-US" i="1" dirty="0" smtClean="0"/>
              <a:t>modId</a:t>
            </a:r>
            <a:r>
              <a:rPr lang="en-US" dirty="0" smtClean="0"/>
              <a:t>  The PDSP number (0-5) </a:t>
            </a:r>
          </a:p>
          <a:p>
            <a:r>
              <a:rPr lang="en-US" dirty="0" smtClean="0"/>
              <a:t>[in]  </a:t>
            </a:r>
            <a:r>
              <a:rPr lang="en-US" i="1" dirty="0" smtClean="0"/>
              <a:t>image</a:t>
            </a:r>
            <a:r>
              <a:rPr lang="en-US" dirty="0" smtClean="0"/>
              <a:t>  The image to download </a:t>
            </a:r>
          </a:p>
          <a:p>
            <a:r>
              <a:rPr lang="en-US" dirty="0" smtClean="0"/>
              <a:t>[in]  </a:t>
            </a:r>
            <a:r>
              <a:rPr lang="en-US" i="1" dirty="0" smtClean="0"/>
              <a:t>sizeBytes</a:t>
            </a:r>
            <a:r>
              <a:rPr lang="en-US" dirty="0" smtClean="0"/>
              <a:t>  The size of the image </a:t>
            </a:r>
          </a:p>
          <a:p>
            <a:r>
              <a:rPr lang="en-US" b="1" dirty="0" smtClean="0"/>
              <a:t>Return values:</a:t>
            </a:r>
            <a:r>
              <a:rPr lang="en-US" dirty="0" smtClean="0"/>
              <a:t> </a:t>
            </a:r>
            <a:r>
              <a:rPr lang="en-US" i="1" dirty="0" smtClean="0"/>
              <a:t>Value</a:t>
            </a:r>
            <a:r>
              <a:rPr lang="en-US" dirty="0" smtClean="0"/>
              <a:t>  (</a:t>
            </a:r>
            <a:r>
              <a:rPr lang="en-US" dirty="0" smtClean="0">
                <a:hlinkClick r:id="rId4" action="ppaction://hlinkfile"/>
              </a:rPr>
              <a:t>Function Return Values</a:t>
            </a:r>
            <a:r>
              <a:rPr lang="en-US" dirty="0" smtClean="0"/>
              <a:t>) </a:t>
            </a:r>
          </a:p>
          <a:p>
            <a:r>
              <a:rPr lang="en-US" b="1" dirty="0" smtClean="0"/>
              <a:t>Precondition:</a:t>
            </a:r>
            <a:r>
              <a:rPr lang="en-US" dirty="0" smtClean="0"/>
              <a:t> The packet processing modules must be in reset. See </a:t>
            </a:r>
            <a:r>
              <a:rPr lang="en-US" dirty="0" smtClean="0">
                <a:hlinkClick r:id="rId5" action="ppaction://hlinkfile"/>
              </a:rPr>
              <a:t>Pa_resetControl</a:t>
            </a:r>
            <a:r>
              <a:rPr lang="en-US" dirty="0" smtClean="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Add a line in a LUT</a:t>
            </a:r>
            <a:endParaRPr lang="en-US" sz="3600" dirty="0"/>
          </a:p>
        </p:txBody>
      </p:sp>
      <p:sp>
        <p:nvSpPr>
          <p:cNvPr id="3" name="Content Placeholder 2"/>
          <p:cNvSpPr>
            <a:spLocks noGrp="1"/>
          </p:cNvSpPr>
          <p:nvPr>
            <p:ph idx="1"/>
          </p:nvPr>
        </p:nvSpPr>
        <p:spPr>
          <a:xfrm>
            <a:off x="457200" y="914400"/>
            <a:ext cx="8229600" cy="5211763"/>
          </a:xfrm>
        </p:spPr>
        <p:txBody>
          <a:bodyPr>
            <a:normAutofit fontScale="47500" lnSpcReduction="20000"/>
          </a:bodyPr>
          <a:lstStyle/>
          <a:p>
            <a:r>
              <a:rPr lang="en-US" dirty="0" smtClean="0">
                <a:hlinkClick r:id="rId2" action="ppaction://hlinkfile"/>
              </a:rPr>
              <a:t>paReturn_t</a:t>
            </a:r>
            <a:r>
              <a:rPr lang="en-US" dirty="0" smtClean="0"/>
              <a:t> Pa_addMac ( </a:t>
            </a:r>
            <a:r>
              <a:rPr lang="en-US" dirty="0" smtClean="0">
                <a:hlinkClick r:id="rId2" action="ppaction://hlinkfile"/>
              </a:rPr>
              <a:t>Pa_Handle</a:t>
            </a:r>
            <a:r>
              <a:rPr lang="en-US" dirty="0" smtClean="0"/>
              <a:t>  </a:t>
            </a:r>
            <a:r>
              <a:rPr lang="en-US" i="1" dirty="0" smtClean="0"/>
              <a:t>iHandle</a:t>
            </a:r>
            <a:r>
              <a:rPr lang="en-US" dirty="0" smtClean="0"/>
              <a:t>, int  </a:t>
            </a:r>
            <a:r>
              <a:rPr lang="en-US" i="1" dirty="0" smtClean="0"/>
              <a:t>index</a:t>
            </a:r>
            <a:r>
              <a:rPr lang="en-US" dirty="0" smtClean="0"/>
              <a:t>, </a:t>
            </a:r>
            <a:r>
              <a:rPr lang="en-US" dirty="0" smtClean="0">
                <a:hlinkClick r:id="rId3" action="ppaction://hlinkfile"/>
              </a:rPr>
              <a:t>paEthInfo_t</a:t>
            </a:r>
            <a:r>
              <a:rPr lang="en-US" dirty="0" smtClean="0"/>
              <a:t> *  </a:t>
            </a:r>
            <a:r>
              <a:rPr lang="en-US" i="1" dirty="0" smtClean="0"/>
              <a:t>ethInfo</a:t>
            </a:r>
            <a:r>
              <a:rPr lang="en-US" dirty="0" smtClean="0"/>
              <a:t>, </a:t>
            </a:r>
            <a:r>
              <a:rPr lang="en-US" dirty="0" smtClean="0">
                <a:hlinkClick r:id="rId4" action="ppaction://hlinkfile"/>
              </a:rPr>
              <a:t>paRouteInfo_t</a:t>
            </a:r>
            <a:r>
              <a:rPr lang="en-US" dirty="0" smtClean="0"/>
              <a:t> *  </a:t>
            </a:r>
            <a:r>
              <a:rPr lang="en-US" i="1" dirty="0" smtClean="0"/>
              <a:t>routeInfo</a:t>
            </a:r>
            <a:r>
              <a:rPr lang="en-US" dirty="0" smtClean="0"/>
              <a:t>, </a:t>
            </a:r>
            <a:r>
              <a:rPr lang="en-US" dirty="0" smtClean="0">
                <a:hlinkClick r:id="rId4" action="ppaction://hlinkfile"/>
              </a:rPr>
              <a:t>paRouteInfo_t</a:t>
            </a:r>
            <a:r>
              <a:rPr lang="en-US" dirty="0" smtClean="0"/>
              <a:t> *  </a:t>
            </a:r>
            <a:r>
              <a:rPr lang="en-US" i="1" dirty="0" smtClean="0"/>
              <a:t>nextRtFail</a:t>
            </a:r>
            <a:r>
              <a:rPr lang="en-US" dirty="0" smtClean="0"/>
              <a:t>, </a:t>
            </a:r>
            <a:r>
              <a:rPr lang="en-US" dirty="0" smtClean="0">
                <a:hlinkClick r:id="rId2" action="ppaction://hlinkfile"/>
              </a:rPr>
              <a:t>paHandleL2L3_t</a:t>
            </a:r>
            <a:r>
              <a:rPr lang="en-US" dirty="0" smtClean="0"/>
              <a:t> *  </a:t>
            </a:r>
            <a:r>
              <a:rPr lang="en-US" i="1" dirty="0" smtClean="0"/>
              <a:t>handle</a:t>
            </a:r>
            <a:r>
              <a:rPr lang="en-US" dirty="0" smtClean="0"/>
              <a:t>, </a:t>
            </a:r>
            <a:r>
              <a:rPr lang="en-US" dirty="0" smtClean="0">
                <a:hlinkClick r:id="rId2" action="ppaction://hlinkfile"/>
              </a:rPr>
              <a:t>paCmd_t</a:t>
            </a:r>
            <a:r>
              <a:rPr lang="en-US" dirty="0" smtClean="0"/>
              <a:t>  </a:t>
            </a:r>
            <a:r>
              <a:rPr lang="en-US" i="1" dirty="0" smtClean="0"/>
              <a:t>cmd</a:t>
            </a:r>
            <a:r>
              <a:rPr lang="en-US" dirty="0" smtClean="0"/>
              <a:t>, uint16_t *  </a:t>
            </a:r>
            <a:r>
              <a:rPr lang="en-US" i="1" dirty="0" smtClean="0"/>
              <a:t>cmdSize</a:t>
            </a:r>
            <a:r>
              <a:rPr lang="en-US" dirty="0" smtClean="0"/>
              <a:t>, </a:t>
            </a:r>
            <a:r>
              <a:rPr lang="en-US" dirty="0" smtClean="0">
                <a:hlinkClick r:id="rId5" action="ppaction://hlinkfile"/>
              </a:rPr>
              <a:t>paCmdReply_t</a:t>
            </a:r>
            <a:r>
              <a:rPr lang="en-US" dirty="0" smtClean="0"/>
              <a:t> *  </a:t>
            </a:r>
            <a:r>
              <a:rPr lang="en-US" i="1" dirty="0" smtClean="0"/>
              <a:t>reply</a:t>
            </a:r>
            <a:r>
              <a:rPr lang="en-US" dirty="0" smtClean="0"/>
              <a:t>, int *  </a:t>
            </a:r>
            <a:r>
              <a:rPr lang="en-US" i="1" dirty="0" smtClean="0"/>
              <a:t>cmdDest</a:t>
            </a:r>
            <a:r>
              <a:rPr lang="en-US" dirty="0" smtClean="0"/>
              <a:t>   ) </a:t>
            </a:r>
          </a:p>
          <a:p>
            <a:r>
              <a:rPr lang="en-US" dirty="0" smtClean="0"/>
              <a:t>This function is used to add or replace an entry into the L2 On return the command buffer (cmd) contains a formatted command for the sub-system. The destination for the command is provided in cmdDest. The module user must send the formatted command to the sub-system. The sub-system will generate a reply and this reply must be sent back to this module through the </a:t>
            </a:r>
            <a:r>
              <a:rPr lang="en-US" dirty="0" smtClean="0">
                <a:hlinkClick r:id="rId6" action="ppaction://hlinkfile"/>
              </a:rPr>
              <a:t>Pa_forwardResult</a:t>
            </a:r>
            <a:r>
              <a:rPr lang="en-US" dirty="0" smtClean="0"/>
              <a:t> API. </a:t>
            </a:r>
          </a:p>
          <a:p>
            <a:pPr>
              <a:buNone/>
            </a:pPr>
            <a:r>
              <a:rPr lang="en-US" b="1" dirty="0" smtClean="0"/>
              <a:t>Parameters:</a:t>
            </a:r>
          </a:p>
          <a:p>
            <a:pPr>
              <a:buNone/>
            </a:pPr>
            <a:r>
              <a:rPr lang="en-US" dirty="0" smtClean="0"/>
              <a:t> [in]  </a:t>
            </a:r>
            <a:r>
              <a:rPr lang="en-US" i="1" dirty="0" smtClean="0"/>
              <a:t>iHandle</a:t>
            </a:r>
            <a:r>
              <a:rPr lang="en-US" dirty="0" smtClean="0"/>
              <a:t>  The driver instance handle</a:t>
            </a:r>
          </a:p>
          <a:p>
            <a:pPr>
              <a:buNone/>
            </a:pPr>
            <a:r>
              <a:rPr lang="en-US" dirty="0" smtClean="0"/>
              <a:t> [in]  </a:t>
            </a:r>
            <a:r>
              <a:rPr lang="en-US" i="1" dirty="0" smtClean="0"/>
              <a:t>index</a:t>
            </a:r>
            <a:r>
              <a:rPr lang="en-US" dirty="0" smtClean="0"/>
              <a:t>  Specify the index of the LUT1 entry (0-63). Set to pa_LUT1_INDEX_NOT_SPECIFIED if not specified</a:t>
            </a:r>
          </a:p>
          <a:p>
            <a:pPr>
              <a:buNone/>
            </a:pPr>
            <a:r>
              <a:rPr lang="en-US" dirty="0" smtClean="0"/>
              <a:t> [in]  </a:t>
            </a:r>
            <a:r>
              <a:rPr lang="en-US" i="1" dirty="0" smtClean="0"/>
              <a:t>ethInfo</a:t>
            </a:r>
            <a:r>
              <a:rPr lang="en-US" dirty="0" smtClean="0"/>
              <a:t>  Value </a:t>
            </a:r>
            <a:r>
              <a:rPr lang="en-US" dirty="0" smtClean="0">
                <a:hlinkClick r:id="rId3" action="ppaction://hlinkfile"/>
              </a:rPr>
              <a:t>paEthInfo_t</a:t>
            </a:r>
            <a:endParaRPr lang="en-US" dirty="0" smtClean="0"/>
          </a:p>
          <a:p>
            <a:pPr>
              <a:buNone/>
            </a:pPr>
            <a:r>
              <a:rPr lang="en-US" dirty="0" smtClean="0"/>
              <a:t> [in]  </a:t>
            </a:r>
            <a:r>
              <a:rPr lang="en-US" i="1" dirty="0" smtClean="0"/>
              <a:t>routeInfo</a:t>
            </a:r>
            <a:r>
              <a:rPr lang="en-US" dirty="0" smtClean="0"/>
              <a:t>  Match packet routing information</a:t>
            </a:r>
          </a:p>
          <a:p>
            <a:pPr>
              <a:buNone/>
            </a:pPr>
            <a:r>
              <a:rPr lang="en-US" dirty="0" smtClean="0"/>
              <a:t> [in]  </a:t>
            </a:r>
            <a:r>
              <a:rPr lang="en-US" i="1" dirty="0" smtClean="0"/>
              <a:t>nextRtFail</a:t>
            </a:r>
            <a:r>
              <a:rPr lang="en-US" dirty="0" smtClean="0"/>
              <a:t>  Routing information for subsequent match failures </a:t>
            </a:r>
          </a:p>
          <a:p>
            <a:pPr>
              <a:buNone/>
            </a:pPr>
            <a:r>
              <a:rPr lang="en-US" dirty="0" smtClean="0"/>
              <a:t>[out]  </a:t>
            </a:r>
            <a:r>
              <a:rPr lang="en-US" i="1" dirty="0" smtClean="0"/>
              <a:t>handle</a:t>
            </a:r>
            <a:r>
              <a:rPr lang="en-US" dirty="0" smtClean="0"/>
              <a:t>  Pointer to L2 Handle</a:t>
            </a:r>
          </a:p>
          <a:p>
            <a:pPr>
              <a:buNone/>
            </a:pPr>
            <a:r>
              <a:rPr lang="en-US" dirty="0" smtClean="0"/>
              <a:t> [out]  </a:t>
            </a:r>
            <a:r>
              <a:rPr lang="en-US" i="1" dirty="0" smtClean="0"/>
              <a:t>cmd</a:t>
            </a:r>
            <a:r>
              <a:rPr lang="en-US" dirty="0" smtClean="0"/>
              <a:t>  Where the created command is placed </a:t>
            </a:r>
          </a:p>
          <a:p>
            <a:pPr>
              <a:buNone/>
            </a:pPr>
            <a:r>
              <a:rPr lang="en-US" dirty="0" smtClean="0"/>
              <a:t>[in,out]  </a:t>
            </a:r>
            <a:r>
              <a:rPr lang="en-US" i="1" dirty="0" smtClean="0"/>
              <a:t>cmdSize</a:t>
            </a:r>
            <a:r>
              <a:rPr lang="en-US" dirty="0" smtClean="0"/>
              <a:t>  Input the size of cmd buffer, on output the actual size used. </a:t>
            </a:r>
            <a:r>
              <a:rPr lang="en-US" dirty="0" smtClean="0">
                <a:hlinkClick r:id="rId7" action="ppaction://hlinkfile"/>
              </a:rPr>
              <a:t>Command buffer minimum size requirements</a:t>
            </a:r>
            <a:endParaRPr lang="en-US" dirty="0" smtClean="0"/>
          </a:p>
          <a:p>
            <a:pPr>
              <a:buNone/>
            </a:pPr>
            <a:r>
              <a:rPr lang="en-US" dirty="0" smtClean="0"/>
              <a:t> [in]  </a:t>
            </a:r>
            <a:r>
              <a:rPr lang="en-US" i="1" dirty="0" smtClean="0"/>
              <a:t>reply</a:t>
            </a:r>
            <a:r>
              <a:rPr lang="en-US" dirty="0" smtClean="0"/>
              <a:t>  Where the sub-system sends the command reply </a:t>
            </a:r>
          </a:p>
          <a:p>
            <a:pPr>
              <a:buNone/>
            </a:pPr>
            <a:r>
              <a:rPr lang="en-US" dirty="0" smtClean="0"/>
              <a:t>[out]  </a:t>
            </a:r>
            <a:r>
              <a:rPr lang="en-US" i="1" dirty="0" smtClean="0"/>
              <a:t>cmdDest</a:t>
            </a:r>
            <a:r>
              <a:rPr lang="en-US" dirty="0" smtClean="0"/>
              <a:t>  Value (</a:t>
            </a:r>
            <a:r>
              <a:rPr lang="en-US" dirty="0" smtClean="0">
                <a:hlinkClick r:id="rId8" action="ppaction://hlinkfile"/>
              </a:rPr>
              <a:t>Command/Transmit Packet Destinations</a:t>
            </a:r>
            <a:r>
              <a:rPr lang="en-US" dirty="0" smtClean="0"/>
              <a:t>) </a:t>
            </a:r>
          </a:p>
          <a:p>
            <a:pPr>
              <a:buNone/>
            </a:pPr>
            <a:r>
              <a:rPr lang="en-US" sz="3800" dirty="0" smtClean="0"/>
              <a:t>Return values: </a:t>
            </a:r>
            <a:r>
              <a:rPr lang="en-US" sz="3800" i="1" dirty="0" smtClean="0"/>
              <a:t>Value</a:t>
            </a:r>
            <a:r>
              <a:rPr lang="en-US" sz="3800" dirty="0" smtClean="0"/>
              <a:t>  (</a:t>
            </a:r>
            <a:r>
              <a:rPr lang="en-US" sz="3800" dirty="0" smtClean="0">
                <a:hlinkClick r:id="rId9" action="ppaction://hlinkfile"/>
              </a:rPr>
              <a:t>Function Return Values</a:t>
            </a:r>
            <a:r>
              <a:rPr lang="en-US" sz="3800" dirty="0" smtClean="0"/>
              <a:t>) </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2133600"/>
          </a:xfrm>
        </p:spPr>
        <p:txBody>
          <a:bodyPr>
            <a:normAutofit/>
          </a:bodyPr>
          <a:lstStyle/>
          <a:p>
            <a:r>
              <a:rPr lang="en-US" b="1" dirty="0" smtClean="0">
                <a:solidFill>
                  <a:srgbClr val="FF0000"/>
                </a:solidFill>
              </a:rPr>
              <a:t>EDMA RM module</a:t>
            </a:r>
            <a:br>
              <a:rPr lang="en-US" b="1" dirty="0" smtClean="0">
                <a:solidFill>
                  <a:srgbClr val="FF0000"/>
                </a:solidFill>
              </a:rPr>
            </a:br>
            <a:r>
              <a:rPr lang="en-US" b="1" dirty="0" smtClean="0">
                <a:solidFill>
                  <a:srgbClr val="FF0000"/>
                </a:solidFill>
              </a:rPr>
              <a:t>RM LLD functionality is part of the EDMA release</a:t>
            </a:r>
            <a:endParaRPr lang="en-US"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DMA Resource Management</a:t>
            </a:r>
            <a:endParaRPr lang="en-US" sz="3600" dirty="0"/>
          </a:p>
        </p:txBody>
      </p:sp>
      <p:sp>
        <p:nvSpPr>
          <p:cNvPr id="3" name="Content Placeholder 2"/>
          <p:cNvSpPr>
            <a:spLocks noGrp="1"/>
          </p:cNvSpPr>
          <p:nvPr>
            <p:ph idx="1"/>
          </p:nvPr>
        </p:nvSpPr>
        <p:spPr/>
        <p:txBody>
          <a:bodyPr>
            <a:normAutofit/>
          </a:bodyPr>
          <a:lstStyle/>
          <a:p>
            <a:r>
              <a:rPr lang="en-US" sz="2400" dirty="0" smtClean="0"/>
              <a:t>EDMA3 has its own resource manager module Similar to the RM LLD, but this is dynamic (by function call) and not static</a:t>
            </a:r>
          </a:p>
          <a:p>
            <a:r>
              <a:rPr lang="en-US" sz="2400" dirty="0" smtClean="0"/>
              <a:t>The resources are defined by the resource manager, the driver code requests resources. The driver and the RM are tied together </a:t>
            </a:r>
          </a:p>
          <a:p>
            <a:r>
              <a:rPr lang="en-US" sz="2400" dirty="0" smtClean="0"/>
              <a:t>For devices with multiple EDMA controller, only ONE resource manager module can be created for each hardware instance, 6678 has three hardware instances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DMA Resource Management - Continue</a:t>
            </a:r>
            <a:endParaRPr lang="en-US" sz="3600" dirty="0"/>
          </a:p>
        </p:txBody>
      </p:sp>
      <p:sp>
        <p:nvSpPr>
          <p:cNvPr id="3" name="Content Placeholder 2"/>
          <p:cNvSpPr>
            <a:spLocks noGrp="1"/>
          </p:cNvSpPr>
          <p:nvPr>
            <p:ph idx="1"/>
          </p:nvPr>
        </p:nvSpPr>
        <p:spPr/>
        <p:txBody>
          <a:bodyPr>
            <a:normAutofit/>
          </a:bodyPr>
          <a:lstStyle/>
          <a:p>
            <a:r>
              <a:rPr lang="en-US" sz="2400" dirty="0" smtClean="0"/>
              <a:t>DMA resource manager has three types of APIs:</a:t>
            </a:r>
          </a:p>
          <a:p>
            <a:pPr lvl="1"/>
            <a:r>
              <a:rPr lang="en-US" sz="2000" dirty="0" smtClean="0"/>
              <a:t>Configuration APIs :create, open, delete, close</a:t>
            </a:r>
          </a:p>
          <a:p>
            <a:pPr lvl="1"/>
            <a:r>
              <a:rPr lang="en-US" sz="2000" dirty="0" smtClean="0"/>
              <a:t>Basic management:  allocate and free resources, connect and un-connect TCC (transfer completion code, or callback function upon transfer completion)</a:t>
            </a:r>
          </a:p>
          <a:p>
            <a:pPr lvl="1"/>
            <a:r>
              <a:rPr lang="en-US" sz="2000" dirty="0" smtClean="0"/>
              <a:t>Advanced Management: map logical channels, set and get PaRAM, map PaRAM to EDMA and QDMA channels, manipulate TCC and more</a:t>
            </a:r>
          </a:p>
          <a:p>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Initialization RM API</a:t>
            </a:r>
            <a:endParaRPr lang="en-US" sz="3600" dirty="0"/>
          </a:p>
        </p:txBody>
      </p:sp>
      <p:sp>
        <p:nvSpPr>
          <p:cNvPr id="3" name="Content Placeholder 2"/>
          <p:cNvSpPr>
            <a:spLocks noGrp="1"/>
          </p:cNvSpPr>
          <p:nvPr>
            <p:ph idx="1"/>
          </p:nvPr>
        </p:nvSpPr>
        <p:spPr/>
        <p:txBody>
          <a:bodyPr>
            <a:normAutofit/>
          </a:bodyPr>
          <a:lstStyle/>
          <a:p>
            <a:pPr>
              <a:buNone/>
            </a:pPr>
            <a:r>
              <a:rPr lang="en-US" sz="1500" dirty="0" smtClean="0"/>
              <a:t>EDMA3_RM_Result  </a:t>
            </a:r>
            <a:r>
              <a:rPr lang="en-US" sz="1500" dirty="0" smtClean="0">
                <a:hlinkClick r:id="rId2" action="ppaction://hlinkfile"/>
              </a:rPr>
              <a:t>EDMA3_RM_create</a:t>
            </a:r>
            <a:r>
              <a:rPr lang="en-US" sz="1500" dirty="0" smtClean="0"/>
              <a:t> (uint32_t phyCtrllerInstId, const </a:t>
            </a:r>
            <a:r>
              <a:rPr lang="en-US" sz="1500" dirty="0" smtClean="0">
                <a:hlinkClick r:id="rId3" action="ppaction://hlinkfile"/>
              </a:rPr>
              <a:t>EDMA3_RM_GblConfigParams</a:t>
            </a:r>
            <a:r>
              <a:rPr lang="en-US" sz="1500" dirty="0" smtClean="0"/>
              <a:t> *gblCfgParams, const void *miscParam)   </a:t>
            </a:r>
          </a:p>
          <a:p>
            <a:pPr>
              <a:buNone/>
            </a:pPr>
            <a:r>
              <a:rPr lang="en-US" sz="1500" dirty="0" smtClean="0"/>
              <a:t>Create EDMA3 Resource Manager Object.  Gives list of hardware resources part of the hardware instance. (For example, EDMA3_0 is different than EDMA3_1 or 2)</a:t>
            </a:r>
          </a:p>
          <a:p>
            <a:pPr>
              <a:buNone/>
            </a:pPr>
            <a:endParaRPr lang="en-US" sz="1500" dirty="0" smtClean="0"/>
          </a:p>
          <a:p>
            <a:pPr>
              <a:buNone/>
            </a:pPr>
            <a:r>
              <a:rPr lang="en-US" sz="1500" dirty="0" smtClean="0"/>
              <a:t>EDMA3_RM_Result  </a:t>
            </a:r>
            <a:r>
              <a:rPr lang="en-US" sz="1500" dirty="0" smtClean="0">
                <a:hlinkClick r:id="rId2" action="ppaction://hlinkfile"/>
              </a:rPr>
              <a:t>EDMA3_RM_delete</a:t>
            </a:r>
            <a:r>
              <a:rPr lang="en-US" sz="1500" dirty="0" smtClean="0"/>
              <a:t> (uint32_t phyCtrllerInstId, const void *param)  </a:t>
            </a:r>
          </a:p>
          <a:p>
            <a:pPr>
              <a:buNone/>
            </a:pPr>
            <a:endParaRPr lang="en-US" sz="1500" dirty="0" smtClean="0"/>
          </a:p>
          <a:p>
            <a:pPr>
              <a:buNone/>
            </a:pPr>
            <a:r>
              <a:rPr lang="en-US" sz="1500" dirty="0" smtClean="0"/>
              <a:t>EDMA3_RM_Handle  </a:t>
            </a:r>
            <a:r>
              <a:rPr lang="en-US" sz="1500" dirty="0" smtClean="0">
                <a:hlinkClick r:id="rId2" action="ppaction://hlinkfile"/>
              </a:rPr>
              <a:t>EDMA3_RM_open</a:t>
            </a:r>
            <a:r>
              <a:rPr lang="en-US" sz="1500" dirty="0" smtClean="0"/>
              <a:t> (uint32_t phyCtrllerInstId, const </a:t>
            </a:r>
            <a:r>
              <a:rPr lang="en-US" sz="1500" dirty="0" smtClean="0">
                <a:hlinkClick r:id="rId4" action="ppaction://hlinkfile"/>
              </a:rPr>
              <a:t>EDMA3_RM_Param</a:t>
            </a:r>
            <a:r>
              <a:rPr lang="en-US" sz="1500" dirty="0" smtClean="0"/>
              <a:t> *initParam, EDMA3_RM_Result *errorCode)   </a:t>
            </a:r>
          </a:p>
          <a:p>
            <a:pPr>
              <a:buNone/>
            </a:pPr>
            <a:endParaRPr lang="en-US" sz="1500" dirty="0" smtClean="0"/>
          </a:p>
          <a:p>
            <a:pPr>
              <a:buNone/>
            </a:pPr>
            <a:r>
              <a:rPr lang="en-US" sz="1500" dirty="0" smtClean="0"/>
              <a:t>Open EDMA3 Resource Manager Instance.  The parameters specify the resources that are under this instance control.</a:t>
            </a:r>
          </a:p>
          <a:p>
            <a:pPr>
              <a:buNone/>
            </a:pPr>
            <a:endParaRPr lang="en-US" sz="1500" dirty="0" smtClean="0"/>
          </a:p>
          <a:p>
            <a:pPr>
              <a:buNone/>
            </a:pPr>
            <a:r>
              <a:rPr lang="en-US" sz="1500" dirty="0" smtClean="0"/>
              <a:t>EDMA3_RM_Result  </a:t>
            </a:r>
            <a:r>
              <a:rPr lang="en-US" sz="1500" dirty="0" smtClean="0">
                <a:hlinkClick r:id="rId2" action="ppaction://hlinkfile"/>
              </a:rPr>
              <a:t>EDMA3_RM_close</a:t>
            </a:r>
            <a:r>
              <a:rPr lang="en-US" sz="1500" dirty="0" smtClean="0"/>
              <a:t> (EDMA3_RM_Handle hEdmaResMgr, const void *param)  </a:t>
            </a:r>
          </a:p>
          <a:p>
            <a:pPr>
              <a:buNone/>
            </a:pPr>
            <a:endParaRPr lang="en-US" sz="1500" dirty="0" smtClean="0"/>
          </a:p>
          <a:p>
            <a:pPr>
              <a:buNone/>
            </a:pPr>
            <a:r>
              <a:rPr lang="en-US" sz="1500" b="1" dirty="0" smtClean="0">
                <a:solidFill>
                  <a:srgbClr val="FF0000"/>
                </a:solidFill>
              </a:rPr>
              <a:t> For a description of the parameter structures, see EDMA3 Resource Manager User Guide, part of the edma3 release</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RM LLD Module</a:t>
            </a:r>
            <a:endParaRPr lang="en-US" sz="3600" dirty="0"/>
          </a:p>
        </p:txBody>
      </p:sp>
      <p:sp>
        <p:nvSpPr>
          <p:cNvPr id="4" name="Content Placeholder 3"/>
          <p:cNvSpPr>
            <a:spLocks noGrp="1"/>
          </p:cNvSpPr>
          <p:nvPr>
            <p:ph idx="1"/>
          </p:nvPr>
        </p:nvSpPr>
        <p:spPr/>
        <p:txBody>
          <a:bodyPr>
            <a:normAutofit fontScale="70000" lnSpcReduction="20000"/>
          </a:bodyPr>
          <a:lstStyle/>
          <a:p>
            <a:r>
              <a:rPr lang="en-US" sz="2800" dirty="0" smtClean="0"/>
              <a:t>Motivation </a:t>
            </a:r>
          </a:p>
          <a:p>
            <a:pPr lvl="1"/>
            <a:r>
              <a:rPr lang="en-US" sz="2400" dirty="0" smtClean="0"/>
              <a:t>with the introduction of multiple core types KeyStone devices (DSP only, DSP + ARM, ARM only) there was a need to share resources between different device types</a:t>
            </a:r>
          </a:p>
          <a:p>
            <a:pPr lvl="1"/>
            <a:r>
              <a:rPr lang="en-US" sz="2400" dirty="0" smtClean="0"/>
              <a:t> to minimize the modifications  to the code for different platform. The RM module enables usage of the same code across different devices. Encapsulates the modification in the platform code and not the applications code</a:t>
            </a:r>
          </a:p>
          <a:p>
            <a:r>
              <a:rPr lang="en-US" sz="2800" dirty="0" smtClean="0"/>
              <a:t>Implementation -  </a:t>
            </a:r>
          </a:p>
          <a:p>
            <a:pPr lvl="1"/>
            <a:r>
              <a:rPr lang="en-US" sz="2400" dirty="0" smtClean="0"/>
              <a:t>hard partition of resources between DSP cores and ARM cores (also refer as host or kernel) and </a:t>
            </a:r>
          </a:p>
          <a:p>
            <a:pPr lvl="1"/>
            <a:r>
              <a:rPr lang="en-US" sz="2400" dirty="0" smtClean="0"/>
              <a:t>soft run-time authorization APIs register with the LLD modules.  (In Linux, there is device tree structure that encapsulates the available resources)</a:t>
            </a:r>
          </a:p>
          <a:p>
            <a:r>
              <a:rPr lang="en-US" sz="2800" dirty="0" smtClean="0"/>
              <a:t> Example: loading the QMSS firmware can be part of the ARM code (for the ARM only device), the DSP code (for DSP only device). For the hybrid devices, the integrator decides who does the firmware, but in all cases, the same application is used. </a:t>
            </a:r>
          </a:p>
          <a:p>
            <a:r>
              <a:rPr lang="en-US" sz="2800" dirty="0" smtClean="0"/>
              <a:t>Built as backward compatible to DSP only cores device (6678)</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Basic EDMA  RM API</a:t>
            </a:r>
            <a:endParaRPr lang="en-US" sz="3600" dirty="0"/>
          </a:p>
        </p:txBody>
      </p:sp>
      <p:sp>
        <p:nvSpPr>
          <p:cNvPr id="3" name="Content Placeholder 2"/>
          <p:cNvSpPr>
            <a:spLocks noGrp="1"/>
          </p:cNvSpPr>
          <p:nvPr>
            <p:ph idx="1"/>
          </p:nvPr>
        </p:nvSpPr>
        <p:spPr/>
        <p:txBody>
          <a:bodyPr>
            <a:normAutofit fontScale="77500" lnSpcReduction="20000"/>
          </a:bodyPr>
          <a:lstStyle/>
          <a:p>
            <a:pPr>
              <a:buNone/>
            </a:pPr>
            <a:r>
              <a:rPr lang="en-US" sz="1600" dirty="0" smtClean="0"/>
              <a:t>EDMA3_RM_Result  </a:t>
            </a:r>
            <a:r>
              <a:rPr lang="en-US" sz="1600" dirty="0" smtClean="0">
                <a:hlinkClick r:id="rId2" action="ppaction://hlinkfile"/>
              </a:rPr>
              <a:t>EDMA3_RM_registerTccCb</a:t>
            </a:r>
            <a:r>
              <a:rPr lang="en-US" sz="1600" dirty="0" smtClean="0"/>
              <a:t> (EDMA3_RM_Handle hEdmaResMgr, const </a:t>
            </a:r>
            <a:r>
              <a:rPr lang="en-US" sz="1600" dirty="0" smtClean="0">
                <a:hlinkClick r:id="rId3" action="ppaction://hlinkfile"/>
              </a:rPr>
              <a:t>EDMA3_RM_ResDesc</a:t>
            </a:r>
            <a:r>
              <a:rPr lang="en-US" sz="1600" dirty="0" smtClean="0"/>
              <a:t> *</a:t>
            </a:r>
            <a:r>
              <a:rPr lang="en-US" sz="1600" dirty="0" err="1" smtClean="0"/>
              <a:t>channelObj</a:t>
            </a:r>
            <a:r>
              <a:rPr lang="en-US" sz="1600" dirty="0" smtClean="0"/>
              <a:t>, uint32_t </a:t>
            </a:r>
            <a:r>
              <a:rPr lang="en-US" sz="1600" dirty="0" err="1" smtClean="0"/>
              <a:t>tcc</a:t>
            </a:r>
            <a:r>
              <a:rPr lang="en-US" sz="1600" dirty="0" smtClean="0"/>
              <a:t>, </a:t>
            </a:r>
            <a:r>
              <a:rPr lang="en-US" sz="1600" dirty="0" smtClean="0">
                <a:hlinkClick r:id="rId4" action="ppaction://hlinkfile"/>
              </a:rPr>
              <a:t>EDMA3_RM_TccCallback</a:t>
            </a:r>
            <a:r>
              <a:rPr lang="en-US" sz="1600" dirty="0" smtClean="0"/>
              <a:t> </a:t>
            </a:r>
            <a:r>
              <a:rPr lang="en-US" sz="1600" dirty="0" err="1" smtClean="0"/>
              <a:t>tccCb</a:t>
            </a:r>
            <a:r>
              <a:rPr lang="en-US" sz="1600" dirty="0" smtClean="0"/>
              <a:t>, void *</a:t>
            </a:r>
            <a:r>
              <a:rPr lang="en-US" sz="1600" dirty="0" err="1" smtClean="0"/>
              <a:t>cbData</a:t>
            </a:r>
            <a:r>
              <a:rPr lang="en-US" sz="1600" dirty="0" smtClean="0"/>
              <a:t>)   </a:t>
            </a:r>
          </a:p>
          <a:p>
            <a:pPr>
              <a:buNone/>
            </a:pPr>
            <a:r>
              <a:rPr lang="en-US" sz="1600" dirty="0" smtClean="0"/>
              <a:t>	Registers a transfer completion handler for a specific DMA/QDMA channel. </a:t>
            </a:r>
          </a:p>
          <a:p>
            <a:pPr>
              <a:buNone/>
            </a:pPr>
            <a:endParaRPr lang="en-US" sz="1600" dirty="0" smtClean="0"/>
          </a:p>
          <a:p>
            <a:pPr>
              <a:buNone/>
            </a:pPr>
            <a:r>
              <a:rPr lang="en-US" sz="1600" dirty="0" smtClean="0"/>
              <a:t>EDMA3_RM_Result  </a:t>
            </a:r>
            <a:r>
              <a:rPr lang="en-US" sz="1600" dirty="0" smtClean="0">
                <a:hlinkClick r:id="rId2" action="ppaction://hlinkfile"/>
              </a:rPr>
              <a:t>EDMA3_RM_unregisterTccCb</a:t>
            </a:r>
            <a:r>
              <a:rPr lang="en-US" sz="1600" dirty="0" smtClean="0"/>
              <a:t> (EDMA3_RM_Handle hEdmaResMgr, const </a:t>
            </a:r>
            <a:r>
              <a:rPr lang="en-US" sz="1600" dirty="0" smtClean="0">
                <a:hlinkClick r:id="rId3" action="ppaction://hlinkfile"/>
              </a:rPr>
              <a:t>EDMA3_RM_ResDesc</a:t>
            </a:r>
            <a:r>
              <a:rPr lang="en-US" sz="1600" dirty="0" smtClean="0"/>
              <a:t> *</a:t>
            </a:r>
            <a:r>
              <a:rPr lang="en-US" sz="1600" dirty="0" err="1" smtClean="0"/>
              <a:t>channelObj</a:t>
            </a:r>
            <a:r>
              <a:rPr lang="en-US" sz="1600" dirty="0" smtClean="0"/>
              <a:t>)  </a:t>
            </a:r>
          </a:p>
          <a:p>
            <a:pPr>
              <a:buNone/>
            </a:pPr>
            <a:r>
              <a:rPr lang="en-US" sz="1600" dirty="0" smtClean="0"/>
              <a:t> Unregister the previously registered callback function against a DMA/QDMA channel. </a:t>
            </a:r>
            <a:br>
              <a:rPr lang="en-US" sz="1600" dirty="0" smtClean="0"/>
            </a:br>
            <a:endParaRPr lang="en-US" sz="1600" dirty="0" smtClean="0"/>
          </a:p>
          <a:p>
            <a:pPr>
              <a:buNone/>
            </a:pPr>
            <a:r>
              <a:rPr lang="en-US" sz="1600" dirty="0" smtClean="0"/>
              <a:t>EDMA3_RM_Result  </a:t>
            </a:r>
            <a:r>
              <a:rPr lang="en-US" sz="1600" dirty="0" smtClean="0">
                <a:hlinkClick r:id="rId2" action="ppaction://hlinkfile"/>
              </a:rPr>
              <a:t>EDMA3_RM_allocResource</a:t>
            </a:r>
            <a:r>
              <a:rPr lang="en-US" sz="1600" dirty="0" smtClean="0"/>
              <a:t> (EDMA3_RM_Handle hEdmaResMgr, </a:t>
            </a:r>
            <a:r>
              <a:rPr lang="en-US" sz="1600" dirty="0" smtClean="0">
                <a:hlinkClick r:id="rId3" action="ppaction://hlinkfile"/>
              </a:rPr>
              <a:t>EDMA3_RM_ResDesc</a:t>
            </a:r>
            <a:r>
              <a:rPr lang="en-US" sz="1600" dirty="0" smtClean="0"/>
              <a:t> *</a:t>
            </a:r>
            <a:r>
              <a:rPr lang="en-US" sz="1600" dirty="0" err="1" smtClean="0"/>
              <a:t>resObj</a:t>
            </a:r>
            <a:r>
              <a:rPr lang="en-US" sz="1600" dirty="0" smtClean="0"/>
              <a:t>)  </a:t>
            </a:r>
          </a:p>
          <a:p>
            <a:pPr>
              <a:buNone/>
            </a:pPr>
            <a:r>
              <a:rPr lang="en-US" sz="1600" dirty="0" smtClean="0"/>
              <a:t>	 This API is used to allocate specified EDMA3 Resources like DMA/QDMA channel, PaRAM Set or TCC. </a:t>
            </a:r>
            <a:br>
              <a:rPr lang="en-US" sz="1600" dirty="0" smtClean="0"/>
            </a:br>
            <a:endParaRPr lang="en-US" sz="1600" dirty="0" smtClean="0"/>
          </a:p>
          <a:p>
            <a:pPr>
              <a:buNone/>
            </a:pPr>
            <a:r>
              <a:rPr lang="en-US" sz="1600" dirty="0" smtClean="0"/>
              <a:t>EDMA3_RM_Result  </a:t>
            </a:r>
            <a:r>
              <a:rPr lang="en-US" sz="1600" dirty="0" smtClean="0">
                <a:hlinkClick r:id="rId2" action="ppaction://hlinkfile"/>
              </a:rPr>
              <a:t>EDMA3_RM_freeResource</a:t>
            </a:r>
            <a:r>
              <a:rPr lang="en-US" sz="1600" dirty="0" smtClean="0"/>
              <a:t> (EDMA3_RM_Handle hEdmaResMgr, const </a:t>
            </a:r>
            <a:r>
              <a:rPr lang="en-US" sz="1600" dirty="0" smtClean="0">
                <a:hlinkClick r:id="rId3" action="ppaction://hlinkfile"/>
              </a:rPr>
              <a:t>EDMA3_RM_ResDesc</a:t>
            </a:r>
            <a:r>
              <a:rPr lang="en-US" sz="1600" dirty="0" smtClean="0"/>
              <a:t> *</a:t>
            </a:r>
            <a:r>
              <a:rPr lang="en-US" sz="1600" dirty="0" err="1" smtClean="0"/>
              <a:t>resObj</a:t>
            </a:r>
            <a:r>
              <a:rPr lang="en-US" sz="1600" dirty="0" smtClean="0"/>
              <a:t>)   </a:t>
            </a:r>
          </a:p>
          <a:p>
            <a:pPr>
              <a:buNone/>
            </a:pPr>
            <a:r>
              <a:rPr lang="en-US" sz="1600" dirty="0" smtClean="0"/>
              <a:t>	This API is used to free previously allocated EDMA3 Resources like DMA/QDMA channel, PaRAM Set or TCC. </a:t>
            </a:r>
            <a:br>
              <a:rPr lang="en-US" sz="1600" dirty="0" smtClean="0"/>
            </a:br>
            <a:endParaRPr lang="en-US" sz="1600" dirty="0" smtClean="0"/>
          </a:p>
          <a:p>
            <a:pPr>
              <a:buNone/>
            </a:pPr>
            <a:r>
              <a:rPr lang="en-US" sz="1600" dirty="0" smtClean="0"/>
              <a:t>EDMA3_RM_Result  </a:t>
            </a:r>
            <a:r>
              <a:rPr lang="en-US" sz="1600" dirty="0" smtClean="0">
                <a:hlinkClick r:id="rId2" action="ppaction://hlinkfile"/>
              </a:rPr>
              <a:t>EDMA3_RM_allocContiguousResource</a:t>
            </a:r>
            <a:r>
              <a:rPr lang="en-US" sz="1600" dirty="0" smtClean="0"/>
              <a:t> (EDMA3_RM_Handle hEdmaResMgr, </a:t>
            </a:r>
            <a:r>
              <a:rPr lang="en-US" sz="1600" dirty="0" smtClean="0">
                <a:hlinkClick r:id="rId3" action="ppaction://hlinkfile"/>
              </a:rPr>
              <a:t>EDMA3_RM_ResDesc</a:t>
            </a:r>
            <a:r>
              <a:rPr lang="en-US" sz="1600" dirty="0" smtClean="0"/>
              <a:t> *</a:t>
            </a:r>
            <a:r>
              <a:rPr lang="en-US" sz="1600" dirty="0" err="1" smtClean="0"/>
              <a:t>firstResIdObj</a:t>
            </a:r>
            <a:r>
              <a:rPr lang="en-US" sz="1600" dirty="0" smtClean="0"/>
              <a:t>, uint32_t </a:t>
            </a:r>
            <a:r>
              <a:rPr lang="en-US" sz="1600" dirty="0" err="1" smtClean="0"/>
              <a:t>numResources</a:t>
            </a:r>
            <a:r>
              <a:rPr lang="en-US" sz="1600" dirty="0" smtClean="0"/>
              <a:t>)   </a:t>
            </a:r>
          </a:p>
          <a:p>
            <a:pPr>
              <a:buNone/>
            </a:pPr>
            <a:r>
              <a:rPr lang="en-US" sz="1600" dirty="0" smtClean="0"/>
              <a:t>	Allocate a contiguous region of specified EDMA3 Resource like DMA channel, QDMA channel, PaRAM Set or TCC. </a:t>
            </a:r>
            <a:br>
              <a:rPr lang="en-US" sz="1600" dirty="0" smtClean="0"/>
            </a:br>
            <a:endParaRPr lang="en-US" sz="1600" dirty="0" smtClean="0"/>
          </a:p>
          <a:p>
            <a:pPr>
              <a:buNone/>
            </a:pPr>
            <a:r>
              <a:rPr lang="en-US" sz="1600" dirty="0" smtClean="0"/>
              <a:t>EDMA3_RM_Result  </a:t>
            </a:r>
            <a:r>
              <a:rPr lang="en-US" sz="1600" dirty="0" smtClean="0">
                <a:hlinkClick r:id="rId2" action="ppaction://hlinkfile"/>
              </a:rPr>
              <a:t>EDMA3_RM_freeContiguousResource</a:t>
            </a:r>
            <a:r>
              <a:rPr lang="en-US" sz="1600" dirty="0" smtClean="0"/>
              <a:t> (EDMA3_RM_Handle hEdmaResMgr, </a:t>
            </a:r>
            <a:r>
              <a:rPr lang="en-US" sz="1600" dirty="0" smtClean="0">
                <a:hlinkClick r:id="rId3" action="ppaction://hlinkfile"/>
              </a:rPr>
              <a:t>EDMA3_RM_ResDesc</a:t>
            </a:r>
            <a:r>
              <a:rPr lang="en-US" sz="1600" dirty="0" smtClean="0"/>
              <a:t> *</a:t>
            </a:r>
            <a:r>
              <a:rPr lang="en-US" sz="1600" dirty="0" err="1" smtClean="0"/>
              <a:t>firstResIdObj</a:t>
            </a:r>
            <a:r>
              <a:rPr lang="en-US" sz="1600" dirty="0" smtClean="0"/>
              <a:t>, uint32_t </a:t>
            </a:r>
            <a:r>
              <a:rPr lang="en-US" sz="1600" dirty="0" err="1" smtClean="0"/>
              <a:t>numResources</a:t>
            </a:r>
            <a:r>
              <a:rPr lang="en-US" sz="1600" dirty="0" smtClean="0"/>
              <a:t>)   </a:t>
            </a:r>
          </a:p>
          <a:p>
            <a:pPr>
              <a:buNone/>
            </a:pPr>
            <a:r>
              <a:rPr lang="en-US" sz="1600" dirty="0" smtClean="0"/>
              <a:t>	Free a contiguous region of specified EDMA3 Resource like DMA channel, QDMA channel, PaRAM Set or TCC, previously allocated. </a:t>
            </a:r>
            <a:br>
              <a:rPr lang="en-US" sz="1600" dirty="0" smtClean="0"/>
            </a:br>
            <a:endParaRPr lang="en-US" sz="1500" dirty="0" smtClean="0"/>
          </a:p>
          <a:p>
            <a:pPr>
              <a:buNone/>
            </a:pPr>
            <a:endParaRPr lang="en-US" sz="1500" dirty="0" smtClean="0"/>
          </a:p>
          <a:p>
            <a:pPr>
              <a:buNone/>
            </a:pPr>
            <a:r>
              <a:rPr lang="en-US" sz="1500" b="1" dirty="0" smtClean="0">
                <a:solidFill>
                  <a:srgbClr val="FF0000"/>
                </a:solidFill>
              </a:rPr>
              <a:t> For a description of the parameter structures, see EDMA3 Resource Manager User Guide, part of the edma3 release</a:t>
            </a:r>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Advance  EDMA  RM API – Partial list</a:t>
            </a:r>
            <a:endParaRPr lang="en-US" sz="3600" dirty="0"/>
          </a:p>
        </p:txBody>
      </p:sp>
      <p:sp>
        <p:nvSpPr>
          <p:cNvPr id="3" name="Content Placeholder 2"/>
          <p:cNvSpPr>
            <a:spLocks noGrp="1"/>
          </p:cNvSpPr>
          <p:nvPr>
            <p:ph idx="1"/>
          </p:nvPr>
        </p:nvSpPr>
        <p:spPr/>
        <p:txBody>
          <a:bodyPr>
            <a:normAutofit fontScale="92500" lnSpcReduction="10000"/>
          </a:bodyPr>
          <a:lstStyle/>
          <a:p>
            <a:pPr>
              <a:buNone/>
            </a:pPr>
            <a:r>
              <a:rPr lang="en-US" sz="1400" dirty="0" smtClean="0"/>
              <a:t>EDMA3_RM_Result  </a:t>
            </a:r>
            <a:r>
              <a:rPr lang="en-US" sz="1400" dirty="0" smtClean="0">
                <a:hlinkClick r:id="rId2" action="ppaction://hlinkfile"/>
              </a:rPr>
              <a:t>EDMA3_RM_allocLogicalChannel</a:t>
            </a:r>
            <a:r>
              <a:rPr lang="en-US" sz="1400" dirty="0" smtClean="0"/>
              <a:t> (EDMA3_RM_Handle hEdmaResMgr, </a:t>
            </a:r>
            <a:r>
              <a:rPr lang="en-US" sz="1400" dirty="0" smtClean="0">
                <a:hlinkClick r:id="rId3" action="ppaction://hlinkfile"/>
              </a:rPr>
              <a:t>EDMA3_RM_ResDesc</a:t>
            </a:r>
            <a:r>
              <a:rPr lang="en-US" sz="1400" dirty="0" smtClean="0"/>
              <a:t> *</a:t>
            </a:r>
            <a:r>
              <a:rPr lang="en-US" sz="1400" dirty="0" err="1" smtClean="0"/>
              <a:t>lChObj</a:t>
            </a:r>
            <a:r>
              <a:rPr lang="en-US" sz="1400" dirty="0" smtClean="0"/>
              <a:t>, uint32_t *</a:t>
            </a:r>
            <a:r>
              <a:rPr lang="en-US" sz="1400" dirty="0" err="1" smtClean="0"/>
              <a:t>pParam</a:t>
            </a:r>
            <a:r>
              <a:rPr lang="en-US" sz="1400" dirty="0" smtClean="0"/>
              <a:t>, uint32_t *</a:t>
            </a:r>
            <a:r>
              <a:rPr lang="en-US" sz="1400" dirty="0" err="1" smtClean="0"/>
              <a:t>pTcc</a:t>
            </a:r>
            <a:r>
              <a:rPr lang="en-US" sz="1400" dirty="0" smtClean="0"/>
              <a:t>)  </a:t>
            </a:r>
          </a:p>
          <a:p>
            <a:pPr>
              <a:buNone/>
            </a:pPr>
            <a:r>
              <a:rPr lang="en-US" sz="1400" dirty="0" smtClean="0"/>
              <a:t>	 Request a DMA/QDMA/Link channel. </a:t>
            </a:r>
            <a:br>
              <a:rPr lang="en-US" sz="1400" dirty="0" smtClean="0"/>
            </a:br>
            <a:endParaRPr lang="en-US" sz="1400" dirty="0" smtClean="0"/>
          </a:p>
          <a:p>
            <a:pPr>
              <a:buNone/>
            </a:pPr>
            <a:r>
              <a:rPr lang="en-US" sz="1400" dirty="0" smtClean="0"/>
              <a:t>EDMA3_RM_Result  </a:t>
            </a:r>
            <a:r>
              <a:rPr lang="en-US" sz="1400" dirty="0" smtClean="0">
                <a:hlinkClick r:id="rId2" action="ppaction://hlinkfile"/>
              </a:rPr>
              <a:t>EDMA3_RM_freeLogicalChannel</a:t>
            </a:r>
            <a:r>
              <a:rPr lang="en-US" sz="1400" dirty="0" smtClean="0"/>
              <a:t> (EDMA3_RM_Handle hEdmaResMgr, </a:t>
            </a:r>
            <a:r>
              <a:rPr lang="en-US" sz="1400" dirty="0" smtClean="0">
                <a:hlinkClick r:id="rId3" action="ppaction://hlinkfile"/>
              </a:rPr>
              <a:t>EDMA3_RM_ResDesc</a:t>
            </a:r>
            <a:r>
              <a:rPr lang="en-US" sz="1400" dirty="0" smtClean="0"/>
              <a:t> *</a:t>
            </a:r>
            <a:r>
              <a:rPr lang="en-US" sz="1400" dirty="0" err="1" smtClean="0"/>
              <a:t>lChObj</a:t>
            </a:r>
            <a:r>
              <a:rPr lang="en-US" sz="1400" dirty="0" smtClean="0"/>
              <a:t>)   </a:t>
            </a:r>
          </a:p>
          <a:p>
            <a:pPr>
              <a:buNone/>
            </a:pPr>
            <a:r>
              <a:rPr lang="en-US" sz="1400" dirty="0" smtClean="0"/>
              <a:t>	This API is used to free the specified channel (DMA/QDMA/Link) and its associated resources (PaRAM Set, TCC etc). </a:t>
            </a:r>
            <a:br>
              <a:rPr lang="en-US" sz="1400" dirty="0" smtClean="0"/>
            </a:br>
            <a:endParaRPr lang="en-US" sz="1400" dirty="0" smtClean="0"/>
          </a:p>
          <a:p>
            <a:pPr>
              <a:buNone/>
            </a:pPr>
            <a:r>
              <a:rPr lang="en-US" sz="1400" dirty="0" smtClean="0"/>
              <a:t>EDMA3_RM_Result  </a:t>
            </a:r>
            <a:r>
              <a:rPr lang="en-US" sz="1400" dirty="0" smtClean="0">
                <a:hlinkClick r:id="rId2" action="ppaction://hlinkfile"/>
              </a:rPr>
              <a:t>EDMA3_RM_mapEdmaChannel</a:t>
            </a:r>
            <a:r>
              <a:rPr lang="en-US" sz="1400" dirty="0" smtClean="0"/>
              <a:t> (EDMA3_RM_Handle hEdmaResMgr, uint32_t </a:t>
            </a:r>
            <a:r>
              <a:rPr lang="en-US" sz="1400" dirty="0" err="1" smtClean="0"/>
              <a:t>channelId</a:t>
            </a:r>
            <a:r>
              <a:rPr lang="en-US" sz="1400" dirty="0" smtClean="0"/>
              <a:t>, uint32_t </a:t>
            </a:r>
            <a:r>
              <a:rPr lang="en-US" sz="1400" dirty="0" err="1" smtClean="0"/>
              <a:t>paRAMId</a:t>
            </a:r>
            <a:r>
              <a:rPr lang="en-US" sz="1400" dirty="0" smtClean="0"/>
              <a:t>)  </a:t>
            </a:r>
          </a:p>
          <a:p>
            <a:pPr>
              <a:buNone/>
            </a:pPr>
            <a:r>
              <a:rPr lang="en-US" sz="1400" dirty="0" smtClean="0"/>
              <a:t>	 Bind the resources DMA Channel and PaRAM Set. Both the DMA channel and the PaRAM set should be previously allocated. If they are not, this API will result in error. </a:t>
            </a:r>
            <a:br>
              <a:rPr lang="en-US" sz="1400" dirty="0" smtClean="0"/>
            </a:br>
            <a:endParaRPr lang="en-US" sz="1400" dirty="0" smtClean="0"/>
          </a:p>
          <a:p>
            <a:pPr>
              <a:buNone/>
            </a:pPr>
            <a:r>
              <a:rPr lang="en-US" sz="1400" dirty="0" smtClean="0"/>
              <a:t>EDMA3_RM_Result  </a:t>
            </a:r>
            <a:r>
              <a:rPr lang="en-US" sz="1400" dirty="0" smtClean="0">
                <a:hlinkClick r:id="rId2" action="ppaction://hlinkfile"/>
              </a:rPr>
              <a:t>EDMA3_RM_mapQdmaChannel</a:t>
            </a:r>
            <a:r>
              <a:rPr lang="en-US" sz="1400" dirty="0" smtClean="0"/>
              <a:t> (EDMA3_RM_Handle hEdmaResMgr, uint32_t </a:t>
            </a:r>
            <a:r>
              <a:rPr lang="en-US" sz="1400" dirty="0" err="1" smtClean="0"/>
              <a:t>channelId</a:t>
            </a:r>
            <a:r>
              <a:rPr lang="en-US" sz="1400" dirty="0" smtClean="0"/>
              <a:t>, uint32_t </a:t>
            </a:r>
            <a:r>
              <a:rPr lang="en-US" sz="1400" dirty="0" err="1" smtClean="0"/>
              <a:t>paRAMId</a:t>
            </a:r>
            <a:r>
              <a:rPr lang="en-US" sz="1400" dirty="0" smtClean="0"/>
              <a:t>, </a:t>
            </a:r>
            <a:r>
              <a:rPr lang="en-US" sz="1400" dirty="0" smtClean="0">
                <a:hlinkClick r:id="rId4" action="ppaction://hlinkfile"/>
              </a:rPr>
              <a:t>EDMA3_RM_QdmaTrigWord</a:t>
            </a:r>
            <a:r>
              <a:rPr lang="en-US" sz="1400" dirty="0" smtClean="0"/>
              <a:t> </a:t>
            </a:r>
            <a:r>
              <a:rPr lang="en-US" sz="1400" dirty="0" err="1" smtClean="0"/>
              <a:t>trigWord</a:t>
            </a:r>
            <a:r>
              <a:rPr lang="en-US" sz="1400" dirty="0" smtClean="0"/>
              <a:t>)  </a:t>
            </a:r>
          </a:p>
          <a:p>
            <a:pPr>
              <a:buNone/>
            </a:pPr>
            <a:r>
              <a:rPr lang="en-US" sz="1400" dirty="0" smtClean="0"/>
              <a:t>	 Bind the resources QDMA Channel and PaRAM Set. Also, Set the trigger word for the QDMA channel. Both the QDMA channel and the PaRAM set should be previously allocated. If they are not, this API will result in error. </a:t>
            </a:r>
            <a:br>
              <a:rPr lang="en-US" sz="1400" dirty="0" smtClean="0"/>
            </a:br>
            <a:endParaRPr lang="en-US" sz="1500" dirty="0" smtClean="0"/>
          </a:p>
          <a:p>
            <a:pPr>
              <a:buNone/>
            </a:pPr>
            <a:r>
              <a:rPr lang="en-US" sz="1500" b="1" dirty="0" smtClean="0">
                <a:solidFill>
                  <a:srgbClr val="FF0000"/>
                </a:solidFill>
              </a:rPr>
              <a:t> For a description of the parameter structures, see EDMA3 Resource Manager User Guide, part of the edma3 release</a:t>
            </a:r>
          </a:p>
          <a:p>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normAutofit fontScale="90000"/>
          </a:bodyPr>
          <a:lstStyle/>
          <a:p>
            <a:r>
              <a:rPr lang="en-US" b="1" dirty="0" smtClean="0">
                <a:solidFill>
                  <a:srgbClr val="FF0000"/>
                </a:solidFill>
              </a:rPr>
              <a:t>EDMA Examples</a:t>
            </a:r>
            <a:br>
              <a:rPr lang="en-US" b="1" dirty="0" smtClean="0">
                <a:solidFill>
                  <a:srgbClr val="FF0000"/>
                </a:solidFill>
              </a:rPr>
            </a:br>
            <a:endParaRPr lang="en-US"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EDMA driver and EDMA RM</a:t>
            </a:r>
            <a:endParaRPr lang="en-US" sz="3600" dirty="0"/>
          </a:p>
        </p:txBody>
      </p:sp>
      <p:sp>
        <p:nvSpPr>
          <p:cNvPr id="3" name="Content Placeholder 2"/>
          <p:cNvSpPr>
            <a:spLocks noGrp="1"/>
          </p:cNvSpPr>
          <p:nvPr>
            <p:ph idx="1"/>
          </p:nvPr>
        </p:nvSpPr>
        <p:spPr/>
        <p:txBody>
          <a:bodyPr>
            <a:normAutofit fontScale="40000" lnSpcReduction="20000"/>
          </a:bodyPr>
          <a:lstStyle/>
          <a:p>
            <a:pPr>
              <a:buNone/>
            </a:pPr>
            <a:r>
              <a:rPr lang="en-US" sz="4000" dirty="0" smtClean="0"/>
              <a:t>EDMA3_DRV_Result   EDMA3_DRV_requestChannel ( </a:t>
            </a:r>
            <a:r>
              <a:rPr lang="en-US" sz="3500" dirty="0" smtClean="0"/>
              <a:t>EDMA3_DRV_Handle  </a:t>
            </a:r>
            <a:r>
              <a:rPr lang="en-US" sz="3500" i="1" dirty="0" err="1" smtClean="0"/>
              <a:t>hEdma</a:t>
            </a:r>
            <a:r>
              <a:rPr lang="en-US" sz="3500" dirty="0" smtClean="0"/>
              <a:t>, uint32_t *  </a:t>
            </a:r>
            <a:r>
              <a:rPr lang="en-US" sz="3500" i="1" dirty="0" err="1" smtClean="0"/>
              <a:t>pLCh</a:t>
            </a:r>
            <a:r>
              <a:rPr lang="en-US" sz="3500" dirty="0" smtClean="0"/>
              <a:t>, uint32_t *  </a:t>
            </a:r>
            <a:r>
              <a:rPr lang="en-US" sz="3500" i="1" dirty="0" err="1" smtClean="0"/>
              <a:t>pTcc</a:t>
            </a:r>
            <a:r>
              <a:rPr lang="en-US" sz="3500" dirty="0" smtClean="0"/>
              <a:t>, EDMA3_RM_EventQueue  </a:t>
            </a:r>
            <a:r>
              <a:rPr lang="en-US" sz="3500" i="1" dirty="0" err="1" smtClean="0"/>
              <a:t>evtQueue</a:t>
            </a:r>
            <a:r>
              <a:rPr lang="en-US" sz="3500" dirty="0" smtClean="0"/>
              <a:t>, EDMA3_RM_TccCallback  </a:t>
            </a:r>
            <a:r>
              <a:rPr lang="en-US" sz="3500" i="1" dirty="0" err="1" smtClean="0"/>
              <a:t>tccCb</a:t>
            </a:r>
            <a:r>
              <a:rPr lang="en-US" sz="3500" dirty="0" smtClean="0"/>
              <a:t>, void *  </a:t>
            </a:r>
            <a:r>
              <a:rPr lang="en-US" sz="3500" i="1" dirty="0" err="1" smtClean="0"/>
              <a:t>cbData</a:t>
            </a:r>
            <a:r>
              <a:rPr lang="en-US" sz="4000" dirty="0" smtClean="0"/>
              <a:t>   ) </a:t>
            </a:r>
          </a:p>
          <a:p>
            <a:pPr>
              <a:buNone/>
            </a:pPr>
            <a:endParaRPr lang="en-US" dirty="0" smtClean="0"/>
          </a:p>
          <a:p>
            <a:pPr>
              <a:buNone/>
            </a:pPr>
            <a:r>
              <a:rPr lang="en-US" dirty="0" smtClean="0"/>
              <a:t>Request a DMA/QDMA/Link channel.  Each channel (DMA/QDMA/Link) must be requested before initiating a DMA transfer on that channel.</a:t>
            </a:r>
          </a:p>
          <a:p>
            <a:pPr>
              <a:buNone/>
            </a:pPr>
            <a:r>
              <a:rPr lang="en-US" dirty="0" smtClean="0"/>
              <a:t>This API is used to allocate a logical channel (DMA/QDMA/Link) along with the associated resources. For DMA and QDMA channels, TCC and PaRAM Set are also allocated along with the requested channel. User can also specify a specific TCC which needs to be allocated with the DMA/QDMA channel or else can request any available TCC.</a:t>
            </a:r>
          </a:p>
          <a:p>
            <a:pPr>
              <a:buNone/>
            </a:pPr>
            <a:r>
              <a:rPr lang="en-US" dirty="0" smtClean="0"/>
              <a:t>For Link channels, ONLY a PaRAM Set is allocated and the allocated PaRAM Set number is returned as the logical channel no. A TCC code can also be specified while making the request. This TCC code will be copied to the LINK field of the allocated PaRAM Set and will be associated with the Link channel.</a:t>
            </a:r>
          </a:p>
          <a:p>
            <a:pPr>
              <a:buNone/>
            </a:pPr>
            <a:r>
              <a:rPr lang="en-US" dirty="0" smtClean="0"/>
              <a:t>User can request a specific logical channel - DMA, QDMA and Link, by passing the channel id in '</a:t>
            </a:r>
            <a:r>
              <a:rPr lang="en-US" dirty="0" err="1" smtClean="0"/>
              <a:t>pLCh</a:t>
            </a:r>
            <a:r>
              <a:rPr lang="en-US" dirty="0" smtClean="0"/>
              <a:t>'. Note that the channel id is the same as the actual resource id in case of DMA channels and Link channels. For DMA channels, channel id lies between 0 and (max </a:t>
            </a:r>
            <a:r>
              <a:rPr lang="en-US" dirty="0" err="1" smtClean="0"/>
              <a:t>dma</a:t>
            </a:r>
            <a:r>
              <a:rPr lang="en-US" dirty="0" smtClean="0"/>
              <a:t> channels - 1). For Link channels, channel id lies between (max </a:t>
            </a:r>
            <a:r>
              <a:rPr lang="en-US" dirty="0" err="1" smtClean="0"/>
              <a:t>dma</a:t>
            </a:r>
            <a:r>
              <a:rPr lang="en-US" dirty="0" smtClean="0"/>
              <a:t> channels) and (max param sets - 1). To allocate specific QDMA channels, user SHOULD use the defines EDMA3_DRV_QDMA_CHANNEL_X mentioned above.</a:t>
            </a:r>
          </a:p>
          <a:p>
            <a:pPr>
              <a:buNone/>
            </a:pPr>
            <a:r>
              <a:rPr lang="en-US" dirty="0" smtClean="0"/>
              <a:t>User can also request ANY available logical channel by specifying the below mentioned values in '*</a:t>
            </a:r>
            <a:r>
              <a:rPr lang="en-US" dirty="0" err="1" smtClean="0"/>
              <a:t>pLCh</a:t>
            </a:r>
            <a:r>
              <a:rPr lang="en-US" dirty="0" smtClean="0"/>
              <a:t>': a) EDMA3_DRV_DMA_CHANNEL_ANY: For DMA channels b) EDMA3_DRV_QDMA_CHANNEL_ANY: For QDMA channels, and c) EDMA3_DRV_LINK_CHANNEL: For Link channels. Normally user should use this value to request link channels (PaRAM Sets used for linking purpose only), unless he wants to use some specific link channels (PaRAM Sets) which is also allowed. d) EDMA3_DRV_LINK_CHANNEL_WITH_TCC: For Link channels. User should use this value to request link channels with TCC code.</a:t>
            </a:r>
          </a:p>
          <a:p>
            <a:pPr>
              <a:buNone/>
            </a:pPr>
            <a:r>
              <a:rPr lang="en-US" sz="4000" dirty="0" smtClean="0">
                <a:solidFill>
                  <a:srgbClr val="FF0000"/>
                </a:solidFill>
              </a:rPr>
              <a:t>This API internally uses EDMA3_RM_allocResource () to allocate the desired resources (DMA/QDMA channel, PaRAM Set and TCC).</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normAutofit fontScale="70000" lnSpcReduction="20000"/>
          </a:bodyPr>
          <a:lstStyle/>
          <a:p>
            <a:r>
              <a:rPr lang="en-US" dirty="0" smtClean="0"/>
              <a:t>For more information on the RM module, refer to the wiki </a:t>
            </a:r>
          </a:p>
          <a:p>
            <a:pPr>
              <a:buNone/>
            </a:pPr>
            <a:r>
              <a:rPr lang="en-US" sz="2300" dirty="0" smtClean="0">
                <a:hlinkClick r:id="rId4"/>
              </a:rPr>
              <a:t>https://twiki.dal.design.ti.com/bin/view/ASP/DSPS/Germantwn/ResourceManager</a:t>
            </a:r>
            <a:endParaRPr lang="en-US" sz="2300" dirty="0" smtClean="0"/>
          </a:p>
          <a:p>
            <a:pPr>
              <a:buNone/>
            </a:pPr>
            <a:r>
              <a:rPr lang="en-US" dirty="0" smtClean="0"/>
              <a:t> </a:t>
            </a:r>
          </a:p>
          <a:p>
            <a:r>
              <a:rPr lang="en-US" dirty="0" smtClean="0"/>
              <a:t>For more information on the EDMA RM and  drivers refer to the edma release of mcsdk </a:t>
            </a:r>
          </a:p>
          <a:p>
            <a:pPr>
              <a:buNone/>
            </a:pPr>
            <a:r>
              <a:rPr lang="en-US" sz="2600" dirty="0" smtClean="0"/>
              <a:t>     	edma3_XX\packages\ti\sdo\edma3\rm\docs\ EDMA3_RM_User_Guide.pdf  </a:t>
            </a:r>
          </a:p>
          <a:p>
            <a:pPr>
              <a:buNone/>
            </a:pPr>
            <a:r>
              <a:rPr lang="en-US" dirty="0" smtClean="0"/>
              <a:t>	</a:t>
            </a:r>
            <a:r>
              <a:rPr lang="en-US" sz="2600" dirty="0" smtClean="0"/>
              <a:t>edma3_XX\packages\ti\sdo\edma3\drv\docs\ EDMA3_Driver_User_Guide.pdf </a:t>
            </a:r>
          </a:p>
          <a:p>
            <a:pPr>
              <a:buNone/>
            </a:pPr>
            <a:endParaRPr lang="en-US" sz="2600" dirty="0" smtClean="0"/>
          </a:p>
          <a:p>
            <a:pPr>
              <a:buNone/>
            </a:pPr>
            <a:r>
              <a:rPr lang="en-US" sz="2600" dirty="0" smtClean="0"/>
              <a:t>And to the html files in the same location</a:t>
            </a:r>
          </a:p>
          <a:p>
            <a:pPr>
              <a:buNone/>
            </a:pPr>
            <a:endParaRPr lang="en-US" dirty="0" smtClean="0"/>
          </a:p>
          <a:p>
            <a:r>
              <a:rPr lang="en-US" dirty="0" smtClean="0"/>
              <a:t>View the complete </a:t>
            </a:r>
            <a:r>
              <a:rPr lang="en-US" dirty="0" smtClean="0">
                <a:hlinkClick r:id="rId5"/>
              </a:rPr>
              <a:t>C66x Multicore SOC Online Training for KeyStone Devices</a:t>
            </a:r>
            <a:r>
              <a:rPr lang="en-US" dirty="0" smtClean="0"/>
              <a:t>, including details on the individual modules.</a:t>
            </a:r>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does RM LLD Module Do?</a:t>
            </a:r>
            <a:endParaRPr lang="en-US" sz="3600" dirty="0"/>
          </a:p>
        </p:txBody>
      </p:sp>
      <p:sp>
        <p:nvSpPr>
          <p:cNvPr id="4" name="Content Placeholder 3"/>
          <p:cNvSpPr>
            <a:spLocks noGrp="1"/>
          </p:cNvSpPr>
          <p:nvPr>
            <p:ph idx="1"/>
          </p:nvPr>
        </p:nvSpPr>
        <p:spPr/>
        <p:txBody>
          <a:bodyPr>
            <a:normAutofit lnSpcReduction="10000"/>
          </a:bodyPr>
          <a:lstStyle/>
          <a:p>
            <a:r>
              <a:rPr lang="en-US" sz="2800" dirty="0" smtClean="0"/>
              <a:t>The RM LLD answers Two questions</a:t>
            </a:r>
          </a:p>
          <a:p>
            <a:pPr lvl="1"/>
            <a:r>
              <a:rPr lang="en-US" dirty="0" smtClean="0"/>
              <a:t>Can I (the DSP core) configure the following resource?</a:t>
            </a:r>
          </a:p>
          <a:p>
            <a:pPr lvl="1"/>
            <a:r>
              <a:rPr lang="en-US" dirty="0" smtClean="0"/>
              <a:t>Can I (the DSP core) use the following resource?</a:t>
            </a:r>
          </a:p>
          <a:p>
            <a:r>
              <a:rPr lang="en-US" sz="2800" dirty="0" smtClean="0"/>
              <a:t>The permissions are statically defined during compilation time and loaded with all the constants</a:t>
            </a:r>
          </a:p>
          <a:p>
            <a:r>
              <a:rPr lang="en-US" sz="2800" dirty="0" smtClean="0"/>
              <a:t> A single core “master” builds a table structure with permissions and distributes it to all cores “slave“</a:t>
            </a:r>
          </a:p>
          <a:p>
            <a:r>
              <a:rPr lang="en-US" sz="2800" dirty="0" smtClean="0"/>
              <a:t>ARM  available resources are defined in the device tree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Application and resource manager</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46351" y="1600200"/>
            <a:ext cx="8640449" cy="43243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idx="4294967295"/>
          </p:nvPr>
        </p:nvSpPr>
        <p:spPr>
          <a:xfrm>
            <a:off x="231775" y="144463"/>
            <a:ext cx="8458200" cy="814387"/>
          </a:xfrm>
        </p:spPr>
        <p:txBody>
          <a:bodyPr/>
          <a:lstStyle/>
          <a:p>
            <a:pPr eaLnBrk="1" hangingPunct="1"/>
            <a:r>
              <a:rPr lang="en-US" dirty="0" smtClean="0"/>
              <a:t>RM Initialize-Start Sequence</a:t>
            </a:r>
          </a:p>
        </p:txBody>
      </p:sp>
      <p:sp>
        <p:nvSpPr>
          <p:cNvPr id="12293" name="Rectangle 3"/>
          <p:cNvSpPr>
            <a:spLocks noGrp="1" noChangeArrowheads="1"/>
          </p:cNvSpPr>
          <p:nvPr>
            <p:ph type="body" idx="4294967295"/>
          </p:nvPr>
        </p:nvSpPr>
        <p:spPr>
          <a:xfrm>
            <a:off x="344488" y="1447800"/>
            <a:ext cx="8477250" cy="4495800"/>
          </a:xfrm>
          <a:noFill/>
        </p:spPr>
        <p:txBody>
          <a:bodyPr>
            <a:normAutofit fontScale="77500" lnSpcReduction="20000"/>
          </a:bodyPr>
          <a:lstStyle/>
          <a:p>
            <a:pPr eaLnBrk="1" hangingPunct="1">
              <a:lnSpc>
                <a:spcPct val="90000"/>
              </a:lnSpc>
            </a:pPr>
            <a:r>
              <a:rPr lang="en-US" dirty="0" smtClean="0"/>
              <a:t>One  (and only one) DSP core initializes RM</a:t>
            </a:r>
          </a:p>
          <a:p>
            <a:pPr eaLnBrk="1" hangingPunct="1">
              <a:lnSpc>
                <a:spcPct val="90000"/>
              </a:lnSpc>
            </a:pPr>
            <a:r>
              <a:rPr lang="en-US" dirty="0" smtClean="0"/>
              <a:t>Remaining DSP cores start RM</a:t>
            </a:r>
          </a:p>
          <a:p>
            <a:pPr eaLnBrk="1" hangingPunct="1">
              <a:lnSpc>
                <a:spcPct val="90000"/>
              </a:lnSpc>
            </a:pPr>
            <a:r>
              <a:rPr lang="en-US" dirty="0" smtClean="0"/>
              <a:t>Initialization and starting roles decided by application via the RM function invoked on the DSP core</a:t>
            </a:r>
          </a:p>
          <a:p>
            <a:pPr lvl="1" eaLnBrk="1" hangingPunct="1">
              <a:lnSpc>
                <a:spcPct val="90000"/>
              </a:lnSpc>
            </a:pPr>
            <a:r>
              <a:rPr lang="en-US" dirty="0" smtClean="0"/>
              <a:t>Rm_init – Core initializes RM</a:t>
            </a:r>
          </a:p>
          <a:p>
            <a:pPr lvl="1" eaLnBrk="1" hangingPunct="1">
              <a:lnSpc>
                <a:spcPct val="90000"/>
              </a:lnSpc>
            </a:pPr>
            <a:r>
              <a:rPr lang="en-US" dirty="0" smtClean="0"/>
              <a:t>Rm_start – Core starts RM</a:t>
            </a:r>
          </a:p>
          <a:p>
            <a:pPr eaLnBrk="1" hangingPunct="1">
              <a:lnSpc>
                <a:spcPct val="90000"/>
              </a:lnSpc>
            </a:pPr>
            <a:r>
              <a:rPr lang="en-US" dirty="0" smtClean="0"/>
              <a:t>No RM control or data messages passed between initializing core and starting cores</a:t>
            </a:r>
          </a:p>
          <a:p>
            <a:pPr lvl="1" eaLnBrk="1" hangingPunct="1">
              <a:lnSpc>
                <a:spcPct val="90000"/>
              </a:lnSpc>
            </a:pPr>
            <a:r>
              <a:rPr lang="en-US" dirty="0" smtClean="0"/>
              <a:t>All resource information communicated via permission tables located in MSMCSRAM or DDR</a:t>
            </a:r>
          </a:p>
          <a:p>
            <a:pPr eaLnBrk="1" hangingPunct="1">
              <a:lnSpc>
                <a:spcPct val="90000"/>
              </a:lnSpc>
            </a:pPr>
            <a:r>
              <a:rPr lang="en-US" dirty="0" smtClean="0"/>
              <a:t>After DSP cores init and start all cores assume the same role</a:t>
            </a:r>
          </a:p>
          <a:p>
            <a:pPr lvl="1" eaLnBrk="1" hangingPunct="1">
              <a:lnSpc>
                <a:spcPct val="90000"/>
              </a:lnSpc>
            </a:pPr>
            <a:r>
              <a:rPr lang="en-US" dirty="0" smtClean="0"/>
              <a:t>Handle permission requests from LLDs by checking shared permission tables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txBox="1">
            <a:spLocks noGrp="1"/>
          </p:cNvSpPr>
          <p:nvPr/>
        </p:nvSpPr>
        <p:spPr bwMode="auto">
          <a:xfrm>
            <a:off x="6642100" y="6078538"/>
            <a:ext cx="2133600" cy="206375"/>
          </a:xfrm>
          <a:prstGeom prst="rect">
            <a:avLst/>
          </a:prstGeom>
          <a:noFill/>
          <a:ln w="9525">
            <a:noFill/>
            <a:miter lim="800000"/>
            <a:headEnd/>
            <a:tailEnd/>
          </a:ln>
        </p:spPr>
        <p:txBody>
          <a:bodyPr/>
          <a:lstStyle/>
          <a:p>
            <a:pPr algn="r"/>
            <a:fld id="{ADB240DF-0B68-4B0C-805C-79F97BDFA747}" type="slidenum">
              <a:rPr lang="en-US" sz="800"/>
              <a:pPr algn="r"/>
              <a:t>8</a:t>
            </a:fld>
            <a:endParaRPr lang="en-US" sz="800" dirty="0"/>
          </a:p>
        </p:txBody>
      </p:sp>
      <p:sp>
        <p:nvSpPr>
          <p:cNvPr id="13316" name="Rectangle 2"/>
          <p:cNvSpPr>
            <a:spLocks noGrp="1" noChangeArrowheads="1"/>
          </p:cNvSpPr>
          <p:nvPr>
            <p:ph type="title" idx="4294967295"/>
          </p:nvPr>
        </p:nvSpPr>
        <p:spPr>
          <a:xfrm>
            <a:off x="231775" y="144463"/>
            <a:ext cx="8458200" cy="814387"/>
          </a:xfrm>
        </p:spPr>
        <p:txBody>
          <a:bodyPr/>
          <a:lstStyle/>
          <a:p>
            <a:pPr eaLnBrk="1" hangingPunct="1"/>
            <a:r>
              <a:rPr lang="en-US" dirty="0" smtClean="0"/>
              <a:t>Role of RM Initializing Core</a:t>
            </a:r>
          </a:p>
        </p:txBody>
      </p:sp>
      <p:sp>
        <p:nvSpPr>
          <p:cNvPr id="13317" name="Rectangle 3"/>
          <p:cNvSpPr>
            <a:spLocks noGrp="1" noChangeArrowheads="1"/>
          </p:cNvSpPr>
          <p:nvPr>
            <p:ph type="body" idx="4294967295"/>
          </p:nvPr>
        </p:nvSpPr>
        <p:spPr>
          <a:xfrm>
            <a:off x="333375" y="1185863"/>
            <a:ext cx="8477250" cy="4697412"/>
          </a:xfrm>
          <a:noFill/>
        </p:spPr>
        <p:txBody>
          <a:bodyPr>
            <a:normAutofit fontScale="85000" lnSpcReduction="20000"/>
          </a:bodyPr>
          <a:lstStyle/>
          <a:p>
            <a:pPr eaLnBrk="1" hangingPunct="1">
              <a:lnSpc>
                <a:spcPct val="90000"/>
              </a:lnSpc>
            </a:pPr>
            <a:r>
              <a:rPr lang="en-US" dirty="0" smtClean="0"/>
              <a:t>Rm_init invoked by application</a:t>
            </a:r>
          </a:p>
          <a:p>
            <a:pPr lvl="1" eaLnBrk="1" hangingPunct="1">
              <a:lnSpc>
                <a:spcPct val="90000"/>
              </a:lnSpc>
            </a:pPr>
            <a:r>
              <a:rPr lang="en-US" dirty="0" smtClean="0"/>
              <a:t>Pointer to device resource table permissions passed as argument</a:t>
            </a:r>
          </a:p>
          <a:p>
            <a:pPr lvl="1" eaLnBrk="1" hangingPunct="1">
              <a:lnSpc>
                <a:spcPct val="90000"/>
              </a:lnSpc>
            </a:pPr>
            <a:r>
              <a:rPr lang="en-US" dirty="0" smtClean="0"/>
              <a:t>Must be invoked prior to any QMSS, CPPI, and PA functions</a:t>
            </a:r>
          </a:p>
          <a:p>
            <a:pPr>
              <a:lnSpc>
                <a:spcPct val="90000"/>
              </a:lnSpc>
            </a:pPr>
            <a:r>
              <a:rPr lang="en-US" dirty="0" err="1" smtClean="0"/>
              <a:t>RM_init</a:t>
            </a:r>
            <a:r>
              <a:rPr lang="en-US" dirty="0" smtClean="0"/>
              <a:t> algorithm</a:t>
            </a:r>
          </a:p>
          <a:p>
            <a:pPr lvl="1">
              <a:lnSpc>
                <a:spcPct val="90000"/>
              </a:lnSpc>
            </a:pPr>
            <a:r>
              <a:rPr lang="en-US" dirty="0" smtClean="0"/>
              <a:t>Rm_init sets all resources to deny all initialization and usage accesses</a:t>
            </a:r>
          </a:p>
          <a:p>
            <a:pPr lvl="1">
              <a:lnSpc>
                <a:spcPct val="90000"/>
              </a:lnSpc>
            </a:pPr>
            <a:r>
              <a:rPr lang="en-US" dirty="0" smtClean="0"/>
              <a:t>Rm_init copies all permissions specified by the input resource table into the internal permission tables</a:t>
            </a:r>
          </a:p>
          <a:p>
            <a:pPr lvl="1" eaLnBrk="1" hangingPunct="1">
              <a:lnSpc>
                <a:spcPct val="90000"/>
              </a:lnSpc>
            </a:pPr>
            <a:r>
              <a:rPr lang="en-US" dirty="0" smtClean="0"/>
              <a:t>The internal permission tables MUST be placed in shared memory</a:t>
            </a:r>
          </a:p>
          <a:p>
            <a:pPr lvl="1">
              <a:lnSpc>
                <a:spcPct val="90000"/>
              </a:lnSpc>
            </a:pPr>
            <a:r>
              <a:rPr lang="en-US" dirty="0" smtClean="0"/>
              <a:t>Rm_init sets the “permissions valid” flag in a global RM sync variable located in shared memory</a:t>
            </a:r>
          </a:p>
          <a:p>
            <a:pPr lvl="1" eaLnBrk="1" hangingPunct="1">
              <a:lnSpc>
                <a:spcPct val="90000"/>
              </a:lnSpc>
            </a:pPr>
            <a:r>
              <a:rPr lang="en-US" dirty="0" smtClean="0"/>
              <a:t>Flag used by RM start cores</a:t>
            </a:r>
          </a:p>
          <a:p>
            <a:pPr lvl="1">
              <a:lnSpc>
                <a:spcPct val="90000"/>
              </a:lnSpc>
            </a:pPr>
            <a:r>
              <a:rPr lang="en-US" dirty="0" smtClean="0"/>
              <a:t>Register with LLDs using RM handle</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txBox="1">
            <a:spLocks noGrp="1"/>
          </p:cNvSpPr>
          <p:nvPr/>
        </p:nvSpPr>
        <p:spPr bwMode="auto">
          <a:xfrm>
            <a:off x="6642100" y="6078538"/>
            <a:ext cx="2133600" cy="206375"/>
          </a:xfrm>
          <a:prstGeom prst="rect">
            <a:avLst/>
          </a:prstGeom>
          <a:noFill/>
          <a:ln w="9525">
            <a:noFill/>
            <a:miter lim="800000"/>
            <a:headEnd/>
            <a:tailEnd/>
          </a:ln>
        </p:spPr>
        <p:txBody>
          <a:bodyPr/>
          <a:lstStyle/>
          <a:p>
            <a:pPr algn="r"/>
            <a:fld id="{E0174003-9D4F-4109-B80C-A5CBDF2FAFFF}" type="slidenum">
              <a:rPr lang="en-US" sz="800"/>
              <a:pPr algn="r"/>
              <a:t>9</a:t>
            </a:fld>
            <a:endParaRPr lang="en-US" sz="800" dirty="0"/>
          </a:p>
        </p:txBody>
      </p:sp>
      <p:sp>
        <p:nvSpPr>
          <p:cNvPr id="14340" name="Rectangle 2"/>
          <p:cNvSpPr>
            <a:spLocks noGrp="1" noChangeArrowheads="1"/>
          </p:cNvSpPr>
          <p:nvPr>
            <p:ph type="title" idx="4294967295"/>
          </p:nvPr>
        </p:nvSpPr>
        <p:spPr>
          <a:xfrm>
            <a:off x="231775" y="144463"/>
            <a:ext cx="8458200" cy="814387"/>
          </a:xfrm>
        </p:spPr>
        <p:txBody>
          <a:bodyPr/>
          <a:lstStyle/>
          <a:p>
            <a:pPr eaLnBrk="1" hangingPunct="1"/>
            <a:r>
              <a:rPr lang="en-US" dirty="0" smtClean="0"/>
              <a:t>Role of RM Starting Cores</a:t>
            </a:r>
          </a:p>
        </p:txBody>
      </p:sp>
      <p:sp>
        <p:nvSpPr>
          <p:cNvPr id="14341" name="Rectangle 3"/>
          <p:cNvSpPr>
            <a:spLocks noGrp="1" noChangeArrowheads="1"/>
          </p:cNvSpPr>
          <p:nvPr>
            <p:ph type="body" idx="4294967295"/>
          </p:nvPr>
        </p:nvSpPr>
        <p:spPr>
          <a:xfrm>
            <a:off x="333375" y="1185863"/>
            <a:ext cx="8477250" cy="4643437"/>
          </a:xfrm>
          <a:noFill/>
        </p:spPr>
        <p:txBody>
          <a:bodyPr>
            <a:normAutofit fontScale="85000" lnSpcReduction="20000"/>
          </a:bodyPr>
          <a:lstStyle/>
          <a:p>
            <a:r>
              <a:rPr lang="en-US" dirty="0" smtClean="0"/>
              <a:t>Rm_start invoked by application prior to any QMSS, CPPI, and PA functions</a:t>
            </a:r>
          </a:p>
          <a:p>
            <a:pPr eaLnBrk="1" hangingPunct="1"/>
            <a:r>
              <a:rPr lang="en-US" dirty="0" smtClean="0"/>
              <a:t>Rm_start Algorithm</a:t>
            </a:r>
          </a:p>
          <a:p>
            <a:pPr lvl="1"/>
            <a:r>
              <a:rPr lang="en-US" dirty="0" smtClean="0"/>
              <a:t> pends on global RM sync object waiting for RM server to complete update of internal permission tables</a:t>
            </a:r>
          </a:p>
          <a:p>
            <a:pPr lvl="1" eaLnBrk="1" hangingPunct="1"/>
            <a:r>
              <a:rPr lang="en-US" dirty="0" smtClean="0"/>
              <a:t>Pend is not blocking</a:t>
            </a:r>
          </a:p>
          <a:p>
            <a:pPr lvl="1" eaLnBrk="1" hangingPunct="1"/>
            <a:r>
              <a:rPr lang="en-US" dirty="0" smtClean="0"/>
              <a:t>Tasks can preempt and interrupts can be serviced</a:t>
            </a:r>
          </a:p>
          <a:p>
            <a:pPr lvl="1"/>
            <a:r>
              <a:rPr lang="en-US" dirty="0" smtClean="0"/>
              <a:t>When global RM sync object has “permissions valid” written RM starting core will invalidate all internal permission tables and load new tables</a:t>
            </a:r>
          </a:p>
          <a:p>
            <a:pPr lvl="1"/>
            <a:r>
              <a:rPr lang="en-US" dirty="0" smtClean="0"/>
              <a:t>Register with LLDs using RM handle</a:t>
            </a:r>
          </a:p>
          <a:p>
            <a:pPr>
              <a:lnSpc>
                <a:spcPct val="90000"/>
              </a:lnSpc>
            </a:pPr>
            <a:r>
              <a:rPr lang="en-US" dirty="0" smtClean="0"/>
              <a:t>RM run time algorithm</a:t>
            </a:r>
          </a:p>
          <a:p>
            <a:pPr lvl="1">
              <a:lnSpc>
                <a:spcPct val="90000"/>
              </a:lnSpc>
            </a:pPr>
            <a:r>
              <a:rPr lang="en-US" dirty="0" smtClean="0"/>
              <a:t>Service permission requests</a:t>
            </a:r>
          </a:p>
          <a:p>
            <a:pPr lvl="1"/>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7517</TotalTime>
  <Words>1700</Words>
  <Application>Microsoft Office PowerPoint</Application>
  <PresentationFormat>On-screen Show (4:3)</PresentationFormat>
  <Paragraphs>398</Paragraphs>
  <Slides>45</Slides>
  <Notes>1</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45</vt:i4>
      </vt:variant>
    </vt:vector>
  </HeadingPairs>
  <TitlesOfParts>
    <vt:vector size="47" baseType="lpstr">
      <vt:lpstr>Office Theme</vt:lpstr>
      <vt:lpstr>C:\Users\a0270985\Documents\a_training\customer\keystone-workshop\preliminary\rmFlowChart2.vsd</vt:lpstr>
      <vt:lpstr>KeyStone Resource Manager</vt:lpstr>
      <vt:lpstr>What is  resource manager?</vt:lpstr>
      <vt:lpstr>resource management  LLD</vt:lpstr>
      <vt:lpstr>RM LLD Module</vt:lpstr>
      <vt:lpstr>What does RM LLD Module Do?</vt:lpstr>
      <vt:lpstr>Application and resource manager</vt:lpstr>
      <vt:lpstr>RM Initialize-Start Sequence</vt:lpstr>
      <vt:lpstr>Role of RM Initializing Core</vt:lpstr>
      <vt:lpstr>Role of RM Starting Cores</vt:lpstr>
      <vt:lpstr>Rm_init () </vt:lpstr>
      <vt:lpstr>Rm_start ()</vt:lpstr>
      <vt:lpstr>RM Initialization Sequence</vt:lpstr>
      <vt:lpstr>Supported LLD Resource</vt:lpstr>
      <vt:lpstr>RM Dependency and Backwards Compatibility</vt:lpstr>
      <vt:lpstr>Permission Granularity</vt:lpstr>
      <vt:lpstr>Modules  resource management</vt:lpstr>
      <vt:lpstr>Why resource management?</vt:lpstr>
      <vt:lpstr>How resources can be managed?</vt:lpstr>
      <vt:lpstr>Fixed Assignment- Semaphores</vt:lpstr>
      <vt:lpstr>Pre-Define Interrupts/Events</vt:lpstr>
      <vt:lpstr>Expectations from Resource manager</vt:lpstr>
      <vt:lpstr>Requirements of resource management function</vt:lpstr>
      <vt:lpstr>Open resource flow</vt:lpstr>
      <vt:lpstr>QMSS Examples</vt:lpstr>
      <vt:lpstr>Program Accumulator </vt:lpstr>
      <vt:lpstr>Insert Memory Region</vt:lpstr>
      <vt:lpstr>Queue Open</vt:lpstr>
      <vt:lpstr>QOS Cluster definition</vt:lpstr>
      <vt:lpstr>CPPI Examples</vt:lpstr>
      <vt:lpstr>Channel Open</vt:lpstr>
      <vt:lpstr>Flow </vt:lpstr>
      <vt:lpstr>PA Examples</vt:lpstr>
      <vt:lpstr>PA Functions Return Values</vt:lpstr>
      <vt:lpstr>Download Image (firmware)</vt:lpstr>
      <vt:lpstr>Add a line in a LUT</vt:lpstr>
      <vt:lpstr>EDMA RM module RM LLD functionality is part of the EDMA release</vt:lpstr>
      <vt:lpstr>DMA Resource Management</vt:lpstr>
      <vt:lpstr>DMA Resource Management - Continue</vt:lpstr>
      <vt:lpstr>Initialization RM API</vt:lpstr>
      <vt:lpstr>Basic EDMA  RM API</vt:lpstr>
      <vt:lpstr>Advance  EDMA  RM API – Partial list</vt:lpstr>
      <vt:lpstr>EDMA Examples </vt:lpstr>
      <vt:lpstr>EDMA driver and EDMA RM</vt:lpstr>
      <vt:lpstr>For More Information</vt:lpstr>
      <vt:lpstr>Slide 45</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Resource Manager</dc:title>
  <dc:creator>Ran Katzur</dc:creator>
  <cp:lastModifiedBy>Ran Katzur</cp:lastModifiedBy>
  <cp:revision>642</cp:revision>
  <dcterms:created xsi:type="dcterms:W3CDTF">2012-05-29T11:37:37Z</dcterms:created>
  <dcterms:modified xsi:type="dcterms:W3CDTF">2013-08-19T14:08:57Z</dcterms:modified>
</cp:coreProperties>
</file>