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3" r:id="rId2"/>
    <p:sldId id="304" r:id="rId3"/>
    <p:sldId id="282" r:id="rId4"/>
    <p:sldId id="283" r:id="rId5"/>
    <p:sldId id="307" r:id="rId6"/>
    <p:sldId id="284" r:id="rId7"/>
    <p:sldId id="302" r:id="rId8"/>
    <p:sldId id="285" r:id="rId9"/>
    <p:sldId id="288" r:id="rId10"/>
    <p:sldId id="289" r:id="rId11"/>
    <p:sldId id="287" r:id="rId12"/>
    <p:sldId id="292" r:id="rId13"/>
    <p:sldId id="291" r:id="rId14"/>
    <p:sldId id="293" r:id="rId15"/>
    <p:sldId id="294" r:id="rId16"/>
    <p:sldId id="297" r:id="rId17"/>
    <p:sldId id="299" r:id="rId18"/>
    <p:sldId id="295" r:id="rId19"/>
    <p:sldId id="300" r:id="rId20"/>
    <p:sldId id="301" r:id="rId21"/>
    <p:sldId id="305" r:id="rId22"/>
    <p:sldId id="270" r:id="rId23"/>
    <p:sldId id="268" r:id="rId24"/>
    <p:sldId id="269" r:id="rId25"/>
    <p:sldId id="275" r:id="rId26"/>
    <p:sldId id="306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5456-834A-4774-B01D-77B851C95E8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73D12-1EE2-4999-838A-78670063A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8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1C7-9B3A-4ACC-9FE3-ADB5C2029328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853C-C312-4699-BAC4-A39C9411F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K2E Devices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dirty="0" smtClean="0"/>
              <a:t>ew members of the keystone II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Embedded Processing offering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98261"/>
              </p:ext>
            </p:extLst>
          </p:nvPr>
        </p:nvGraphicFramePr>
        <p:xfrm>
          <a:off x="1219200" y="1219200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219200"/>
                        <a:ext cx="6599238" cy="539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23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3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2" indent="-285750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Scaled-down </a:t>
            </a:r>
            <a:r>
              <a:rPr lang="en-US" sz="2400" dirty="0"/>
              <a:t>version </a:t>
            </a:r>
            <a:r>
              <a:rPr lang="en-US" sz="2400" dirty="0" smtClean="0"/>
              <a:t>of 66AK2E05</a:t>
            </a:r>
          </a:p>
          <a:p>
            <a:pPr marL="169862" indent="-285750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High connectivity but does not have 10G</a:t>
            </a:r>
          </a:p>
          <a:p>
            <a:pPr marL="169862" indent="-285750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2xPCIe and 2x USB enables fast disk storage</a:t>
            </a:r>
          </a:p>
          <a:p>
            <a:pPr marL="169862" indent="-285750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162300"/>
            <a:ext cx="3419503" cy="3483875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62000" y="762000"/>
            <a:ext cx="7467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Grid and Smart Metering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Factory Automation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Building Control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Aerospace and Defense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Industrial Network and Field Bus </a:t>
            </a:r>
            <a:r>
              <a:rPr lang="en-US" sz="2400" dirty="0" smtClean="0"/>
              <a:t>Protocols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Medical Imaging</a:t>
            </a:r>
            <a:endParaRPr lang="en-US" sz="2400" dirty="0"/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Embedded Processing offering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72777"/>
              </p:ext>
            </p:extLst>
          </p:nvPr>
        </p:nvGraphicFramePr>
        <p:xfrm>
          <a:off x="1371600" y="1066800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066800"/>
                        <a:ext cx="6599238" cy="539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1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ARM-only TI multicore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PCIe and 2x USB 3.0 to support solid state 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457201" y="1066800"/>
            <a:ext cx="86868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Networking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Enterprise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Service Provider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Center/Cloud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Industrial Network and Field Bus </a:t>
            </a:r>
            <a:r>
              <a:rPr lang="en-US" sz="2400" dirty="0" smtClean="0"/>
              <a:t>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Other industrial applications  that do not require DSP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3581400"/>
            <a:ext cx="3045543" cy="3102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457201" y="1066801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Defense Munition project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AM5K2E04 provides: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power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efficient </a:t>
            </a:r>
            <a:endParaRPr lang="en-US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high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performance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processor. 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large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amount of internal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memory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Efficient ARM instructions</a:t>
            </a: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7829" y="3429000"/>
            <a:ext cx="3045543" cy="3102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67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457201" y="1066801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Flight Control Panel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AM5K2E04 provides: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high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performance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Linux based processor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Efficient memory and internal bus utilization (MSMC, Teranet)  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Open source applications available</a:t>
            </a: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Support for Big endian</a:t>
            </a: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7829" y="3429000"/>
            <a:ext cx="3045543" cy="3102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Embedded Processing offering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57263"/>
              </p:ext>
            </p:extLst>
          </p:nvPr>
        </p:nvGraphicFramePr>
        <p:xfrm>
          <a:off x="1143000" y="1066800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6599238" cy="539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28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7062" lvl="1" indent="-285750" algn="l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Scaled-down version of AM5K2E04</a:t>
            </a:r>
          </a:p>
          <a:p>
            <a:pPr marL="627062" lvl="1" indent="-285750" algn="l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Dual-ARM A15 CorePac</a:t>
            </a:r>
          </a:p>
          <a:p>
            <a:pPr marL="627062" lvl="1" indent="-285750" algn="l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1x Network Coprocessor</a:t>
            </a:r>
          </a:p>
          <a:p>
            <a:pPr marL="627062" lvl="1" indent="-285750" algn="l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10GBE not included</a:t>
            </a: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85750" indent="-285750" algn="l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2" lvl="1" algn="ctr">
              <a:lnSpc>
                <a:spcPct val="85000"/>
              </a:lnSpc>
              <a:spcAft>
                <a:spcPct val="10000"/>
              </a:spcAft>
              <a:defRPr/>
            </a:pPr>
            <a:r>
              <a:rPr lang="en-US" sz="2400" dirty="0" smtClean="0"/>
              <a:t>Applications</a:t>
            </a:r>
          </a:p>
          <a:p>
            <a:pPr marL="627062" lvl="1" indent="-285750" algn="l">
              <a:lnSpc>
                <a:spcPct val="85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Low-end applications of AM5K2E04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II  Architecture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105399" y="1076922"/>
            <a:ext cx="3678699" cy="5247678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Core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Sub-system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Multi-banks shared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32 to 36 (40) bit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Smart access arbitration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protection EDC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Multicore Navigator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Hardware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NetCP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Hardware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bit rate peripherals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SRIO, PCIe, Ethernet, TSIP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Teranet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blocking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Smart arbitration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and 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Hyperlink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Lot’s of connectivity</a:t>
            </a:r>
            <a:endParaRPr lang="en-US" dirty="0"/>
          </a:p>
        </p:txBody>
      </p:sp>
      <p:pic>
        <p:nvPicPr>
          <p:cNvPr id="318" name="Picture 317" descr="Func Diagram KII P00a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572000" cy="46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Embedded Processing offering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42245"/>
              </p:ext>
            </p:extLst>
          </p:nvPr>
        </p:nvGraphicFramePr>
        <p:xfrm>
          <a:off x="1143000" y="1143000"/>
          <a:ext cx="6827838" cy="558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27838" cy="558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42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K2E Devices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K2h and K2E Architecture compare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8992"/>
              </p:ext>
            </p:extLst>
          </p:nvPr>
        </p:nvGraphicFramePr>
        <p:xfrm>
          <a:off x="1531620" y="1777587"/>
          <a:ext cx="6080760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K2H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K2E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DSP Cores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 to 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or 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DSP maximum clock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1.2G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1.4G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External Memory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DDRA and DDRB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DDRA only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MSMC memory (shared L2)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MB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MB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PLL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SRIO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lanes </a:t>
                      </a:r>
                      <a:r>
                        <a:rPr lang="en-US" sz="1400" dirty="0" smtClean="0">
                          <a:effectLst/>
                        </a:rPr>
                        <a:t>(20Gbaud)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QMSS (16k queues)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Single QMSS (8k queues)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Hyperlink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Links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link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TSIP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USB 3.0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Secure Mode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MDIO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5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Features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Powerful ARM core, multiple A15 with help from DSP core, if needed</a:t>
            </a:r>
          </a:p>
          <a:p>
            <a:r>
              <a:rPr lang="en-US" sz="2800" dirty="0" smtClean="0"/>
              <a:t>High Ethernet interface, 2 ports 10G and 8 ports 1G</a:t>
            </a:r>
            <a:endParaRPr lang="en-US" sz="2400" dirty="0" smtClean="0"/>
          </a:p>
          <a:p>
            <a:pPr lvl="1"/>
            <a:r>
              <a:rPr lang="en-US" sz="2400" dirty="0" smtClean="0"/>
              <a:t>Multiple MDIO supports multiple physical Ethernet interface</a:t>
            </a:r>
          </a:p>
          <a:p>
            <a:r>
              <a:rPr lang="en-US" sz="2800" dirty="0" smtClean="0"/>
              <a:t>Optimized external data movement –</a:t>
            </a:r>
          </a:p>
          <a:p>
            <a:pPr lvl="1"/>
            <a:r>
              <a:rPr lang="en-US" sz="2400" dirty="0" smtClean="0"/>
              <a:t>Standard high bit rate interfaces – Ethernet and PCIe</a:t>
            </a:r>
          </a:p>
          <a:p>
            <a:pPr lvl="1"/>
            <a:r>
              <a:rPr lang="en-US" sz="2400" dirty="0" smtClean="0"/>
              <a:t>EDMA and multicore navigator	</a:t>
            </a:r>
          </a:p>
          <a:p>
            <a:r>
              <a:rPr lang="en-US" sz="2800" dirty="0" smtClean="0"/>
              <a:t>Optimized internal traffic, priorities, arbitrations</a:t>
            </a:r>
          </a:p>
          <a:p>
            <a:pPr lvl="1"/>
            <a:r>
              <a:rPr lang="en-US" sz="2400" dirty="0" smtClean="0"/>
              <a:t>Teranet bus</a:t>
            </a:r>
          </a:p>
          <a:p>
            <a:pPr lvl="1"/>
            <a:r>
              <a:rPr lang="en-US" sz="2400" dirty="0" smtClean="0"/>
              <a:t>MSMC</a:t>
            </a:r>
          </a:p>
          <a:p>
            <a:r>
              <a:rPr lang="en-US" sz="2800" dirty="0" smtClean="0"/>
              <a:t>Fast (1600MHZ) wide (72 bits) and large (8G) external memory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28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Typical Applications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that need small, medium or large I/O bandwidth</a:t>
            </a:r>
          </a:p>
          <a:p>
            <a:r>
              <a:rPr lang="en-US" sz="2800" dirty="0" smtClean="0"/>
              <a:t>Applications that need some efficient signal processing calculations, fixed point or floating point or both, and</a:t>
            </a:r>
          </a:p>
          <a:p>
            <a:r>
              <a:rPr lang="en-US" sz="2800" dirty="0" smtClean="0"/>
              <a:t>Applications that need efficient micro-controller type of application, in the processor(s) and moving data within the device and external to the device</a:t>
            </a:r>
          </a:p>
          <a:p>
            <a:r>
              <a:rPr lang="en-US" sz="2800" dirty="0" smtClean="0"/>
              <a:t>Applications where power per performances is important (and where it is not?)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25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_03_01_XX supports K2E and K2L  (In addition to K2K and K2H)</a:t>
            </a:r>
          </a:p>
          <a:p>
            <a:pPr lvl="1"/>
            <a:r>
              <a:rPr lang="en-US" dirty="0" smtClean="0"/>
              <a:t>Contiguous memory allocation  for ARM User Space – cmem</a:t>
            </a:r>
          </a:p>
          <a:p>
            <a:pPr lvl="2"/>
            <a:r>
              <a:rPr lang="en-US" dirty="0" smtClean="0"/>
              <a:t>Enable internal and external DMA based communication</a:t>
            </a:r>
          </a:p>
          <a:p>
            <a:pPr lvl="1"/>
            <a:r>
              <a:rPr lang="en-US" dirty="0" smtClean="0"/>
              <a:t>User space IO driver UIO</a:t>
            </a:r>
          </a:p>
          <a:p>
            <a:pPr lvl="2"/>
            <a:r>
              <a:rPr lang="en-US" dirty="0" smtClean="0"/>
              <a:t>Support for mmap interface, interrupt handling and chip power control</a:t>
            </a:r>
          </a:p>
          <a:p>
            <a:pPr lvl="1"/>
            <a:r>
              <a:rPr lang="en-US" dirty="0" smtClean="0"/>
              <a:t>TSIP LLD- </a:t>
            </a:r>
            <a:r>
              <a:rPr lang="en-US" sz="1400" dirty="0" smtClean="0"/>
              <a:t>MCSDK_3_1_0_2\pdk_keystone2_3_01_00_02\packages\ti\drv\tsip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map LLD </a:t>
            </a:r>
            <a:r>
              <a:rPr lang="en-US" sz="1400" dirty="0" smtClean="0"/>
              <a:t>- MCSDK_3_1_0_2\pdk_keystone2_3_01_00_02\packages\ti\runtime\mmap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32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EVM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Automatic setting of DEVM frequency based on the chip EFUSE value instead of environment variable in Uboot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74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 Architecture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105399" y="1076922"/>
            <a:ext cx="3678699" cy="349656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end of the market for signal </a:t>
            </a:r>
          </a:p>
          <a:p>
            <a:r>
              <a:rPr lang="en-US" dirty="0" smtClean="0"/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Amazing performances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 10-15W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Prices reflect the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Low-end devices –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The Gauss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616" name="Group 615"/>
          <p:cNvGrpSpPr/>
          <p:nvPr/>
        </p:nvGrpSpPr>
        <p:grpSpPr>
          <a:xfrm>
            <a:off x="196188" y="1174557"/>
            <a:ext cx="4817403" cy="5053702"/>
            <a:chOff x="0" y="914400"/>
            <a:chExt cx="5360248" cy="5442739"/>
          </a:xfrm>
        </p:grpSpPr>
        <p:sp>
          <p:nvSpPr>
            <p:cNvPr id="617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1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1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3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6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9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0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4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7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92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03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6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817" name="Group 816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909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0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2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7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9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0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1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1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2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3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5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6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7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8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9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0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1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0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3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6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9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0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5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7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96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Keystone I  </a:t>
            </a:r>
            <a:r>
              <a:rPr lang="en-US" sz="4000" b="1" dirty="0">
                <a:solidFill>
                  <a:srgbClr val="FF0000"/>
                </a:solidFill>
              </a:rPr>
              <a:t>Gauss Family</a:t>
            </a:r>
            <a:endParaRPr lang="en-US" sz="4000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256667" y="1209451"/>
            <a:ext cx="4739802" cy="5099844"/>
            <a:chOff x="3608389" y="1082663"/>
            <a:chExt cx="5475288" cy="5568951"/>
          </a:xfrm>
        </p:grpSpPr>
        <p:sp>
          <p:nvSpPr>
            <p:cNvPr id="319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2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dirty="0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6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dirty="0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8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2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3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6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7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8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1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3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4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5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6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7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8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9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0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2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9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0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3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4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5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6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7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8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9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1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2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4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5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6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2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3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4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5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596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7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8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9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00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1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02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03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04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6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8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7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9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0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1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2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4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7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8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9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1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2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3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6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1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4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5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6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7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8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9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0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1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2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3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4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5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6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7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8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9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0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1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2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3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4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5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6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7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8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9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0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1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2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3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5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6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7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8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9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0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1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2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3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4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6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7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8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9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0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1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2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3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4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5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6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7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9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0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1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2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4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5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6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7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8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2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3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4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5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6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7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8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2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3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4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5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6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7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8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9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13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14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5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6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7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8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9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0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1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2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23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24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25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26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7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8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9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0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1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4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5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6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7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8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9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0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41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42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3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4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5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6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47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48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9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0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1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2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3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4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5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6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7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58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59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60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1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2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3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64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65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6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7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8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69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70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1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2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3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74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75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77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8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9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0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1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2" name="Rectangle 5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83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4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5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6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7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88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9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0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1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614" name="TextBox 613"/>
          <p:cNvSpPr txBox="1"/>
          <p:nvPr/>
        </p:nvSpPr>
        <p:spPr>
          <a:xfrm>
            <a:off x="5243314" y="1370821"/>
            <a:ext cx="3678699" cy="23666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Few, more generic,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TSIP but McBSP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Maintain most of Keystone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Family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5181600" y="4002508"/>
            <a:ext cx="3678699" cy="23666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dirty="0" smtClean="0"/>
              <a:t>Typical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power project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Sealed box, power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Projects that need performances</a:t>
            </a:r>
          </a:p>
          <a:p>
            <a:pPr algn="ctr"/>
            <a:r>
              <a:rPr lang="en-US" dirty="0" smtClean="0"/>
              <a:t>But 2 cores is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Projects that do not need the </a:t>
            </a:r>
          </a:p>
          <a:p>
            <a:pPr algn="ctr"/>
            <a:r>
              <a:rPr lang="en-US" dirty="0" smtClean="0"/>
              <a:t>Accelerators or TSIP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Projects that need smaller DDR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81246"/>
              </p:ext>
            </p:extLst>
          </p:nvPr>
        </p:nvGraphicFramePr>
        <p:xfrm>
          <a:off x="838200" y="376145"/>
          <a:ext cx="7894638" cy="645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6145"/>
                        <a:ext cx="7894638" cy="645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04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Embedded Processing offering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25081"/>
              </p:ext>
            </p:extLst>
          </p:nvPr>
        </p:nvGraphicFramePr>
        <p:xfrm>
          <a:off x="1143000" y="1219200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6599238" cy="539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K2E Arrives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7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Powerful micro-computer with DSP co-processor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10 Ethernet ports, 2x10G, 8x1G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2x PCIe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2x USB</a:t>
            </a: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855925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Storage – fast hard disk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 – including analytic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419600" y="1981200"/>
            <a:ext cx="434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 - Defense communication system</a:t>
            </a:r>
          </a:p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Advantages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Integrate solution – SOC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High communication Speed and disk bandwidth to store data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DSP enables data processing on the fly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bility to scale up using hyperlink, scale 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Low power (compare to other solutions)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870</Words>
  <Application>Microsoft Office PowerPoint</Application>
  <PresentationFormat>On-screen Show (4:3)</PresentationFormat>
  <Paragraphs>301</Paragraphs>
  <Slides>26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Visio</vt:lpstr>
      <vt:lpstr>Microsoft Visio Drawing</vt:lpstr>
      <vt:lpstr>Introduction to K2E Devices  New members of the keystone II family</vt:lpstr>
      <vt:lpstr>Keystone II  Architecture</vt:lpstr>
      <vt:lpstr>Keystone I Architecture</vt:lpstr>
      <vt:lpstr>Keystone I  Gauss Family</vt:lpstr>
      <vt:lpstr>PowerPoint Presentation</vt:lpstr>
      <vt:lpstr>Embedded Processing offering</vt:lpstr>
      <vt:lpstr>K2E Arrives</vt:lpstr>
      <vt:lpstr>66AK2E05</vt:lpstr>
      <vt:lpstr>66AK2E05 Applications</vt:lpstr>
      <vt:lpstr>Embedded Processing offering</vt:lpstr>
      <vt:lpstr>66AK2E02</vt:lpstr>
      <vt:lpstr>66AK2E02 Applications </vt:lpstr>
      <vt:lpstr>Embedded Processing offering</vt:lpstr>
      <vt:lpstr>AM5K2E04</vt:lpstr>
      <vt:lpstr>AM5K2E04 Applications </vt:lpstr>
      <vt:lpstr>AM5K2E04 Win </vt:lpstr>
      <vt:lpstr>AM5K2E04 Win </vt:lpstr>
      <vt:lpstr>Embedded Processing offering</vt:lpstr>
      <vt:lpstr>AM5K2E02</vt:lpstr>
      <vt:lpstr>Embedded Processing offering</vt:lpstr>
      <vt:lpstr>K2E Devices Summary</vt:lpstr>
      <vt:lpstr>K2h and K2E Architecture compare</vt:lpstr>
      <vt:lpstr>K2E Features</vt:lpstr>
      <vt:lpstr>K2E Typical Applications</vt:lpstr>
      <vt:lpstr>K2E Software support</vt:lpstr>
      <vt:lpstr>K2E EVM Software support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Katzur, Ran</cp:lastModifiedBy>
  <cp:revision>33</cp:revision>
  <cp:lastPrinted>2014-08-20T13:27:39Z</cp:lastPrinted>
  <dcterms:created xsi:type="dcterms:W3CDTF">2014-07-30T15:04:28Z</dcterms:created>
  <dcterms:modified xsi:type="dcterms:W3CDTF">2014-08-21T18:18:29Z</dcterms:modified>
</cp:coreProperties>
</file>