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notesSlides/notesSlide43.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91" r:id="rId2"/>
    <p:sldId id="293"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320" r:id="rId30"/>
    <p:sldId id="321" r:id="rId31"/>
    <p:sldId id="322" r:id="rId32"/>
    <p:sldId id="324" r:id="rId33"/>
    <p:sldId id="325" r:id="rId34"/>
    <p:sldId id="326" r:id="rId35"/>
    <p:sldId id="327" r:id="rId36"/>
    <p:sldId id="328" r:id="rId37"/>
    <p:sldId id="329" r:id="rId38"/>
    <p:sldId id="330" r:id="rId39"/>
    <p:sldId id="331" r:id="rId40"/>
    <p:sldId id="332" r:id="rId41"/>
    <p:sldId id="333" r:id="rId42"/>
    <p:sldId id="334" r:id="rId43"/>
    <p:sldId id="335" r:id="rId44"/>
    <p:sldId id="336" r:id="rId45"/>
  </p:sldIdLst>
  <p:sldSz cx="9144000" cy="6858000" type="screen4x3"/>
  <p:notesSz cx="7010400" cy="9296400"/>
  <p:custDataLst>
    <p:tags r:id="rId4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CCFF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autoAdjust="0"/>
    <p:restoredTop sz="95758" autoAdjust="0"/>
  </p:normalViewPr>
  <p:slideViewPr>
    <p:cSldViewPr>
      <p:cViewPr varScale="1">
        <p:scale>
          <a:sx n="127" d="100"/>
          <a:sy n="127" d="100"/>
        </p:scale>
        <p:origin x="-1230" y="-102"/>
      </p:cViewPr>
      <p:guideLst>
        <p:guide orient="horz" pos="2160"/>
        <p:guide pos="2880"/>
      </p:guideLst>
    </p:cSldViewPr>
  </p:slideViewPr>
  <p:outlineViewPr>
    <p:cViewPr>
      <p:scale>
        <a:sx n="33" d="100"/>
        <a:sy n="33" d="100"/>
      </p:scale>
      <p:origin x="0" y="17586"/>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4E6E3A1F-B698-4312-A53D-0EFD9A2BCA0A}" type="datetimeFigureOut">
              <a:rPr lang="en-US"/>
              <a:pPr>
                <a:defRPr/>
              </a:pPr>
              <a:t>10/12/2012</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8B2AE985-CEB1-47DB-AC87-FA613AA66B3B}"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2269" tIns="46134" rIns="92269" bIns="46134" anchor="b"/>
          <a:lstStyle/>
          <a:p>
            <a:pPr defTabSz="920750"/>
            <a:fld id="{8AA9DF1E-E9AC-42C0-B5F0-8FCE69CB4508}" type="slidenum">
              <a:rPr lang="en-US" sz="1200">
                <a:solidFill>
                  <a:srgbClr val="000000"/>
                </a:solidFill>
              </a:rPr>
              <a:pPr defTabSz="920750"/>
              <a:t>1</a:t>
            </a:fld>
            <a:endParaRPr lang="en-US" sz="1200" dirty="0">
              <a:solidFill>
                <a:srgbClr val="000000"/>
              </a:solidFill>
            </a:endParaRPr>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08" name="Rectangle 3"/>
          <p:cNvSpPr>
            <a:spLocks noGrp="1" noChangeArrowheads="1"/>
          </p:cNvSpPr>
          <p:nvPr>
            <p:ph type="body" idx="1"/>
          </p:nvPr>
        </p:nvSpPr>
        <p:spPr bwMode="auto">
          <a:noFill/>
        </p:spPr>
        <p:txBody>
          <a:bodyPr wrap="square" lIns="92269" tIns="46134" rIns="92269" bIns="46134" numCol="1" anchor="t" anchorCtr="0" compatLnSpc="1">
            <a:prstTxWarp prst="textNoShape">
              <a:avLst/>
            </a:prstTxWarp>
          </a:bodyPr>
          <a:lstStyle/>
          <a:p>
            <a:pPr eaLnBrk="1" hangingPunct="1"/>
            <a:r>
              <a:rPr lang="en-US" dirty="0" smtClean="0"/>
              <a:t>NEW</a:t>
            </a:r>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smtClean="0"/>
          </a:p>
          <a:p>
            <a:endParaRPr lang="en-US" dirty="0" smtClean="0"/>
          </a:p>
          <a:p>
            <a:r>
              <a:rPr lang="en-US" dirty="0" smtClean="0"/>
              <a:t>- We’re all aware of the</a:t>
            </a:r>
            <a:r>
              <a:rPr lang="en-US" baseline="0" dirty="0" smtClean="0"/>
              <a:t> capabilities of our c66x-based multicore DSPs, 8 cores of raw performance with a host of efficient peripherals that can really make it possible to </a:t>
            </a:r>
            <a:endParaRPr lang="en-US" dirty="0" smtClean="0"/>
          </a:p>
          <a:p>
            <a:r>
              <a:rPr lang="en-US" dirty="0" smtClean="0"/>
              <a:t>- It is crucial that along with these hardware enhancements, is a software implementation that is optimized for multiple cores and efficiently utilizes</a:t>
            </a:r>
            <a:r>
              <a:rPr lang="en-US" baseline="0" dirty="0" smtClean="0"/>
              <a:t> the parallelism inherent in them. </a:t>
            </a:r>
          </a:p>
          <a:p>
            <a:pPr marL="174708" indent="-174708">
              <a:buFontTx/>
              <a:buChar char="-"/>
            </a:pPr>
            <a:r>
              <a:rPr lang="en-US" baseline="0" dirty="0" smtClean="0"/>
              <a:t>From a code developer’s perspective, this translates to </a:t>
            </a:r>
            <a:r>
              <a:rPr lang="en-US" baseline="0" dirty="0" err="1" smtClean="0"/>
              <a:t>identifiying</a:t>
            </a:r>
            <a:r>
              <a:rPr lang="en-US" baseline="0" dirty="0" smtClean="0"/>
              <a:t> a relevant parallel processing model that helps ease this development </a:t>
            </a:r>
          </a:p>
          <a:p>
            <a:pPr marL="174708" indent="-174708">
              <a:buFontTx/>
              <a:buChar char="-"/>
            </a:pPr>
            <a:r>
              <a:rPr lang="en-US" baseline="0" dirty="0" smtClean="0"/>
              <a:t>For a long time, waiting for next processor would give them the performance boost they need – not a good idea to start with, but now less than before</a:t>
            </a:r>
          </a:p>
          <a:p>
            <a:endParaRPr lang="en-US" baseline="0" dirty="0" smtClean="0"/>
          </a:p>
          <a:p>
            <a:r>
              <a:rPr lang="en-US" baseline="0" dirty="0" smtClean="0"/>
              <a:t>Shared memory parallel programming</a:t>
            </a:r>
          </a:p>
          <a:p>
            <a:endParaRPr lang="en-US" baseline="0" dirty="0" smtClean="0"/>
          </a:p>
          <a:p>
            <a:r>
              <a:rPr lang="en-US" baseline="0" dirty="0" smtClean="0"/>
              <a:t>You tell the compiler where </a:t>
            </a:r>
            <a:r>
              <a:rPr lang="en-US" baseline="0" dirty="0" err="1" smtClean="0"/>
              <a:t>paralleliszation</a:t>
            </a:r>
            <a:r>
              <a:rPr lang="en-US" baseline="0" dirty="0" smtClean="0"/>
              <a:t> is</a:t>
            </a:r>
          </a:p>
          <a:p>
            <a:r>
              <a:rPr lang="en-US" baseline="0" dirty="0" smtClean="0"/>
              <a:t>Any system with single address space</a:t>
            </a:r>
          </a:p>
          <a:p>
            <a:endParaRPr lang="en-US" baseline="0" dirty="0" smtClean="0"/>
          </a:p>
          <a:p>
            <a:r>
              <a:rPr lang="en-US" baseline="0" dirty="0" smtClean="0"/>
              <a:t>Memory model – pool of threads, each thread has its </a:t>
            </a:r>
            <a:r>
              <a:rPr lang="en-US" baseline="0" dirty="0" err="1" smtClean="0"/>
              <a:t>oen</a:t>
            </a:r>
            <a:r>
              <a:rPr lang="en-US" baseline="0" dirty="0" smtClean="0"/>
              <a:t> private memory accessible only to that thread and also </a:t>
            </a:r>
            <a:r>
              <a:rPr lang="en-US" baseline="0" dirty="0" err="1" smtClean="0"/>
              <a:t>globaly</a:t>
            </a:r>
            <a:r>
              <a:rPr lang="en-US" baseline="0" dirty="0" smtClean="0"/>
              <a:t> shared memory – once a thread puts it in the shared memory pool, everybody can read or write to it. All details taken away and handled by runtime system and compiler</a:t>
            </a:r>
          </a:p>
          <a:p>
            <a:r>
              <a:rPr lang="en-US" baseline="0" dirty="0" smtClean="0"/>
              <a:t>When I start – master thread runs from start to finish – in parallel region, worker threads are spawned and work is distributed. Once parallel region has completed, there is an </a:t>
            </a:r>
            <a:r>
              <a:rPr lang="en-US" baseline="0" dirty="0" err="1" smtClean="0"/>
              <a:t>implicity</a:t>
            </a:r>
            <a:r>
              <a:rPr lang="en-US" baseline="0" dirty="0" smtClean="0"/>
              <a:t> synchronization</a:t>
            </a:r>
          </a:p>
          <a:p>
            <a:endParaRPr lang="en-US" baseline="0" dirty="0" smtClean="0"/>
          </a:p>
          <a:p>
            <a:pPr marL="174708" indent="-174708">
              <a:buFontTx/>
              <a:buChar char="-"/>
            </a:pPr>
            <a:endParaRPr lang="en-US" baseline="0" dirty="0" smtClean="0"/>
          </a:p>
          <a:p>
            <a:pPr marL="174708" indent="-174708">
              <a:buFontTx/>
              <a:buChar char="-"/>
            </a:pPr>
            <a:endParaRPr lang="en-US" dirty="0"/>
          </a:p>
        </p:txBody>
      </p:sp>
      <p:sp>
        <p:nvSpPr>
          <p:cNvPr id="4" name="Slide Number Placeholder 3"/>
          <p:cNvSpPr>
            <a:spLocks noGrp="1"/>
          </p:cNvSpPr>
          <p:nvPr>
            <p:ph type="sldNum" sz="quarter" idx="10"/>
          </p:nvPr>
        </p:nvSpPr>
        <p:spPr/>
        <p:txBody>
          <a:bodyPr/>
          <a:lstStyle/>
          <a:p>
            <a:fld id="{657620AB-9031-0846-AB37-DBC5324D8B49}" type="slidenum">
              <a:rPr lang="en-US" smtClean="0"/>
              <a:pPr/>
              <a:t>10</a:t>
            </a:fld>
            <a:endParaRPr lang="en-US"/>
          </a:p>
        </p:txBody>
      </p:sp>
    </p:spTree>
    <p:extLst>
      <p:ext uri="{BB962C8B-B14F-4D97-AF65-F5344CB8AC3E}">
        <p14:creationId xmlns="" xmlns:p14="http://schemas.microsoft.com/office/powerpoint/2010/main" val="2144453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a:xfrm>
            <a:off x="447675" y="381000"/>
            <a:ext cx="5940425" cy="4454525"/>
          </a:xfrm>
          <a:ln/>
        </p:spPr>
      </p:sp>
      <p:sp>
        <p:nvSpPr>
          <p:cNvPr id="3072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7620AB-9031-0846-AB37-DBC5324D8B49}" type="slidenum">
              <a:rPr lang="en-US" smtClean="0"/>
              <a:pPr/>
              <a:t>12</a:t>
            </a:fld>
            <a:endParaRPr lang="en-US"/>
          </a:p>
        </p:txBody>
      </p:sp>
    </p:spTree>
    <p:extLst>
      <p:ext uri="{BB962C8B-B14F-4D97-AF65-F5344CB8AC3E}">
        <p14:creationId xmlns="" xmlns:p14="http://schemas.microsoft.com/office/powerpoint/2010/main" val="3249248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smtClean="0"/>
          </a:p>
          <a:p>
            <a:endParaRPr lang="en-US" dirty="0" smtClean="0"/>
          </a:p>
          <a:p>
            <a:r>
              <a:rPr lang="en-US" dirty="0" smtClean="0"/>
              <a:t>- We’re all aware of the</a:t>
            </a:r>
            <a:r>
              <a:rPr lang="en-US" baseline="0" dirty="0" smtClean="0"/>
              <a:t> capabilities of our c66x-based multicore DSPs, 8 cores of raw performance with a host of efficient peripherals that can really make it possible to </a:t>
            </a:r>
            <a:endParaRPr lang="en-US" dirty="0" smtClean="0"/>
          </a:p>
          <a:p>
            <a:r>
              <a:rPr lang="en-US" dirty="0" smtClean="0"/>
              <a:t>- It is crucial that along with these hardware enhancements, is a software implementation that is optimized for multiple cores and efficiently utilizes</a:t>
            </a:r>
            <a:r>
              <a:rPr lang="en-US" baseline="0" dirty="0" smtClean="0"/>
              <a:t> the parallelism inherent in them. </a:t>
            </a:r>
          </a:p>
          <a:p>
            <a:pPr marL="174708" indent="-174708">
              <a:buFontTx/>
              <a:buChar char="-"/>
            </a:pPr>
            <a:r>
              <a:rPr lang="en-US" baseline="0" dirty="0" smtClean="0"/>
              <a:t>From a code developer’s perspective, this translates to </a:t>
            </a:r>
            <a:r>
              <a:rPr lang="en-US" baseline="0" dirty="0" err="1" smtClean="0"/>
              <a:t>identifiying</a:t>
            </a:r>
            <a:r>
              <a:rPr lang="en-US" baseline="0" dirty="0" smtClean="0"/>
              <a:t> a relevant parallel processing model that helps ease this development </a:t>
            </a:r>
          </a:p>
          <a:p>
            <a:pPr marL="174708" indent="-174708">
              <a:buFontTx/>
              <a:buChar char="-"/>
            </a:pPr>
            <a:r>
              <a:rPr lang="en-US" baseline="0" dirty="0" smtClean="0"/>
              <a:t>For a long time, waiting for next processor would give them the performance boost they need – not a good idea to start with, but now less than before</a:t>
            </a:r>
          </a:p>
          <a:p>
            <a:endParaRPr lang="en-US" baseline="0" dirty="0" smtClean="0"/>
          </a:p>
          <a:p>
            <a:r>
              <a:rPr lang="en-US" baseline="0" dirty="0" smtClean="0"/>
              <a:t>Shared memory parallel programming</a:t>
            </a:r>
          </a:p>
          <a:p>
            <a:endParaRPr lang="en-US" baseline="0" dirty="0" smtClean="0"/>
          </a:p>
          <a:p>
            <a:r>
              <a:rPr lang="en-US" baseline="0" dirty="0" smtClean="0"/>
              <a:t>You tell the compiler where </a:t>
            </a:r>
            <a:r>
              <a:rPr lang="en-US" baseline="0" dirty="0" err="1" smtClean="0"/>
              <a:t>paralleliszation</a:t>
            </a:r>
            <a:r>
              <a:rPr lang="en-US" baseline="0" dirty="0" smtClean="0"/>
              <a:t> is</a:t>
            </a:r>
          </a:p>
          <a:p>
            <a:r>
              <a:rPr lang="en-US" baseline="0" dirty="0" smtClean="0"/>
              <a:t>Any system with single address space</a:t>
            </a:r>
          </a:p>
          <a:p>
            <a:endParaRPr lang="en-US" baseline="0" dirty="0" smtClean="0"/>
          </a:p>
          <a:p>
            <a:r>
              <a:rPr lang="en-US" baseline="0" dirty="0" smtClean="0"/>
              <a:t>Memory model – pool of threads, each thread has its </a:t>
            </a:r>
            <a:r>
              <a:rPr lang="en-US" baseline="0" dirty="0" err="1" smtClean="0"/>
              <a:t>oen</a:t>
            </a:r>
            <a:r>
              <a:rPr lang="en-US" baseline="0" dirty="0" smtClean="0"/>
              <a:t> private memory accessible only to that thread and also </a:t>
            </a:r>
            <a:r>
              <a:rPr lang="en-US" baseline="0" dirty="0" err="1" smtClean="0"/>
              <a:t>globaly</a:t>
            </a:r>
            <a:r>
              <a:rPr lang="en-US" baseline="0" dirty="0" smtClean="0"/>
              <a:t> shared memory – once a thread puts it in the shared memory pool, everybody can read or write to it. All details taken away and handled by runtime system and compiler</a:t>
            </a:r>
          </a:p>
          <a:p>
            <a:r>
              <a:rPr lang="en-US" baseline="0" dirty="0" smtClean="0"/>
              <a:t>When I start – master thread runs from start to finish – in parallel region, worker threads are spawned and work is distributed. Once parallel region has completed, there is an </a:t>
            </a:r>
            <a:r>
              <a:rPr lang="en-US" baseline="0" dirty="0" err="1" smtClean="0"/>
              <a:t>implicity</a:t>
            </a:r>
            <a:r>
              <a:rPr lang="en-US" baseline="0" dirty="0" smtClean="0"/>
              <a:t> synchronization</a:t>
            </a:r>
          </a:p>
          <a:p>
            <a:endParaRPr lang="en-US" baseline="0" dirty="0" smtClean="0"/>
          </a:p>
          <a:p>
            <a:pPr marL="174708" indent="-174708">
              <a:buFontTx/>
              <a:buChar char="-"/>
            </a:pPr>
            <a:endParaRPr lang="en-US" baseline="0" dirty="0" smtClean="0"/>
          </a:p>
          <a:p>
            <a:pPr marL="174708" indent="-174708">
              <a:buFontTx/>
              <a:buChar char="-"/>
            </a:pPr>
            <a:endParaRPr lang="en-US" dirty="0"/>
          </a:p>
        </p:txBody>
      </p:sp>
      <p:sp>
        <p:nvSpPr>
          <p:cNvPr id="4" name="Slide Number Placeholder 3"/>
          <p:cNvSpPr>
            <a:spLocks noGrp="1"/>
          </p:cNvSpPr>
          <p:nvPr>
            <p:ph type="sldNum" sz="quarter" idx="10"/>
          </p:nvPr>
        </p:nvSpPr>
        <p:spPr/>
        <p:txBody>
          <a:bodyPr/>
          <a:lstStyle/>
          <a:p>
            <a:fld id="{657620AB-9031-0846-AB37-DBC5324D8B49}" type="slidenum">
              <a:rPr lang="en-US" smtClean="0"/>
              <a:pPr/>
              <a:t>13</a:t>
            </a:fld>
            <a:endParaRPr lang="en-US"/>
          </a:p>
        </p:txBody>
      </p:sp>
    </p:spTree>
    <p:extLst>
      <p:ext uri="{BB962C8B-B14F-4D97-AF65-F5344CB8AC3E}">
        <p14:creationId xmlns="" xmlns:p14="http://schemas.microsoft.com/office/powerpoint/2010/main" val="2144453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smtClean="0"/>
          </a:p>
          <a:p>
            <a:endParaRPr lang="en-US" dirty="0" smtClean="0"/>
          </a:p>
          <a:p>
            <a:r>
              <a:rPr lang="en-US" dirty="0" smtClean="0"/>
              <a:t>- We’re all aware of the</a:t>
            </a:r>
            <a:r>
              <a:rPr lang="en-US" baseline="0" dirty="0" smtClean="0"/>
              <a:t> capabilities of our c66x-based multicore DSPs, 8 cores of raw performance with a host of efficient peripherals that can really make it possible to </a:t>
            </a:r>
            <a:endParaRPr lang="en-US" dirty="0" smtClean="0"/>
          </a:p>
          <a:p>
            <a:r>
              <a:rPr lang="en-US" dirty="0" smtClean="0"/>
              <a:t>- It is crucial that along with these hardware enhancements, is a software implementation that is optimized for multiple cores and efficiently utilizes</a:t>
            </a:r>
            <a:r>
              <a:rPr lang="en-US" baseline="0" dirty="0" smtClean="0"/>
              <a:t> the parallelism inherent in them. </a:t>
            </a:r>
          </a:p>
          <a:p>
            <a:pPr marL="174708" indent="-174708">
              <a:buFontTx/>
              <a:buChar char="-"/>
            </a:pPr>
            <a:r>
              <a:rPr lang="en-US" baseline="0" dirty="0" smtClean="0"/>
              <a:t>From a code developer’s perspective, this translates to </a:t>
            </a:r>
            <a:r>
              <a:rPr lang="en-US" baseline="0" dirty="0" err="1" smtClean="0"/>
              <a:t>identifiying</a:t>
            </a:r>
            <a:r>
              <a:rPr lang="en-US" baseline="0" dirty="0" smtClean="0"/>
              <a:t> a relevant parallel processing model that helps ease this development </a:t>
            </a:r>
          </a:p>
          <a:p>
            <a:pPr marL="174708" indent="-174708">
              <a:buFontTx/>
              <a:buChar char="-"/>
            </a:pPr>
            <a:r>
              <a:rPr lang="en-US" baseline="0" dirty="0" smtClean="0"/>
              <a:t>For a long time, waiting for next processor would give them the performance boost they need – not a good idea to start with, but now less than before</a:t>
            </a:r>
          </a:p>
          <a:p>
            <a:endParaRPr lang="en-US" baseline="0" dirty="0" smtClean="0"/>
          </a:p>
          <a:p>
            <a:r>
              <a:rPr lang="en-US" baseline="0" dirty="0" smtClean="0"/>
              <a:t>Shared memory parallel programming</a:t>
            </a:r>
          </a:p>
          <a:p>
            <a:endParaRPr lang="en-US" baseline="0" dirty="0" smtClean="0"/>
          </a:p>
          <a:p>
            <a:r>
              <a:rPr lang="en-US" baseline="0" dirty="0" smtClean="0"/>
              <a:t>You tell the compiler where </a:t>
            </a:r>
            <a:r>
              <a:rPr lang="en-US" baseline="0" dirty="0" err="1" smtClean="0"/>
              <a:t>paralleliszation</a:t>
            </a:r>
            <a:r>
              <a:rPr lang="en-US" baseline="0" dirty="0" smtClean="0"/>
              <a:t> is</a:t>
            </a:r>
          </a:p>
          <a:p>
            <a:r>
              <a:rPr lang="en-US" baseline="0" dirty="0" smtClean="0"/>
              <a:t>Any system with single address space</a:t>
            </a:r>
          </a:p>
          <a:p>
            <a:endParaRPr lang="en-US" baseline="0" dirty="0" smtClean="0"/>
          </a:p>
          <a:p>
            <a:r>
              <a:rPr lang="en-US" baseline="0" dirty="0" smtClean="0"/>
              <a:t>Memory model – pool of threads, each thread has its </a:t>
            </a:r>
            <a:r>
              <a:rPr lang="en-US" baseline="0" dirty="0" err="1" smtClean="0"/>
              <a:t>oen</a:t>
            </a:r>
            <a:r>
              <a:rPr lang="en-US" baseline="0" dirty="0" smtClean="0"/>
              <a:t> private memory accessible only to that thread and also </a:t>
            </a:r>
            <a:r>
              <a:rPr lang="en-US" baseline="0" dirty="0" err="1" smtClean="0"/>
              <a:t>globaly</a:t>
            </a:r>
            <a:r>
              <a:rPr lang="en-US" baseline="0" dirty="0" smtClean="0"/>
              <a:t> shared memory – once a thread puts it in the shared memory pool, everybody can read or write to it. All details taken away and handled by runtime system and compiler</a:t>
            </a:r>
          </a:p>
          <a:p>
            <a:r>
              <a:rPr lang="en-US" baseline="0" dirty="0" smtClean="0"/>
              <a:t>When I start – master thread runs from start to finish – in parallel region, worker threads are spawned and work is distributed. Once parallel region has completed, there is an </a:t>
            </a:r>
            <a:r>
              <a:rPr lang="en-US" baseline="0" dirty="0" err="1" smtClean="0"/>
              <a:t>implicity</a:t>
            </a:r>
            <a:r>
              <a:rPr lang="en-US" baseline="0" dirty="0" smtClean="0"/>
              <a:t> synchronization</a:t>
            </a:r>
          </a:p>
          <a:p>
            <a:endParaRPr lang="en-US" baseline="0" dirty="0" smtClean="0"/>
          </a:p>
          <a:p>
            <a:pPr marL="174708" indent="-174708">
              <a:buFontTx/>
              <a:buChar char="-"/>
            </a:pPr>
            <a:endParaRPr lang="en-US" baseline="0" dirty="0" smtClean="0"/>
          </a:p>
          <a:p>
            <a:pPr marL="174708" indent="-174708">
              <a:buFontTx/>
              <a:buChar char="-"/>
            </a:pPr>
            <a:endParaRPr lang="en-US" dirty="0"/>
          </a:p>
        </p:txBody>
      </p:sp>
      <p:sp>
        <p:nvSpPr>
          <p:cNvPr id="4" name="Slide Number Placeholder 3"/>
          <p:cNvSpPr>
            <a:spLocks noGrp="1"/>
          </p:cNvSpPr>
          <p:nvPr>
            <p:ph type="sldNum" sz="quarter" idx="10"/>
          </p:nvPr>
        </p:nvSpPr>
        <p:spPr/>
        <p:txBody>
          <a:bodyPr/>
          <a:lstStyle/>
          <a:p>
            <a:fld id="{657620AB-9031-0846-AB37-DBC5324D8B49}" type="slidenum">
              <a:rPr lang="en-US" smtClean="0"/>
              <a:pPr/>
              <a:t>14</a:t>
            </a:fld>
            <a:endParaRPr lang="en-US"/>
          </a:p>
        </p:txBody>
      </p:sp>
    </p:spTree>
    <p:extLst>
      <p:ext uri="{BB962C8B-B14F-4D97-AF65-F5344CB8AC3E}">
        <p14:creationId xmlns="" xmlns:p14="http://schemas.microsoft.com/office/powerpoint/2010/main" val="2144453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Fork-Join Model: Begin with an initial thread in a non-parallel region. When a parallel region starts (noted by parallel pragma), extra threads are automatically created. In the parallel region, several threads execute simultaneously. Once the parallel region ends, the program waits for all threads to terminate and then reverts to a single-threaded execution (Source: </a:t>
            </a:r>
            <a:r>
              <a:rPr lang="en-US" baseline="0" dirty="0" err="1" smtClean="0"/>
              <a:t>Topcoder</a:t>
            </a:r>
            <a:r>
              <a:rPr lang="en-US" baseline="0" dirty="0" smtClean="0"/>
              <a:t>)</a:t>
            </a:r>
          </a:p>
          <a:p>
            <a:pPr marL="232943" indent="-232943">
              <a:buFontTx/>
              <a:buAutoNum type="arabicPeriod"/>
            </a:pPr>
            <a:endParaRPr lang="en-US" baseline="0" dirty="0" smtClean="0"/>
          </a:p>
          <a:p>
            <a:pPr marL="232943" indent="-232943">
              <a:buFontTx/>
              <a:buAutoNum type="arabicPeriod"/>
            </a:pPr>
            <a:endParaRPr lang="en-US" baseline="0" dirty="0" smtClean="0"/>
          </a:p>
          <a:p>
            <a:pPr marL="232943" indent="-232943">
              <a:buFontTx/>
              <a:buAutoNum type="arabicPeriod"/>
            </a:pPr>
            <a:endParaRPr lang="en-US" baseline="0" dirty="0" smtClean="0"/>
          </a:p>
          <a:p>
            <a:pPr marL="232943" indent="-232943">
              <a:buFontTx/>
              <a:buAutoNum type="arabicPeriod"/>
            </a:pPr>
            <a:endParaRPr lang="en-US" baseline="0" dirty="0" smtClean="0"/>
          </a:p>
          <a:p>
            <a:pPr marL="174708" indent="-174708">
              <a:buFontTx/>
              <a:buChar char="-"/>
            </a:pPr>
            <a:endParaRPr lang="en-US" baseline="0" dirty="0" smtClean="0"/>
          </a:p>
          <a:p>
            <a:pPr marL="174708" indent="-174708">
              <a:buFontTx/>
              <a:buChar char="-"/>
            </a:pPr>
            <a:endParaRPr lang="en-US" dirty="0"/>
          </a:p>
        </p:txBody>
      </p:sp>
      <p:sp>
        <p:nvSpPr>
          <p:cNvPr id="4" name="Slide Number Placeholder 3"/>
          <p:cNvSpPr>
            <a:spLocks noGrp="1"/>
          </p:cNvSpPr>
          <p:nvPr>
            <p:ph type="sldNum" sz="quarter" idx="10"/>
          </p:nvPr>
        </p:nvSpPr>
        <p:spPr/>
        <p:txBody>
          <a:bodyPr/>
          <a:lstStyle/>
          <a:p>
            <a:fld id="{657620AB-9031-0846-AB37-DBC5324D8B49}" type="slidenum">
              <a:rPr lang="en-US" smtClean="0"/>
              <a:pPr/>
              <a:t>15</a:t>
            </a:fld>
            <a:endParaRPr lang="en-US"/>
          </a:p>
        </p:txBody>
      </p:sp>
    </p:spTree>
    <p:extLst>
      <p:ext uri="{BB962C8B-B14F-4D97-AF65-F5344CB8AC3E}">
        <p14:creationId xmlns="" xmlns:p14="http://schemas.microsoft.com/office/powerpoint/2010/main" val="3249248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Tx/>
              <a:buChar char="-"/>
            </a:pPr>
            <a:r>
              <a:rPr lang="en-US" baseline="0" dirty="0" smtClean="0"/>
              <a:t>TBD: Check what happens when you set </a:t>
            </a:r>
            <a:r>
              <a:rPr lang="en-US" baseline="0" dirty="0" err="1" smtClean="0"/>
              <a:t>num</a:t>
            </a:r>
            <a:r>
              <a:rPr lang="en-US" baseline="0" dirty="0" smtClean="0"/>
              <a:t> threads greater than number of cores on TI device</a:t>
            </a:r>
          </a:p>
          <a:p>
            <a:pPr marL="174708" indent="-174708">
              <a:buFontTx/>
              <a:buChar char="-"/>
            </a:pPr>
            <a:r>
              <a:rPr lang="en-US" baseline="0" dirty="0" smtClean="0"/>
              <a:t>Can you keep changing </a:t>
            </a:r>
            <a:r>
              <a:rPr lang="en-US" baseline="0" dirty="0" err="1" smtClean="0"/>
              <a:t>num_threads</a:t>
            </a:r>
            <a:r>
              <a:rPr lang="en-US" baseline="0" dirty="0" smtClean="0"/>
              <a:t>?</a:t>
            </a:r>
          </a:p>
          <a:p>
            <a:pPr marL="174708" indent="-174708">
              <a:buFontTx/>
              <a:buChar char="-"/>
            </a:pPr>
            <a:r>
              <a:rPr lang="en-US" baseline="0" dirty="0" smtClean="0"/>
              <a:t>Do we have control over which cores get assigned for task?</a:t>
            </a:r>
          </a:p>
          <a:p>
            <a:pPr marL="174708" indent="-174708">
              <a:buFontTx/>
              <a:buChar char="-"/>
            </a:pPr>
            <a:endParaRPr lang="en-US" baseline="0" dirty="0" smtClean="0"/>
          </a:p>
          <a:p>
            <a:pPr marL="174708" indent="-174708">
              <a:buFontTx/>
              <a:buChar char="-"/>
            </a:pPr>
            <a:endParaRPr lang="en-US" baseline="0" dirty="0" smtClean="0"/>
          </a:p>
          <a:p>
            <a:pPr marL="174708" indent="-174708">
              <a:buFontTx/>
              <a:buChar char="-"/>
            </a:pPr>
            <a:endParaRPr lang="en-US" baseline="0" dirty="0" smtClean="0"/>
          </a:p>
          <a:p>
            <a:pPr marL="174708" indent="-174708">
              <a:buFontTx/>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57620AB-9031-0846-AB37-DBC5324D8B49}" type="slidenum">
              <a:rPr lang="en-US" smtClean="0">
                <a:solidFill>
                  <a:prstClr val="black"/>
                </a:solidFill>
                <a:latin typeface="Calibri"/>
              </a:rPr>
              <a:pPr/>
              <a:t>16</a:t>
            </a:fld>
            <a:endParaRPr lang="en-US">
              <a:solidFill>
                <a:prstClr val="black"/>
              </a:solidFill>
              <a:latin typeface="Calibri"/>
            </a:endParaRPr>
          </a:p>
        </p:txBody>
      </p:sp>
    </p:spTree>
    <p:extLst>
      <p:ext uri="{BB962C8B-B14F-4D97-AF65-F5344CB8AC3E}">
        <p14:creationId xmlns="" xmlns:p14="http://schemas.microsoft.com/office/powerpoint/2010/main" val="3249248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smtClean="0"/>
          </a:p>
          <a:p>
            <a:endParaRPr lang="en-US" dirty="0" smtClean="0"/>
          </a:p>
          <a:p>
            <a:r>
              <a:rPr lang="en-US" dirty="0" smtClean="0"/>
              <a:t>- We’re all aware of the</a:t>
            </a:r>
            <a:r>
              <a:rPr lang="en-US" baseline="0" dirty="0" smtClean="0"/>
              <a:t> capabilities of our c66x-based multicore DSPs, 8 cores of raw performance with a host of efficient peripherals that can really make it possible to </a:t>
            </a:r>
            <a:endParaRPr lang="en-US" dirty="0" smtClean="0"/>
          </a:p>
          <a:p>
            <a:r>
              <a:rPr lang="en-US" dirty="0" smtClean="0"/>
              <a:t>- It is crucial that along with these hardware enhancements, is a software implementation that is optimized for multiple cores and efficiently utilizes</a:t>
            </a:r>
            <a:r>
              <a:rPr lang="en-US" baseline="0" dirty="0" smtClean="0"/>
              <a:t> the parallelism inherent in them. </a:t>
            </a:r>
          </a:p>
          <a:p>
            <a:pPr marL="174708" indent="-174708">
              <a:buFontTx/>
              <a:buChar char="-"/>
            </a:pPr>
            <a:r>
              <a:rPr lang="en-US" baseline="0" dirty="0" smtClean="0"/>
              <a:t>From a code developer’s perspective, this translates to </a:t>
            </a:r>
            <a:r>
              <a:rPr lang="en-US" baseline="0" dirty="0" err="1" smtClean="0"/>
              <a:t>identifiying</a:t>
            </a:r>
            <a:r>
              <a:rPr lang="en-US" baseline="0" dirty="0" smtClean="0"/>
              <a:t> a relevant parallel processing model that helps ease this development </a:t>
            </a:r>
          </a:p>
          <a:p>
            <a:pPr marL="174708" indent="-174708">
              <a:buFontTx/>
              <a:buChar char="-"/>
            </a:pPr>
            <a:r>
              <a:rPr lang="en-US" baseline="0" dirty="0" smtClean="0"/>
              <a:t>For a long time, waiting for next processor would give them the performance boost they need – not a good idea to start with, but now less than before</a:t>
            </a:r>
          </a:p>
          <a:p>
            <a:endParaRPr lang="en-US" baseline="0" dirty="0" smtClean="0"/>
          </a:p>
          <a:p>
            <a:r>
              <a:rPr lang="en-US" baseline="0" dirty="0" smtClean="0"/>
              <a:t>Shared memory parallel programming</a:t>
            </a:r>
          </a:p>
          <a:p>
            <a:endParaRPr lang="en-US" baseline="0" dirty="0" smtClean="0"/>
          </a:p>
          <a:p>
            <a:r>
              <a:rPr lang="en-US" baseline="0" dirty="0" smtClean="0"/>
              <a:t>You tell the compiler where </a:t>
            </a:r>
            <a:r>
              <a:rPr lang="en-US" baseline="0" dirty="0" err="1" smtClean="0"/>
              <a:t>paralleliszation</a:t>
            </a:r>
            <a:r>
              <a:rPr lang="en-US" baseline="0" dirty="0" smtClean="0"/>
              <a:t> is</a:t>
            </a:r>
          </a:p>
          <a:p>
            <a:r>
              <a:rPr lang="en-US" baseline="0" dirty="0" smtClean="0"/>
              <a:t>Any system with single address space</a:t>
            </a:r>
          </a:p>
          <a:p>
            <a:endParaRPr lang="en-US" baseline="0" dirty="0" smtClean="0"/>
          </a:p>
          <a:p>
            <a:r>
              <a:rPr lang="en-US" baseline="0" dirty="0" smtClean="0"/>
              <a:t>Memory model – pool of threads, each thread has its </a:t>
            </a:r>
            <a:r>
              <a:rPr lang="en-US" baseline="0" dirty="0" err="1" smtClean="0"/>
              <a:t>oen</a:t>
            </a:r>
            <a:r>
              <a:rPr lang="en-US" baseline="0" dirty="0" smtClean="0"/>
              <a:t> private memory accessible only to that thread and also </a:t>
            </a:r>
            <a:r>
              <a:rPr lang="en-US" baseline="0" dirty="0" err="1" smtClean="0"/>
              <a:t>globaly</a:t>
            </a:r>
            <a:r>
              <a:rPr lang="en-US" baseline="0" dirty="0" smtClean="0"/>
              <a:t> shared memory – once a thread puts it in the shared memory pool, everybody can read or write to it. All details taken away and handled by runtime system and compiler</a:t>
            </a:r>
          </a:p>
          <a:p>
            <a:r>
              <a:rPr lang="en-US" baseline="0" dirty="0" smtClean="0"/>
              <a:t>When I start – master thread runs from start to finish – in parallel region, worker threads are spawned and work is distributed. Once parallel region has completed, there is an </a:t>
            </a:r>
            <a:r>
              <a:rPr lang="en-US" baseline="0" dirty="0" err="1" smtClean="0"/>
              <a:t>implicity</a:t>
            </a:r>
            <a:r>
              <a:rPr lang="en-US" baseline="0" dirty="0" smtClean="0"/>
              <a:t> synchronization</a:t>
            </a:r>
          </a:p>
          <a:p>
            <a:endParaRPr lang="en-US" baseline="0" dirty="0" smtClean="0"/>
          </a:p>
          <a:p>
            <a:pPr marL="174708" indent="-174708">
              <a:buFontTx/>
              <a:buChar char="-"/>
            </a:pPr>
            <a:endParaRPr lang="en-US" baseline="0" dirty="0" smtClean="0"/>
          </a:p>
          <a:p>
            <a:pPr marL="174708" indent="-174708">
              <a:buFontTx/>
              <a:buChar char="-"/>
            </a:pPr>
            <a:endParaRPr lang="en-US" dirty="0"/>
          </a:p>
        </p:txBody>
      </p:sp>
      <p:sp>
        <p:nvSpPr>
          <p:cNvPr id="4" name="Slide Number Placeholder 3"/>
          <p:cNvSpPr>
            <a:spLocks noGrp="1"/>
          </p:cNvSpPr>
          <p:nvPr>
            <p:ph type="sldNum" sz="quarter" idx="10"/>
          </p:nvPr>
        </p:nvSpPr>
        <p:spPr/>
        <p:txBody>
          <a:bodyPr/>
          <a:lstStyle/>
          <a:p>
            <a:fld id="{657620AB-9031-0846-AB37-DBC5324D8B49}" type="slidenum">
              <a:rPr lang="en-US" smtClean="0"/>
              <a:pPr/>
              <a:t>17</a:t>
            </a:fld>
            <a:endParaRPr lang="en-US"/>
          </a:p>
        </p:txBody>
      </p:sp>
    </p:spTree>
    <p:extLst>
      <p:ext uri="{BB962C8B-B14F-4D97-AF65-F5344CB8AC3E}">
        <p14:creationId xmlns="" xmlns:p14="http://schemas.microsoft.com/office/powerpoint/2010/main" val="2144453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indent="-232943">
              <a:buFontTx/>
              <a:buAutoNum type="arabicPeriod"/>
            </a:pPr>
            <a:endParaRPr lang="en-US" baseline="0" dirty="0" smtClean="0"/>
          </a:p>
          <a:p>
            <a:pPr marL="232943" indent="-232943">
              <a:buFontTx/>
              <a:buAutoNum type="arabicPeriod"/>
            </a:pPr>
            <a:endParaRPr lang="en-US" baseline="0" dirty="0" smtClean="0"/>
          </a:p>
          <a:p>
            <a:pPr marL="232943" indent="-232943">
              <a:buFontTx/>
              <a:buAutoNum type="arabicPeriod"/>
            </a:pPr>
            <a:endParaRPr lang="en-US" baseline="0" dirty="0" smtClean="0"/>
          </a:p>
          <a:p>
            <a:pPr marL="232943" indent="-232943">
              <a:buFontTx/>
              <a:buAutoNum type="arabicPeriod"/>
            </a:pPr>
            <a:endParaRPr lang="en-US" baseline="0" dirty="0" smtClean="0"/>
          </a:p>
          <a:p>
            <a:pPr marL="174708" indent="-174708">
              <a:buFontTx/>
              <a:buChar char="-"/>
            </a:pPr>
            <a:endParaRPr lang="en-US" baseline="0" dirty="0" smtClean="0"/>
          </a:p>
          <a:p>
            <a:pPr marL="174708" indent="-174708">
              <a:buFontTx/>
              <a:buChar char="-"/>
            </a:pPr>
            <a:endParaRPr lang="en-US" dirty="0"/>
          </a:p>
        </p:txBody>
      </p:sp>
      <p:sp>
        <p:nvSpPr>
          <p:cNvPr id="4" name="Slide Number Placeholder 3"/>
          <p:cNvSpPr>
            <a:spLocks noGrp="1"/>
          </p:cNvSpPr>
          <p:nvPr>
            <p:ph type="sldNum" sz="quarter" idx="10"/>
          </p:nvPr>
        </p:nvSpPr>
        <p:spPr/>
        <p:txBody>
          <a:bodyPr/>
          <a:lstStyle/>
          <a:p>
            <a:fld id="{657620AB-9031-0846-AB37-DBC5324D8B49}" type="slidenum">
              <a:rPr lang="en-US" smtClean="0"/>
              <a:pPr/>
              <a:t>18</a:t>
            </a:fld>
            <a:endParaRPr lang="en-US"/>
          </a:p>
        </p:txBody>
      </p:sp>
    </p:spTree>
    <p:extLst>
      <p:ext uri="{BB962C8B-B14F-4D97-AF65-F5344CB8AC3E}">
        <p14:creationId xmlns="" xmlns:p14="http://schemas.microsoft.com/office/powerpoint/2010/main" val="3249248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ChangeArrowheads="1" noTextEdit="1"/>
          </p:cNvSpPr>
          <p:nvPr>
            <p:ph type="sldImg"/>
          </p:nvPr>
        </p:nvSpPr>
        <p:spPr>
          <a:xfrm>
            <a:off x="447675" y="381000"/>
            <a:ext cx="5940425" cy="4454525"/>
          </a:xfrm>
          <a:ln cap="flat"/>
        </p:spPr>
      </p:sp>
      <p:sp>
        <p:nvSpPr>
          <p:cNvPr id="40962" name="Rectangle 3"/>
          <p:cNvSpPr>
            <a:spLocks noGrp="1" noChangeArrowheads="1"/>
          </p:cNvSpPr>
          <p:nvPr>
            <p:ph type="body" idx="1"/>
          </p:nvPr>
        </p:nvSpPr>
        <p:spPr>
          <a:noFill/>
          <a:ln/>
        </p:spPr>
        <p:txBody>
          <a:bodyPr/>
          <a:lstStyle/>
          <a:p>
            <a:pPr defTabSz="465887" eaLnBrk="1" fontAlgn="auto" hangingPunct="1">
              <a:spcBef>
                <a:spcPts val="0"/>
              </a:spcBef>
              <a:spcAft>
                <a:spcPts val="0"/>
              </a:spcAft>
              <a:defRPr/>
            </a:pPr>
            <a:r>
              <a:rPr lang="en-US" dirty="0" smtClean="0">
                <a:latin typeface="Arial" pitchFamily="34" charset="0"/>
              </a:rPr>
              <a:t>Source:</a:t>
            </a:r>
            <a:r>
              <a:rPr lang="en-US" baseline="0" dirty="0" smtClean="0">
                <a:latin typeface="Arial" pitchFamily="34" charset="0"/>
              </a:rPr>
              <a:t> Barbara Chapman, University of Houston</a:t>
            </a:r>
          </a:p>
          <a:p>
            <a:pPr eaLnBrk="1" hangingPunct="1"/>
            <a:endParaRPr lang="en-US" baseline="0"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  We’re all aware of the</a:t>
            </a:r>
            <a:r>
              <a:rPr lang="en-US" baseline="0" dirty="0" smtClean="0"/>
              <a:t> capabilities of our c66x-based multicore DSPs, 8 cores of raw performance with a host of efficient peripherals that can really make it possible to </a:t>
            </a:r>
            <a:endParaRPr lang="en-US" dirty="0" smtClean="0"/>
          </a:p>
          <a:p>
            <a:pPr marL="174708" indent="-174708">
              <a:buFontTx/>
              <a:buChar char="-"/>
            </a:pPr>
            <a:r>
              <a:rPr lang="en-US" dirty="0" smtClean="0"/>
              <a:t>It is crucial that along with these hardware enhancements, is a software implementation that is optimized for multiple cores and efficiently utilizes</a:t>
            </a:r>
            <a:r>
              <a:rPr lang="en-US" baseline="0" dirty="0" smtClean="0"/>
              <a:t> the parallelism inherent in them. </a:t>
            </a:r>
          </a:p>
          <a:p>
            <a:pPr marL="174708" indent="-174708">
              <a:buFontTx/>
              <a:buChar char="-"/>
            </a:pPr>
            <a:r>
              <a:rPr lang="en-US" baseline="0" dirty="0" smtClean="0"/>
              <a:t>From a code developer’s perspective, this translates to </a:t>
            </a:r>
            <a:r>
              <a:rPr lang="en-US" baseline="0" dirty="0" err="1" smtClean="0"/>
              <a:t>identifiying</a:t>
            </a:r>
            <a:r>
              <a:rPr lang="en-US" baseline="0" dirty="0" smtClean="0"/>
              <a:t> a relevant parallel processing model that helps ease this development </a:t>
            </a:r>
          </a:p>
          <a:p>
            <a:pPr marL="174708" indent="-174708">
              <a:buFontTx/>
              <a:buChar char="-"/>
            </a:pPr>
            <a:r>
              <a:rPr lang="en-US" baseline="0" dirty="0" smtClean="0"/>
              <a:t>For a long time, waiting for next processor would give them the performance boost they need – not a good idea to start with, but now less than before</a:t>
            </a:r>
          </a:p>
          <a:p>
            <a:endParaRPr lang="en-US" baseline="0" dirty="0" smtClean="0"/>
          </a:p>
          <a:p>
            <a:r>
              <a:rPr lang="en-US" baseline="0" dirty="0" smtClean="0"/>
              <a:t>Shared memory parallel programming</a:t>
            </a:r>
          </a:p>
          <a:p>
            <a:endParaRPr lang="en-US" baseline="0" dirty="0" smtClean="0"/>
          </a:p>
          <a:p>
            <a:r>
              <a:rPr lang="en-US" baseline="0" dirty="0" smtClean="0"/>
              <a:t>You tell the compiler where </a:t>
            </a:r>
            <a:r>
              <a:rPr lang="en-US" baseline="0" dirty="0" err="1" smtClean="0"/>
              <a:t>paralleliszation</a:t>
            </a:r>
            <a:r>
              <a:rPr lang="en-US" baseline="0" dirty="0" smtClean="0"/>
              <a:t> is</a:t>
            </a:r>
          </a:p>
          <a:p>
            <a:r>
              <a:rPr lang="en-US" baseline="0" dirty="0" smtClean="0"/>
              <a:t>Any system with single address space</a:t>
            </a:r>
          </a:p>
          <a:p>
            <a:endParaRPr lang="en-US" baseline="0" dirty="0" smtClean="0"/>
          </a:p>
          <a:p>
            <a:r>
              <a:rPr lang="en-US" baseline="0" dirty="0" smtClean="0"/>
              <a:t>Memory model – pool of threads, each thread has its </a:t>
            </a:r>
            <a:r>
              <a:rPr lang="en-US" baseline="0" dirty="0" err="1" smtClean="0"/>
              <a:t>oen</a:t>
            </a:r>
            <a:r>
              <a:rPr lang="en-US" baseline="0" dirty="0" smtClean="0"/>
              <a:t> private memory accessible only to that thread and also </a:t>
            </a:r>
            <a:r>
              <a:rPr lang="en-US" baseline="0" dirty="0" err="1" smtClean="0"/>
              <a:t>globaly</a:t>
            </a:r>
            <a:r>
              <a:rPr lang="en-US" baseline="0" dirty="0" smtClean="0"/>
              <a:t> shared memory – once a thread puts it in the shared memory pool, everybody can read or write to it. All details taken away and handled by runtime system and compiler</a:t>
            </a:r>
          </a:p>
          <a:p>
            <a:r>
              <a:rPr lang="en-US" baseline="0" dirty="0" smtClean="0"/>
              <a:t>When I start – master thread runs from start to finish – in parallel region, worker threads are spawned and work is distributed. Once parallel region has completed, there is an </a:t>
            </a:r>
            <a:r>
              <a:rPr lang="en-US" baseline="0" dirty="0" err="1" smtClean="0"/>
              <a:t>implicity</a:t>
            </a:r>
            <a:r>
              <a:rPr lang="en-US" baseline="0" dirty="0" smtClean="0"/>
              <a:t> synchronization</a:t>
            </a:r>
          </a:p>
          <a:p>
            <a:endParaRPr lang="en-US" baseline="0" dirty="0" smtClean="0"/>
          </a:p>
          <a:p>
            <a:pPr marL="174708" indent="-174708">
              <a:buFontTx/>
              <a:buChar char="-"/>
            </a:pPr>
            <a:endParaRPr lang="en-US" baseline="0" dirty="0" smtClean="0"/>
          </a:p>
          <a:p>
            <a:pPr marL="174708" indent="-174708">
              <a:buFontTx/>
              <a:buChar char="-"/>
            </a:pPr>
            <a:endParaRPr lang="en-US" dirty="0"/>
          </a:p>
        </p:txBody>
      </p:sp>
      <p:sp>
        <p:nvSpPr>
          <p:cNvPr id="4" name="Slide Number Placeholder 3"/>
          <p:cNvSpPr>
            <a:spLocks noGrp="1"/>
          </p:cNvSpPr>
          <p:nvPr>
            <p:ph type="sldNum" sz="quarter" idx="10"/>
          </p:nvPr>
        </p:nvSpPr>
        <p:spPr/>
        <p:txBody>
          <a:bodyPr/>
          <a:lstStyle/>
          <a:p>
            <a:fld id="{657620AB-9031-0846-AB37-DBC5324D8B49}" type="slidenum">
              <a:rPr lang="en-US" smtClean="0"/>
              <a:pPr/>
              <a:t>2</a:t>
            </a:fld>
            <a:endParaRPr lang="en-US"/>
          </a:p>
        </p:txBody>
      </p:sp>
    </p:spTree>
    <p:extLst>
      <p:ext uri="{BB962C8B-B14F-4D97-AF65-F5344CB8AC3E}">
        <p14:creationId xmlns="" xmlns:p14="http://schemas.microsoft.com/office/powerpoint/2010/main" val="21444537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a:xfrm>
            <a:off x="447675" y="381000"/>
            <a:ext cx="5940425" cy="4454525"/>
          </a:xfrm>
          <a:ln cap="flat"/>
        </p:spPr>
      </p:sp>
      <p:sp>
        <p:nvSpPr>
          <p:cNvPr id="47106" name="Rectangle 3"/>
          <p:cNvSpPr>
            <a:spLocks noGrp="1" noChangeArrowheads="1"/>
          </p:cNvSpPr>
          <p:nvPr>
            <p:ph type="body" idx="1"/>
          </p:nvPr>
        </p:nvSpPr>
        <p:spPr>
          <a:noFill/>
          <a:ln/>
        </p:spPr>
        <p:txBody>
          <a:bodyPr/>
          <a:lstStyle/>
          <a:p>
            <a:pPr eaLnBrk="1" hangingPunct="1"/>
            <a:r>
              <a:rPr lang="en-US" dirty="0" smtClean="0">
                <a:latin typeface="Arial" pitchFamily="34" charset="0"/>
              </a:rPr>
              <a:t>Source: Barbara</a:t>
            </a:r>
            <a:r>
              <a:rPr lang="en-US" baseline="0" dirty="0" smtClean="0">
                <a:latin typeface="Arial" pitchFamily="34" charset="0"/>
              </a:rPr>
              <a:t> Chapman, University of Houston</a:t>
            </a:r>
            <a:endParaRPr lang="en-US" dirty="0"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smtClean="0"/>
          </a:p>
          <a:p>
            <a:endParaRPr lang="en-US" dirty="0" smtClean="0"/>
          </a:p>
          <a:p>
            <a:r>
              <a:rPr lang="en-US" dirty="0" smtClean="0"/>
              <a:t>- We’re all aware of the</a:t>
            </a:r>
            <a:r>
              <a:rPr lang="en-US" baseline="0" dirty="0" smtClean="0"/>
              <a:t> capabilities of our c66x-based multicore DSPs, 8 cores of raw performance with a host of efficient peripherals that can really make it possible to </a:t>
            </a:r>
            <a:endParaRPr lang="en-US" dirty="0" smtClean="0"/>
          </a:p>
          <a:p>
            <a:r>
              <a:rPr lang="en-US" dirty="0" smtClean="0"/>
              <a:t>- It is crucial that along with these hardware enhancements, is a software implementation that is optimized for multiple cores and efficiently utilizes</a:t>
            </a:r>
            <a:r>
              <a:rPr lang="en-US" baseline="0" dirty="0" smtClean="0"/>
              <a:t> the parallelism inherent in them. </a:t>
            </a:r>
          </a:p>
          <a:p>
            <a:pPr marL="174708" indent="-174708">
              <a:buFontTx/>
              <a:buChar char="-"/>
            </a:pPr>
            <a:r>
              <a:rPr lang="en-US" baseline="0" dirty="0" smtClean="0"/>
              <a:t>From a code developer’s perspective, this translates to </a:t>
            </a:r>
            <a:r>
              <a:rPr lang="en-US" baseline="0" dirty="0" err="1" smtClean="0"/>
              <a:t>identifiying</a:t>
            </a:r>
            <a:r>
              <a:rPr lang="en-US" baseline="0" dirty="0" smtClean="0"/>
              <a:t> a relevant parallel processing model that helps ease this development </a:t>
            </a:r>
          </a:p>
          <a:p>
            <a:pPr marL="174708" indent="-174708">
              <a:buFontTx/>
              <a:buChar char="-"/>
            </a:pPr>
            <a:r>
              <a:rPr lang="en-US" baseline="0" dirty="0" smtClean="0"/>
              <a:t>For a long time, waiting for next processor would give them the performance boost they need – not a good idea to start with, but now less than before</a:t>
            </a:r>
          </a:p>
          <a:p>
            <a:endParaRPr lang="en-US" baseline="0" dirty="0" smtClean="0"/>
          </a:p>
          <a:p>
            <a:r>
              <a:rPr lang="en-US" baseline="0" dirty="0" smtClean="0"/>
              <a:t>Shared memory parallel programming</a:t>
            </a:r>
          </a:p>
          <a:p>
            <a:endParaRPr lang="en-US" baseline="0" dirty="0" smtClean="0"/>
          </a:p>
          <a:p>
            <a:r>
              <a:rPr lang="en-US" baseline="0" dirty="0" smtClean="0"/>
              <a:t>You tell the compiler where </a:t>
            </a:r>
            <a:r>
              <a:rPr lang="en-US" baseline="0" dirty="0" err="1" smtClean="0"/>
              <a:t>paralleliszation</a:t>
            </a:r>
            <a:r>
              <a:rPr lang="en-US" baseline="0" dirty="0" smtClean="0"/>
              <a:t> is</a:t>
            </a:r>
          </a:p>
          <a:p>
            <a:r>
              <a:rPr lang="en-US" baseline="0" dirty="0" smtClean="0"/>
              <a:t>Any system with single address space</a:t>
            </a:r>
          </a:p>
          <a:p>
            <a:endParaRPr lang="en-US" baseline="0" dirty="0" smtClean="0"/>
          </a:p>
          <a:p>
            <a:r>
              <a:rPr lang="en-US" baseline="0" dirty="0" smtClean="0"/>
              <a:t>Memory model – pool of threads, each thread has its </a:t>
            </a:r>
            <a:r>
              <a:rPr lang="en-US" baseline="0" dirty="0" err="1" smtClean="0"/>
              <a:t>oen</a:t>
            </a:r>
            <a:r>
              <a:rPr lang="en-US" baseline="0" dirty="0" smtClean="0"/>
              <a:t> private memory accessible only to that thread and also </a:t>
            </a:r>
            <a:r>
              <a:rPr lang="en-US" baseline="0" dirty="0" err="1" smtClean="0"/>
              <a:t>globaly</a:t>
            </a:r>
            <a:r>
              <a:rPr lang="en-US" baseline="0" dirty="0" smtClean="0"/>
              <a:t> shared memory – once a thread puts it in the shared memory pool, everybody can read or write to it. All details taken away and handled by runtime system and compiler</a:t>
            </a:r>
          </a:p>
          <a:p>
            <a:r>
              <a:rPr lang="en-US" baseline="0" dirty="0" smtClean="0"/>
              <a:t>When I start – master thread runs from start to finish – in parallel region, worker threads are spawned and work is distributed. Once parallel region has completed, there is an </a:t>
            </a:r>
            <a:r>
              <a:rPr lang="en-US" baseline="0" dirty="0" err="1" smtClean="0"/>
              <a:t>implicity</a:t>
            </a:r>
            <a:r>
              <a:rPr lang="en-US" baseline="0" dirty="0" smtClean="0"/>
              <a:t> synchronization</a:t>
            </a:r>
          </a:p>
          <a:p>
            <a:endParaRPr lang="en-US" baseline="0" dirty="0" smtClean="0"/>
          </a:p>
          <a:p>
            <a:pPr marL="174708" indent="-174708">
              <a:buFontTx/>
              <a:buChar char="-"/>
            </a:pPr>
            <a:endParaRPr lang="en-US" baseline="0" dirty="0" smtClean="0"/>
          </a:p>
          <a:p>
            <a:pPr marL="174708" indent="-174708">
              <a:buFontTx/>
              <a:buChar char="-"/>
            </a:pPr>
            <a:endParaRPr lang="en-US" dirty="0"/>
          </a:p>
        </p:txBody>
      </p:sp>
      <p:sp>
        <p:nvSpPr>
          <p:cNvPr id="4" name="Slide Number Placeholder 3"/>
          <p:cNvSpPr>
            <a:spLocks noGrp="1"/>
          </p:cNvSpPr>
          <p:nvPr>
            <p:ph type="sldNum" sz="quarter" idx="10"/>
          </p:nvPr>
        </p:nvSpPr>
        <p:spPr/>
        <p:txBody>
          <a:bodyPr/>
          <a:lstStyle/>
          <a:p>
            <a:fld id="{657620AB-9031-0846-AB37-DBC5324D8B49}" type="slidenum">
              <a:rPr lang="en-US" smtClean="0"/>
              <a:pPr/>
              <a:t>21</a:t>
            </a:fld>
            <a:endParaRPr lang="en-US"/>
          </a:p>
        </p:txBody>
      </p:sp>
    </p:spTree>
    <p:extLst>
      <p:ext uri="{BB962C8B-B14F-4D97-AF65-F5344CB8AC3E}">
        <p14:creationId xmlns="" xmlns:p14="http://schemas.microsoft.com/office/powerpoint/2010/main" val="2144453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57620AB-9031-0846-AB37-DBC5324D8B49}" type="slidenum">
              <a:rPr lang="en-US" smtClean="0"/>
              <a:pPr/>
              <a:t>22</a:t>
            </a:fld>
            <a:endParaRPr lang="en-US"/>
          </a:p>
        </p:txBody>
      </p:sp>
    </p:spTree>
    <p:extLst>
      <p:ext uri="{BB962C8B-B14F-4D97-AF65-F5344CB8AC3E}">
        <p14:creationId xmlns="" xmlns:p14="http://schemas.microsoft.com/office/powerpoint/2010/main" val="3249248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a:xfrm>
            <a:off x="447675" y="381000"/>
            <a:ext cx="5940425" cy="4454525"/>
          </a:xfrm>
          <a:ln cap="flat"/>
        </p:spPr>
      </p:sp>
      <p:sp>
        <p:nvSpPr>
          <p:cNvPr id="47106" name="Rectangle 3"/>
          <p:cNvSpPr>
            <a:spLocks noGrp="1" noChangeArrowheads="1"/>
          </p:cNvSpPr>
          <p:nvPr>
            <p:ph type="body" idx="1"/>
          </p:nvPr>
        </p:nvSpPr>
        <p:spPr>
          <a:noFill/>
          <a:ln/>
        </p:spPr>
        <p:txBody>
          <a:bodyPr/>
          <a:lstStyle/>
          <a:p>
            <a:pPr eaLnBrk="1" hangingPunct="1"/>
            <a:r>
              <a:rPr lang="en-US" dirty="0" smtClean="0">
                <a:latin typeface="Arial" pitchFamily="34" charset="0"/>
              </a:rPr>
              <a:t>Source: Barbara</a:t>
            </a:r>
            <a:r>
              <a:rPr lang="en-US" baseline="0" dirty="0" smtClean="0">
                <a:latin typeface="Arial" pitchFamily="34" charset="0"/>
              </a:rPr>
              <a:t> Chapman, University of Houston</a:t>
            </a:r>
          </a:p>
          <a:p>
            <a:pPr eaLnBrk="1" hangingPunct="1"/>
            <a:endParaRPr lang="en-US" baseline="0" dirty="0" smtClean="0">
              <a:latin typeface="Arial" pitchFamily="34" charset="0"/>
            </a:endParaRPr>
          </a:p>
          <a:p>
            <a:pPr eaLnBrk="1" hangingPunct="1"/>
            <a:r>
              <a:rPr lang="en-US" baseline="0" dirty="0" smtClean="0">
                <a:latin typeface="Arial" pitchFamily="34" charset="0"/>
              </a:rPr>
              <a:t>If clause: way at runtime to disable parallel construct based on value of flag or whatever conditions are important</a:t>
            </a:r>
          </a:p>
          <a:p>
            <a:pPr eaLnBrk="1" hangingPunct="1"/>
            <a:endParaRPr lang="en-US" dirty="0"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smtClean="0"/>
          </a:p>
          <a:p>
            <a:endParaRPr lang="en-US" dirty="0" smtClean="0"/>
          </a:p>
          <a:p>
            <a:r>
              <a:rPr lang="en-US" dirty="0" smtClean="0"/>
              <a:t>- We’re all aware of the</a:t>
            </a:r>
            <a:r>
              <a:rPr lang="en-US" baseline="0" dirty="0" smtClean="0"/>
              <a:t> capabilities of our c66x-based multicore DSPs, 8 cores of raw performance with a host of efficient peripherals that can really make it possible to </a:t>
            </a:r>
            <a:endParaRPr lang="en-US" dirty="0" smtClean="0"/>
          </a:p>
          <a:p>
            <a:r>
              <a:rPr lang="en-US" dirty="0" smtClean="0"/>
              <a:t>- It is crucial that along with these hardware enhancements, is a software implementation that is optimized for multiple cores and efficiently utilizes</a:t>
            </a:r>
            <a:r>
              <a:rPr lang="en-US" baseline="0" dirty="0" smtClean="0"/>
              <a:t> the parallelism inherent in them. </a:t>
            </a:r>
          </a:p>
          <a:p>
            <a:pPr marL="174708" indent="-174708">
              <a:buFontTx/>
              <a:buChar char="-"/>
            </a:pPr>
            <a:r>
              <a:rPr lang="en-US" baseline="0" dirty="0" smtClean="0"/>
              <a:t>From a code developer’s perspective, this translates to </a:t>
            </a:r>
            <a:r>
              <a:rPr lang="en-US" baseline="0" dirty="0" err="1" smtClean="0"/>
              <a:t>identifiying</a:t>
            </a:r>
            <a:r>
              <a:rPr lang="en-US" baseline="0" dirty="0" smtClean="0"/>
              <a:t> a relevant parallel processing model that helps ease this development </a:t>
            </a:r>
          </a:p>
          <a:p>
            <a:pPr marL="174708" indent="-174708">
              <a:buFontTx/>
              <a:buChar char="-"/>
            </a:pPr>
            <a:r>
              <a:rPr lang="en-US" baseline="0" dirty="0" smtClean="0"/>
              <a:t>For a long time, waiting for next processor would give them the performance boost they need – not a good idea to start with, but now less than before</a:t>
            </a:r>
          </a:p>
          <a:p>
            <a:endParaRPr lang="en-US" baseline="0" dirty="0" smtClean="0"/>
          </a:p>
          <a:p>
            <a:r>
              <a:rPr lang="en-US" baseline="0" dirty="0" smtClean="0"/>
              <a:t>Shared memory parallel programming</a:t>
            </a:r>
          </a:p>
          <a:p>
            <a:endParaRPr lang="en-US" baseline="0" dirty="0" smtClean="0"/>
          </a:p>
          <a:p>
            <a:r>
              <a:rPr lang="en-US" baseline="0" dirty="0" smtClean="0"/>
              <a:t>You tell the compiler where </a:t>
            </a:r>
            <a:r>
              <a:rPr lang="en-US" baseline="0" dirty="0" err="1" smtClean="0"/>
              <a:t>paralleliszation</a:t>
            </a:r>
            <a:r>
              <a:rPr lang="en-US" baseline="0" dirty="0" smtClean="0"/>
              <a:t> is</a:t>
            </a:r>
          </a:p>
          <a:p>
            <a:r>
              <a:rPr lang="en-US" baseline="0" dirty="0" smtClean="0"/>
              <a:t>Any system with single address space</a:t>
            </a:r>
          </a:p>
          <a:p>
            <a:endParaRPr lang="en-US" baseline="0" dirty="0" smtClean="0"/>
          </a:p>
          <a:p>
            <a:r>
              <a:rPr lang="en-US" baseline="0" dirty="0" smtClean="0"/>
              <a:t>Memory model – pool of threads, each thread has its </a:t>
            </a:r>
            <a:r>
              <a:rPr lang="en-US" baseline="0" dirty="0" err="1" smtClean="0"/>
              <a:t>oen</a:t>
            </a:r>
            <a:r>
              <a:rPr lang="en-US" baseline="0" dirty="0" smtClean="0"/>
              <a:t> private memory accessible only to that thread and also </a:t>
            </a:r>
            <a:r>
              <a:rPr lang="en-US" baseline="0" dirty="0" err="1" smtClean="0"/>
              <a:t>globaly</a:t>
            </a:r>
            <a:r>
              <a:rPr lang="en-US" baseline="0" dirty="0" smtClean="0"/>
              <a:t> shared memory – once a thread puts it in the shared memory pool, everybody can read or write to it. All details taken away and handled by runtime system and compiler</a:t>
            </a:r>
          </a:p>
          <a:p>
            <a:r>
              <a:rPr lang="en-US" baseline="0" dirty="0" smtClean="0"/>
              <a:t>When I start – master thread runs from start to finish – in parallel region, worker threads are spawned and work is distributed. Once parallel region has completed, there is an </a:t>
            </a:r>
            <a:r>
              <a:rPr lang="en-US" baseline="0" dirty="0" err="1" smtClean="0"/>
              <a:t>implicity</a:t>
            </a:r>
            <a:r>
              <a:rPr lang="en-US" baseline="0" dirty="0" smtClean="0"/>
              <a:t> synchronization</a:t>
            </a:r>
          </a:p>
          <a:p>
            <a:endParaRPr lang="en-US" baseline="0" dirty="0" smtClean="0"/>
          </a:p>
          <a:p>
            <a:pPr marL="174708" indent="-174708">
              <a:buFontTx/>
              <a:buChar char="-"/>
            </a:pPr>
            <a:endParaRPr lang="en-US" baseline="0" dirty="0" smtClean="0"/>
          </a:p>
          <a:p>
            <a:pPr marL="174708" indent="-174708">
              <a:buFontTx/>
              <a:buChar char="-"/>
            </a:pPr>
            <a:endParaRPr lang="en-US" dirty="0"/>
          </a:p>
        </p:txBody>
      </p:sp>
      <p:sp>
        <p:nvSpPr>
          <p:cNvPr id="4" name="Slide Number Placeholder 3"/>
          <p:cNvSpPr>
            <a:spLocks noGrp="1"/>
          </p:cNvSpPr>
          <p:nvPr>
            <p:ph type="sldNum" sz="quarter" idx="10"/>
          </p:nvPr>
        </p:nvSpPr>
        <p:spPr/>
        <p:txBody>
          <a:bodyPr/>
          <a:lstStyle/>
          <a:p>
            <a:fld id="{657620AB-9031-0846-AB37-DBC5324D8B49}" type="slidenum">
              <a:rPr lang="en-US" smtClean="0"/>
              <a:pPr/>
              <a:t>24</a:t>
            </a:fld>
            <a:endParaRPr lang="en-US"/>
          </a:p>
        </p:txBody>
      </p:sp>
    </p:spTree>
    <p:extLst>
      <p:ext uri="{BB962C8B-B14F-4D97-AF65-F5344CB8AC3E}">
        <p14:creationId xmlns="" xmlns:p14="http://schemas.microsoft.com/office/powerpoint/2010/main" val="2144453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indent="-232943">
              <a:buFontTx/>
              <a:buAutoNum type="arabicPeriod"/>
            </a:pPr>
            <a:r>
              <a:rPr lang="en-US" baseline="0" dirty="0" smtClean="0"/>
              <a:t>Barrier sync: no thread can progress until all other threads in the team have reached that point in the program</a:t>
            </a:r>
          </a:p>
          <a:p>
            <a:pPr marL="232943" indent="-232943">
              <a:buFontTx/>
              <a:buAutoNum type="arabicPeriod"/>
            </a:pPr>
            <a:endParaRPr lang="en-US" baseline="0" dirty="0" smtClean="0"/>
          </a:p>
          <a:p>
            <a:pPr marL="232943" indent="-232943">
              <a:buFontTx/>
              <a:buAutoNum type="arabicPeriod"/>
            </a:pPr>
            <a:r>
              <a:rPr lang="en-US" baseline="0" dirty="0" smtClean="0"/>
              <a:t>By default redundant execution of code across processors. Programmer needs to mention how we want to distribute work among threads</a:t>
            </a:r>
          </a:p>
          <a:p>
            <a:pPr marL="232943" indent="-232943">
              <a:buFontTx/>
              <a:buAutoNum type="arabicPeriod"/>
            </a:pPr>
            <a:r>
              <a:rPr lang="en-US" baseline="0" dirty="0" smtClean="0"/>
              <a:t>Independent iterations means order in which iterations occur has no bearing on the outcome</a:t>
            </a:r>
          </a:p>
          <a:p>
            <a:pPr marL="232943" indent="-232943">
              <a:buFontTx/>
              <a:buAutoNum type="arabicPeriod"/>
            </a:pPr>
            <a:endParaRPr lang="en-US" baseline="0" dirty="0" smtClean="0"/>
          </a:p>
          <a:p>
            <a:pPr marL="232943" indent="-232943">
              <a:buFontTx/>
              <a:buAutoNum type="arabicPeriod"/>
            </a:pPr>
            <a:endParaRPr lang="en-US" baseline="0" dirty="0" smtClean="0"/>
          </a:p>
          <a:p>
            <a:pPr marL="232943" indent="-232943">
              <a:buFontTx/>
              <a:buAutoNum type="arabicPeriod"/>
            </a:pPr>
            <a:endParaRPr lang="en-US" baseline="0" dirty="0" smtClean="0"/>
          </a:p>
          <a:p>
            <a:pPr marL="232943" indent="-232943">
              <a:buFontTx/>
              <a:buAutoNum type="arabicPeriod"/>
            </a:pPr>
            <a:endParaRPr lang="en-US" baseline="0" dirty="0" smtClean="0"/>
          </a:p>
          <a:p>
            <a:pPr marL="232943" indent="-232943">
              <a:buFontTx/>
              <a:buAutoNum type="arabicPeriod"/>
            </a:pPr>
            <a:endParaRPr lang="en-US" baseline="0" dirty="0" smtClean="0"/>
          </a:p>
          <a:p>
            <a:pPr marL="174708" indent="-174708">
              <a:buFontTx/>
              <a:buChar char="-"/>
            </a:pPr>
            <a:endParaRPr lang="en-US" baseline="0" dirty="0" smtClean="0"/>
          </a:p>
          <a:p>
            <a:pPr marL="174708" indent="-174708">
              <a:buFontTx/>
              <a:buChar char="-"/>
            </a:pPr>
            <a:endParaRPr lang="en-US" dirty="0"/>
          </a:p>
        </p:txBody>
      </p:sp>
      <p:sp>
        <p:nvSpPr>
          <p:cNvPr id="4" name="Slide Number Placeholder 3"/>
          <p:cNvSpPr>
            <a:spLocks noGrp="1"/>
          </p:cNvSpPr>
          <p:nvPr>
            <p:ph type="sldNum" sz="quarter" idx="10"/>
          </p:nvPr>
        </p:nvSpPr>
        <p:spPr/>
        <p:txBody>
          <a:bodyPr/>
          <a:lstStyle/>
          <a:p>
            <a:fld id="{657620AB-9031-0846-AB37-DBC5324D8B49}" type="slidenum">
              <a:rPr lang="en-US" smtClean="0"/>
              <a:pPr/>
              <a:t>25</a:t>
            </a:fld>
            <a:endParaRPr lang="en-US"/>
          </a:p>
        </p:txBody>
      </p:sp>
    </p:spTree>
    <p:extLst>
      <p:ext uri="{BB962C8B-B14F-4D97-AF65-F5344CB8AC3E}">
        <p14:creationId xmlns="" xmlns:p14="http://schemas.microsoft.com/office/powerpoint/2010/main" val="32492489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a:xfrm>
            <a:off x="447675" y="381000"/>
            <a:ext cx="5940425" cy="4454525"/>
          </a:xfrm>
          <a:ln cap="flat"/>
        </p:spPr>
      </p:sp>
      <p:sp>
        <p:nvSpPr>
          <p:cNvPr id="47106" name="Rectangle 3"/>
          <p:cNvSpPr>
            <a:spLocks noGrp="1" noChangeArrowheads="1"/>
          </p:cNvSpPr>
          <p:nvPr>
            <p:ph type="body" idx="1"/>
          </p:nvPr>
        </p:nvSpPr>
        <p:spPr>
          <a:noFill/>
          <a:ln/>
        </p:spPr>
        <p:txBody>
          <a:bodyPr/>
          <a:lstStyle/>
          <a:p>
            <a:pPr eaLnBrk="1" hangingPunct="1"/>
            <a:r>
              <a:rPr lang="en-US" dirty="0" smtClean="0">
                <a:latin typeface="Arial" pitchFamily="34" charset="0"/>
              </a:rPr>
              <a:t>Source: </a:t>
            </a:r>
            <a:r>
              <a:rPr lang="en-US" dirty="0" err="1" smtClean="0">
                <a:latin typeface="Arial" pitchFamily="34" charset="0"/>
              </a:rPr>
              <a:t>TopCoder</a:t>
            </a:r>
            <a:r>
              <a:rPr lang="en-US" dirty="0" smtClean="0">
                <a:latin typeface="Arial" pitchFamily="34" charset="0"/>
              </a:rPr>
              <a:t> Article</a:t>
            </a:r>
            <a:endParaRPr lang="en-US" baseline="0" dirty="0" smtClean="0">
              <a:latin typeface="Arial" pitchFamily="34" charset="0"/>
            </a:endParaRPr>
          </a:p>
          <a:p>
            <a:pPr eaLnBrk="1" hangingPunct="1"/>
            <a:endParaRPr lang="en-US" dirty="0"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a:xfrm>
            <a:off x="447675" y="381000"/>
            <a:ext cx="5940425" cy="4454525"/>
          </a:xfrm>
          <a:ln cap="flat"/>
        </p:spPr>
      </p:sp>
      <p:sp>
        <p:nvSpPr>
          <p:cNvPr id="47106" name="Rectangle 3"/>
          <p:cNvSpPr>
            <a:spLocks noGrp="1" noChangeArrowheads="1"/>
          </p:cNvSpPr>
          <p:nvPr>
            <p:ph type="body" idx="1"/>
          </p:nvPr>
        </p:nvSpPr>
        <p:spPr>
          <a:noFill/>
          <a:ln/>
        </p:spPr>
        <p:txBody>
          <a:bodyPr/>
          <a:lstStyle/>
          <a:p>
            <a:pPr eaLnBrk="1" hangingPunct="1"/>
            <a:r>
              <a:rPr lang="en-US" dirty="0" smtClean="0">
                <a:latin typeface="Arial" pitchFamily="34" charset="0"/>
              </a:rPr>
              <a:t>Source: </a:t>
            </a:r>
            <a:r>
              <a:rPr lang="en-US" dirty="0" err="1" smtClean="0">
                <a:latin typeface="Arial" pitchFamily="34" charset="0"/>
              </a:rPr>
              <a:t>TopCoder</a:t>
            </a:r>
            <a:r>
              <a:rPr lang="en-US" dirty="0" smtClean="0">
                <a:latin typeface="Arial" pitchFamily="34" charset="0"/>
              </a:rPr>
              <a:t> Article</a:t>
            </a:r>
            <a:endParaRPr lang="en-US" baseline="0" dirty="0" smtClean="0">
              <a:latin typeface="Arial" pitchFamily="34" charset="0"/>
            </a:endParaRPr>
          </a:p>
          <a:p>
            <a:pPr eaLnBrk="1" hangingPunct="1"/>
            <a:endParaRPr lang="en-US" dirty="0"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smtClean="0"/>
          </a:p>
          <a:p>
            <a:endParaRPr lang="en-US" dirty="0" smtClean="0"/>
          </a:p>
          <a:p>
            <a:r>
              <a:rPr lang="en-US" dirty="0" smtClean="0"/>
              <a:t>- We’re all aware of the</a:t>
            </a:r>
            <a:r>
              <a:rPr lang="en-US" baseline="0" dirty="0" smtClean="0"/>
              <a:t> capabilities of our c66x-based multicore DSPs, 8 cores of raw performance with a host of efficient peripherals that can really make it possible to </a:t>
            </a:r>
            <a:endParaRPr lang="en-US" dirty="0" smtClean="0"/>
          </a:p>
          <a:p>
            <a:r>
              <a:rPr lang="en-US" dirty="0" smtClean="0"/>
              <a:t>- It is crucial that along with these hardware enhancements, is a software implementation that is optimized for multiple cores and efficiently utilizes</a:t>
            </a:r>
            <a:r>
              <a:rPr lang="en-US" baseline="0" dirty="0" smtClean="0"/>
              <a:t> the parallelism inherent in them. </a:t>
            </a:r>
          </a:p>
          <a:p>
            <a:pPr marL="174708" indent="-174708">
              <a:buFontTx/>
              <a:buChar char="-"/>
            </a:pPr>
            <a:r>
              <a:rPr lang="en-US" baseline="0" dirty="0" smtClean="0"/>
              <a:t>From a code developer’s perspective, this translates to </a:t>
            </a:r>
            <a:r>
              <a:rPr lang="en-US" baseline="0" dirty="0" err="1" smtClean="0"/>
              <a:t>identifiying</a:t>
            </a:r>
            <a:r>
              <a:rPr lang="en-US" baseline="0" dirty="0" smtClean="0"/>
              <a:t> a relevant parallel processing model that helps ease this development </a:t>
            </a:r>
          </a:p>
          <a:p>
            <a:pPr marL="174708" indent="-174708">
              <a:buFontTx/>
              <a:buChar char="-"/>
            </a:pPr>
            <a:r>
              <a:rPr lang="en-US" baseline="0" dirty="0" smtClean="0"/>
              <a:t>For a long time, waiting for next processor would give them the performance boost they need – not a good idea to start with, but now less than before</a:t>
            </a:r>
          </a:p>
          <a:p>
            <a:endParaRPr lang="en-US" baseline="0" dirty="0" smtClean="0"/>
          </a:p>
          <a:p>
            <a:r>
              <a:rPr lang="en-US" baseline="0" dirty="0" smtClean="0"/>
              <a:t>Shared memory parallel programming</a:t>
            </a:r>
          </a:p>
          <a:p>
            <a:endParaRPr lang="en-US" baseline="0" dirty="0" smtClean="0"/>
          </a:p>
          <a:p>
            <a:r>
              <a:rPr lang="en-US" baseline="0" dirty="0" smtClean="0"/>
              <a:t>You tell the compiler where </a:t>
            </a:r>
            <a:r>
              <a:rPr lang="en-US" baseline="0" dirty="0" err="1" smtClean="0"/>
              <a:t>paralleliszation</a:t>
            </a:r>
            <a:r>
              <a:rPr lang="en-US" baseline="0" dirty="0" smtClean="0"/>
              <a:t> is</a:t>
            </a:r>
          </a:p>
          <a:p>
            <a:r>
              <a:rPr lang="en-US" baseline="0" dirty="0" smtClean="0"/>
              <a:t>Any system with single address space</a:t>
            </a:r>
          </a:p>
          <a:p>
            <a:endParaRPr lang="en-US" baseline="0" dirty="0" smtClean="0"/>
          </a:p>
          <a:p>
            <a:r>
              <a:rPr lang="en-US" baseline="0" dirty="0" smtClean="0"/>
              <a:t>Memory model – pool of threads, each thread has its </a:t>
            </a:r>
            <a:r>
              <a:rPr lang="en-US" baseline="0" dirty="0" err="1" smtClean="0"/>
              <a:t>oen</a:t>
            </a:r>
            <a:r>
              <a:rPr lang="en-US" baseline="0" dirty="0" smtClean="0"/>
              <a:t> private memory accessible only to that thread and also </a:t>
            </a:r>
            <a:r>
              <a:rPr lang="en-US" baseline="0" dirty="0" err="1" smtClean="0"/>
              <a:t>globaly</a:t>
            </a:r>
            <a:r>
              <a:rPr lang="en-US" baseline="0" dirty="0" smtClean="0"/>
              <a:t> shared memory – once a thread puts it in the shared memory pool, everybody can read or write to it. All details taken away and handled by runtime system and compiler</a:t>
            </a:r>
          </a:p>
          <a:p>
            <a:r>
              <a:rPr lang="en-US" baseline="0" dirty="0" smtClean="0"/>
              <a:t>When I start – master thread runs from start to finish – in parallel region, worker threads are spawned and work is distributed. Once parallel region has completed, there is an </a:t>
            </a:r>
            <a:r>
              <a:rPr lang="en-US" baseline="0" dirty="0" err="1" smtClean="0"/>
              <a:t>implicity</a:t>
            </a:r>
            <a:r>
              <a:rPr lang="en-US" baseline="0" dirty="0" smtClean="0"/>
              <a:t> synchronization</a:t>
            </a:r>
          </a:p>
          <a:p>
            <a:endParaRPr lang="en-US" baseline="0" dirty="0" smtClean="0"/>
          </a:p>
          <a:p>
            <a:pPr marL="174708" indent="-174708">
              <a:buFontTx/>
              <a:buChar char="-"/>
            </a:pPr>
            <a:endParaRPr lang="en-US" baseline="0" dirty="0" smtClean="0"/>
          </a:p>
          <a:p>
            <a:pPr marL="174708" indent="-174708">
              <a:buFontTx/>
              <a:buChar char="-"/>
            </a:pPr>
            <a:endParaRPr lang="en-US" dirty="0"/>
          </a:p>
        </p:txBody>
      </p:sp>
      <p:sp>
        <p:nvSpPr>
          <p:cNvPr id="4" name="Slide Number Placeholder 3"/>
          <p:cNvSpPr>
            <a:spLocks noGrp="1"/>
          </p:cNvSpPr>
          <p:nvPr>
            <p:ph type="sldNum" sz="quarter" idx="10"/>
          </p:nvPr>
        </p:nvSpPr>
        <p:spPr/>
        <p:txBody>
          <a:bodyPr/>
          <a:lstStyle/>
          <a:p>
            <a:fld id="{657620AB-9031-0846-AB37-DBC5324D8B49}" type="slidenum">
              <a:rPr lang="en-US" smtClean="0"/>
              <a:pPr/>
              <a:t>28</a:t>
            </a:fld>
            <a:endParaRPr lang="en-US"/>
          </a:p>
        </p:txBody>
      </p:sp>
    </p:spTree>
    <p:extLst>
      <p:ext uri="{BB962C8B-B14F-4D97-AF65-F5344CB8AC3E}">
        <p14:creationId xmlns="" xmlns:p14="http://schemas.microsoft.com/office/powerpoint/2010/main" val="21444537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Source: “</a:t>
            </a:r>
            <a:r>
              <a:rPr lang="en-US" dirty="0" err="1" smtClean="0"/>
              <a:t>OpenMP</a:t>
            </a:r>
            <a:r>
              <a:rPr lang="en-US" dirty="0" smtClean="0"/>
              <a:t> Runtime Implementation using Multi-core Navigator,” Feb. 2012.</a:t>
            </a:r>
            <a:r>
              <a:rPr lang="en-US" baseline="0" dirty="0" smtClean="0"/>
              <a:t> </a:t>
            </a:r>
            <a:r>
              <a:rPr lang="en-US" dirty="0" err="1" smtClean="0"/>
              <a:t>Powerpoint</a:t>
            </a:r>
            <a:r>
              <a:rPr lang="en-US" dirty="0" smtClean="0"/>
              <a:t>. Author:</a:t>
            </a:r>
            <a:r>
              <a:rPr lang="en-US" baseline="0" dirty="0" smtClean="0"/>
              <a:t> </a:t>
            </a:r>
            <a:r>
              <a:rPr lang="en-US" baseline="0" dirty="0" err="1" smtClean="0"/>
              <a:t>Yogesh</a:t>
            </a:r>
            <a:r>
              <a:rPr lang="en-US" baseline="0" dirty="0" smtClean="0"/>
              <a:t> </a:t>
            </a:r>
            <a:r>
              <a:rPr lang="en-US" baseline="0" dirty="0" err="1" smtClean="0"/>
              <a:t>Siraswar</a:t>
            </a:r>
            <a:r>
              <a:rPr lang="en-US" baseline="0" dirty="0" smtClean="0"/>
              <a:t>, Texas Instruments</a:t>
            </a:r>
          </a:p>
        </p:txBody>
      </p:sp>
      <p:sp>
        <p:nvSpPr>
          <p:cNvPr id="4" name="Slide Number Placeholder 3"/>
          <p:cNvSpPr>
            <a:spLocks noGrp="1"/>
          </p:cNvSpPr>
          <p:nvPr>
            <p:ph type="sldNum" sz="quarter" idx="10"/>
          </p:nvPr>
        </p:nvSpPr>
        <p:spPr/>
        <p:txBody>
          <a:bodyPr/>
          <a:lstStyle/>
          <a:p>
            <a:fld id="{657620AB-9031-0846-AB37-DBC5324D8B49}" type="slidenum">
              <a:rPr lang="en-US" smtClean="0">
                <a:solidFill>
                  <a:prstClr val="black"/>
                </a:solidFill>
                <a:latin typeface="Calibri"/>
              </a:rPr>
              <a:pPr/>
              <a:t>29</a:t>
            </a:fld>
            <a:endParaRPr lang="en-US">
              <a:solidFill>
                <a:prstClr val="black"/>
              </a:solidFill>
              <a:latin typeface="Calibri"/>
            </a:endParaRPr>
          </a:p>
        </p:txBody>
      </p:sp>
    </p:spTree>
    <p:extLst>
      <p:ext uri="{BB962C8B-B14F-4D97-AF65-F5344CB8AC3E}">
        <p14:creationId xmlns="" xmlns:p14="http://schemas.microsoft.com/office/powerpoint/2010/main" val="3249248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smtClean="0"/>
          </a:p>
          <a:p>
            <a:endParaRPr lang="en-US" dirty="0" smtClean="0"/>
          </a:p>
          <a:p>
            <a:r>
              <a:rPr lang="en-US" dirty="0" smtClean="0"/>
              <a:t>- We’re all aware of the</a:t>
            </a:r>
            <a:r>
              <a:rPr lang="en-US" baseline="0" dirty="0" smtClean="0"/>
              <a:t> capabilities of our c66x-based multicore DSPs, 8 cores of raw performance with a host of efficient peripherals that can really make it possible to </a:t>
            </a:r>
            <a:endParaRPr lang="en-US" dirty="0" smtClean="0"/>
          </a:p>
          <a:p>
            <a:r>
              <a:rPr lang="en-US" dirty="0" smtClean="0"/>
              <a:t>- It is crucial that along with these hardware enhancements, is a software implementation that is optimized for multiple cores and efficiently utilizes</a:t>
            </a:r>
            <a:r>
              <a:rPr lang="en-US" baseline="0" dirty="0" smtClean="0"/>
              <a:t> the parallelism inherent in them. </a:t>
            </a:r>
          </a:p>
          <a:p>
            <a:pPr marL="174708" indent="-174708">
              <a:buFontTx/>
              <a:buChar char="-"/>
            </a:pPr>
            <a:r>
              <a:rPr lang="en-US" baseline="0" dirty="0" smtClean="0"/>
              <a:t>From a code developer’s perspective, this translates to </a:t>
            </a:r>
            <a:r>
              <a:rPr lang="en-US" baseline="0" dirty="0" err="1" smtClean="0"/>
              <a:t>identifiying</a:t>
            </a:r>
            <a:r>
              <a:rPr lang="en-US" baseline="0" dirty="0" smtClean="0"/>
              <a:t> a relevant parallel processing model that helps ease this development </a:t>
            </a:r>
          </a:p>
          <a:p>
            <a:pPr marL="174708" indent="-174708">
              <a:buFontTx/>
              <a:buChar char="-"/>
            </a:pPr>
            <a:r>
              <a:rPr lang="en-US" baseline="0" dirty="0" smtClean="0"/>
              <a:t>For a long time, waiting for next processor would give them the performance boost they need – not a good idea to start with, but now less than before</a:t>
            </a:r>
          </a:p>
          <a:p>
            <a:endParaRPr lang="en-US" baseline="0" dirty="0" smtClean="0"/>
          </a:p>
          <a:p>
            <a:r>
              <a:rPr lang="en-US" baseline="0" dirty="0" smtClean="0"/>
              <a:t>Shared memory parallel programming</a:t>
            </a:r>
          </a:p>
          <a:p>
            <a:endParaRPr lang="en-US" baseline="0" dirty="0" smtClean="0"/>
          </a:p>
          <a:p>
            <a:r>
              <a:rPr lang="en-US" baseline="0" dirty="0" smtClean="0"/>
              <a:t>You tell the compiler where </a:t>
            </a:r>
            <a:r>
              <a:rPr lang="en-US" baseline="0" dirty="0" err="1" smtClean="0"/>
              <a:t>paralleliszation</a:t>
            </a:r>
            <a:r>
              <a:rPr lang="en-US" baseline="0" dirty="0" smtClean="0"/>
              <a:t> is</a:t>
            </a:r>
          </a:p>
          <a:p>
            <a:r>
              <a:rPr lang="en-US" baseline="0" dirty="0" smtClean="0"/>
              <a:t>Any system with single address space</a:t>
            </a:r>
          </a:p>
          <a:p>
            <a:endParaRPr lang="en-US" baseline="0" dirty="0" smtClean="0"/>
          </a:p>
          <a:p>
            <a:r>
              <a:rPr lang="en-US" baseline="0" dirty="0" smtClean="0"/>
              <a:t>Memory model – pool of threads, each thread has its </a:t>
            </a:r>
            <a:r>
              <a:rPr lang="en-US" baseline="0" dirty="0" err="1" smtClean="0"/>
              <a:t>oen</a:t>
            </a:r>
            <a:r>
              <a:rPr lang="en-US" baseline="0" dirty="0" smtClean="0"/>
              <a:t> private memory accessible only to that thread and also </a:t>
            </a:r>
            <a:r>
              <a:rPr lang="en-US" baseline="0" dirty="0" err="1" smtClean="0"/>
              <a:t>globaly</a:t>
            </a:r>
            <a:r>
              <a:rPr lang="en-US" baseline="0" dirty="0" smtClean="0"/>
              <a:t> shared memory – once a thread puts it in the shared memory pool, everybody can read or write to it. All details taken away and handled by runtime system and compiler</a:t>
            </a:r>
          </a:p>
          <a:p>
            <a:r>
              <a:rPr lang="en-US" baseline="0" dirty="0" smtClean="0"/>
              <a:t>When I start – master thread runs from start to finish – in parallel region, worker threads are spawned and work is distributed. Once parallel region has completed, there is an </a:t>
            </a:r>
            <a:r>
              <a:rPr lang="en-US" baseline="0" dirty="0" err="1" smtClean="0"/>
              <a:t>implicity</a:t>
            </a:r>
            <a:r>
              <a:rPr lang="en-US" baseline="0" dirty="0" smtClean="0"/>
              <a:t> synchronization</a:t>
            </a:r>
          </a:p>
          <a:p>
            <a:endParaRPr lang="en-US" baseline="0" dirty="0" smtClean="0"/>
          </a:p>
          <a:p>
            <a:pPr marL="174708" indent="-174708">
              <a:buFontTx/>
              <a:buChar char="-"/>
            </a:pPr>
            <a:endParaRPr lang="en-US" baseline="0" dirty="0" smtClean="0"/>
          </a:p>
          <a:p>
            <a:pPr marL="174708" indent="-174708">
              <a:buFontTx/>
              <a:buChar char="-"/>
            </a:pPr>
            <a:endParaRPr lang="en-US" dirty="0"/>
          </a:p>
        </p:txBody>
      </p:sp>
      <p:sp>
        <p:nvSpPr>
          <p:cNvPr id="4" name="Slide Number Placeholder 3"/>
          <p:cNvSpPr>
            <a:spLocks noGrp="1"/>
          </p:cNvSpPr>
          <p:nvPr>
            <p:ph type="sldNum" sz="quarter" idx="10"/>
          </p:nvPr>
        </p:nvSpPr>
        <p:spPr/>
        <p:txBody>
          <a:bodyPr/>
          <a:lstStyle/>
          <a:p>
            <a:fld id="{657620AB-9031-0846-AB37-DBC5324D8B49}" type="slidenum">
              <a:rPr lang="en-US" smtClean="0"/>
              <a:pPr/>
              <a:t>3</a:t>
            </a:fld>
            <a:endParaRPr lang="en-US"/>
          </a:p>
        </p:txBody>
      </p:sp>
    </p:spTree>
    <p:extLst>
      <p:ext uri="{BB962C8B-B14F-4D97-AF65-F5344CB8AC3E}">
        <p14:creationId xmlns="" xmlns:p14="http://schemas.microsoft.com/office/powerpoint/2010/main" val="21444537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Source: “</a:t>
            </a:r>
            <a:r>
              <a:rPr lang="en-US" dirty="0" err="1" smtClean="0"/>
              <a:t>OpenMP</a:t>
            </a:r>
            <a:r>
              <a:rPr lang="en-US" dirty="0" smtClean="0"/>
              <a:t> Runtime Implementation using Multi-core Navigator,” Feb. 2012.</a:t>
            </a:r>
            <a:r>
              <a:rPr lang="en-US" baseline="0" dirty="0" smtClean="0"/>
              <a:t> </a:t>
            </a:r>
            <a:r>
              <a:rPr lang="en-US" dirty="0" err="1" smtClean="0"/>
              <a:t>Powerpoint</a:t>
            </a:r>
            <a:r>
              <a:rPr lang="en-US" dirty="0" smtClean="0"/>
              <a:t>. Author:</a:t>
            </a:r>
            <a:r>
              <a:rPr lang="en-US" baseline="0" dirty="0" smtClean="0"/>
              <a:t> </a:t>
            </a:r>
            <a:r>
              <a:rPr lang="en-US" baseline="0" dirty="0" err="1" smtClean="0"/>
              <a:t>Yogesh</a:t>
            </a:r>
            <a:r>
              <a:rPr lang="en-US" baseline="0" dirty="0" smtClean="0"/>
              <a:t> </a:t>
            </a:r>
            <a:r>
              <a:rPr lang="en-US" baseline="0" dirty="0" err="1" smtClean="0"/>
              <a:t>Siraswar</a:t>
            </a:r>
            <a:r>
              <a:rPr lang="en-US" baseline="0" dirty="0" smtClean="0"/>
              <a:t>, Texas Instruments</a:t>
            </a:r>
          </a:p>
          <a:p>
            <a:endParaRPr lang="en-US" baseline="0" dirty="0" smtClean="0"/>
          </a:p>
          <a:p>
            <a:endParaRPr lang="en-US" baseline="0" dirty="0" smtClean="0"/>
          </a:p>
          <a:p>
            <a:r>
              <a:rPr lang="en-US" baseline="0" dirty="0" smtClean="0"/>
              <a:t>What </a:t>
            </a:r>
            <a:r>
              <a:rPr lang="en-US" baseline="0" dirty="0" err="1" smtClean="0"/>
              <a:t>isnt</a:t>
            </a:r>
            <a:r>
              <a:rPr lang="en-US" baseline="0" dirty="0" smtClean="0"/>
              <a:t> there – currently L2 of cores is split up between BIOS and IPC related memory and cache. Ideally would like to make entire L2 cacheable and move BIOS/IPC related memory for each core to MSMC</a:t>
            </a:r>
          </a:p>
          <a:p>
            <a:endParaRPr lang="en-US" baseline="0" dirty="0" smtClean="0"/>
          </a:p>
          <a:p>
            <a:r>
              <a:rPr lang="en-US" baseline="0" dirty="0" smtClean="0"/>
              <a:t>30,000 8000</a:t>
            </a:r>
            <a:endParaRPr lang="en-US" dirty="0"/>
          </a:p>
        </p:txBody>
      </p:sp>
      <p:sp>
        <p:nvSpPr>
          <p:cNvPr id="4" name="Slide Number Placeholder 3"/>
          <p:cNvSpPr>
            <a:spLocks noGrp="1"/>
          </p:cNvSpPr>
          <p:nvPr>
            <p:ph type="sldNum" sz="quarter" idx="10"/>
          </p:nvPr>
        </p:nvSpPr>
        <p:spPr/>
        <p:txBody>
          <a:bodyPr/>
          <a:lstStyle/>
          <a:p>
            <a:fld id="{657620AB-9031-0846-AB37-DBC5324D8B49}" type="slidenum">
              <a:rPr lang="en-US" smtClean="0">
                <a:solidFill>
                  <a:prstClr val="black"/>
                </a:solidFill>
                <a:latin typeface="Calibri"/>
              </a:rPr>
              <a:pPr/>
              <a:t>30</a:t>
            </a:fld>
            <a:endParaRPr lang="en-US">
              <a:solidFill>
                <a:prstClr val="black"/>
              </a:solidFill>
              <a:latin typeface="Calibri"/>
            </a:endParaRPr>
          </a:p>
        </p:txBody>
      </p:sp>
    </p:spTree>
    <p:extLst>
      <p:ext uri="{BB962C8B-B14F-4D97-AF65-F5344CB8AC3E}">
        <p14:creationId xmlns="" xmlns:p14="http://schemas.microsoft.com/office/powerpoint/2010/main" val="32492489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a:t>
            </a:r>
            <a:r>
              <a:rPr lang="en-US" baseline="0" dirty="0" err="1" smtClean="0"/>
              <a:t>isnt</a:t>
            </a:r>
            <a:r>
              <a:rPr lang="en-US" baseline="0" dirty="0" smtClean="0"/>
              <a:t> there – currently L2 of cores is split up between BIOS and IPC related memory and cache. Ideally would like to make entire L2 cacheable and move BIOS/IPC related memory for each core to MSMC</a:t>
            </a:r>
          </a:p>
          <a:p>
            <a:endParaRPr lang="en-US" baseline="0" dirty="0" smtClean="0"/>
          </a:p>
        </p:txBody>
      </p:sp>
      <p:sp>
        <p:nvSpPr>
          <p:cNvPr id="4" name="Slide Number Placeholder 3"/>
          <p:cNvSpPr>
            <a:spLocks noGrp="1"/>
          </p:cNvSpPr>
          <p:nvPr>
            <p:ph type="sldNum" sz="quarter" idx="10"/>
          </p:nvPr>
        </p:nvSpPr>
        <p:spPr/>
        <p:txBody>
          <a:bodyPr/>
          <a:lstStyle/>
          <a:p>
            <a:fld id="{657620AB-9031-0846-AB37-DBC5324D8B49}" type="slidenum">
              <a:rPr lang="en-US" smtClean="0">
                <a:solidFill>
                  <a:prstClr val="black"/>
                </a:solidFill>
                <a:latin typeface="Calibri"/>
              </a:rPr>
              <a:pPr/>
              <a:t>31</a:t>
            </a:fld>
            <a:endParaRPr lang="en-US">
              <a:solidFill>
                <a:prstClr val="black"/>
              </a:solidFill>
              <a:latin typeface="Calibri"/>
            </a:endParaRPr>
          </a:p>
        </p:txBody>
      </p:sp>
    </p:spTree>
    <p:extLst>
      <p:ext uri="{BB962C8B-B14F-4D97-AF65-F5344CB8AC3E}">
        <p14:creationId xmlns="" xmlns:p14="http://schemas.microsoft.com/office/powerpoint/2010/main" val="32492489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a:t>
            </a:r>
            <a:r>
              <a:rPr lang="en-US" baseline="0" dirty="0" smtClean="0"/>
              <a:t> “</a:t>
            </a:r>
            <a:r>
              <a:rPr lang="en-US" baseline="0" dirty="0" err="1" smtClean="0"/>
              <a:t>OpenMP</a:t>
            </a:r>
            <a:r>
              <a:rPr lang="en-US" baseline="0" dirty="0" smtClean="0"/>
              <a:t> Runtime Implementation using Multicore Navigator” </a:t>
            </a:r>
            <a:r>
              <a:rPr lang="en-US" baseline="0" dirty="0" err="1" smtClean="0"/>
              <a:t>Yogesh</a:t>
            </a:r>
            <a:r>
              <a:rPr lang="en-US" baseline="0" dirty="0" smtClean="0"/>
              <a:t> </a:t>
            </a:r>
            <a:r>
              <a:rPr lang="en-US" baseline="0" dirty="0" err="1" smtClean="0"/>
              <a:t>Siraswar</a:t>
            </a:r>
            <a:endParaRPr lang="en-US" dirty="0"/>
          </a:p>
        </p:txBody>
      </p:sp>
      <p:sp>
        <p:nvSpPr>
          <p:cNvPr id="4" name="Slide Number Placeholder 3"/>
          <p:cNvSpPr>
            <a:spLocks noGrp="1"/>
          </p:cNvSpPr>
          <p:nvPr>
            <p:ph type="sldNum" sz="quarter" idx="10"/>
          </p:nvPr>
        </p:nvSpPr>
        <p:spPr/>
        <p:txBody>
          <a:bodyPr/>
          <a:lstStyle/>
          <a:p>
            <a:fld id="{657620AB-9031-0846-AB37-DBC5324D8B49}" type="slidenum">
              <a:rPr lang="en-US" smtClean="0"/>
              <a:pPr/>
              <a:t>32</a:t>
            </a:fld>
            <a:endParaRPr lang="en-US"/>
          </a:p>
        </p:txBody>
      </p:sp>
    </p:spTree>
    <p:extLst>
      <p:ext uri="{BB962C8B-B14F-4D97-AF65-F5344CB8AC3E}">
        <p14:creationId xmlns="" xmlns:p14="http://schemas.microsoft.com/office/powerpoint/2010/main" val="1183929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7620AB-9031-0846-AB37-DBC5324D8B49}" type="slidenum">
              <a:rPr lang="en-US" smtClean="0"/>
              <a:pPr/>
              <a:t>34</a:t>
            </a:fld>
            <a:endParaRPr lang="en-US"/>
          </a:p>
        </p:txBody>
      </p:sp>
    </p:spTree>
    <p:extLst>
      <p:ext uri="{BB962C8B-B14F-4D97-AF65-F5344CB8AC3E}">
        <p14:creationId xmlns="" xmlns:p14="http://schemas.microsoft.com/office/powerpoint/2010/main" val="21444537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7620AB-9031-0846-AB37-DBC5324D8B49}" type="slidenum">
              <a:rPr lang="en-US" smtClean="0"/>
              <a:pPr/>
              <a:t>35</a:t>
            </a:fld>
            <a:endParaRPr lang="en-US"/>
          </a:p>
        </p:txBody>
      </p:sp>
    </p:spTree>
    <p:extLst>
      <p:ext uri="{BB962C8B-B14F-4D97-AF65-F5344CB8AC3E}">
        <p14:creationId xmlns="" xmlns:p14="http://schemas.microsoft.com/office/powerpoint/2010/main" val="21444537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Source: “</a:t>
            </a:r>
            <a:r>
              <a:rPr lang="en-US" dirty="0" err="1" smtClean="0"/>
              <a:t>OpenMP</a:t>
            </a:r>
            <a:r>
              <a:rPr lang="en-US" dirty="0" smtClean="0"/>
              <a:t> Runtime Implementation using Multi-core Navigator,” Feb. 2012.</a:t>
            </a:r>
            <a:r>
              <a:rPr lang="en-US" baseline="0" dirty="0" smtClean="0"/>
              <a:t> </a:t>
            </a:r>
            <a:r>
              <a:rPr lang="en-US" dirty="0" err="1" smtClean="0"/>
              <a:t>Powerpoint</a:t>
            </a:r>
            <a:r>
              <a:rPr lang="en-US" dirty="0" smtClean="0"/>
              <a:t>. Author:</a:t>
            </a:r>
            <a:r>
              <a:rPr lang="en-US" baseline="0" dirty="0" smtClean="0"/>
              <a:t> </a:t>
            </a:r>
            <a:r>
              <a:rPr lang="en-US" baseline="0" dirty="0" err="1" smtClean="0"/>
              <a:t>Yogesh</a:t>
            </a:r>
            <a:r>
              <a:rPr lang="en-US" baseline="0" dirty="0" smtClean="0"/>
              <a:t> </a:t>
            </a:r>
            <a:r>
              <a:rPr lang="en-US" baseline="0" dirty="0" err="1" smtClean="0"/>
              <a:t>Siraswar</a:t>
            </a:r>
            <a:r>
              <a:rPr lang="en-US" baseline="0" dirty="0" smtClean="0"/>
              <a:t>, Texas Instruments</a:t>
            </a:r>
          </a:p>
          <a:p>
            <a:endParaRPr lang="en-US" baseline="0" dirty="0" smtClean="0"/>
          </a:p>
          <a:p>
            <a:endParaRPr lang="en-US" baseline="0" dirty="0" smtClean="0"/>
          </a:p>
          <a:p>
            <a:r>
              <a:rPr lang="en-US" baseline="0" dirty="0" smtClean="0"/>
              <a:t>What </a:t>
            </a:r>
            <a:r>
              <a:rPr lang="en-US" baseline="0" dirty="0" err="1" smtClean="0"/>
              <a:t>isnt</a:t>
            </a:r>
            <a:r>
              <a:rPr lang="en-US" baseline="0" dirty="0" smtClean="0"/>
              <a:t> there – currently L2 of cores is split up between BIOS and IPC related memory and cache. Ideally would like to make entire L2 cacheable and move BIOS/IPC related memory for each core to MSMC</a:t>
            </a:r>
          </a:p>
          <a:p>
            <a:endParaRPr lang="en-US" baseline="0" dirty="0" smtClean="0"/>
          </a:p>
          <a:p>
            <a:r>
              <a:rPr lang="en-US" baseline="0" dirty="0" smtClean="0"/>
              <a:t>30,000 8000</a:t>
            </a:r>
            <a:endParaRPr lang="en-US" dirty="0"/>
          </a:p>
        </p:txBody>
      </p:sp>
      <p:sp>
        <p:nvSpPr>
          <p:cNvPr id="4" name="Slide Number Placeholder 3"/>
          <p:cNvSpPr>
            <a:spLocks noGrp="1"/>
          </p:cNvSpPr>
          <p:nvPr>
            <p:ph type="sldNum" sz="quarter" idx="10"/>
          </p:nvPr>
        </p:nvSpPr>
        <p:spPr/>
        <p:txBody>
          <a:bodyPr/>
          <a:lstStyle/>
          <a:p>
            <a:fld id="{657620AB-9031-0846-AB37-DBC5324D8B49}" type="slidenum">
              <a:rPr lang="en-US" smtClean="0">
                <a:solidFill>
                  <a:prstClr val="black"/>
                </a:solidFill>
                <a:latin typeface="Calibri"/>
              </a:rPr>
              <a:pPr/>
              <a:t>36</a:t>
            </a:fld>
            <a:endParaRPr lang="en-US">
              <a:solidFill>
                <a:prstClr val="black"/>
              </a:solidFill>
              <a:latin typeface="Calibri"/>
            </a:endParaRPr>
          </a:p>
        </p:txBody>
      </p:sp>
    </p:spTree>
    <p:extLst>
      <p:ext uri="{BB962C8B-B14F-4D97-AF65-F5344CB8AC3E}">
        <p14:creationId xmlns="" xmlns:p14="http://schemas.microsoft.com/office/powerpoint/2010/main" val="32492489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Tx/>
              <a:buChar char="-"/>
            </a:pPr>
            <a:r>
              <a:rPr lang="en-US" baseline="0" dirty="0" smtClean="0"/>
              <a:t>In the above example, the compiler directive tells the compiler, to create a private variable copy of ‘sum’ for each thread. Computation of 1 to n is divided into number of chunks equal to the number of threads to be created. At the end of the loop, all threads will add (based on ‘+’ operator defined) their values of ‘sum’ to update the master thread’s global copy of ‘sum’, which then represents the final value.</a:t>
            </a:r>
          </a:p>
          <a:p>
            <a:pPr marL="174708" indent="-174708">
              <a:buFontTx/>
              <a:buChar char="-"/>
            </a:pPr>
            <a:endParaRPr lang="en-US" baseline="0" dirty="0" smtClean="0"/>
          </a:p>
          <a:p>
            <a:pPr marL="174708" indent="-174708">
              <a:buFontTx/>
              <a:buChar char="-"/>
            </a:pPr>
            <a:endParaRPr lang="en-US" baseline="0" dirty="0" smtClean="0"/>
          </a:p>
          <a:p>
            <a:pPr marL="174708" indent="-174708">
              <a:buFontTx/>
              <a:buChar char="-"/>
            </a:pPr>
            <a:endParaRPr lang="en-US" baseline="0" dirty="0" smtClean="0"/>
          </a:p>
          <a:p>
            <a:pPr marL="174708" indent="-174708">
              <a:buFontTx/>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57620AB-9031-0846-AB37-DBC5324D8B49}" type="slidenum">
              <a:rPr lang="en-US" smtClean="0">
                <a:solidFill>
                  <a:prstClr val="black"/>
                </a:solidFill>
                <a:latin typeface="Calibri"/>
              </a:rPr>
              <a:pPr/>
              <a:t>37</a:t>
            </a:fld>
            <a:endParaRPr lang="en-US">
              <a:solidFill>
                <a:prstClr val="black"/>
              </a:solidFill>
              <a:latin typeface="Calibri"/>
            </a:endParaRPr>
          </a:p>
        </p:txBody>
      </p:sp>
    </p:spTree>
    <p:extLst>
      <p:ext uri="{BB962C8B-B14F-4D97-AF65-F5344CB8AC3E}">
        <p14:creationId xmlns="" xmlns:p14="http://schemas.microsoft.com/office/powerpoint/2010/main" val="32492489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Source: “</a:t>
            </a:r>
            <a:r>
              <a:rPr lang="en-US" dirty="0" err="1" smtClean="0"/>
              <a:t>OpenMP</a:t>
            </a:r>
            <a:r>
              <a:rPr lang="en-US" dirty="0" smtClean="0"/>
              <a:t> Runtime Implementation using Multi-core Navigator,” Feb. 2012.</a:t>
            </a:r>
            <a:r>
              <a:rPr lang="en-US" baseline="0" dirty="0" smtClean="0"/>
              <a:t> </a:t>
            </a:r>
            <a:r>
              <a:rPr lang="en-US" dirty="0" err="1" smtClean="0"/>
              <a:t>Powerpoint</a:t>
            </a:r>
            <a:r>
              <a:rPr lang="en-US" dirty="0" smtClean="0"/>
              <a:t>. Author:</a:t>
            </a:r>
            <a:r>
              <a:rPr lang="en-US" baseline="0" dirty="0" smtClean="0"/>
              <a:t> </a:t>
            </a:r>
            <a:r>
              <a:rPr lang="en-US" baseline="0" dirty="0" err="1" smtClean="0"/>
              <a:t>Yogesh</a:t>
            </a:r>
            <a:r>
              <a:rPr lang="en-US" baseline="0" dirty="0" smtClean="0"/>
              <a:t> </a:t>
            </a:r>
            <a:r>
              <a:rPr lang="en-US" baseline="0" dirty="0" err="1" smtClean="0"/>
              <a:t>Siraswar</a:t>
            </a:r>
            <a:r>
              <a:rPr lang="en-US" baseline="0" dirty="0" smtClean="0"/>
              <a:t>, Texas Instruments</a:t>
            </a:r>
            <a:endParaRPr lang="en-US" dirty="0"/>
          </a:p>
        </p:txBody>
      </p:sp>
      <p:sp>
        <p:nvSpPr>
          <p:cNvPr id="4" name="Slide Number Placeholder 3"/>
          <p:cNvSpPr>
            <a:spLocks noGrp="1"/>
          </p:cNvSpPr>
          <p:nvPr>
            <p:ph type="sldNum" sz="quarter" idx="10"/>
          </p:nvPr>
        </p:nvSpPr>
        <p:spPr/>
        <p:txBody>
          <a:bodyPr/>
          <a:lstStyle/>
          <a:p>
            <a:fld id="{657620AB-9031-0846-AB37-DBC5324D8B49}" type="slidenum">
              <a:rPr lang="en-US" smtClean="0">
                <a:solidFill>
                  <a:prstClr val="black"/>
                </a:solidFill>
                <a:latin typeface="Calibri"/>
              </a:rPr>
              <a:pPr/>
              <a:t>38</a:t>
            </a:fld>
            <a:endParaRPr lang="en-US">
              <a:solidFill>
                <a:prstClr val="black"/>
              </a:solidFill>
              <a:latin typeface="Calibri"/>
            </a:endParaRPr>
          </a:p>
        </p:txBody>
      </p:sp>
    </p:spTree>
    <p:extLst>
      <p:ext uri="{BB962C8B-B14F-4D97-AF65-F5344CB8AC3E}">
        <p14:creationId xmlns="" xmlns:p14="http://schemas.microsoft.com/office/powerpoint/2010/main" val="32492489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smtClean="0"/>
          </a:p>
          <a:p>
            <a:endParaRPr lang="en-US" dirty="0" smtClean="0"/>
          </a:p>
          <a:p>
            <a:r>
              <a:rPr lang="en-US" dirty="0" smtClean="0"/>
              <a:t>- We’re all aware of the</a:t>
            </a:r>
            <a:r>
              <a:rPr lang="en-US" baseline="0" dirty="0" smtClean="0"/>
              <a:t> capabilities of our c66x-based multicore DSPs, 8 cores of raw performance with a host of efficient peripherals that can really make it possible to </a:t>
            </a:r>
            <a:endParaRPr lang="en-US" dirty="0" smtClean="0"/>
          </a:p>
          <a:p>
            <a:r>
              <a:rPr lang="en-US" dirty="0" smtClean="0"/>
              <a:t>- It is crucial that along with these hardware enhancements, is a software implementation that is optimized for multiple cores and efficiently utilizes</a:t>
            </a:r>
            <a:r>
              <a:rPr lang="en-US" baseline="0" dirty="0" smtClean="0"/>
              <a:t> the parallelism inherent in them. </a:t>
            </a:r>
          </a:p>
          <a:p>
            <a:pPr marL="174708" indent="-174708">
              <a:buFontTx/>
              <a:buChar char="-"/>
            </a:pPr>
            <a:r>
              <a:rPr lang="en-US" baseline="0" dirty="0" smtClean="0"/>
              <a:t>From a code developer’s perspective, this translates to </a:t>
            </a:r>
            <a:r>
              <a:rPr lang="en-US" baseline="0" dirty="0" err="1" smtClean="0"/>
              <a:t>identifiying</a:t>
            </a:r>
            <a:r>
              <a:rPr lang="en-US" baseline="0" dirty="0" smtClean="0"/>
              <a:t> a relevant parallel processing model that helps ease this development </a:t>
            </a:r>
          </a:p>
          <a:p>
            <a:pPr marL="174708" indent="-174708">
              <a:buFontTx/>
              <a:buChar char="-"/>
            </a:pPr>
            <a:r>
              <a:rPr lang="en-US" baseline="0" dirty="0" smtClean="0"/>
              <a:t>For a long time, waiting for next processor would give them the performance boost they need – not a good idea to start with, but now less than before</a:t>
            </a:r>
          </a:p>
          <a:p>
            <a:endParaRPr lang="en-US" baseline="0" dirty="0" smtClean="0"/>
          </a:p>
          <a:p>
            <a:r>
              <a:rPr lang="en-US" baseline="0" dirty="0" smtClean="0"/>
              <a:t>Shared memory parallel programming</a:t>
            </a:r>
          </a:p>
          <a:p>
            <a:endParaRPr lang="en-US" baseline="0" dirty="0" smtClean="0"/>
          </a:p>
          <a:p>
            <a:r>
              <a:rPr lang="en-US" baseline="0" dirty="0" smtClean="0"/>
              <a:t>You tell the compiler where </a:t>
            </a:r>
            <a:r>
              <a:rPr lang="en-US" baseline="0" dirty="0" err="1" smtClean="0"/>
              <a:t>paralleliszation</a:t>
            </a:r>
            <a:r>
              <a:rPr lang="en-US" baseline="0" dirty="0" smtClean="0"/>
              <a:t> is</a:t>
            </a:r>
          </a:p>
          <a:p>
            <a:r>
              <a:rPr lang="en-US" baseline="0" dirty="0" smtClean="0"/>
              <a:t>Any system with single address space</a:t>
            </a:r>
          </a:p>
          <a:p>
            <a:endParaRPr lang="en-US" baseline="0" dirty="0" smtClean="0"/>
          </a:p>
          <a:p>
            <a:r>
              <a:rPr lang="en-US" baseline="0" dirty="0" smtClean="0"/>
              <a:t>Memory model – pool of threads, each thread has its </a:t>
            </a:r>
            <a:r>
              <a:rPr lang="en-US" baseline="0" dirty="0" err="1" smtClean="0"/>
              <a:t>oen</a:t>
            </a:r>
            <a:r>
              <a:rPr lang="en-US" baseline="0" dirty="0" smtClean="0"/>
              <a:t> private memory accessible only to that thread and also </a:t>
            </a:r>
            <a:r>
              <a:rPr lang="en-US" baseline="0" dirty="0" err="1" smtClean="0"/>
              <a:t>globaly</a:t>
            </a:r>
            <a:r>
              <a:rPr lang="en-US" baseline="0" dirty="0" smtClean="0"/>
              <a:t> shared memory – once a thread puts it in the shared memory pool, everybody can read or write to it. All details taken away and handled by runtime system and compiler</a:t>
            </a:r>
          </a:p>
          <a:p>
            <a:r>
              <a:rPr lang="en-US" baseline="0" dirty="0" smtClean="0"/>
              <a:t>When I start – master thread runs from start to finish – in parallel region, worker threads are spawned and work is distributed. Once parallel region has completed, there is an </a:t>
            </a:r>
            <a:r>
              <a:rPr lang="en-US" baseline="0" dirty="0" err="1" smtClean="0"/>
              <a:t>implicity</a:t>
            </a:r>
            <a:r>
              <a:rPr lang="en-US" baseline="0" dirty="0" smtClean="0"/>
              <a:t> synchronization</a:t>
            </a:r>
          </a:p>
          <a:p>
            <a:endParaRPr lang="en-US" baseline="0" dirty="0" smtClean="0"/>
          </a:p>
          <a:p>
            <a:pPr marL="174708" indent="-174708">
              <a:buFontTx/>
              <a:buChar char="-"/>
            </a:pPr>
            <a:endParaRPr lang="en-US" baseline="0" dirty="0" smtClean="0"/>
          </a:p>
          <a:p>
            <a:pPr marL="174708" indent="-174708">
              <a:buFontTx/>
              <a:buChar char="-"/>
            </a:pPr>
            <a:endParaRPr lang="en-US" dirty="0"/>
          </a:p>
        </p:txBody>
      </p:sp>
      <p:sp>
        <p:nvSpPr>
          <p:cNvPr id="4" name="Slide Number Placeholder 3"/>
          <p:cNvSpPr>
            <a:spLocks noGrp="1"/>
          </p:cNvSpPr>
          <p:nvPr>
            <p:ph type="sldNum" sz="quarter" idx="10"/>
          </p:nvPr>
        </p:nvSpPr>
        <p:spPr/>
        <p:txBody>
          <a:bodyPr/>
          <a:lstStyle/>
          <a:p>
            <a:fld id="{657620AB-9031-0846-AB37-DBC5324D8B49}" type="slidenum">
              <a:rPr lang="en-US" smtClean="0"/>
              <a:pPr/>
              <a:t>39</a:t>
            </a:fld>
            <a:endParaRPr lang="en-US"/>
          </a:p>
        </p:txBody>
      </p:sp>
    </p:spTree>
    <p:extLst>
      <p:ext uri="{BB962C8B-B14F-4D97-AF65-F5344CB8AC3E}">
        <p14:creationId xmlns="" xmlns:p14="http://schemas.microsoft.com/office/powerpoint/2010/main" val="21444537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Tx/>
              <a:buChar char="-"/>
            </a:pPr>
            <a:r>
              <a:rPr lang="en-US" baseline="0" dirty="0" smtClean="0"/>
              <a:t>In the above example, the compiler directive tells the compiler, to create a private variable copy of ‘sum’ for each thread. Computation of 1 to n is divided into number of chunks equal to the number of threads to be created. At the end of the loop, all threads will add (based on ‘+’ operator defined) their values of ‘sum’ to update the master thread’s global copy of ‘sum’, which then represents the final value.</a:t>
            </a:r>
          </a:p>
          <a:p>
            <a:pPr marL="174708" indent="-174708">
              <a:buFontTx/>
              <a:buChar char="-"/>
            </a:pPr>
            <a:endParaRPr lang="en-US" baseline="0" dirty="0" smtClean="0"/>
          </a:p>
          <a:p>
            <a:pPr marL="174708" indent="-174708">
              <a:buFontTx/>
              <a:buChar char="-"/>
            </a:pPr>
            <a:endParaRPr lang="en-US" baseline="0" dirty="0" smtClean="0"/>
          </a:p>
          <a:p>
            <a:pPr marL="174708" indent="-174708">
              <a:buFontTx/>
              <a:buChar char="-"/>
            </a:pPr>
            <a:endParaRPr lang="en-US" baseline="0" dirty="0" smtClean="0"/>
          </a:p>
          <a:p>
            <a:pPr marL="174708" indent="-174708">
              <a:buFontTx/>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57620AB-9031-0846-AB37-DBC5324D8B49}" type="slidenum">
              <a:rPr lang="en-US" smtClean="0"/>
              <a:pPr/>
              <a:t>40</a:t>
            </a:fld>
            <a:endParaRPr lang="en-US"/>
          </a:p>
        </p:txBody>
      </p:sp>
    </p:spTree>
    <p:extLst>
      <p:ext uri="{BB962C8B-B14F-4D97-AF65-F5344CB8AC3E}">
        <p14:creationId xmlns="" xmlns:p14="http://schemas.microsoft.com/office/powerpoint/2010/main" val="3249248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7"/>
          <p:cNvSpPr>
            <a:spLocks noGrp="1" noChangeArrowheads="1"/>
          </p:cNvSpPr>
          <p:nvPr>
            <p:ph type="sldNum" sz="quarter" idx="5"/>
          </p:nvPr>
        </p:nvSpPr>
        <p:spPr>
          <a:noFill/>
        </p:spPr>
        <p:txBody>
          <a:bodyPr/>
          <a:lstStyle/>
          <a:p>
            <a:pPr defTabSz="921124"/>
            <a:fld id="{ED1D0259-1B11-4562-B810-F361DE9DFF0F}" type="slidenum">
              <a:rPr lang="en-US">
                <a:solidFill>
                  <a:srgbClr val="000000"/>
                </a:solidFill>
                <a:latin typeface="Arial" charset="0"/>
                <a:ea typeface="ＭＳ Ｐゴシック"/>
                <a:cs typeface="Arial" charset="0"/>
              </a:rPr>
              <a:pPr defTabSz="921124"/>
              <a:t>4</a:t>
            </a:fld>
            <a:endParaRPr lang="en-US" dirty="0">
              <a:solidFill>
                <a:srgbClr val="000000"/>
              </a:solidFill>
              <a:latin typeface="Arial" charset="0"/>
              <a:ea typeface="ＭＳ Ｐゴシック"/>
              <a:cs typeface="Arial" charset="0"/>
            </a:endParaRPr>
          </a:p>
        </p:txBody>
      </p:sp>
      <p:sp>
        <p:nvSpPr>
          <p:cNvPr id="187394" name="Rectangle 7"/>
          <p:cNvSpPr txBox="1">
            <a:spLocks noGrp="1" noChangeArrowheads="1"/>
          </p:cNvSpPr>
          <p:nvPr/>
        </p:nvSpPr>
        <p:spPr bwMode="auto">
          <a:xfrm>
            <a:off x="3970734" y="8832196"/>
            <a:ext cx="3038145" cy="462669"/>
          </a:xfrm>
          <a:prstGeom prst="rect">
            <a:avLst/>
          </a:prstGeom>
          <a:noFill/>
          <a:ln w="9525">
            <a:noFill/>
            <a:miter lim="800000"/>
            <a:headEnd/>
            <a:tailEnd/>
          </a:ln>
        </p:spPr>
        <p:txBody>
          <a:bodyPr lIns="92206" tIns="46103" rIns="92206" bIns="46103" anchor="b"/>
          <a:lstStyle/>
          <a:p>
            <a:pPr algn="r" defTabSz="918064"/>
            <a:fld id="{9D58049B-19CC-499F-88B2-30628D556DC1}" type="slidenum">
              <a:rPr lang="en-US" sz="1300" b="1">
                <a:solidFill>
                  <a:srgbClr val="000000"/>
                </a:solidFill>
                <a:latin typeface="Arial" pitchFamily="34" charset="0"/>
                <a:ea typeface="ＭＳ Ｐゴシック"/>
                <a:cs typeface="ＭＳ Ｐゴシック"/>
              </a:rPr>
              <a:pPr algn="r" defTabSz="918064"/>
              <a:t>4</a:t>
            </a:fld>
            <a:endParaRPr lang="en-US" sz="1300" b="1" dirty="0">
              <a:solidFill>
                <a:srgbClr val="000000"/>
              </a:solidFill>
              <a:latin typeface="Arial" pitchFamily="34" charset="0"/>
              <a:ea typeface="ＭＳ Ｐゴシック"/>
              <a:cs typeface="ＭＳ Ｐゴシック"/>
            </a:endParaRPr>
          </a:p>
        </p:txBody>
      </p:sp>
      <p:sp>
        <p:nvSpPr>
          <p:cNvPr id="187395" name="Rectangle 2"/>
          <p:cNvSpPr>
            <a:spLocks noGrp="1" noRot="1" noChangeAspect="1" noChangeArrowheads="1" noTextEdit="1"/>
          </p:cNvSpPr>
          <p:nvPr>
            <p:ph type="sldImg"/>
          </p:nvPr>
        </p:nvSpPr>
        <p:spPr>
          <a:xfrm>
            <a:off x="1181100" y="700088"/>
            <a:ext cx="4648200" cy="3486150"/>
          </a:xfrm>
          <a:ln/>
        </p:spPr>
      </p:sp>
      <p:sp>
        <p:nvSpPr>
          <p:cNvPr id="187396" name="Rectangle 3"/>
          <p:cNvSpPr>
            <a:spLocks noGrp="1" noChangeArrowheads="1"/>
          </p:cNvSpPr>
          <p:nvPr>
            <p:ph type="body" idx="1"/>
          </p:nvPr>
        </p:nvSpPr>
        <p:spPr>
          <a:xfrm>
            <a:off x="701346" y="4416099"/>
            <a:ext cx="5607711" cy="4180921"/>
          </a:xfrm>
          <a:noFill/>
          <a:ln/>
        </p:spPr>
        <p:txBody>
          <a:bodyPr lIns="92206" tIns="46103" rIns="92206" bIns="46103"/>
          <a:lstStyle/>
          <a:p>
            <a:pPr eaLnBrk="1" hangingPunct="1">
              <a:spcBef>
                <a:spcPct val="0"/>
              </a:spcBef>
            </a:pPr>
            <a:r>
              <a:rPr lang="en-US" dirty="0" smtClean="0">
                <a:latin typeface="Times New Roman" pitchFamily="18" charset="0"/>
              </a:rPr>
              <a:t>Some of the applications which are ideal for the C667x family of devices are test &amp; automation, medical imaging, smart grids, emerging broadband technologies and high performance computing.  </a:t>
            </a:r>
          </a:p>
          <a:p>
            <a:pPr marL="174708" indent="-174708">
              <a:buFontTx/>
              <a:buChar char="-"/>
            </a:pPr>
            <a:r>
              <a:rPr lang="en-US" dirty="0" smtClean="0"/>
              <a:t>We’re all aware of the</a:t>
            </a:r>
            <a:r>
              <a:rPr lang="en-US" baseline="0" dirty="0" smtClean="0"/>
              <a:t> capabilities of our c66x-based multicore DSPs, 8 cores of raw performance with a host of efficient peripherals that can really make it possible to </a:t>
            </a:r>
          </a:p>
          <a:p>
            <a:pPr marL="174708" indent="-174708">
              <a:buFontTx/>
              <a:buChar char="-"/>
            </a:pPr>
            <a:r>
              <a:rPr lang="en-US" dirty="0" smtClean="0"/>
              <a:t>It is crucial that along with these hardware enhancements, is a software implementation that is optimized for multiple cores and efficiently utilizes</a:t>
            </a:r>
            <a:r>
              <a:rPr lang="en-US" baseline="0" dirty="0" smtClean="0"/>
              <a:t> the parallelism inherent in them. </a:t>
            </a:r>
          </a:p>
          <a:p>
            <a:pPr marL="174708" indent="-174708">
              <a:buFontTx/>
              <a:buChar char="-"/>
            </a:pPr>
            <a:r>
              <a:rPr lang="en-US" baseline="0" dirty="0" smtClean="0"/>
              <a:t>From a code developer’s perspective, this translates to </a:t>
            </a:r>
            <a:r>
              <a:rPr lang="en-US" baseline="0" dirty="0" err="1" smtClean="0"/>
              <a:t>identifiying</a:t>
            </a:r>
            <a:r>
              <a:rPr lang="en-US" baseline="0" dirty="0" smtClean="0"/>
              <a:t> a relevant parallel processing model that helps ease this development </a:t>
            </a:r>
          </a:p>
          <a:p>
            <a:pPr marL="174708" indent="-174708">
              <a:buFontTx/>
              <a:buChar char="-"/>
            </a:pPr>
            <a:r>
              <a:rPr lang="en-US" baseline="0" dirty="0" smtClean="0"/>
              <a:t>For a long time, waiting for next processor would give them the performance boost they need – not a good idea to start with, but now less than before</a:t>
            </a:r>
          </a:p>
          <a:p>
            <a:pPr eaLnBrk="1" hangingPunct="1">
              <a:spcBef>
                <a:spcPct val="0"/>
              </a:spcBef>
            </a:pPr>
            <a:endParaRPr lang="en-US" dirty="0" smtClean="0">
              <a:latin typeface="Times New Roman" pitchFamily="18" charset="0"/>
            </a:endParaRPr>
          </a:p>
          <a:p>
            <a:pPr eaLnBrk="1" hangingPunct="1">
              <a:spcBef>
                <a:spcPct val="0"/>
              </a:spcBef>
            </a:pPr>
            <a:endParaRPr lang="en-US" dirty="0"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Tx/>
              <a:buChar char="-"/>
            </a:pPr>
            <a:r>
              <a:rPr lang="en-US" dirty="0" smtClean="0"/>
              <a:t>Instruction-level</a:t>
            </a:r>
            <a:r>
              <a:rPr lang="en-US" baseline="0" dirty="0" smtClean="0"/>
              <a:t> parallelism already part of today’s superscalar architectures with multiple functional units that operate simultaneously. Compiler works out dependencies and ordering of these instructions using techniques such as software pipelining (loop nest)</a:t>
            </a:r>
          </a:p>
          <a:p>
            <a:pPr marL="174708" indent="-174708">
              <a:buFontTx/>
              <a:buChar char="-"/>
            </a:pPr>
            <a:r>
              <a:rPr lang="en-US" baseline="0" dirty="0" smtClean="0"/>
              <a:t>Architectural parallelism: Shared memory parallel machines: multiple processors with shared memory. Popular since 1980s in server market. Now part of mainstream computing.</a:t>
            </a:r>
          </a:p>
          <a:p>
            <a:pPr marL="174708" indent="-174708">
              <a:buFontTx/>
              <a:buChar char="-"/>
            </a:pPr>
            <a:r>
              <a:rPr lang="en-US" baseline="0" dirty="0" smtClean="0"/>
              <a:t>Multithreading: Interleave instructions from multiple applications on a single processor</a:t>
            </a:r>
          </a:p>
          <a:p>
            <a:pPr marL="174708" indent="-174708">
              <a:buFontTx/>
              <a:buChar char="-"/>
            </a:pPr>
            <a:r>
              <a:rPr lang="en-US" baseline="0" dirty="0" smtClean="0"/>
              <a:t>Multicore: Replicate substantial parts of a processor’s logic on a single chip</a:t>
            </a:r>
          </a:p>
          <a:p>
            <a:pPr marL="174708" indent="-174708">
              <a:buFontTx/>
              <a:buChar char="-"/>
            </a:pPr>
            <a:endParaRPr lang="en-US" baseline="0" dirty="0" smtClean="0"/>
          </a:p>
          <a:p>
            <a:pPr marL="174708" indent="-174708">
              <a:buFontTx/>
              <a:buChar char="-"/>
            </a:pPr>
            <a:endParaRPr lang="en-US" baseline="0" dirty="0" smtClean="0"/>
          </a:p>
          <a:p>
            <a:pPr marL="174708" indent="-174708">
              <a:buFontTx/>
              <a:buChar char="-"/>
            </a:pPr>
            <a:endParaRPr lang="en-US" baseline="0" dirty="0" smtClean="0"/>
          </a:p>
          <a:p>
            <a:pPr marL="174708" indent="-174708">
              <a:buFontTx/>
              <a:buChar char="-"/>
            </a:pPr>
            <a:endParaRPr lang="en-US" baseline="0" dirty="0" smtClean="0"/>
          </a:p>
          <a:p>
            <a:pPr marL="174708" indent="-174708">
              <a:buFontTx/>
              <a:buChar char="-"/>
            </a:pPr>
            <a:endParaRPr lang="en-US" baseline="0" dirty="0" smtClean="0"/>
          </a:p>
          <a:p>
            <a:pPr marL="174708" indent="-174708">
              <a:buFontTx/>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57620AB-9031-0846-AB37-DBC5324D8B49}" type="slidenum">
              <a:rPr lang="en-US" smtClean="0"/>
              <a:pPr/>
              <a:t>41</a:t>
            </a:fld>
            <a:endParaRPr lang="en-US"/>
          </a:p>
        </p:txBody>
      </p:sp>
    </p:spTree>
    <p:extLst>
      <p:ext uri="{BB962C8B-B14F-4D97-AF65-F5344CB8AC3E}">
        <p14:creationId xmlns="" xmlns:p14="http://schemas.microsoft.com/office/powerpoint/2010/main" val="32492489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Tx/>
              <a:buChar char="-"/>
            </a:pPr>
            <a:r>
              <a:rPr lang="en-US" baseline="0" dirty="0" smtClean="0"/>
              <a:t>In the above example, the compiler directive tells the compiler, to create a private variable copy of ‘sum’ for each thread. Computation of 1 to n is divided into number of chunks equal to the number of threads to be created. At the end of the loop, all threads will add (based on ‘+’ operator defined) their values of ‘sum’ to update the master thread’s global copy of ‘sum’, which then represents the final value.</a:t>
            </a:r>
          </a:p>
          <a:p>
            <a:pPr marL="174708" indent="-174708">
              <a:buFontTx/>
              <a:buChar char="-"/>
            </a:pPr>
            <a:endParaRPr lang="en-US" baseline="0" dirty="0" smtClean="0"/>
          </a:p>
          <a:p>
            <a:pPr marL="174708" indent="-174708">
              <a:buFontTx/>
              <a:buChar char="-"/>
            </a:pPr>
            <a:endParaRPr lang="en-US" baseline="0" dirty="0" smtClean="0"/>
          </a:p>
          <a:p>
            <a:pPr marL="174708" indent="-174708">
              <a:buFontTx/>
              <a:buChar char="-"/>
            </a:pPr>
            <a:endParaRPr lang="en-US" baseline="0" dirty="0" smtClean="0"/>
          </a:p>
          <a:p>
            <a:pPr marL="174708" indent="-174708">
              <a:buFontTx/>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57620AB-9031-0846-AB37-DBC5324D8B49}" type="slidenum">
              <a:rPr lang="en-US" smtClean="0">
                <a:solidFill>
                  <a:prstClr val="black"/>
                </a:solidFill>
                <a:latin typeface="Calibri"/>
              </a:rPr>
              <a:pPr/>
              <a:t>42</a:t>
            </a:fld>
            <a:endParaRPr lang="en-US">
              <a:solidFill>
                <a:prstClr val="black"/>
              </a:solidFill>
              <a:latin typeface="Calibri"/>
            </a:endParaRPr>
          </a:p>
        </p:txBody>
      </p:sp>
    </p:spTree>
    <p:extLst>
      <p:ext uri="{BB962C8B-B14F-4D97-AF65-F5344CB8AC3E}">
        <p14:creationId xmlns="" xmlns:p14="http://schemas.microsoft.com/office/powerpoint/2010/main" val="32492489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Tx/>
              <a:buChar char="-"/>
            </a:pPr>
            <a:r>
              <a:rPr lang="en-US" baseline="0" dirty="0" smtClean="0"/>
              <a:t>In the above example, the compiler directive tells the compiler, to create a private variable copy of ‘sum’ for each thread. Computation of 1 to n is divided into number of chunks equal to the number of threads to be created. At the end of the loop, all threads will add (based on ‘+’ operator defined) their values of ‘sum’ to update the master thread’s global copy of ‘sum’, which then represents the final value.</a:t>
            </a:r>
          </a:p>
          <a:p>
            <a:pPr marL="174708" indent="-174708">
              <a:buFontTx/>
              <a:buChar char="-"/>
            </a:pPr>
            <a:endParaRPr lang="en-US" baseline="0" dirty="0" smtClean="0"/>
          </a:p>
          <a:p>
            <a:pPr marL="174708" indent="-174708">
              <a:buFontTx/>
              <a:buChar char="-"/>
            </a:pPr>
            <a:endParaRPr lang="en-US" baseline="0" dirty="0" smtClean="0"/>
          </a:p>
          <a:p>
            <a:pPr marL="174708" indent="-174708">
              <a:buFontTx/>
              <a:buChar char="-"/>
            </a:pPr>
            <a:endParaRPr lang="en-US" baseline="0" dirty="0" smtClean="0"/>
          </a:p>
          <a:p>
            <a:pPr marL="174708" indent="-174708">
              <a:buFontTx/>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57620AB-9031-0846-AB37-DBC5324D8B49}" type="slidenum">
              <a:rPr lang="en-US" smtClean="0"/>
              <a:pPr/>
              <a:t>43</a:t>
            </a:fld>
            <a:endParaRPr lang="en-US"/>
          </a:p>
        </p:txBody>
      </p:sp>
    </p:spTree>
    <p:extLst>
      <p:ext uri="{BB962C8B-B14F-4D97-AF65-F5344CB8AC3E}">
        <p14:creationId xmlns="" xmlns:p14="http://schemas.microsoft.com/office/powerpoint/2010/main" val="32492489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eaLnBrk="1" fontAlgn="auto" hangingPunct="1">
              <a:spcBef>
                <a:spcPts val="0"/>
              </a:spcBef>
              <a:spcAft>
                <a:spcPts val="0"/>
              </a:spcAft>
              <a:defRPr/>
            </a:pPr>
            <a:r>
              <a:rPr lang="en-US" baseline="0" dirty="0" smtClean="0"/>
              <a:t>Source: “</a:t>
            </a:r>
            <a:r>
              <a:rPr lang="en-US" dirty="0" err="1" smtClean="0"/>
              <a:t>OpenMP</a:t>
            </a:r>
            <a:r>
              <a:rPr lang="en-US" dirty="0" smtClean="0"/>
              <a:t> Runtime Implementation using Multi-core Navigator,” Feb. 2012.</a:t>
            </a:r>
            <a:r>
              <a:rPr lang="en-US" baseline="0" dirty="0" smtClean="0"/>
              <a:t> </a:t>
            </a:r>
            <a:r>
              <a:rPr lang="en-US" dirty="0" err="1" smtClean="0"/>
              <a:t>Powerpoint</a:t>
            </a:r>
            <a:r>
              <a:rPr lang="en-US" dirty="0" smtClean="0"/>
              <a:t>. Author:</a:t>
            </a:r>
            <a:r>
              <a:rPr lang="en-US" baseline="0" dirty="0" smtClean="0"/>
              <a:t> </a:t>
            </a:r>
            <a:r>
              <a:rPr lang="en-US" baseline="0" dirty="0" err="1" smtClean="0"/>
              <a:t>Yogesh</a:t>
            </a:r>
            <a:r>
              <a:rPr lang="en-US" baseline="0" dirty="0" smtClean="0"/>
              <a:t> </a:t>
            </a:r>
            <a:r>
              <a:rPr lang="en-US" baseline="0" dirty="0" err="1" smtClean="0"/>
              <a:t>Siraswar</a:t>
            </a:r>
            <a:r>
              <a:rPr lang="en-US" baseline="0" dirty="0" smtClean="0"/>
              <a:t>, Texas Instruments</a:t>
            </a:r>
            <a:endParaRPr lang="en-US" dirty="0" smtClean="0"/>
          </a:p>
          <a:p>
            <a:endParaRPr lang="en-US" dirty="0" smtClean="0"/>
          </a:p>
          <a:p>
            <a:endParaRPr lang="en-US" dirty="0" smtClean="0"/>
          </a:p>
          <a:p>
            <a:r>
              <a:rPr lang="en-US" dirty="0" smtClean="0"/>
              <a:t>All cores</a:t>
            </a:r>
            <a:r>
              <a:rPr lang="en-US" baseline="0" dirty="0" smtClean="0"/>
              <a:t> waiting on message from core that runs master thread. In current implementation, u</a:t>
            </a:r>
            <a:r>
              <a:rPr lang="en-US" dirty="0" smtClean="0"/>
              <a:t>ses QMSS to pass</a:t>
            </a:r>
            <a:r>
              <a:rPr lang="en-US" baseline="0" dirty="0" smtClean="0"/>
              <a:t> message</a:t>
            </a:r>
            <a:endParaRPr lang="en-US" dirty="0"/>
          </a:p>
        </p:txBody>
      </p:sp>
      <p:sp>
        <p:nvSpPr>
          <p:cNvPr id="4" name="Slide Number Placeholder 3"/>
          <p:cNvSpPr>
            <a:spLocks noGrp="1"/>
          </p:cNvSpPr>
          <p:nvPr>
            <p:ph type="sldNum" sz="quarter" idx="10"/>
          </p:nvPr>
        </p:nvSpPr>
        <p:spPr/>
        <p:txBody>
          <a:bodyPr/>
          <a:lstStyle/>
          <a:p>
            <a:fld id="{657620AB-9031-0846-AB37-DBC5324D8B49}" type="slidenum">
              <a:rPr lang="en-US" smtClean="0">
                <a:solidFill>
                  <a:prstClr val="black"/>
                </a:solidFill>
                <a:latin typeface="Calibri"/>
              </a:rPr>
              <a:pPr/>
              <a:t>44</a:t>
            </a:fld>
            <a:endParaRPr lang="en-US">
              <a:solidFill>
                <a:prstClr val="black"/>
              </a:solidFill>
              <a:latin typeface="Calibri"/>
            </a:endParaRPr>
          </a:p>
        </p:txBody>
      </p:sp>
    </p:spTree>
    <p:extLst>
      <p:ext uri="{BB962C8B-B14F-4D97-AF65-F5344CB8AC3E}">
        <p14:creationId xmlns="" xmlns:p14="http://schemas.microsoft.com/office/powerpoint/2010/main" val="228898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57066" indent="-291179" eaLnBrk="0" hangingPunct="0">
              <a:defRPr>
                <a:solidFill>
                  <a:schemeClr val="tx1"/>
                </a:solidFill>
                <a:latin typeface="Arial" charset="0"/>
                <a:ea typeface="ＭＳ Ｐゴシック" charset="0"/>
              </a:defRPr>
            </a:lvl2pPr>
            <a:lvl3pPr marL="1164717" indent="-232943" eaLnBrk="0" hangingPunct="0">
              <a:defRPr>
                <a:solidFill>
                  <a:schemeClr val="tx1"/>
                </a:solidFill>
                <a:latin typeface="Arial" charset="0"/>
                <a:ea typeface="ＭＳ Ｐゴシック" charset="0"/>
              </a:defRPr>
            </a:lvl3pPr>
            <a:lvl4pPr marL="1630604" indent="-232943" eaLnBrk="0" hangingPunct="0">
              <a:defRPr>
                <a:solidFill>
                  <a:schemeClr val="tx1"/>
                </a:solidFill>
                <a:latin typeface="Arial" charset="0"/>
                <a:ea typeface="ＭＳ Ｐゴシック" charset="0"/>
              </a:defRPr>
            </a:lvl4pPr>
            <a:lvl5pPr marL="2096491" indent="-232943" eaLnBrk="0" hangingPunct="0">
              <a:defRPr>
                <a:solidFill>
                  <a:schemeClr val="tx1"/>
                </a:solidFill>
                <a:latin typeface="Arial" charset="0"/>
                <a:ea typeface="ＭＳ Ｐゴシック" charset="0"/>
              </a:defRPr>
            </a:lvl5pPr>
            <a:lvl6pPr marL="2562377" indent="-232943" eaLnBrk="0" fontAlgn="base" hangingPunct="0">
              <a:spcBef>
                <a:spcPct val="0"/>
              </a:spcBef>
              <a:spcAft>
                <a:spcPct val="0"/>
              </a:spcAft>
              <a:defRPr>
                <a:solidFill>
                  <a:schemeClr val="tx1"/>
                </a:solidFill>
                <a:latin typeface="Arial" charset="0"/>
                <a:ea typeface="ＭＳ Ｐゴシック" charset="0"/>
              </a:defRPr>
            </a:lvl6pPr>
            <a:lvl7pPr marL="3028264" indent="-232943" eaLnBrk="0" fontAlgn="base" hangingPunct="0">
              <a:spcBef>
                <a:spcPct val="0"/>
              </a:spcBef>
              <a:spcAft>
                <a:spcPct val="0"/>
              </a:spcAft>
              <a:defRPr>
                <a:solidFill>
                  <a:schemeClr val="tx1"/>
                </a:solidFill>
                <a:latin typeface="Arial" charset="0"/>
                <a:ea typeface="ＭＳ Ｐゴシック" charset="0"/>
              </a:defRPr>
            </a:lvl7pPr>
            <a:lvl8pPr marL="3494151" indent="-232943" eaLnBrk="0" fontAlgn="base" hangingPunct="0">
              <a:spcBef>
                <a:spcPct val="0"/>
              </a:spcBef>
              <a:spcAft>
                <a:spcPct val="0"/>
              </a:spcAft>
              <a:defRPr>
                <a:solidFill>
                  <a:schemeClr val="tx1"/>
                </a:solidFill>
                <a:latin typeface="Arial" charset="0"/>
                <a:ea typeface="ＭＳ Ｐゴシック" charset="0"/>
              </a:defRPr>
            </a:lvl8pPr>
            <a:lvl9pPr marL="3960038" indent="-23294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A56DD0F-4E03-854F-B374-478CD0B017A0}" type="slidenum">
              <a:rPr lang="en-US">
                <a:solidFill>
                  <a:prstClr val="black"/>
                </a:solidFill>
              </a:rPr>
              <a:pPr eaLnBrk="1" hangingPunct="1"/>
              <a:t>5</a:t>
            </a:fld>
            <a:endParaRPr lang="en-US">
              <a:solidFill>
                <a:prstClr val="black"/>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smtClean="0"/>
          </a:p>
          <a:p>
            <a:endParaRPr lang="en-US" dirty="0" smtClean="0"/>
          </a:p>
          <a:p>
            <a:r>
              <a:rPr lang="en-US" dirty="0" smtClean="0"/>
              <a:t>- We’re all aware of the</a:t>
            </a:r>
            <a:r>
              <a:rPr lang="en-US" baseline="0" dirty="0" smtClean="0"/>
              <a:t> capabilities of our c66x-based multicore DSPs, 8 cores of raw performance with a host of efficient peripherals that can really make it possible to </a:t>
            </a:r>
            <a:endParaRPr lang="en-US" dirty="0" smtClean="0"/>
          </a:p>
          <a:p>
            <a:r>
              <a:rPr lang="en-US" dirty="0" smtClean="0"/>
              <a:t>- It is crucial that along with these hardware enhancements, is a software implementation that is optimized for multiple cores and efficiently utilizes</a:t>
            </a:r>
            <a:r>
              <a:rPr lang="en-US" baseline="0" dirty="0" smtClean="0"/>
              <a:t> the parallelism inherent in them. </a:t>
            </a:r>
          </a:p>
          <a:p>
            <a:pPr marL="174708" indent="-174708">
              <a:buFontTx/>
              <a:buChar char="-"/>
            </a:pPr>
            <a:r>
              <a:rPr lang="en-US" baseline="0" dirty="0" smtClean="0"/>
              <a:t>From a code developer’s perspective, this translates to </a:t>
            </a:r>
            <a:r>
              <a:rPr lang="en-US" baseline="0" dirty="0" err="1" smtClean="0"/>
              <a:t>identifiying</a:t>
            </a:r>
            <a:r>
              <a:rPr lang="en-US" baseline="0" dirty="0" smtClean="0"/>
              <a:t> a relevant parallel processing model that helps ease this development </a:t>
            </a:r>
          </a:p>
          <a:p>
            <a:pPr marL="174708" indent="-174708">
              <a:buFontTx/>
              <a:buChar char="-"/>
            </a:pPr>
            <a:r>
              <a:rPr lang="en-US" baseline="0" dirty="0" smtClean="0"/>
              <a:t>For a long time, waiting for next processor would give them the performance boost they need – not a good idea to start with, but now less than before</a:t>
            </a:r>
          </a:p>
          <a:p>
            <a:endParaRPr lang="en-US" baseline="0" dirty="0" smtClean="0"/>
          </a:p>
          <a:p>
            <a:r>
              <a:rPr lang="en-US" baseline="0" dirty="0" smtClean="0"/>
              <a:t>Shared memory parallel programming</a:t>
            </a:r>
          </a:p>
          <a:p>
            <a:endParaRPr lang="en-US" baseline="0" dirty="0" smtClean="0"/>
          </a:p>
          <a:p>
            <a:r>
              <a:rPr lang="en-US" baseline="0" dirty="0" smtClean="0"/>
              <a:t>You tell the compiler where </a:t>
            </a:r>
            <a:r>
              <a:rPr lang="en-US" baseline="0" dirty="0" err="1" smtClean="0"/>
              <a:t>paralleliszation</a:t>
            </a:r>
            <a:r>
              <a:rPr lang="en-US" baseline="0" dirty="0" smtClean="0"/>
              <a:t> is</a:t>
            </a:r>
          </a:p>
          <a:p>
            <a:r>
              <a:rPr lang="en-US" baseline="0" dirty="0" smtClean="0"/>
              <a:t>Any system with single address space</a:t>
            </a:r>
          </a:p>
          <a:p>
            <a:endParaRPr lang="en-US" baseline="0" dirty="0" smtClean="0"/>
          </a:p>
          <a:p>
            <a:r>
              <a:rPr lang="en-US" baseline="0" dirty="0" smtClean="0"/>
              <a:t>Memory model – pool of threads, each thread has its </a:t>
            </a:r>
            <a:r>
              <a:rPr lang="en-US" baseline="0" dirty="0" err="1" smtClean="0"/>
              <a:t>oen</a:t>
            </a:r>
            <a:r>
              <a:rPr lang="en-US" baseline="0" dirty="0" smtClean="0"/>
              <a:t> private memory accessible only to that thread and also </a:t>
            </a:r>
            <a:r>
              <a:rPr lang="en-US" baseline="0" dirty="0" err="1" smtClean="0"/>
              <a:t>globaly</a:t>
            </a:r>
            <a:r>
              <a:rPr lang="en-US" baseline="0" dirty="0" smtClean="0"/>
              <a:t> shared memory – once a thread puts it in the shared memory pool, everybody can read or write to it. All details taken away and handled by runtime system and compiler</a:t>
            </a:r>
          </a:p>
          <a:p>
            <a:r>
              <a:rPr lang="en-US" baseline="0" dirty="0" smtClean="0"/>
              <a:t>When I start – master thread runs from start to finish – in parallel region, worker threads are spawned and work is distributed. Once parallel region has completed, there is an </a:t>
            </a:r>
            <a:r>
              <a:rPr lang="en-US" baseline="0" dirty="0" err="1" smtClean="0"/>
              <a:t>implicity</a:t>
            </a:r>
            <a:r>
              <a:rPr lang="en-US" baseline="0" dirty="0" smtClean="0"/>
              <a:t> synchronization</a:t>
            </a:r>
          </a:p>
          <a:p>
            <a:endParaRPr lang="en-US" baseline="0" dirty="0" smtClean="0"/>
          </a:p>
          <a:p>
            <a:pPr marL="174708" indent="-174708">
              <a:buFontTx/>
              <a:buChar char="-"/>
            </a:pPr>
            <a:endParaRPr lang="en-US" baseline="0" dirty="0" smtClean="0"/>
          </a:p>
          <a:p>
            <a:pPr marL="174708" indent="-174708">
              <a:buFontTx/>
              <a:buChar char="-"/>
            </a:pPr>
            <a:endParaRPr lang="en-US" dirty="0"/>
          </a:p>
        </p:txBody>
      </p:sp>
      <p:sp>
        <p:nvSpPr>
          <p:cNvPr id="4" name="Slide Number Placeholder 3"/>
          <p:cNvSpPr>
            <a:spLocks noGrp="1"/>
          </p:cNvSpPr>
          <p:nvPr>
            <p:ph type="sldNum" sz="quarter" idx="10"/>
          </p:nvPr>
        </p:nvSpPr>
        <p:spPr/>
        <p:txBody>
          <a:bodyPr/>
          <a:lstStyle/>
          <a:p>
            <a:fld id="{657620AB-9031-0846-AB37-DBC5324D8B49}" type="slidenum">
              <a:rPr lang="en-US" smtClean="0">
                <a:solidFill>
                  <a:prstClr val="black"/>
                </a:solidFill>
                <a:latin typeface="Calibri"/>
              </a:rPr>
              <a:pPr/>
              <a:t>6</a:t>
            </a:fld>
            <a:endParaRPr lang="en-US">
              <a:solidFill>
                <a:prstClr val="black"/>
              </a:solidFill>
              <a:latin typeface="Calibri"/>
            </a:endParaRPr>
          </a:p>
        </p:txBody>
      </p:sp>
    </p:spTree>
    <p:extLst>
      <p:ext uri="{BB962C8B-B14F-4D97-AF65-F5344CB8AC3E}">
        <p14:creationId xmlns="" xmlns:p14="http://schemas.microsoft.com/office/powerpoint/2010/main" val="2144453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smtClean="0"/>
          </a:p>
          <a:p>
            <a:endParaRPr lang="en-US" dirty="0" smtClean="0"/>
          </a:p>
          <a:p>
            <a:r>
              <a:rPr lang="en-US" dirty="0" smtClean="0"/>
              <a:t>- We’re all aware of the</a:t>
            </a:r>
            <a:r>
              <a:rPr lang="en-US" baseline="0" dirty="0" smtClean="0"/>
              <a:t> capabilities of our c66x-based multicore DSPs, 8 cores of raw performance with a host of efficient peripherals that can really make it possible to </a:t>
            </a:r>
            <a:endParaRPr lang="en-US" dirty="0" smtClean="0"/>
          </a:p>
          <a:p>
            <a:r>
              <a:rPr lang="en-US" dirty="0" smtClean="0"/>
              <a:t>- It is crucial that along with these hardware enhancements, is a software implementation that is optimized for multiple cores and efficiently utilizes</a:t>
            </a:r>
            <a:r>
              <a:rPr lang="en-US" baseline="0" dirty="0" smtClean="0"/>
              <a:t> the parallelism inherent in them. </a:t>
            </a:r>
          </a:p>
          <a:p>
            <a:pPr marL="174708" indent="-174708">
              <a:buFontTx/>
              <a:buChar char="-"/>
            </a:pPr>
            <a:r>
              <a:rPr lang="en-US" baseline="0" dirty="0" smtClean="0"/>
              <a:t>From a code developer’s perspective, this translates to </a:t>
            </a:r>
            <a:r>
              <a:rPr lang="en-US" baseline="0" dirty="0" err="1" smtClean="0"/>
              <a:t>identifiying</a:t>
            </a:r>
            <a:r>
              <a:rPr lang="en-US" baseline="0" dirty="0" smtClean="0"/>
              <a:t> a relevant parallel processing model that helps ease this development </a:t>
            </a:r>
          </a:p>
          <a:p>
            <a:pPr marL="174708" indent="-174708">
              <a:buFontTx/>
              <a:buChar char="-"/>
            </a:pPr>
            <a:r>
              <a:rPr lang="en-US" baseline="0" dirty="0" smtClean="0"/>
              <a:t>For a long time, waiting for next processor would give them the performance boost they need – not a good idea to start with, but now less than before</a:t>
            </a:r>
          </a:p>
          <a:p>
            <a:endParaRPr lang="en-US" baseline="0" dirty="0" smtClean="0"/>
          </a:p>
          <a:p>
            <a:r>
              <a:rPr lang="en-US" baseline="0" dirty="0" smtClean="0"/>
              <a:t>Shared memory parallel programming</a:t>
            </a:r>
          </a:p>
          <a:p>
            <a:endParaRPr lang="en-US" baseline="0" dirty="0" smtClean="0"/>
          </a:p>
          <a:p>
            <a:r>
              <a:rPr lang="en-US" baseline="0" dirty="0" smtClean="0"/>
              <a:t>You tell the compiler where </a:t>
            </a:r>
            <a:r>
              <a:rPr lang="en-US" baseline="0" dirty="0" err="1" smtClean="0"/>
              <a:t>paralleliszation</a:t>
            </a:r>
            <a:r>
              <a:rPr lang="en-US" baseline="0" dirty="0" smtClean="0"/>
              <a:t> is</a:t>
            </a:r>
          </a:p>
          <a:p>
            <a:r>
              <a:rPr lang="en-US" baseline="0" dirty="0" smtClean="0"/>
              <a:t>Any system with single address space</a:t>
            </a:r>
          </a:p>
          <a:p>
            <a:endParaRPr lang="en-US" baseline="0" dirty="0" smtClean="0"/>
          </a:p>
          <a:p>
            <a:r>
              <a:rPr lang="en-US" baseline="0" dirty="0" smtClean="0"/>
              <a:t>Memory model – pool of threads, each thread has its </a:t>
            </a:r>
            <a:r>
              <a:rPr lang="en-US" baseline="0" dirty="0" err="1" smtClean="0"/>
              <a:t>oen</a:t>
            </a:r>
            <a:r>
              <a:rPr lang="en-US" baseline="0" dirty="0" smtClean="0"/>
              <a:t> private memory accessible only to that thread and also </a:t>
            </a:r>
            <a:r>
              <a:rPr lang="en-US" baseline="0" dirty="0" err="1" smtClean="0"/>
              <a:t>globaly</a:t>
            </a:r>
            <a:r>
              <a:rPr lang="en-US" baseline="0" dirty="0" smtClean="0"/>
              <a:t> shared memory – once a thread puts it in the shared memory pool, everybody can read or write to it. All details taken away and handled by runtime system and compiler</a:t>
            </a:r>
          </a:p>
          <a:p>
            <a:r>
              <a:rPr lang="en-US" baseline="0" dirty="0" smtClean="0"/>
              <a:t>When I start – master thread runs from start to finish – in parallel region, worker threads are spawned and work is distributed. Once parallel region has completed, there is an </a:t>
            </a:r>
            <a:r>
              <a:rPr lang="en-US" baseline="0" dirty="0" err="1" smtClean="0"/>
              <a:t>implicity</a:t>
            </a:r>
            <a:r>
              <a:rPr lang="en-US" baseline="0" dirty="0" smtClean="0"/>
              <a:t> synchronization</a:t>
            </a:r>
          </a:p>
          <a:p>
            <a:endParaRPr lang="en-US" baseline="0" dirty="0" smtClean="0"/>
          </a:p>
          <a:p>
            <a:pPr marL="174708" indent="-174708">
              <a:buFontTx/>
              <a:buChar char="-"/>
            </a:pPr>
            <a:endParaRPr lang="en-US" baseline="0" dirty="0" smtClean="0"/>
          </a:p>
          <a:p>
            <a:pPr marL="174708" indent="-174708">
              <a:buFontTx/>
              <a:buChar char="-"/>
            </a:pPr>
            <a:endParaRPr lang="en-US" dirty="0"/>
          </a:p>
        </p:txBody>
      </p:sp>
      <p:sp>
        <p:nvSpPr>
          <p:cNvPr id="4" name="Slide Number Placeholder 3"/>
          <p:cNvSpPr>
            <a:spLocks noGrp="1"/>
          </p:cNvSpPr>
          <p:nvPr>
            <p:ph type="sldNum" sz="quarter" idx="10"/>
          </p:nvPr>
        </p:nvSpPr>
        <p:spPr/>
        <p:txBody>
          <a:bodyPr/>
          <a:lstStyle/>
          <a:p>
            <a:fld id="{657620AB-9031-0846-AB37-DBC5324D8B49}" type="slidenum">
              <a:rPr lang="en-US" smtClean="0"/>
              <a:pPr/>
              <a:t>7</a:t>
            </a:fld>
            <a:endParaRPr lang="en-US"/>
          </a:p>
        </p:txBody>
      </p:sp>
    </p:spTree>
    <p:extLst>
      <p:ext uri="{BB962C8B-B14F-4D97-AF65-F5344CB8AC3E}">
        <p14:creationId xmlns="" xmlns:p14="http://schemas.microsoft.com/office/powerpoint/2010/main" val="2144453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eaLnBrk="1" hangingPunct="1"/>
            <a:r>
              <a:rPr lang="en-US" dirty="0" smtClean="0">
                <a:latin typeface="Arial" charset="0"/>
              </a:rPr>
              <a:t>TBD: </a:t>
            </a:r>
          </a:p>
          <a:p>
            <a:pPr eaLnBrk="1" hangingPunct="1"/>
            <a:r>
              <a:rPr lang="en-US" dirty="0" smtClean="0">
                <a:latin typeface="Arial" charset="0"/>
              </a:rPr>
              <a:t>1. Check</a:t>
            </a:r>
            <a:r>
              <a:rPr lang="en-US" baseline="0" dirty="0" smtClean="0">
                <a:latin typeface="Arial" charset="0"/>
              </a:rPr>
              <a:t> on image processing demo how number of cores</a:t>
            </a:r>
          </a:p>
          <a:p>
            <a:pPr eaLnBrk="1" hangingPunct="1"/>
            <a:r>
              <a:rPr lang="en-US" baseline="0" dirty="0" smtClean="0">
                <a:latin typeface="Arial" charset="0"/>
              </a:rPr>
              <a:t>2. Compiler backward compatible – compilation errors</a:t>
            </a:r>
          </a:p>
          <a:p>
            <a:pPr eaLnBrk="1" hangingPunct="1"/>
            <a:r>
              <a:rPr lang="en-US" baseline="0" dirty="0" smtClean="0">
                <a:latin typeface="Arial" charset="0"/>
              </a:rPr>
              <a:t>3. What is </a:t>
            </a:r>
            <a:r>
              <a:rPr lang="en-US" baseline="0" dirty="0" err="1" smtClean="0">
                <a:latin typeface="Arial" charset="0"/>
              </a:rPr>
              <a:t>openMP</a:t>
            </a:r>
            <a:r>
              <a:rPr lang="en-US" baseline="0" dirty="0" smtClean="0">
                <a:latin typeface="Arial" charset="0"/>
              </a:rPr>
              <a:t> – with latest revision number – compiler is going to have </a:t>
            </a:r>
            <a:r>
              <a:rPr lang="en-US" baseline="0" dirty="0" err="1" smtClean="0">
                <a:latin typeface="Arial" charset="0"/>
              </a:rPr>
              <a:t>openmp</a:t>
            </a:r>
            <a:r>
              <a:rPr lang="en-US" baseline="0" dirty="0" smtClean="0">
                <a:latin typeface="Arial" charset="0"/>
              </a:rPr>
              <a:t> revision 3.0</a:t>
            </a:r>
          </a:p>
          <a:p>
            <a:pPr eaLnBrk="1" hangingPunct="1"/>
            <a:endParaRPr lang="en-US" dirty="0" smtClean="0">
              <a:latin typeface="Arial" charset="0"/>
            </a:endParaRPr>
          </a:p>
          <a:p>
            <a:pPr eaLnBrk="1" hangingPunct="1"/>
            <a:endParaRPr lang="en-US" dirty="0" smtClean="0">
              <a:latin typeface="Arial" charset="0"/>
            </a:endParaRPr>
          </a:p>
          <a:p>
            <a:pPr eaLnBrk="1" hangingPunct="1"/>
            <a:r>
              <a:rPr lang="en-US" dirty="0" smtClean="0">
                <a:latin typeface="Arial" charset="0"/>
              </a:rPr>
              <a:t>Need</a:t>
            </a:r>
            <a:r>
              <a:rPr lang="en-US" baseline="0" dirty="0" smtClean="0">
                <a:latin typeface="Arial" charset="0"/>
              </a:rPr>
              <a:t> for a standard, industry-agreed upon, application programming interface that is portable and easy to use</a:t>
            </a:r>
          </a:p>
          <a:p>
            <a:pPr eaLnBrk="1" hangingPunct="1"/>
            <a:r>
              <a:rPr lang="en-US" baseline="0" dirty="0" smtClean="0">
                <a:latin typeface="Arial" charset="0"/>
              </a:rPr>
              <a:t>At TI we are not tied exclusively to any programming model or architecture – however the focus for this talk is </a:t>
            </a:r>
            <a:r>
              <a:rPr lang="en-US" baseline="0" dirty="0" err="1" smtClean="0">
                <a:latin typeface="Arial" charset="0"/>
              </a:rPr>
              <a:t>OpenMP</a:t>
            </a:r>
            <a:r>
              <a:rPr lang="en-US" baseline="0" dirty="0" smtClean="0">
                <a:latin typeface="Arial" charset="0"/>
              </a:rPr>
              <a:t> and SMP</a:t>
            </a:r>
          </a:p>
          <a:p>
            <a:endParaRPr lang="en-US" dirty="0" smtClean="0"/>
          </a:p>
          <a:p>
            <a:endParaRPr lang="en-US" dirty="0" smtClean="0"/>
          </a:p>
          <a:p>
            <a:endParaRPr lang="en-US" baseline="0" dirty="0" smtClean="0"/>
          </a:p>
          <a:p>
            <a:r>
              <a:rPr lang="en-US" baseline="0" dirty="0" smtClean="0"/>
              <a:t>Shared memory parallel programming</a:t>
            </a:r>
          </a:p>
          <a:p>
            <a:endParaRPr lang="en-US" baseline="0" dirty="0" smtClean="0"/>
          </a:p>
          <a:p>
            <a:r>
              <a:rPr lang="en-US" baseline="0" dirty="0" smtClean="0"/>
              <a:t>You tell the compiler where </a:t>
            </a:r>
            <a:r>
              <a:rPr lang="en-US" baseline="0" dirty="0" err="1" smtClean="0"/>
              <a:t>paralleliszation</a:t>
            </a:r>
            <a:r>
              <a:rPr lang="en-US" baseline="0" dirty="0" smtClean="0"/>
              <a:t> is</a:t>
            </a:r>
          </a:p>
          <a:p>
            <a:r>
              <a:rPr lang="en-US" baseline="0" dirty="0" smtClean="0"/>
              <a:t>Any system with single address space</a:t>
            </a:r>
          </a:p>
          <a:p>
            <a:endParaRPr lang="en-US" baseline="0" dirty="0" smtClean="0"/>
          </a:p>
          <a:p>
            <a:r>
              <a:rPr lang="en-US" baseline="0" dirty="0" smtClean="0"/>
              <a:t>Memory model – pool of threads, each thread has its </a:t>
            </a:r>
            <a:r>
              <a:rPr lang="en-US" baseline="0" dirty="0" err="1" smtClean="0"/>
              <a:t>oen</a:t>
            </a:r>
            <a:r>
              <a:rPr lang="en-US" baseline="0" dirty="0" smtClean="0"/>
              <a:t> private memory accessible only to that thread and also </a:t>
            </a:r>
            <a:r>
              <a:rPr lang="en-US" baseline="0" dirty="0" err="1" smtClean="0"/>
              <a:t>globaly</a:t>
            </a:r>
            <a:r>
              <a:rPr lang="en-US" baseline="0" dirty="0" smtClean="0"/>
              <a:t> shared memory – once a thread puts it in the shared memory pool, everybody can read or write to it. All details taken away and handled by runtime system and compiler</a:t>
            </a:r>
          </a:p>
          <a:p>
            <a:r>
              <a:rPr lang="en-US" baseline="0" dirty="0" smtClean="0"/>
              <a:t>When I start – master thread runs from start to finish – in parallel region, worker threads are spawned and work is distributed. Once parallel region has completed, there is an </a:t>
            </a:r>
            <a:r>
              <a:rPr lang="en-US" baseline="0" dirty="0" err="1" smtClean="0"/>
              <a:t>implicity</a:t>
            </a:r>
            <a:r>
              <a:rPr lang="en-US" baseline="0" dirty="0" smtClean="0"/>
              <a:t> synchronization</a:t>
            </a:r>
          </a:p>
          <a:p>
            <a:endParaRPr lang="en-US" baseline="0" dirty="0" smtClean="0"/>
          </a:p>
          <a:p>
            <a:pPr marL="174708" indent="-174708">
              <a:buFontTx/>
              <a:buChar char="-"/>
            </a:pPr>
            <a:endParaRPr lang="en-US" baseline="0" dirty="0" smtClean="0"/>
          </a:p>
          <a:p>
            <a:pPr marL="174708" indent="-174708">
              <a:buFontTx/>
              <a:buChar char="-"/>
            </a:pPr>
            <a:endParaRPr lang="en-US" dirty="0"/>
          </a:p>
        </p:txBody>
      </p:sp>
      <p:sp>
        <p:nvSpPr>
          <p:cNvPr id="4" name="Slide Number Placeholder 3"/>
          <p:cNvSpPr>
            <a:spLocks noGrp="1"/>
          </p:cNvSpPr>
          <p:nvPr>
            <p:ph type="sldNum" sz="quarter" idx="10"/>
          </p:nvPr>
        </p:nvSpPr>
        <p:spPr/>
        <p:txBody>
          <a:bodyPr/>
          <a:lstStyle/>
          <a:p>
            <a:fld id="{657620AB-9031-0846-AB37-DBC5324D8B49}" type="slidenum">
              <a:rPr lang="en-US" smtClean="0">
                <a:solidFill>
                  <a:prstClr val="black"/>
                </a:solidFill>
                <a:latin typeface="Calibri"/>
              </a:rPr>
              <a:pPr/>
              <a:t>8</a:t>
            </a:fld>
            <a:endParaRPr lang="en-US">
              <a:solidFill>
                <a:prstClr val="black"/>
              </a:solidFill>
              <a:latin typeface="Calibri"/>
            </a:endParaRPr>
          </a:p>
        </p:txBody>
      </p:sp>
    </p:spTree>
    <p:extLst>
      <p:ext uri="{BB962C8B-B14F-4D97-AF65-F5344CB8AC3E}">
        <p14:creationId xmlns="" xmlns:p14="http://schemas.microsoft.com/office/powerpoint/2010/main" val="2144453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eaLnBrk="1" hangingPunct="1"/>
            <a:r>
              <a:rPr lang="en-US" dirty="0" smtClean="0">
                <a:latin typeface="Arial" charset="0"/>
              </a:rPr>
              <a:t>TBD: </a:t>
            </a:r>
          </a:p>
          <a:p>
            <a:pPr eaLnBrk="1" hangingPunct="1"/>
            <a:r>
              <a:rPr lang="en-US" dirty="0" smtClean="0">
                <a:latin typeface="Arial" charset="0"/>
              </a:rPr>
              <a:t>1. Check</a:t>
            </a:r>
            <a:r>
              <a:rPr lang="en-US" baseline="0" dirty="0" smtClean="0">
                <a:latin typeface="Arial" charset="0"/>
              </a:rPr>
              <a:t> on image processing demo how number of cores</a:t>
            </a:r>
          </a:p>
          <a:p>
            <a:pPr eaLnBrk="1" hangingPunct="1"/>
            <a:r>
              <a:rPr lang="en-US" baseline="0" dirty="0" smtClean="0">
                <a:latin typeface="Arial" charset="0"/>
              </a:rPr>
              <a:t>2. Compiler backward compatible – compilation errors</a:t>
            </a:r>
          </a:p>
          <a:p>
            <a:pPr eaLnBrk="1" hangingPunct="1"/>
            <a:r>
              <a:rPr lang="en-US" baseline="0" dirty="0" smtClean="0">
                <a:latin typeface="Arial" charset="0"/>
              </a:rPr>
              <a:t>3. What is </a:t>
            </a:r>
            <a:r>
              <a:rPr lang="en-US" baseline="0" dirty="0" err="1" smtClean="0">
                <a:latin typeface="Arial" charset="0"/>
              </a:rPr>
              <a:t>openMP</a:t>
            </a:r>
            <a:r>
              <a:rPr lang="en-US" baseline="0" dirty="0" smtClean="0">
                <a:latin typeface="Arial" charset="0"/>
              </a:rPr>
              <a:t> – with latest revision number – compiler is going to have </a:t>
            </a:r>
            <a:r>
              <a:rPr lang="en-US" baseline="0" dirty="0" err="1" smtClean="0">
                <a:latin typeface="Arial" charset="0"/>
              </a:rPr>
              <a:t>openmp</a:t>
            </a:r>
            <a:r>
              <a:rPr lang="en-US" baseline="0" dirty="0" smtClean="0">
                <a:latin typeface="Arial" charset="0"/>
              </a:rPr>
              <a:t> revision 3.0</a:t>
            </a:r>
          </a:p>
          <a:p>
            <a:pPr eaLnBrk="1" hangingPunct="1"/>
            <a:endParaRPr lang="en-US" dirty="0" smtClean="0">
              <a:latin typeface="Arial" charset="0"/>
            </a:endParaRPr>
          </a:p>
          <a:p>
            <a:pPr eaLnBrk="1" hangingPunct="1"/>
            <a:endParaRPr lang="en-US" dirty="0" smtClean="0">
              <a:latin typeface="Arial" charset="0"/>
            </a:endParaRPr>
          </a:p>
          <a:p>
            <a:pPr eaLnBrk="1" hangingPunct="1"/>
            <a:r>
              <a:rPr lang="en-US" dirty="0" smtClean="0">
                <a:latin typeface="Arial" charset="0"/>
              </a:rPr>
              <a:t>Need</a:t>
            </a:r>
            <a:r>
              <a:rPr lang="en-US" baseline="0" dirty="0" smtClean="0">
                <a:latin typeface="Arial" charset="0"/>
              </a:rPr>
              <a:t> for a standard, industry-agreed upon, application programming interface that is portable and easy to use</a:t>
            </a:r>
          </a:p>
          <a:p>
            <a:pPr eaLnBrk="1" hangingPunct="1"/>
            <a:r>
              <a:rPr lang="en-US" baseline="0" dirty="0" smtClean="0">
                <a:latin typeface="Arial" charset="0"/>
              </a:rPr>
              <a:t>At TI we are not tied exclusively to any programming model or architecture – however the focus for this talk is </a:t>
            </a:r>
            <a:r>
              <a:rPr lang="en-US" baseline="0" dirty="0" err="1" smtClean="0">
                <a:latin typeface="Arial" charset="0"/>
              </a:rPr>
              <a:t>OpenMP</a:t>
            </a:r>
            <a:r>
              <a:rPr lang="en-US" baseline="0" dirty="0" smtClean="0">
                <a:latin typeface="Arial" charset="0"/>
              </a:rPr>
              <a:t> and SMP</a:t>
            </a:r>
          </a:p>
          <a:p>
            <a:endParaRPr lang="en-US" dirty="0" smtClean="0"/>
          </a:p>
          <a:p>
            <a:endParaRPr lang="en-US" dirty="0" smtClean="0"/>
          </a:p>
          <a:p>
            <a:endParaRPr lang="en-US" baseline="0" dirty="0" smtClean="0"/>
          </a:p>
          <a:p>
            <a:r>
              <a:rPr lang="en-US" baseline="0" dirty="0" smtClean="0"/>
              <a:t>Shared memory parallel programming</a:t>
            </a:r>
          </a:p>
          <a:p>
            <a:endParaRPr lang="en-US" baseline="0" dirty="0" smtClean="0"/>
          </a:p>
          <a:p>
            <a:r>
              <a:rPr lang="en-US" baseline="0" dirty="0" smtClean="0"/>
              <a:t>You tell the compiler where </a:t>
            </a:r>
            <a:r>
              <a:rPr lang="en-US" baseline="0" dirty="0" err="1" smtClean="0"/>
              <a:t>paralleliszation</a:t>
            </a:r>
            <a:r>
              <a:rPr lang="en-US" baseline="0" dirty="0" smtClean="0"/>
              <a:t> is</a:t>
            </a:r>
          </a:p>
          <a:p>
            <a:r>
              <a:rPr lang="en-US" baseline="0" dirty="0" smtClean="0"/>
              <a:t>Any system with single address space</a:t>
            </a:r>
          </a:p>
          <a:p>
            <a:endParaRPr lang="en-US" baseline="0" dirty="0" smtClean="0"/>
          </a:p>
          <a:p>
            <a:r>
              <a:rPr lang="en-US" baseline="0" dirty="0" smtClean="0"/>
              <a:t>Memory model – pool of threads, each thread has its </a:t>
            </a:r>
            <a:r>
              <a:rPr lang="en-US" baseline="0" dirty="0" err="1" smtClean="0"/>
              <a:t>oen</a:t>
            </a:r>
            <a:r>
              <a:rPr lang="en-US" baseline="0" dirty="0" smtClean="0"/>
              <a:t> private memory accessible only to that thread and also </a:t>
            </a:r>
            <a:r>
              <a:rPr lang="en-US" baseline="0" dirty="0" err="1" smtClean="0"/>
              <a:t>globaly</a:t>
            </a:r>
            <a:r>
              <a:rPr lang="en-US" baseline="0" dirty="0" smtClean="0"/>
              <a:t> shared memory – once a thread puts it in the shared memory pool, everybody can read or write to it. All details taken away and handled by runtime system and compiler</a:t>
            </a:r>
          </a:p>
          <a:p>
            <a:r>
              <a:rPr lang="en-US" baseline="0" dirty="0" smtClean="0"/>
              <a:t>When I start – master thread runs from start to finish – in parallel region, worker threads are spawned and work is distributed. Once parallel region has completed, there is an </a:t>
            </a:r>
            <a:r>
              <a:rPr lang="en-US" baseline="0" dirty="0" err="1" smtClean="0"/>
              <a:t>implicity</a:t>
            </a:r>
            <a:r>
              <a:rPr lang="en-US" baseline="0" dirty="0" smtClean="0"/>
              <a:t> synchronization</a:t>
            </a:r>
          </a:p>
          <a:p>
            <a:endParaRPr lang="en-US" baseline="0" dirty="0" smtClean="0"/>
          </a:p>
          <a:p>
            <a:pPr marL="174708" indent="-174708">
              <a:buFontTx/>
              <a:buChar char="-"/>
            </a:pPr>
            <a:endParaRPr lang="en-US" baseline="0" dirty="0" smtClean="0"/>
          </a:p>
          <a:p>
            <a:pPr marL="174708" indent="-174708">
              <a:buFontTx/>
              <a:buChar char="-"/>
            </a:pPr>
            <a:endParaRPr lang="en-US" dirty="0"/>
          </a:p>
        </p:txBody>
      </p:sp>
      <p:sp>
        <p:nvSpPr>
          <p:cNvPr id="4" name="Slide Number Placeholder 3"/>
          <p:cNvSpPr>
            <a:spLocks noGrp="1"/>
          </p:cNvSpPr>
          <p:nvPr>
            <p:ph type="sldNum" sz="quarter" idx="10"/>
          </p:nvPr>
        </p:nvSpPr>
        <p:spPr/>
        <p:txBody>
          <a:bodyPr/>
          <a:lstStyle/>
          <a:p>
            <a:fld id="{657620AB-9031-0846-AB37-DBC5324D8B49}"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 xmlns:p14="http://schemas.microsoft.com/office/powerpoint/2010/main" val="2144453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hemeOverride" Target="../theme/themeOverride1.xml"/><Relationship Id="rId5" Type="http://schemas.openxmlformats.org/officeDocument/2006/relationships/image" Target="../media/image1.jpeg"/><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accent2"/>
        </a:solidFill>
        <a:effectLst/>
      </p:bgPr>
    </p:bg>
    <p:spTree>
      <p:nvGrpSpPr>
        <p:cNvPr id="1" name=""/>
        <p:cNvGrpSpPr/>
        <p:nvPr/>
      </p:nvGrpSpPr>
      <p:grpSpPr>
        <a:xfrm>
          <a:off x="0" y="0"/>
          <a:ext cx="0" cy="0"/>
          <a:chOff x="0" y="0"/>
          <a:chExt cx="0" cy="0"/>
        </a:xfrm>
      </p:grpSpPr>
      <p:sp>
        <p:nvSpPr>
          <p:cNvPr id="5123" name="Rectangle 3"/>
          <p:cNvSpPr>
            <a:spLocks noGrp="1" noChangeArrowheads="1"/>
          </p:cNvSpPr>
          <p:nvPr>
            <p:ph type="ctrTitle"/>
          </p:nvPr>
        </p:nvSpPr>
        <p:spPr>
          <a:xfrm>
            <a:off x="342900" y="1943100"/>
            <a:ext cx="8458200" cy="1470025"/>
          </a:xfrm>
        </p:spPr>
        <p:txBody>
          <a:bodyPr/>
          <a:lstStyle>
            <a:lvl1pPr>
              <a:defRPr sz="4000"/>
            </a:lvl1pPr>
          </a:lstStyle>
          <a:p>
            <a:pPr lvl="0"/>
            <a:r>
              <a:rPr lang="en-US" noProof="0" smtClean="0"/>
              <a:t>Click to edit Master title style</a:t>
            </a:r>
          </a:p>
        </p:txBody>
      </p:sp>
      <p:sp>
        <p:nvSpPr>
          <p:cNvPr id="5124" name="Rectangle 4"/>
          <p:cNvSpPr>
            <a:spLocks noGrp="1" noChangeArrowheads="1"/>
          </p:cNvSpPr>
          <p:nvPr>
            <p:ph type="subTitle" idx="1"/>
          </p:nvPr>
        </p:nvSpPr>
        <p:spPr>
          <a:xfrm>
            <a:off x="342900" y="3698875"/>
            <a:ext cx="8458200" cy="1485900"/>
          </a:xfrm>
        </p:spPr>
        <p:txBody>
          <a:bodyPr/>
          <a:lstStyle>
            <a:lvl1pPr marL="0" indent="0">
              <a:buFontTx/>
              <a:buNone/>
              <a:defRPr b="1"/>
            </a:lvl1pPr>
          </a:lstStyle>
          <a:p>
            <a:pPr lvl="0"/>
            <a:r>
              <a:rPr lang="en-US" noProof="0" smtClean="0"/>
              <a:t>Click to edit Master subtitle style</a:t>
            </a:r>
          </a:p>
        </p:txBody>
      </p:sp>
      <p:sp>
        <p:nvSpPr>
          <p:cNvPr id="11"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dirty="0">
              <a:solidFill>
                <a:srgbClr val="000000"/>
              </a:solidFill>
              <a:latin typeface="Calibri"/>
              <a:cs typeface="Arial" charset="0"/>
            </a:endParaRPr>
          </a:p>
        </p:txBody>
      </p:sp>
      <p:pic>
        <p:nvPicPr>
          <p:cNvPr id="12" name="Picture 8" descr="ti_hz_1c_pos_rgb_jpg.jpg"/>
          <p:cNvPicPr>
            <a:picLocks noChangeAspect="1"/>
          </p:cNvPicPr>
          <p:nvPr userDrawn="1">
            <p:custDataLst>
              <p:tags r:id="rId2"/>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13" name="Rectangle 12"/>
          <p:cNvSpPr/>
          <p:nvPr userDrawn="1">
            <p:custDataLst>
              <p:tags r:id="rId3"/>
            </p:custDataLst>
          </p:nvPr>
        </p:nvSpPr>
        <p:spPr>
          <a:xfrm>
            <a:off x="7419752" y="6498264"/>
            <a:ext cx="1357103" cy="276999"/>
          </a:xfrm>
          <a:prstGeom prst="rect">
            <a:avLst/>
          </a:prstGeom>
          <a:no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extLst>
      <p:ext uri="{BB962C8B-B14F-4D97-AF65-F5344CB8AC3E}">
        <p14:creationId xmlns="" xmlns:p14="http://schemas.microsoft.com/office/powerpoint/2010/main" val="292128786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551922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 xmlns:p14="http://schemas.microsoft.com/office/powerpoint/2010/main" val="79103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dirty="0">
              <a:solidFill>
                <a:srgbClr val="000000"/>
              </a:solidFill>
              <a:latin typeface="Calibri"/>
              <a:cs typeface="Arial" charset="0"/>
            </a:endParaRPr>
          </a:p>
        </p:txBody>
      </p:sp>
      <p:pic>
        <p:nvPicPr>
          <p:cNvPr id="9221" name="Picture 8" descr="ti_hz_1c_pos_rgb_jpg.jpg"/>
          <p:cNvPicPr>
            <a:picLocks noChangeAspect="1"/>
          </p:cNvPicPr>
          <p:nvPr userDrawn="1">
            <p:custDataLst>
              <p:tags r:id="rId6"/>
            </p:custDataLst>
          </p:nvPr>
        </p:nvPicPr>
        <p:blipFill>
          <a:blip r:embed="rId8"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7"/>
            </p:custDataLst>
          </p:nvPr>
        </p:nvSpPr>
        <p:spPr>
          <a:xfrm>
            <a:off x="7419752"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txStyles>
    <p:title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www.amazon.com/Using-OpenMP-Programming-Engineering-Computation/dp/0262533022/"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tigt_qa.gt.design.ti.com/qacm/test_area/BIOS-MCSDK/02_01_00_00/index_FDS.html" TargetMode="External"/><Relationship Id="rId5" Type="http://schemas.openxmlformats.org/officeDocument/2006/relationships/hyperlink" Target="http://openmp.org/wp/openmp-specifications/" TargetMode="External"/><Relationship Id="rId4" Type="http://schemas.openxmlformats.org/officeDocument/2006/relationships/hyperlink" Target="http://community.topcoder.com/tc?module=Static&amp;d1=features&amp;d2=091106"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9.jpeg"/><Relationship Id="rId18" Type="http://schemas.openxmlformats.org/officeDocument/2006/relationships/image" Target="../media/image13.png"/><Relationship Id="rId26" Type="http://schemas.openxmlformats.org/officeDocument/2006/relationships/image" Target="../media/image19.jpeg"/><Relationship Id="rId3" Type="http://schemas.openxmlformats.org/officeDocument/2006/relationships/image" Target="../media/image2.png"/><Relationship Id="rId21" Type="http://schemas.openxmlformats.org/officeDocument/2006/relationships/image" Target="../media/image15.jpeg"/><Relationship Id="rId34" Type="http://schemas.openxmlformats.org/officeDocument/2006/relationships/image" Target="../media/image24.jpeg"/><Relationship Id="rId7" Type="http://schemas.openxmlformats.org/officeDocument/2006/relationships/image" Target="../media/image5.jpeg"/><Relationship Id="rId12" Type="http://schemas.openxmlformats.org/officeDocument/2006/relationships/hyperlink" Target="http://msxml.excite.com/clickserver/_iceUrlFlag=1?rawURL=http://www.ldsystemsinfo.com/ncr.htm&amp;0=&amp;1=0&amp;4=192.91.75.30&amp;5=192.91.75.30&amp;9=931e6eb8faf44942b948d57f90aec901&amp;10=1&amp;11=info.xcite&amp;13=search&amp;14=372380&amp;15=main-title&amp;17=5&amp;18=5&amp;19=0&amp;20=0&amp;21=5&amp;22=2HsxhZK9jl8=&amp;23=0&amp;40=gvsplKsBt4j37Grlr0izLQ==&amp;_IceUrl=true" TargetMode="External"/><Relationship Id="rId17" Type="http://schemas.openxmlformats.org/officeDocument/2006/relationships/image" Target="../media/image12.jpeg"/><Relationship Id="rId25" Type="http://schemas.openxmlformats.org/officeDocument/2006/relationships/image" Target="../media/image18.jpeg"/><Relationship Id="rId33" Type="http://schemas.openxmlformats.org/officeDocument/2006/relationships/hyperlink" Target="http://www.google.com/imgres?imgurl=http://topnews.net.nz/images/Supercomputing.jpg&amp;imgrefurl=http://topnews.net.nz/content/24635-bi-annual-top-500-supercomputing-list-released&amp;usg=__CVjDhhCk1jx71b1KnSu17KrArm8=&amp;h=321&amp;w=487&amp;sz=112&amp;hl=en&amp;start=5&amp;zoom=1&amp;itbs=1&amp;tbnid=9YOl5oLz8gYhkM:&amp;tbnh=85&amp;tbnw=129&amp;prev=/images?q=supercomputing&amp;hl=en&amp;gbv=2&amp;tbs=isch:1" TargetMode="External"/><Relationship Id="rId38" Type="http://schemas.openxmlformats.org/officeDocument/2006/relationships/image" Target="../media/image26.jpeg"/><Relationship Id="rId2" Type="http://schemas.openxmlformats.org/officeDocument/2006/relationships/notesSlide" Target="../notesSlides/notesSlide4.xml"/><Relationship Id="rId16" Type="http://schemas.openxmlformats.org/officeDocument/2006/relationships/image" Target="../media/image11.jpeg"/><Relationship Id="rId20" Type="http://schemas.openxmlformats.org/officeDocument/2006/relationships/image" Target="../media/image14.jpeg"/><Relationship Id="rId29" Type="http://schemas.openxmlformats.org/officeDocument/2006/relationships/hyperlink" Target="http://images.google.com/imgres?imgurl=http://www.variety.com/graphics/photos/_storypics/innovatorslead.jpg&amp;imgrefurl=http://www.variety.com/index.asp?layout=hottopic&amp;id=innovators&amp;usg=__RnURzg5WW5c7ng83YXh0MIb89u4=&amp;h=270&amp;w=305&amp;sz=26&amp;hl=en&amp;start=8&amp;tbnid=SJhfK4Id8cxlYM:&amp;tbnh=103&amp;tbnw=116&amp;prev=/images?q=innovators&amp;gbv=2&amp;hl=en" TargetMode="External"/><Relationship Id="rId1" Type="http://schemas.openxmlformats.org/officeDocument/2006/relationships/slideLayout" Target="../slideLayouts/slideLayout3.xml"/><Relationship Id="rId6" Type="http://schemas.openxmlformats.org/officeDocument/2006/relationships/image" Target="../media/image4.jpeg"/><Relationship Id="rId11" Type="http://schemas.openxmlformats.org/officeDocument/2006/relationships/image" Target="../media/image8.jpeg"/><Relationship Id="rId24" Type="http://schemas.openxmlformats.org/officeDocument/2006/relationships/hyperlink" Target="http://www.google.com/imgres?imgurl=http://www.telecoms.com/files/2009/07/wirelessearth2-300x247.jpg&amp;imgrefurl=http://www.telecoms.com/12826/ex-orange-chief-targets-emerging-markets-with-wimax/&amp;usg=__-SMR_h_eswgCIm77-auhbfDmP0c=&amp;h=247&amp;w=300&amp;sz=18&amp;hl=en&amp;start=46&amp;zoom=1&amp;um=1&amp;itbs=1&amp;tbnid=38f_76EdVdfV4M:&amp;tbnh=96&amp;tbnw=116&amp;prev=/images?q=emerging+broadband&amp;start=40&amp;um=1&amp;hl=en&amp;sa=N&amp;rlz=1W1SKPB_en&amp;ndsp=20&amp;tbs=isch:1" TargetMode="External"/><Relationship Id="rId32" Type="http://schemas.openxmlformats.org/officeDocument/2006/relationships/image" Target="../media/image23.jpeg"/><Relationship Id="rId37" Type="http://schemas.openxmlformats.org/officeDocument/2006/relationships/hyperlink" Target="http://www.google.com/imgres?imgurl=http://prafimo.com.au/wp-content/uploads/2010/07/financial_modeling-300x225-150x150.jpg&amp;imgrefurl=http://prafimo.com.au/?p=7&amp;usg=__Ku5GRGtptSD8eYucBGWqOgCz6mQ=&amp;h=150&amp;w=150&amp;sz=11&amp;hl=en&amp;start=46&amp;zoom=1&amp;itbs=1&amp;tbnid=HMyIVIH3L8Y7qM:&amp;tbnh=96&amp;tbnw=96&amp;prev=/images?q=financial+modeling&amp;start=40&amp;hl=en&amp;sa=N&amp;gbv=2&amp;ndsp=20&amp;tbs=isch:1" TargetMode="External"/><Relationship Id="rId5" Type="http://schemas.openxmlformats.org/officeDocument/2006/relationships/hyperlink" Target="http://images.google.com/imgres?imgurl=https://www.chiphistory.org/product_content/lm_verigy_hp93000_1990_intro.jpg&amp;imgrefurl=https://www.chiphistory.org/product_content/lm_verigy_hp93000_1990_intro.htm&amp;usg=__mskoX37SJrHHKcu7QUFSUIizVew=&amp;h=523&amp;w=560&amp;sz=54&amp;hl=en&amp;start=20&amp;tbnid=eAsEDjRAcqQ74M:&amp;tbnh=124&amp;tbnw=133&amp;prev=/images?q=semiconductor+ATE&amp;gbv=2&amp;ndsp=18&amp;hl=en&amp;sa=N&amp;start=18" TargetMode="External"/><Relationship Id="rId15" Type="http://schemas.openxmlformats.org/officeDocument/2006/relationships/image" Target="../media/image10.jpeg"/><Relationship Id="rId23" Type="http://schemas.openxmlformats.org/officeDocument/2006/relationships/image" Target="../media/image17.png"/><Relationship Id="rId28" Type="http://schemas.openxmlformats.org/officeDocument/2006/relationships/image" Target="../media/image21.png"/><Relationship Id="rId36" Type="http://schemas.openxmlformats.org/officeDocument/2006/relationships/image" Target="../media/image25.jpeg"/><Relationship Id="rId10" Type="http://schemas.openxmlformats.org/officeDocument/2006/relationships/image" Target="../media/image7.jpeg"/><Relationship Id="rId19" Type="http://schemas.openxmlformats.org/officeDocument/2006/relationships/hyperlink" Target="http://www.google.com/imgres?imgurl=http://www.mobileglaucomasolutions.com/media/Image3.png&amp;imgrefurl=http://www.mobileglaucomasolutions.com/instruments/index2.html&amp;usg=__wZcx7Q2a7iBVEgjo_SVTBwhScm4=&amp;h=410&amp;w=505&amp;sz=156&amp;hl=en&amp;start=64&amp;itbs=1&amp;tbnid=PJDxrhejIdP6TM:&amp;tbnh=106&amp;tbnw=130&amp;prev=/images?q=Optical+coherence+tomography&amp;start=54&amp;hl=en&amp;sa=N&amp;gbv=2&amp;ndsp=18&amp;tbs=isch:1" TargetMode="External"/><Relationship Id="rId31" Type="http://schemas.openxmlformats.org/officeDocument/2006/relationships/hyperlink" Target="http://images.google.com/imgres?imgurl=http://www.quadnet.co.uk/images/blade.jpg&amp;imgrefurl=http://www.quadnet.co.uk/Solutions/Hardware/HP+Blades&amp;usg=__GHRq7-uJkBqTFSNPApyL5xwzu9E=&amp;h=624&amp;w=800&amp;sz=147&amp;hl=en&amp;start=1&amp;tbnid=nI5omCpZcz2scM:&amp;tbnh=112&amp;tbnw=143&amp;prev=/images?q=blade+servers&amp;gbv=2&amp;hl=en&amp;sa=G" TargetMode="External"/><Relationship Id="rId4" Type="http://schemas.openxmlformats.org/officeDocument/2006/relationships/image" Target="../media/image3.jpeg"/><Relationship Id="rId9" Type="http://schemas.openxmlformats.org/officeDocument/2006/relationships/hyperlink" Target="http://www.flickr.com/photos/olaborda/2762765511/" TargetMode="External"/><Relationship Id="rId14" Type="http://schemas.openxmlformats.org/officeDocument/2006/relationships/hyperlink" Target="http://www.google.com/imgres?imgurl=http://www.fintexs.com.my/userfiles/image/Vision-System-Automation/large/Product-inspection-to-detect-defects.jpg&amp;imgrefurl=http://www.fintexs.com.my/page/products/vision-system-with-automation/malaysia-fintexs-vision-system-with-automation.aspx&amp;usg=__xO2aDXChymuCq3RCJIjpvuG_1BI=&amp;h=600&amp;w=334&amp;sz=32&amp;hl=en&amp;start=10&amp;zoom=1&amp;um=1&amp;itbs=1&amp;tbnid=jbGzS1ja8jWVFM:&amp;tbnh=135&amp;tbnw=75&amp;prev=/images?q=lcd+inspection&amp;um=1&amp;hl=en&amp;rlz=1W1SKPB_en&amp;tbs=isch:1" TargetMode="External"/><Relationship Id="rId22" Type="http://schemas.openxmlformats.org/officeDocument/2006/relationships/image" Target="../media/image16.png"/><Relationship Id="rId27" Type="http://schemas.openxmlformats.org/officeDocument/2006/relationships/image" Target="../media/image20.png"/><Relationship Id="rId30" Type="http://schemas.openxmlformats.org/officeDocument/2006/relationships/image" Target="../media/image22.jpeg"/><Relationship Id="rId35" Type="http://schemas.openxmlformats.org/officeDocument/2006/relationships/hyperlink" Target="http://www.google.com/imgres?imgurl=http://faculty.kfupm.edu.sa/ES/akwahab/RML_Se14.gif&amp;imgrefurl=http://faculty.kfupm.edu.sa/ES/akwahab/RML_Services.htm&amp;usg=__rfWAr97dXZnxZdI6CWwy-qCT0TM=&amp;h=432&amp;w=529&amp;sz=34&amp;hl=en&amp;start=11&amp;zoom=1&amp;itbs=1&amp;tbnid=1wK-CDYlP85h4M:&amp;tbnh=108&amp;tbnw=132&amp;prev=/images?q=seismic+modeling&amp;hl=en&amp;gbv=2&amp;tbs=isch:1"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idx="4294967295"/>
          </p:nvPr>
        </p:nvSpPr>
        <p:spPr>
          <a:xfrm>
            <a:off x="152400" y="2362200"/>
            <a:ext cx="8839200" cy="1447800"/>
          </a:xfrm>
        </p:spPr>
        <p:txBody>
          <a:bodyPr/>
          <a:lstStyle/>
          <a:p>
            <a:pPr eaLnBrk="1" hangingPunct="1"/>
            <a:r>
              <a:rPr lang="en-US" b="0" dirty="0" smtClean="0"/>
              <a:t>C66x KeyStone Training</a:t>
            </a:r>
            <a:br>
              <a:rPr lang="en-US" b="0" dirty="0" smtClean="0"/>
            </a:br>
            <a:r>
              <a:rPr lang="en-US" b="0" dirty="0" err="1" smtClean="0"/>
              <a:t>OpenMP</a:t>
            </a:r>
            <a:r>
              <a:rPr lang="en-US" b="0" dirty="0" smtClean="0"/>
              <a:t>: An Overview</a:t>
            </a:r>
            <a:endParaRPr lang="en-US" sz="4000" b="0" dirty="0" smtClean="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
          <p:cNvSpPr txBox="1">
            <a:spLocks noChangeArrowheads="1"/>
          </p:cNvSpPr>
          <p:nvPr/>
        </p:nvSpPr>
        <p:spPr bwMode="auto">
          <a:xfrm>
            <a:off x="333375" y="1053235"/>
            <a:ext cx="8618538" cy="53299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5000"/>
              <a:buFont typeface="Wingdings" pitchFamily="2" charset="2"/>
              <a:buChar char="§"/>
              <a:defRPr sz="2400" b="1">
                <a:solidFill>
                  <a:schemeClr val="tx1"/>
                </a:solidFill>
                <a:latin typeface="+mn-lt"/>
                <a:ea typeface="+mn-ea"/>
                <a:cs typeface="ＭＳ Ｐゴシック"/>
              </a:defRPr>
            </a:lvl1pPr>
            <a:lvl2pPr marL="742950" indent="-285750" algn="l" rtl="0" eaLnBrk="0" fontAlgn="base" hangingPunct="0">
              <a:spcBef>
                <a:spcPct val="20000"/>
              </a:spcBef>
              <a:spcAft>
                <a:spcPct val="0"/>
              </a:spcAft>
              <a:buClr>
                <a:schemeClr val="bg2"/>
              </a:buClr>
              <a:buSzPct val="125000"/>
              <a:buFont typeface="Wingdings" pitchFamily="2" charset="2"/>
              <a:buChar char="§"/>
              <a:defRPr sz="2000" b="1">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smtClean="0">
                <a:solidFill>
                  <a:schemeClr val="accent1"/>
                </a:solidFill>
                <a:ea typeface="ＭＳ Ｐゴシック"/>
              </a:rPr>
              <a:t>Motivation: The Need</a:t>
            </a: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endParaRPr lang="en-US" sz="2800" kern="0" dirty="0" smtClean="0">
              <a:solidFill>
                <a:srgbClr val="000000"/>
              </a:solidFill>
              <a:ea typeface="ＭＳ Ｐゴシック"/>
            </a:endParaRP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smtClean="0">
                <a:solidFill>
                  <a:schemeClr val="accent1"/>
                </a:solidFill>
                <a:ea typeface="ＭＳ Ｐゴシック"/>
              </a:rPr>
              <a:t>The </a:t>
            </a:r>
            <a:r>
              <a:rPr lang="en-US" sz="2800" kern="0" dirty="0" err="1" smtClean="0">
                <a:solidFill>
                  <a:schemeClr val="accent1"/>
                </a:solidFill>
                <a:ea typeface="ＭＳ Ｐゴシック"/>
              </a:rPr>
              <a:t>OpenMP</a:t>
            </a:r>
            <a:r>
              <a:rPr lang="en-US" sz="2800" kern="0" dirty="0" smtClean="0">
                <a:solidFill>
                  <a:schemeClr val="accent1"/>
                </a:solidFill>
                <a:ea typeface="ＭＳ Ｐゴシック"/>
              </a:rPr>
              <a:t> Solution</a:t>
            </a:r>
            <a:r>
              <a:rPr lang="en-US" sz="2800" kern="0" dirty="0" smtClean="0">
                <a:solidFill>
                  <a:srgbClr val="000000"/>
                </a:solidFill>
                <a:ea typeface="ＭＳ Ｐゴシック"/>
              </a:rPr>
              <a:t/>
            </a:r>
            <a:br>
              <a:rPr lang="en-US" sz="2800" kern="0" dirty="0" smtClean="0">
                <a:solidFill>
                  <a:srgbClr val="000000"/>
                </a:solidFill>
                <a:ea typeface="ＭＳ Ｐゴシック"/>
              </a:rPr>
            </a:br>
            <a:endParaRPr lang="en-US" sz="2800" kern="0" dirty="0" smtClean="0">
              <a:solidFill>
                <a:srgbClr val="000000"/>
              </a:solidFill>
              <a:ea typeface="ＭＳ Ｐゴシック"/>
            </a:endParaRP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err="1" smtClean="0">
                <a:solidFill>
                  <a:schemeClr val="bg2"/>
                </a:solidFill>
                <a:ea typeface="ＭＳ Ｐゴシック"/>
              </a:rPr>
              <a:t>OpenMP</a:t>
            </a:r>
            <a:r>
              <a:rPr lang="en-US" sz="2800" kern="0" dirty="0" smtClean="0">
                <a:solidFill>
                  <a:schemeClr val="bg2"/>
                </a:solidFill>
                <a:ea typeface="ＭＳ Ｐゴシック"/>
              </a:rPr>
              <a:t> Features</a:t>
            </a:r>
            <a:r>
              <a:rPr lang="en-US" sz="2800" kern="0" dirty="0" smtClean="0">
                <a:solidFill>
                  <a:srgbClr val="ADADAD"/>
                </a:solidFill>
                <a:ea typeface="ＭＳ Ｐゴシック"/>
              </a:rPr>
              <a:t/>
            </a:r>
            <a:br>
              <a:rPr lang="en-US" sz="2800" kern="0" dirty="0" smtClean="0">
                <a:solidFill>
                  <a:srgbClr val="ADADAD"/>
                </a:solidFill>
                <a:ea typeface="ＭＳ Ｐゴシック"/>
              </a:rPr>
            </a:br>
            <a:endParaRPr lang="en-US" sz="2800" kern="0" dirty="0" smtClean="0">
              <a:solidFill>
                <a:srgbClr val="ADADAD"/>
              </a:solidFill>
              <a:ea typeface="ＭＳ Ｐゴシック"/>
            </a:endParaRP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err="1" smtClean="0">
                <a:solidFill>
                  <a:srgbClr val="ADADAD"/>
                </a:solidFill>
                <a:ea typeface="ＭＳ Ｐゴシック"/>
              </a:rPr>
              <a:t>OpenMP</a:t>
            </a:r>
            <a:r>
              <a:rPr lang="en-US" sz="2800" kern="0" dirty="0" smtClean="0">
                <a:solidFill>
                  <a:srgbClr val="ADADAD"/>
                </a:solidFill>
                <a:ea typeface="ＭＳ Ｐゴシック"/>
              </a:rPr>
              <a:t> Implementation</a:t>
            </a: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endParaRPr lang="en-US" sz="2800" kern="0" noProof="0" dirty="0">
              <a:solidFill>
                <a:srgbClr val="ADADAD"/>
              </a:solidFill>
              <a:ea typeface="ＭＳ Ｐゴシック"/>
            </a:endParaRPr>
          </a:p>
          <a:p>
            <a:pPr defTabSz="914400" eaLnBrk="1" hangingPunct="1">
              <a:lnSpc>
                <a:spcPct val="80000"/>
              </a:lnSpc>
              <a:buClrTx/>
              <a:buFont typeface="Wingdings" charset="0"/>
              <a:buChar char="§"/>
              <a:defRPr/>
            </a:pPr>
            <a:r>
              <a:rPr lang="en-US" sz="2800" kern="0" dirty="0" smtClean="0">
                <a:solidFill>
                  <a:schemeClr val="accent5">
                    <a:lumMod val="90000"/>
                  </a:schemeClr>
                </a:solidFill>
              </a:rPr>
              <a:t>Getting Started with </a:t>
            </a:r>
            <a:r>
              <a:rPr lang="en-US" sz="2800" kern="0" dirty="0" err="1" smtClean="0">
                <a:solidFill>
                  <a:schemeClr val="accent5">
                    <a:lumMod val="90000"/>
                  </a:schemeClr>
                </a:solidFill>
              </a:rPr>
              <a:t>OpenMP</a:t>
            </a:r>
            <a:r>
              <a:rPr lang="en-US" sz="2800" kern="0" dirty="0" smtClean="0">
                <a:solidFill>
                  <a:schemeClr val="accent5">
                    <a:lumMod val="90000"/>
                  </a:schemeClr>
                </a:solidFill>
              </a:rPr>
              <a:t> on 6678</a:t>
            </a:r>
          </a:p>
          <a:p>
            <a:pPr defTabSz="914400" eaLnBrk="1" hangingPunct="1">
              <a:lnSpc>
                <a:spcPct val="80000"/>
              </a:lnSpc>
              <a:buClr>
                <a:srgbClr val="FF0000"/>
              </a:buClr>
              <a:buNone/>
              <a:defRPr/>
            </a:pPr>
            <a:endParaRPr lang="en-US" sz="2800" kern="0" dirty="0">
              <a:solidFill>
                <a:schemeClr val="accent5">
                  <a:lumMod val="90000"/>
                </a:schemeClr>
              </a:solidFill>
            </a:endParaRPr>
          </a:p>
          <a:p>
            <a:pPr marL="342900" marR="0" lvl="0" indent="-342900" algn="l" defTabSz="914400" rtl="0" eaLnBrk="1" fontAlgn="base" latinLnBrk="0" hangingPunct="1">
              <a:lnSpc>
                <a:spcPct val="80000"/>
              </a:lnSpc>
              <a:spcBef>
                <a:spcPct val="20000"/>
              </a:spcBef>
              <a:spcAft>
                <a:spcPct val="0"/>
              </a:spcAft>
              <a:buClr>
                <a:srgbClr val="FF0000"/>
              </a:buClr>
              <a:buSzPct val="125000"/>
              <a:buFont typeface="Wingdings" charset="0"/>
              <a:buChar char="§"/>
              <a:tabLst/>
              <a:defRPr/>
            </a:pPr>
            <a:endParaRPr lang="en-US" sz="2800" kern="0" noProof="0" dirty="0" smtClean="0">
              <a:solidFill>
                <a:srgbClr val="ADADAD"/>
              </a:solidFill>
              <a:ea typeface="ＭＳ Ｐゴシック"/>
            </a:endParaRPr>
          </a:p>
          <a:p>
            <a:pPr marL="0" marR="0" lvl="0" indent="0" algn="l" defTabSz="914400" rtl="0" eaLnBrk="1" fontAlgn="base" latinLnBrk="0" hangingPunct="1">
              <a:lnSpc>
                <a:spcPct val="80000"/>
              </a:lnSpc>
              <a:spcBef>
                <a:spcPct val="20000"/>
              </a:spcBef>
              <a:spcAft>
                <a:spcPct val="0"/>
              </a:spcAft>
              <a:buClr>
                <a:srgbClr val="FF0000"/>
              </a:buClr>
              <a:buSzPct val="125000"/>
              <a:buNone/>
              <a:tabLst/>
              <a:defRPr/>
            </a:pPr>
            <a:endParaRPr kumimoji="0" lang="en-US" sz="3600" b="1" i="0" u="none" strike="noStrike" kern="0" cap="none" spc="0" normalizeH="0" baseline="0" noProof="0" dirty="0" smtClean="0">
              <a:ln>
                <a:noFill/>
              </a:ln>
              <a:solidFill>
                <a:srgbClr val="000000"/>
              </a:solidFill>
              <a:effectLst/>
              <a:uLnTx/>
              <a:uFillTx/>
              <a:ea typeface="ＭＳ Ｐゴシック"/>
            </a:endParaRPr>
          </a:p>
        </p:txBody>
      </p:sp>
      <p:sp>
        <p:nvSpPr>
          <p:cNvPr id="2" name="TextBox 1"/>
          <p:cNvSpPr txBox="1"/>
          <p:nvPr/>
        </p:nvSpPr>
        <p:spPr>
          <a:xfrm>
            <a:off x="12700507" y="1737311"/>
            <a:ext cx="184666" cy="369332"/>
          </a:xfrm>
          <a:prstGeom prst="rect">
            <a:avLst/>
          </a:prstGeom>
          <a:noFill/>
        </p:spPr>
        <p:txBody>
          <a:bodyPr wrap="none" rtlCol="0">
            <a:spAutoFit/>
          </a:bodyPr>
          <a:lstStyle/>
          <a:p>
            <a:endParaRPr lang="en-US"/>
          </a:p>
        </p:txBody>
      </p:sp>
      <p:sp>
        <p:nvSpPr>
          <p:cNvPr id="5" name="Rectangle 2"/>
          <p:cNvSpPr txBox="1">
            <a:spLocks noChangeArrowheads="1"/>
          </p:cNvSpPr>
          <p:nvPr/>
        </p:nvSpPr>
        <p:spPr bwMode="auto">
          <a:xfrm>
            <a:off x="228600" y="151195"/>
            <a:ext cx="8435975"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j-lt"/>
                <a:ea typeface="ＭＳ Ｐゴシック"/>
                <a:cs typeface="ＭＳ Ｐゴシック"/>
              </a:rPr>
              <a:t>Agenda</a:t>
            </a:r>
          </a:p>
        </p:txBody>
      </p:sp>
    </p:spTree>
    <p:extLst>
      <p:ext uri="{BB962C8B-B14F-4D97-AF65-F5344CB8AC3E}">
        <p14:creationId xmlns="" xmlns:p14="http://schemas.microsoft.com/office/powerpoint/2010/main" val="30752213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87325" y="0"/>
            <a:ext cx="8956675" cy="1143000"/>
          </a:xfrm>
        </p:spPr>
        <p:txBody>
          <a:bodyPr/>
          <a:lstStyle/>
          <a:p>
            <a:pPr eaLnBrk="1" hangingPunct="1"/>
            <a:r>
              <a:rPr lang="en-US" dirty="0" smtClean="0"/>
              <a:t>Features: </a:t>
            </a:r>
            <a:r>
              <a:rPr lang="en-US" dirty="0" err="1" smtClean="0"/>
              <a:t>OpenMP</a:t>
            </a:r>
            <a:r>
              <a:rPr lang="en-US" dirty="0" smtClean="0"/>
              <a:t> Solution Stack</a:t>
            </a:r>
          </a:p>
        </p:txBody>
      </p:sp>
      <p:grpSp>
        <p:nvGrpSpPr>
          <p:cNvPr id="2" name="Group 30"/>
          <p:cNvGrpSpPr/>
          <p:nvPr/>
        </p:nvGrpSpPr>
        <p:grpSpPr>
          <a:xfrm>
            <a:off x="235052" y="1273940"/>
            <a:ext cx="8076094" cy="4350541"/>
            <a:chOff x="116208" y="1066800"/>
            <a:chExt cx="8875392" cy="4781116"/>
          </a:xfrm>
        </p:grpSpPr>
        <p:sp>
          <p:nvSpPr>
            <p:cNvPr id="32" name="Rectangle 3"/>
            <p:cNvSpPr>
              <a:spLocks noChangeArrowheads="1"/>
            </p:cNvSpPr>
            <p:nvPr/>
          </p:nvSpPr>
          <p:spPr bwMode="auto">
            <a:xfrm>
              <a:off x="762000" y="4267200"/>
              <a:ext cx="8229600" cy="685800"/>
            </a:xfrm>
            <a:prstGeom prst="rect">
              <a:avLst/>
            </a:prstGeom>
            <a:solidFill>
              <a:srgbClr val="9BBB59">
                <a:lumMod val="60000"/>
                <a:lumOff val="40000"/>
              </a:srgbClr>
            </a:solidFill>
            <a:ln w="12700">
              <a:noFill/>
              <a:miter lim="800000"/>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a:rPr>
                <a:t>Runtime library</a:t>
              </a:r>
            </a:p>
          </p:txBody>
        </p:sp>
        <p:sp>
          <p:nvSpPr>
            <p:cNvPr id="33" name="Rectangle 4"/>
            <p:cNvSpPr>
              <a:spLocks noChangeArrowheads="1"/>
            </p:cNvSpPr>
            <p:nvPr/>
          </p:nvSpPr>
          <p:spPr bwMode="auto">
            <a:xfrm>
              <a:off x="762000" y="5105400"/>
              <a:ext cx="8229600" cy="685800"/>
            </a:xfrm>
            <a:prstGeom prst="rect">
              <a:avLst/>
            </a:prstGeom>
            <a:solidFill>
              <a:srgbClr val="9BBB59">
                <a:lumMod val="60000"/>
                <a:lumOff val="40000"/>
              </a:srgbClr>
            </a:solidFill>
            <a:ln w="12700">
              <a:noFill/>
              <a:miter lim="800000"/>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a:rPr>
                <a:t>OS/system</a:t>
              </a:r>
            </a:p>
          </p:txBody>
        </p:sp>
        <p:sp>
          <p:nvSpPr>
            <p:cNvPr id="34" name="Rectangle 5"/>
            <p:cNvSpPr>
              <a:spLocks noChangeArrowheads="1"/>
            </p:cNvSpPr>
            <p:nvPr/>
          </p:nvSpPr>
          <p:spPr bwMode="auto">
            <a:xfrm>
              <a:off x="762000" y="3048000"/>
              <a:ext cx="2286000" cy="914400"/>
            </a:xfrm>
            <a:prstGeom prst="rect">
              <a:avLst/>
            </a:prstGeom>
            <a:solidFill>
              <a:srgbClr val="9BBB59">
                <a:lumMod val="75000"/>
              </a:srgbClr>
            </a:solidFill>
            <a:ln w="12700">
              <a:noFill/>
              <a:miter lim="800000"/>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a:rPr>
                <a:t>Directives,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a:rPr>
                <a:t>Compiler</a:t>
              </a:r>
            </a:p>
          </p:txBody>
        </p:sp>
        <p:sp>
          <p:nvSpPr>
            <p:cNvPr id="35" name="Rectangle 6"/>
            <p:cNvSpPr>
              <a:spLocks noChangeArrowheads="1"/>
            </p:cNvSpPr>
            <p:nvPr/>
          </p:nvSpPr>
          <p:spPr bwMode="auto">
            <a:xfrm>
              <a:off x="3276600" y="3048000"/>
              <a:ext cx="3048000" cy="914400"/>
            </a:xfrm>
            <a:prstGeom prst="rect">
              <a:avLst/>
            </a:prstGeom>
            <a:solidFill>
              <a:srgbClr val="9BBB59">
                <a:lumMod val="75000"/>
              </a:srgbClr>
            </a:solidFill>
            <a:ln w="12700">
              <a:noFill/>
              <a:miter lim="800000"/>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a:rPr>
                <a:t>OpenMP library</a:t>
              </a:r>
            </a:p>
          </p:txBody>
        </p:sp>
        <p:sp>
          <p:nvSpPr>
            <p:cNvPr id="36" name="Rectangle 7"/>
            <p:cNvSpPr>
              <a:spLocks noChangeArrowheads="1"/>
            </p:cNvSpPr>
            <p:nvPr/>
          </p:nvSpPr>
          <p:spPr bwMode="auto">
            <a:xfrm>
              <a:off x="6553200" y="3048000"/>
              <a:ext cx="2438400" cy="914400"/>
            </a:xfrm>
            <a:prstGeom prst="rect">
              <a:avLst/>
            </a:prstGeom>
            <a:solidFill>
              <a:srgbClr val="9BBB59">
                <a:lumMod val="75000"/>
              </a:srgbClr>
            </a:solidFill>
            <a:ln w="12700">
              <a:noFill/>
              <a:miter lim="800000"/>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a:rPr>
                <a:t>Environment </a:t>
              </a:r>
              <a:br>
                <a:rPr kumimoji="0" lang="en-US" sz="1800" b="0" i="0" u="none" strike="noStrike" kern="0" cap="none" spc="0" normalizeH="0" baseline="0" noProof="0" dirty="0">
                  <a:ln>
                    <a:noFill/>
                  </a:ln>
                  <a:solidFill>
                    <a:sysClr val="windowText" lastClr="000000"/>
                  </a:solidFill>
                  <a:effectLst/>
                  <a:uLnTx/>
                  <a:uFillTx/>
                  <a:latin typeface="Calibri"/>
                </a:rPr>
              </a:br>
              <a:r>
                <a:rPr kumimoji="0" lang="en-US" sz="1800" b="0" i="0" u="none" strike="noStrike" kern="0" cap="none" spc="0" normalizeH="0" baseline="0" noProof="0" dirty="0">
                  <a:ln>
                    <a:noFill/>
                  </a:ln>
                  <a:solidFill>
                    <a:sysClr val="windowText" lastClr="000000"/>
                  </a:solidFill>
                  <a:effectLst/>
                  <a:uLnTx/>
                  <a:uFillTx/>
                  <a:latin typeface="Calibri"/>
                </a:rPr>
                <a:t>variables</a:t>
              </a:r>
            </a:p>
          </p:txBody>
        </p:sp>
        <p:sp>
          <p:nvSpPr>
            <p:cNvPr id="37" name="Rectangle 8"/>
            <p:cNvSpPr>
              <a:spLocks noChangeArrowheads="1"/>
            </p:cNvSpPr>
            <p:nvPr/>
          </p:nvSpPr>
          <p:spPr bwMode="auto">
            <a:xfrm>
              <a:off x="762000" y="1905000"/>
              <a:ext cx="6934200" cy="838200"/>
            </a:xfrm>
            <a:prstGeom prst="rect">
              <a:avLst/>
            </a:prstGeom>
            <a:solidFill>
              <a:srgbClr val="4BACC6">
                <a:lumMod val="75000"/>
              </a:srgbClr>
            </a:solidFill>
            <a:ln w="12700">
              <a:noFill/>
              <a:miter lim="800000"/>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a:rPr>
                <a:t>Application</a:t>
              </a:r>
            </a:p>
          </p:txBody>
        </p:sp>
        <p:sp>
          <p:nvSpPr>
            <p:cNvPr id="38" name="Freeform 9"/>
            <p:cNvSpPr>
              <a:spLocks/>
            </p:cNvSpPr>
            <p:nvPr/>
          </p:nvSpPr>
          <p:spPr bwMode="auto">
            <a:xfrm>
              <a:off x="762000" y="1066800"/>
              <a:ext cx="8229600" cy="1676400"/>
            </a:xfrm>
            <a:custGeom>
              <a:avLst/>
              <a:gdLst>
                <a:gd name="T0" fmla="*/ 3442043 w 5328"/>
                <a:gd name="T1" fmla="*/ 762000 h 1152"/>
                <a:gd name="T2" fmla="*/ 7108568 w 5328"/>
                <a:gd name="T3" fmla="*/ 762000 h 1152"/>
                <a:gd name="T4" fmla="*/ 7108568 w 5328"/>
                <a:gd name="T5" fmla="*/ 1828800 h 1152"/>
                <a:gd name="T6" fmla="*/ 8305800 w 5328"/>
                <a:gd name="T7" fmla="*/ 1828800 h 1152"/>
                <a:gd name="T8" fmla="*/ 8305800 w 5328"/>
                <a:gd name="T9" fmla="*/ 0 h 1152"/>
                <a:gd name="T10" fmla="*/ 0 w 5328"/>
                <a:gd name="T11" fmla="*/ 0 h 1152"/>
                <a:gd name="T12" fmla="*/ 0 w 5328"/>
                <a:gd name="T13" fmla="*/ 762000 h 1152"/>
                <a:gd name="T14" fmla="*/ 4564449 w 5328"/>
                <a:gd name="T15" fmla="*/ 762000 h 1152"/>
                <a:gd name="T16" fmla="*/ 0 60000 65536"/>
                <a:gd name="T17" fmla="*/ 0 60000 65536"/>
                <a:gd name="T18" fmla="*/ 0 60000 65536"/>
                <a:gd name="T19" fmla="*/ 0 60000 65536"/>
                <a:gd name="T20" fmla="*/ 0 60000 65536"/>
                <a:gd name="T21" fmla="*/ 0 60000 65536"/>
                <a:gd name="T22" fmla="*/ 0 60000 65536"/>
                <a:gd name="T23" fmla="*/ 0 60000 65536"/>
                <a:gd name="T24" fmla="*/ 0 w 5328"/>
                <a:gd name="T25" fmla="*/ 0 h 1152"/>
                <a:gd name="T26" fmla="*/ 5328 w 5328"/>
                <a:gd name="T27" fmla="*/ 1152 h 11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28" h="1152">
                  <a:moveTo>
                    <a:pt x="2208" y="480"/>
                  </a:moveTo>
                  <a:lnTo>
                    <a:pt x="4560" y="480"/>
                  </a:lnTo>
                  <a:lnTo>
                    <a:pt x="4560" y="1152"/>
                  </a:lnTo>
                  <a:lnTo>
                    <a:pt x="5328" y="1152"/>
                  </a:lnTo>
                  <a:lnTo>
                    <a:pt x="5328" y="0"/>
                  </a:lnTo>
                  <a:lnTo>
                    <a:pt x="0" y="0"/>
                  </a:lnTo>
                  <a:lnTo>
                    <a:pt x="0" y="480"/>
                  </a:lnTo>
                  <a:lnTo>
                    <a:pt x="2928" y="480"/>
                  </a:lnTo>
                </a:path>
              </a:pathLst>
            </a:custGeom>
            <a:solidFill>
              <a:srgbClr val="4BACC6">
                <a:lumMod val="75000"/>
              </a:srgbClr>
            </a:solidFill>
            <a:ln w="12700">
              <a:noFill/>
              <a:round/>
              <a:headEnd type="none" w="sm" len="sm"/>
              <a:tailEnd type="non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 name="Text Box 10"/>
            <p:cNvSpPr txBox="1">
              <a:spLocks noChangeArrowheads="1"/>
            </p:cNvSpPr>
            <p:nvPr/>
          </p:nvSpPr>
          <p:spPr bwMode="auto">
            <a:xfrm>
              <a:off x="2590800" y="1143000"/>
              <a:ext cx="4419600" cy="519113"/>
            </a:xfrm>
            <a:prstGeom prst="rect">
              <a:avLst/>
            </a:prstGeom>
            <a:noFill/>
            <a:ln w="12700">
              <a:noFill/>
              <a:miter lim="800000"/>
              <a:headEnd type="none" w="sm" len="sm"/>
              <a:tailEnd type="none" w="sm" len="sm"/>
            </a:ln>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a:rPr>
                <a:t>End</a:t>
              </a:r>
              <a:r>
                <a:rPr kumimoji="0" lang="en-US" sz="1800" b="0" i="0" u="none" strike="noStrike" kern="0" cap="none" spc="0" normalizeH="0" baseline="0" noProof="0" dirty="0">
                  <a:ln>
                    <a:noFill/>
                  </a:ln>
                  <a:solidFill>
                    <a:srgbClr val="000000"/>
                  </a:solidFill>
                  <a:effectLst/>
                  <a:uLnTx/>
                  <a:uFillTx/>
                  <a:latin typeface="Arial" pitchFamily="34" charset="0"/>
                </a:rPr>
                <a:t> </a:t>
              </a:r>
              <a:r>
                <a:rPr kumimoji="0" lang="en-US" sz="1800" b="0" i="0" u="none" strike="noStrike" kern="0" cap="none" spc="0" normalizeH="0" baseline="0" noProof="0" dirty="0">
                  <a:ln>
                    <a:noFill/>
                  </a:ln>
                  <a:solidFill>
                    <a:sysClr val="windowText" lastClr="000000"/>
                  </a:solidFill>
                  <a:effectLst/>
                  <a:uLnTx/>
                  <a:uFillTx/>
                  <a:latin typeface="Calibri"/>
                </a:rPr>
                <a:t>User</a:t>
              </a:r>
            </a:p>
          </p:txBody>
        </p:sp>
        <p:sp>
          <p:nvSpPr>
            <p:cNvPr id="40" name="Line 11"/>
            <p:cNvSpPr>
              <a:spLocks noChangeShapeType="1"/>
            </p:cNvSpPr>
            <p:nvPr/>
          </p:nvSpPr>
          <p:spPr bwMode="auto">
            <a:xfrm>
              <a:off x="762000" y="4114800"/>
              <a:ext cx="8229600" cy="0"/>
            </a:xfrm>
            <a:prstGeom prst="line">
              <a:avLst/>
            </a:prstGeom>
            <a:noFill/>
            <a:ln w="76200">
              <a:solidFill>
                <a:sysClr val="windowText" lastClr="000000"/>
              </a:solidFill>
              <a:round/>
              <a:headEnd type="none" w="sm" len="sm"/>
              <a:tailEnd type="non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 name="Line 12"/>
            <p:cNvSpPr>
              <a:spLocks noChangeShapeType="1"/>
            </p:cNvSpPr>
            <p:nvPr/>
          </p:nvSpPr>
          <p:spPr bwMode="auto">
            <a:xfrm>
              <a:off x="762000" y="2895600"/>
              <a:ext cx="8229600" cy="0"/>
            </a:xfrm>
            <a:prstGeom prst="line">
              <a:avLst/>
            </a:prstGeom>
            <a:noFill/>
            <a:ln w="76200">
              <a:solidFill>
                <a:sysClr val="windowText" lastClr="000000"/>
              </a:solidFill>
              <a:round/>
              <a:headEnd type="none" w="sm" len="sm"/>
              <a:tailEnd type="non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2" name="Text Box 13"/>
            <p:cNvSpPr txBox="1">
              <a:spLocks noChangeArrowheads="1"/>
            </p:cNvSpPr>
            <p:nvPr/>
          </p:nvSpPr>
          <p:spPr bwMode="auto">
            <a:xfrm rot="16213772">
              <a:off x="-502443" y="4806773"/>
              <a:ext cx="1676400" cy="405885"/>
            </a:xfrm>
            <a:prstGeom prst="rect">
              <a:avLst/>
            </a:prstGeom>
            <a:noFill/>
            <a:ln w="12700">
              <a:noFill/>
              <a:miter lim="800000"/>
              <a:headEnd type="none" w="sm" len="sm"/>
              <a:tailEnd type="none" w="sm" len="sm"/>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Calibri"/>
                </a:rPr>
                <a:t>System layer</a:t>
              </a:r>
            </a:p>
          </p:txBody>
        </p:sp>
        <p:sp>
          <p:nvSpPr>
            <p:cNvPr id="43" name="Text Box 15"/>
            <p:cNvSpPr txBox="1">
              <a:spLocks noChangeArrowheads="1"/>
            </p:cNvSpPr>
            <p:nvPr/>
          </p:nvSpPr>
          <p:spPr bwMode="auto">
            <a:xfrm rot="16213772">
              <a:off x="-387942" y="1646939"/>
              <a:ext cx="1448010" cy="439709"/>
            </a:xfrm>
            <a:prstGeom prst="rect">
              <a:avLst/>
            </a:prstGeom>
            <a:noFill/>
            <a:ln w="12700">
              <a:noFill/>
              <a:miter lim="800000"/>
              <a:headEnd type="none" w="sm" len="sm"/>
              <a:tailEnd type="none" w="sm" len="sm"/>
            </a:ln>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a:rPr>
                <a:t>User layer</a:t>
              </a:r>
            </a:p>
          </p:txBody>
        </p:sp>
      </p:grpSp>
      <p:sp>
        <p:nvSpPr>
          <p:cNvPr id="3" name="TextBox 2"/>
          <p:cNvSpPr txBox="1"/>
          <p:nvPr/>
        </p:nvSpPr>
        <p:spPr>
          <a:xfrm>
            <a:off x="405891" y="3705611"/>
            <a:ext cx="184666" cy="369332"/>
          </a:xfrm>
          <a:prstGeom prst="rect">
            <a:avLst/>
          </a:prstGeom>
          <a:noFill/>
        </p:spPr>
        <p:txBody>
          <a:bodyPr wrap="none" rtlCol="0">
            <a:spAutoFit/>
          </a:bodyPr>
          <a:lstStyle/>
          <a:p>
            <a:endParaRPr lang="en-US" dirty="0"/>
          </a:p>
        </p:txBody>
      </p:sp>
      <p:sp>
        <p:nvSpPr>
          <p:cNvPr id="45" name="Text Box 14"/>
          <p:cNvSpPr txBox="1">
            <a:spLocks noChangeArrowheads="1"/>
          </p:cNvSpPr>
          <p:nvPr/>
        </p:nvSpPr>
        <p:spPr bwMode="auto">
          <a:xfrm rot="16213772">
            <a:off x="-593725" y="3207270"/>
            <a:ext cx="1828800" cy="646331"/>
          </a:xfrm>
          <a:prstGeom prst="rect">
            <a:avLst/>
          </a:prstGeom>
          <a:noFill/>
          <a:ln w="12700">
            <a:noFill/>
            <a:miter lim="800000"/>
            <a:headEnd type="none" w="sm" len="sm"/>
            <a:tailEnd type="none" w="sm" len="sm"/>
          </a:ln>
        </p:spPr>
        <p:txBody>
          <a:bodyPr>
            <a:spAutoFit/>
          </a:bodyPr>
          <a:lstStyle/>
          <a:p>
            <a:pPr algn="ctr">
              <a:spcBef>
                <a:spcPct val="50000"/>
              </a:spcBef>
            </a:pPr>
            <a:r>
              <a:rPr lang="en-US" b="1" dirty="0" err="1">
                <a:solidFill>
                  <a:srgbClr val="008000"/>
                </a:solidFill>
                <a:latin typeface="Calibri"/>
                <a:cs typeface="Calibri"/>
              </a:rPr>
              <a:t>Prog</a:t>
            </a:r>
            <a:r>
              <a:rPr lang="en-US" b="1" dirty="0">
                <a:solidFill>
                  <a:srgbClr val="008000"/>
                </a:solidFill>
                <a:latin typeface="Calibri"/>
                <a:cs typeface="Calibri"/>
              </a:rPr>
              <a:t>. Layer (OpenMP API)</a:t>
            </a:r>
          </a:p>
        </p:txBody>
      </p:sp>
    </p:spTree>
    <p:extLst>
      <p:ext uri="{BB962C8B-B14F-4D97-AF65-F5344CB8AC3E}">
        <p14:creationId xmlns="" xmlns:p14="http://schemas.microsoft.com/office/powerpoint/2010/main" val="432066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
          <p:cNvSpPr txBox="1">
            <a:spLocks noChangeArrowheads="1"/>
          </p:cNvSpPr>
          <p:nvPr/>
        </p:nvSpPr>
        <p:spPr bwMode="auto">
          <a:xfrm>
            <a:off x="333375" y="935389"/>
            <a:ext cx="8618538" cy="53299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5000"/>
              <a:buFont typeface="Wingdings" pitchFamily="2" charset="2"/>
              <a:buChar char="§"/>
              <a:defRPr sz="2400" b="1">
                <a:solidFill>
                  <a:schemeClr val="tx1"/>
                </a:solidFill>
                <a:latin typeface="+mn-lt"/>
                <a:ea typeface="+mn-ea"/>
                <a:cs typeface="ＭＳ Ｐゴシック"/>
              </a:defRPr>
            </a:lvl1pPr>
            <a:lvl2pPr marL="742950" indent="-285750" algn="l" rtl="0" eaLnBrk="0" fontAlgn="base" hangingPunct="0">
              <a:spcBef>
                <a:spcPct val="20000"/>
              </a:spcBef>
              <a:spcAft>
                <a:spcPct val="0"/>
              </a:spcAft>
              <a:buClr>
                <a:schemeClr val="bg2"/>
              </a:buClr>
              <a:buSzPct val="125000"/>
              <a:buFont typeface="Wingdings" pitchFamily="2" charset="2"/>
              <a:buChar char="§"/>
              <a:defRPr sz="2000" b="1">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kumimoji="0" lang="en-US" sz="2000" i="0" u="none" strike="noStrike" kern="0" cap="none" spc="0" normalizeH="0" baseline="0" noProof="0" dirty="0" smtClean="0">
                <a:ln>
                  <a:noFill/>
                </a:ln>
                <a:solidFill>
                  <a:srgbClr val="000000"/>
                </a:solidFill>
                <a:effectLst/>
                <a:uLnTx/>
                <a:uFillTx/>
                <a:ea typeface="ＭＳ Ｐゴシック"/>
              </a:rPr>
              <a:t>Compiler</a:t>
            </a:r>
            <a:r>
              <a:rPr kumimoji="0" lang="en-US" sz="2000" i="0" u="none" strike="noStrike" kern="0" cap="none" spc="0" normalizeH="0" noProof="0" dirty="0" smtClean="0">
                <a:ln>
                  <a:noFill/>
                </a:ln>
                <a:solidFill>
                  <a:srgbClr val="000000"/>
                </a:solidFill>
                <a:effectLst/>
                <a:uLnTx/>
                <a:uFillTx/>
                <a:ea typeface="ＭＳ Ｐゴシック"/>
              </a:rPr>
              <a:t> </a:t>
            </a:r>
            <a:r>
              <a:rPr lang="en-US" sz="2000" kern="0" noProof="0" dirty="0">
                <a:solidFill>
                  <a:srgbClr val="000000"/>
                </a:solidFill>
                <a:ea typeface="ＭＳ Ｐゴシック"/>
              </a:rPr>
              <a:t>D</a:t>
            </a:r>
            <a:r>
              <a:rPr kumimoji="0" lang="en-US" sz="2000" i="0" u="none" strike="noStrike" kern="0" cap="none" spc="0" normalizeH="0" noProof="0" dirty="0" smtClean="0">
                <a:ln>
                  <a:noFill/>
                </a:ln>
                <a:solidFill>
                  <a:srgbClr val="000000"/>
                </a:solidFill>
                <a:effectLst/>
                <a:uLnTx/>
                <a:uFillTx/>
                <a:ea typeface="ＭＳ Ｐゴシック"/>
              </a:rPr>
              <a:t>irectives and Clauses:</a:t>
            </a:r>
          </a:p>
          <a:p>
            <a:pPr lvl="1" indent="-342900" defTabSz="914400" eaLnBrk="1" hangingPunct="1">
              <a:lnSpc>
                <a:spcPct val="80000"/>
              </a:lnSpc>
              <a:buClrTx/>
              <a:buFont typeface="Wingdings" charset="0"/>
              <a:buChar char="§"/>
              <a:defRPr/>
            </a:pPr>
            <a:r>
              <a:rPr lang="en-US" sz="1800" b="0" kern="0" dirty="0" smtClean="0">
                <a:solidFill>
                  <a:srgbClr val="000000"/>
                </a:solidFill>
                <a:ea typeface="ＭＳ Ｐゴシック"/>
              </a:rPr>
              <a:t>Specifies instructions to execute in parallel and its distribution across cores</a:t>
            </a:r>
          </a:p>
          <a:p>
            <a:pPr lvl="1" indent="-342900" defTabSz="914400" eaLnBrk="1" hangingPunct="1">
              <a:lnSpc>
                <a:spcPct val="80000"/>
              </a:lnSpc>
              <a:buClrTx/>
              <a:buFont typeface="Wingdings" charset="0"/>
              <a:buChar char="§"/>
              <a:defRPr/>
            </a:pPr>
            <a:r>
              <a:rPr kumimoji="0" lang="en-US" sz="1800" b="0" i="0" u="none" strike="noStrike" kern="0" cap="none" spc="0" normalizeH="0" baseline="0" dirty="0" smtClean="0">
                <a:ln>
                  <a:noFill/>
                </a:ln>
                <a:solidFill>
                  <a:srgbClr val="000000"/>
                </a:solidFill>
                <a:effectLst/>
                <a:uLnTx/>
                <a:uFillTx/>
                <a:ea typeface="ＭＳ Ｐゴシック"/>
              </a:rPr>
              <a:t>Example: </a:t>
            </a:r>
            <a:r>
              <a:rPr kumimoji="0" lang="en-US" sz="1800" b="0" u="none" strike="noStrike" kern="0" cap="none" spc="0" normalizeH="0" baseline="0" dirty="0" smtClean="0">
                <a:ln>
                  <a:noFill/>
                </a:ln>
                <a:solidFill>
                  <a:schemeClr val="bg2"/>
                </a:solidFill>
                <a:effectLst/>
                <a:uLnTx/>
                <a:uFillTx/>
                <a:latin typeface="Courier New"/>
                <a:ea typeface="ＭＳ Ｐゴシック"/>
                <a:cs typeface="Courier New"/>
              </a:rPr>
              <a:t>#pragma </a:t>
            </a:r>
            <a:r>
              <a:rPr kumimoji="0" lang="en-US" sz="1800" b="0" u="none" strike="noStrike" kern="0" cap="none" spc="0" normalizeH="0" baseline="0" dirty="0" err="1" smtClean="0">
                <a:ln>
                  <a:noFill/>
                </a:ln>
                <a:solidFill>
                  <a:schemeClr val="bg2"/>
                </a:solidFill>
                <a:effectLst/>
                <a:uLnTx/>
                <a:uFillTx/>
                <a:latin typeface="Courier New"/>
                <a:ea typeface="ＭＳ Ｐゴシック"/>
                <a:cs typeface="Courier New"/>
              </a:rPr>
              <a:t>omp</a:t>
            </a:r>
            <a:r>
              <a:rPr kumimoji="0" lang="en-US" sz="1800" b="0" u="none" strike="noStrike" kern="0" cap="none" spc="0" normalizeH="0" baseline="0" dirty="0" smtClean="0">
                <a:ln>
                  <a:noFill/>
                </a:ln>
                <a:solidFill>
                  <a:schemeClr val="bg2"/>
                </a:solidFill>
                <a:effectLst/>
                <a:uLnTx/>
                <a:uFillTx/>
                <a:latin typeface="Courier New"/>
                <a:ea typeface="ＭＳ Ｐゴシック"/>
                <a:cs typeface="Courier New"/>
              </a:rPr>
              <a:t> </a:t>
            </a:r>
            <a:r>
              <a:rPr kumimoji="0" lang="en-US" sz="1800" b="0" i="1" u="none" strike="noStrike" kern="0" cap="none" spc="0" normalizeH="0" baseline="0" dirty="0" smtClean="0">
                <a:ln>
                  <a:noFill/>
                </a:ln>
                <a:solidFill>
                  <a:schemeClr val="bg2"/>
                </a:solidFill>
                <a:effectLst/>
                <a:uLnTx/>
                <a:uFillTx/>
                <a:latin typeface="Courier New"/>
                <a:ea typeface="ＭＳ Ｐゴシック"/>
                <a:cs typeface="Courier New"/>
              </a:rPr>
              <a:t>construct [clause [clause] .. ]</a:t>
            </a:r>
            <a:br>
              <a:rPr kumimoji="0" lang="en-US" sz="1800" b="0" i="1" u="none" strike="noStrike" kern="0" cap="none" spc="0" normalizeH="0" baseline="0" dirty="0" smtClean="0">
                <a:ln>
                  <a:noFill/>
                </a:ln>
                <a:solidFill>
                  <a:schemeClr val="bg2"/>
                </a:solidFill>
                <a:effectLst/>
                <a:uLnTx/>
                <a:uFillTx/>
                <a:latin typeface="Courier New"/>
                <a:ea typeface="ＭＳ Ｐゴシック"/>
                <a:cs typeface="Courier New"/>
              </a:rPr>
            </a:br>
            <a:endParaRPr kumimoji="0" lang="en-US" b="0" i="1" u="none" strike="noStrike" kern="0" cap="none" spc="0" normalizeH="0" noProof="0" dirty="0" smtClean="0">
              <a:ln>
                <a:noFill/>
              </a:ln>
              <a:solidFill>
                <a:schemeClr val="bg2"/>
              </a:solidFill>
              <a:effectLst/>
              <a:uLnTx/>
              <a:uFillTx/>
              <a:latin typeface="Courier New"/>
              <a:ea typeface="ＭＳ Ｐゴシック"/>
              <a:cs typeface="Courier New"/>
            </a:endParaRPr>
          </a:p>
          <a:p>
            <a:pPr lvl="0" defTabSz="914400" eaLnBrk="1" hangingPunct="1">
              <a:lnSpc>
                <a:spcPct val="80000"/>
              </a:lnSpc>
              <a:buClrTx/>
              <a:buFont typeface="Wingdings" charset="0"/>
              <a:buChar char="§"/>
              <a:defRPr/>
            </a:pPr>
            <a:r>
              <a:rPr lang="en-US" sz="2000" kern="0" dirty="0" smtClean="0">
                <a:solidFill>
                  <a:srgbClr val="000000"/>
                </a:solidFill>
              </a:rPr>
              <a:t>Library </a:t>
            </a:r>
            <a:r>
              <a:rPr lang="en-US" sz="2000" kern="0" dirty="0">
                <a:solidFill>
                  <a:srgbClr val="000000"/>
                </a:solidFill>
              </a:rPr>
              <a:t>R</a:t>
            </a:r>
            <a:r>
              <a:rPr lang="en-US" sz="2000" kern="0" dirty="0" smtClean="0">
                <a:solidFill>
                  <a:srgbClr val="000000"/>
                </a:solidFill>
              </a:rPr>
              <a:t>outines:</a:t>
            </a:r>
            <a:endParaRPr lang="en-US" sz="2000" kern="0" dirty="0">
              <a:solidFill>
                <a:srgbClr val="000000"/>
              </a:solidFill>
            </a:endParaRPr>
          </a:p>
          <a:p>
            <a:pPr lvl="1" indent="-342900" defTabSz="914400" eaLnBrk="1" hangingPunct="1">
              <a:lnSpc>
                <a:spcPct val="80000"/>
              </a:lnSpc>
              <a:buClrTx/>
              <a:buFont typeface="Wingdings" charset="0"/>
              <a:buChar char="§"/>
              <a:defRPr/>
            </a:pPr>
            <a:r>
              <a:rPr lang="en-US" sz="1800" b="0" i="1" kern="0" dirty="0" smtClean="0">
                <a:solidFill>
                  <a:srgbClr val="000000"/>
                </a:solidFill>
              </a:rPr>
              <a:t>Execution Environment </a:t>
            </a:r>
            <a:r>
              <a:rPr lang="en-US" sz="1800" b="0" i="1" kern="0" dirty="0">
                <a:solidFill>
                  <a:srgbClr val="000000"/>
                </a:solidFill>
              </a:rPr>
              <a:t>R</a:t>
            </a:r>
            <a:r>
              <a:rPr lang="en-US" sz="1800" b="0" i="1" kern="0" dirty="0" smtClean="0">
                <a:solidFill>
                  <a:srgbClr val="000000"/>
                </a:solidFill>
              </a:rPr>
              <a:t>outines</a:t>
            </a:r>
          </a:p>
          <a:p>
            <a:pPr lvl="2" indent="-342900" defTabSz="914400" eaLnBrk="1" hangingPunct="1">
              <a:lnSpc>
                <a:spcPct val="80000"/>
              </a:lnSpc>
              <a:buFont typeface="Wingdings" charset="0"/>
              <a:buChar char="§"/>
              <a:defRPr/>
            </a:pPr>
            <a:r>
              <a:rPr lang="en-US" sz="1800" kern="0" dirty="0" smtClean="0">
                <a:solidFill>
                  <a:srgbClr val="000000"/>
                </a:solidFill>
              </a:rPr>
              <a:t>Configure and monitor threads, processors, and parallel environment</a:t>
            </a:r>
          </a:p>
          <a:p>
            <a:pPr lvl="2" indent="-342900" defTabSz="914400" eaLnBrk="1" hangingPunct="1">
              <a:lnSpc>
                <a:spcPct val="80000"/>
              </a:lnSpc>
              <a:buFont typeface="Wingdings" charset="0"/>
              <a:buChar char="§"/>
              <a:defRPr/>
            </a:pPr>
            <a:r>
              <a:rPr lang="en-US" sz="1800" b="0" kern="0" dirty="0" smtClean="0">
                <a:solidFill>
                  <a:srgbClr val="000000"/>
                </a:solidFill>
              </a:rPr>
              <a:t>Example: </a:t>
            </a:r>
            <a:r>
              <a:rPr lang="en-US" sz="1800" b="0" kern="0" dirty="0" err="1" smtClean="0">
                <a:solidFill>
                  <a:srgbClr val="000000"/>
                </a:solidFill>
                <a:latin typeface="Courier New"/>
                <a:cs typeface="Courier New"/>
              </a:rPr>
              <a:t>int</a:t>
            </a:r>
            <a:r>
              <a:rPr lang="en-US" sz="1800" b="0" kern="0" dirty="0" smtClean="0">
                <a:solidFill>
                  <a:srgbClr val="000000"/>
                </a:solidFill>
                <a:latin typeface="Courier New"/>
                <a:cs typeface="Courier New"/>
              </a:rPr>
              <a:t> </a:t>
            </a:r>
            <a:r>
              <a:rPr lang="en-US" sz="1800" b="0" kern="0" dirty="0" err="1" smtClean="0">
                <a:solidFill>
                  <a:srgbClr val="000000"/>
                </a:solidFill>
                <a:latin typeface="Courier New"/>
                <a:cs typeface="Courier New"/>
              </a:rPr>
              <a:t>omp_set_num_threads</a:t>
            </a:r>
            <a:r>
              <a:rPr lang="en-US" sz="1800" kern="0" dirty="0" smtClean="0">
                <a:solidFill>
                  <a:srgbClr val="000000"/>
                </a:solidFill>
                <a:latin typeface="Courier New"/>
                <a:cs typeface="Courier New"/>
              </a:rPr>
              <a:t> (</a:t>
            </a:r>
            <a:r>
              <a:rPr lang="en-US" sz="1800" kern="0" dirty="0" err="1" smtClean="0">
                <a:solidFill>
                  <a:srgbClr val="000000"/>
                </a:solidFill>
                <a:latin typeface="Courier New"/>
                <a:cs typeface="Courier New"/>
              </a:rPr>
              <a:t>int</a:t>
            </a:r>
            <a:r>
              <a:rPr lang="en-US" sz="1800" kern="0" dirty="0" smtClean="0">
                <a:solidFill>
                  <a:srgbClr val="000000"/>
                </a:solidFill>
                <a:latin typeface="Courier New"/>
                <a:cs typeface="Courier New"/>
              </a:rPr>
              <a:t>)</a:t>
            </a:r>
          </a:p>
          <a:p>
            <a:pPr lvl="1" indent="-342900" defTabSz="914400" eaLnBrk="1" hangingPunct="1">
              <a:lnSpc>
                <a:spcPct val="80000"/>
              </a:lnSpc>
              <a:buClrTx/>
              <a:buFont typeface="Wingdings" charset="0"/>
              <a:buChar char="§"/>
              <a:defRPr/>
            </a:pPr>
            <a:r>
              <a:rPr lang="en-US" sz="1800" b="0" i="1" kern="0" dirty="0" smtClean="0">
                <a:solidFill>
                  <a:srgbClr val="000000"/>
                </a:solidFill>
              </a:rPr>
              <a:t>Lock Routines</a:t>
            </a:r>
          </a:p>
          <a:p>
            <a:pPr lvl="2" indent="-342900" defTabSz="914400" eaLnBrk="1" hangingPunct="1">
              <a:lnSpc>
                <a:spcPct val="80000"/>
              </a:lnSpc>
              <a:buFont typeface="Wingdings" charset="0"/>
              <a:buChar char="§"/>
              <a:defRPr/>
            </a:pPr>
            <a:r>
              <a:rPr lang="en-US" sz="1800" kern="0" dirty="0" smtClean="0">
                <a:solidFill>
                  <a:srgbClr val="000000"/>
                </a:solidFill>
              </a:rPr>
              <a:t>Synchronization with </a:t>
            </a:r>
            <a:r>
              <a:rPr lang="en-US" sz="1800" kern="0" dirty="0" err="1" smtClean="0">
                <a:solidFill>
                  <a:srgbClr val="000000"/>
                </a:solidFill>
              </a:rPr>
              <a:t>OpenMP</a:t>
            </a:r>
            <a:r>
              <a:rPr lang="en-US" sz="1800" kern="0" dirty="0" smtClean="0">
                <a:solidFill>
                  <a:srgbClr val="000000"/>
                </a:solidFill>
              </a:rPr>
              <a:t> locks</a:t>
            </a:r>
          </a:p>
          <a:p>
            <a:pPr lvl="2" indent="-342900" defTabSz="914400" eaLnBrk="1" hangingPunct="1">
              <a:lnSpc>
                <a:spcPct val="80000"/>
              </a:lnSpc>
              <a:buFont typeface="Wingdings" charset="0"/>
              <a:buChar char="§"/>
              <a:defRPr/>
            </a:pPr>
            <a:r>
              <a:rPr lang="en-US" sz="1800" kern="0" dirty="0" smtClean="0">
                <a:solidFill>
                  <a:srgbClr val="000000"/>
                </a:solidFill>
              </a:rPr>
              <a:t>Example: </a:t>
            </a:r>
            <a:r>
              <a:rPr lang="en-US" sz="1800" kern="0" dirty="0" smtClean="0">
                <a:solidFill>
                  <a:srgbClr val="000000"/>
                </a:solidFill>
                <a:latin typeface="Courier New"/>
                <a:cs typeface="Courier New"/>
              </a:rPr>
              <a:t>void </a:t>
            </a:r>
            <a:r>
              <a:rPr lang="en-US" sz="1800" kern="0" dirty="0" err="1" smtClean="0">
                <a:solidFill>
                  <a:srgbClr val="000000"/>
                </a:solidFill>
                <a:latin typeface="Courier New"/>
                <a:cs typeface="Courier New"/>
              </a:rPr>
              <a:t>omp_set_lock</a:t>
            </a:r>
            <a:r>
              <a:rPr lang="en-US" sz="1800" kern="0" dirty="0" smtClean="0">
                <a:solidFill>
                  <a:srgbClr val="000000"/>
                </a:solidFill>
                <a:latin typeface="Courier New"/>
                <a:cs typeface="Courier New"/>
              </a:rPr>
              <a:t> (</a:t>
            </a:r>
            <a:r>
              <a:rPr lang="en-US" sz="1800" kern="0" dirty="0" err="1" smtClean="0">
                <a:solidFill>
                  <a:srgbClr val="000000"/>
                </a:solidFill>
                <a:latin typeface="Courier New"/>
                <a:cs typeface="Courier New"/>
              </a:rPr>
              <a:t>omp_lock_t</a:t>
            </a:r>
            <a:r>
              <a:rPr lang="en-US" sz="1800" kern="0" dirty="0" smtClean="0">
                <a:solidFill>
                  <a:srgbClr val="000000"/>
                </a:solidFill>
                <a:latin typeface="Courier New"/>
                <a:cs typeface="Courier New"/>
              </a:rPr>
              <a:t> *)</a:t>
            </a:r>
          </a:p>
          <a:p>
            <a:pPr lvl="1" indent="-342900" defTabSz="914400" eaLnBrk="1" hangingPunct="1">
              <a:lnSpc>
                <a:spcPct val="80000"/>
              </a:lnSpc>
              <a:buClrTx/>
              <a:buFont typeface="Wingdings" charset="0"/>
              <a:buChar char="§"/>
              <a:defRPr/>
            </a:pPr>
            <a:r>
              <a:rPr lang="en-US" sz="1800" b="0" i="1" kern="0" dirty="0" smtClean="0">
                <a:solidFill>
                  <a:srgbClr val="000000"/>
                </a:solidFill>
                <a:cs typeface="Arial"/>
              </a:rPr>
              <a:t>Timing Routines</a:t>
            </a:r>
          </a:p>
          <a:p>
            <a:pPr lvl="2" indent="-342900" defTabSz="914400" eaLnBrk="1" hangingPunct="1">
              <a:lnSpc>
                <a:spcPct val="80000"/>
              </a:lnSpc>
              <a:buFont typeface="Wingdings" charset="0"/>
              <a:buChar char="§"/>
              <a:defRPr/>
            </a:pPr>
            <a:r>
              <a:rPr lang="en-US" sz="1800" kern="0" dirty="0" smtClean="0">
                <a:solidFill>
                  <a:srgbClr val="000000"/>
                </a:solidFill>
                <a:cs typeface="Arial"/>
              </a:rPr>
              <a:t>Support portable wall clock timer</a:t>
            </a:r>
          </a:p>
          <a:p>
            <a:pPr lvl="2" indent="-342900" defTabSz="914400" eaLnBrk="1" hangingPunct="1">
              <a:lnSpc>
                <a:spcPct val="80000"/>
              </a:lnSpc>
              <a:buFont typeface="Wingdings" charset="0"/>
              <a:buChar char="§"/>
              <a:defRPr/>
            </a:pPr>
            <a:r>
              <a:rPr lang="en-US" sz="1800" b="0" kern="0" dirty="0" smtClean="0">
                <a:solidFill>
                  <a:srgbClr val="000000"/>
                </a:solidFill>
                <a:cs typeface="Arial"/>
              </a:rPr>
              <a:t>Example: </a:t>
            </a:r>
            <a:r>
              <a:rPr lang="en-US" sz="1800" b="0" kern="0" dirty="0" smtClean="0">
                <a:solidFill>
                  <a:srgbClr val="000000"/>
                </a:solidFill>
                <a:latin typeface="Courier New"/>
                <a:cs typeface="Courier New"/>
              </a:rPr>
              <a:t>double </a:t>
            </a:r>
            <a:r>
              <a:rPr lang="en-US" sz="1800" b="0" kern="0" dirty="0" err="1" smtClean="0">
                <a:solidFill>
                  <a:srgbClr val="000000"/>
                </a:solidFill>
                <a:latin typeface="Courier New"/>
                <a:cs typeface="Courier New"/>
              </a:rPr>
              <a:t>omp_get_wtime</a:t>
            </a:r>
            <a:r>
              <a:rPr lang="en-US" sz="1800" b="0" kern="0" dirty="0" smtClean="0">
                <a:solidFill>
                  <a:srgbClr val="000000"/>
                </a:solidFill>
                <a:latin typeface="Courier New"/>
                <a:cs typeface="Courier New"/>
              </a:rPr>
              <a:t>(void)</a:t>
            </a:r>
          </a:p>
          <a:p>
            <a:pPr marL="1257300" lvl="3" indent="0" defTabSz="914400" eaLnBrk="1" hangingPunct="1">
              <a:lnSpc>
                <a:spcPct val="80000"/>
              </a:lnSpc>
              <a:buNone/>
              <a:defRPr/>
            </a:pPr>
            <a:endParaRPr lang="en-US" sz="1800" kern="0" dirty="0">
              <a:solidFill>
                <a:srgbClr val="000000"/>
              </a:solidFill>
              <a:latin typeface="Courier New"/>
              <a:ea typeface="ＭＳ Ｐゴシック"/>
              <a:cs typeface="Courier New"/>
            </a:endParaRPr>
          </a:p>
          <a:p>
            <a:pPr lvl="0" defTabSz="914400" eaLnBrk="1" hangingPunct="1">
              <a:lnSpc>
                <a:spcPct val="80000"/>
              </a:lnSpc>
              <a:buClrTx/>
              <a:buFont typeface="Wingdings" charset="0"/>
              <a:buChar char="§"/>
              <a:defRPr/>
            </a:pPr>
            <a:r>
              <a:rPr lang="en-US" sz="2000" kern="0" dirty="0" smtClean="0">
                <a:solidFill>
                  <a:srgbClr val="000000"/>
                </a:solidFill>
              </a:rPr>
              <a:t>Environment Variables:</a:t>
            </a:r>
            <a:endParaRPr lang="en-US" sz="2000" kern="0" dirty="0">
              <a:solidFill>
                <a:srgbClr val="000000"/>
              </a:solidFill>
            </a:endParaRPr>
          </a:p>
          <a:p>
            <a:pPr lvl="1" indent="-342900" defTabSz="914400" eaLnBrk="1" hangingPunct="1">
              <a:lnSpc>
                <a:spcPct val="80000"/>
              </a:lnSpc>
              <a:buClrTx/>
              <a:buFont typeface="Wingdings" charset="0"/>
              <a:buChar char="§"/>
              <a:defRPr/>
            </a:pPr>
            <a:r>
              <a:rPr lang="en-US" sz="1800" b="0" kern="0" dirty="0" smtClean="0">
                <a:solidFill>
                  <a:srgbClr val="000000"/>
                </a:solidFill>
              </a:rPr>
              <a:t>Alter execution features of applications like default number of threads, loop iteration scheduling, etc.</a:t>
            </a:r>
          </a:p>
          <a:p>
            <a:pPr lvl="1" indent="-342900" defTabSz="914400" eaLnBrk="1" hangingPunct="1">
              <a:lnSpc>
                <a:spcPct val="80000"/>
              </a:lnSpc>
              <a:buClrTx/>
              <a:buFont typeface="Wingdings" charset="0"/>
              <a:buChar char="§"/>
              <a:defRPr/>
            </a:pPr>
            <a:r>
              <a:rPr lang="en-US" sz="1800" b="0" kern="0" dirty="0" smtClean="0">
                <a:solidFill>
                  <a:srgbClr val="000000"/>
                </a:solidFill>
              </a:rPr>
              <a:t>Example</a:t>
            </a:r>
            <a:r>
              <a:rPr lang="en-US" sz="1800" b="0" kern="0" dirty="0" smtClean="0">
                <a:solidFill>
                  <a:srgbClr val="000000"/>
                </a:solidFill>
                <a:latin typeface="Courier New"/>
                <a:cs typeface="Courier New"/>
              </a:rPr>
              <a:t>: OMP_NUM_THREADS</a:t>
            </a:r>
          </a:p>
          <a:p>
            <a:pPr marL="400050" lvl="1" indent="0" defTabSz="914400" eaLnBrk="1" hangingPunct="1">
              <a:lnSpc>
                <a:spcPct val="80000"/>
              </a:lnSpc>
              <a:buClr>
                <a:srgbClr val="FF0000"/>
              </a:buClr>
              <a:buNone/>
              <a:defRPr/>
            </a:pPr>
            <a:endParaRPr lang="en-US" sz="1800" b="0" kern="0" dirty="0">
              <a:solidFill>
                <a:srgbClr val="000000"/>
              </a:solidFill>
              <a:latin typeface="Courier New"/>
              <a:cs typeface="Courier New"/>
            </a:endParaRPr>
          </a:p>
          <a:p>
            <a:pPr marL="1257300" lvl="3" indent="0" defTabSz="914400" eaLnBrk="1" hangingPunct="1">
              <a:lnSpc>
                <a:spcPct val="80000"/>
              </a:lnSpc>
              <a:buClr>
                <a:srgbClr val="FF0000"/>
              </a:buClr>
              <a:buNone/>
              <a:defRPr/>
            </a:pPr>
            <a:endParaRPr kumimoji="0" lang="en-US" sz="1800" b="0" i="0" u="none" strike="noStrike" kern="0" cap="none" spc="0" normalizeH="0" baseline="0" noProof="0" dirty="0" smtClean="0">
              <a:ln>
                <a:noFill/>
              </a:ln>
              <a:solidFill>
                <a:srgbClr val="000000"/>
              </a:solidFill>
              <a:effectLst/>
              <a:uLnTx/>
              <a:uFillTx/>
              <a:latin typeface="Courier New"/>
              <a:ea typeface="ＭＳ Ｐゴシック"/>
              <a:cs typeface="Courier New"/>
            </a:endParaRPr>
          </a:p>
        </p:txBody>
      </p:sp>
      <p:sp>
        <p:nvSpPr>
          <p:cNvPr id="4" name="Rectangle 2"/>
          <p:cNvSpPr txBox="1">
            <a:spLocks noChangeArrowheads="1"/>
          </p:cNvSpPr>
          <p:nvPr/>
        </p:nvSpPr>
        <p:spPr bwMode="auto">
          <a:xfrm>
            <a:off x="228600" y="151195"/>
            <a:ext cx="8435975"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j-lt"/>
                <a:ea typeface="ＭＳ Ｐゴシック"/>
                <a:cs typeface="ＭＳ Ｐゴシック"/>
              </a:rPr>
              <a:t>Features: </a:t>
            </a:r>
            <a:r>
              <a:rPr lang="en-US" sz="4000" kern="0" dirty="0" err="1" smtClean="0">
                <a:latin typeface="+mj-lt"/>
                <a:ea typeface="ＭＳ Ｐゴシック"/>
                <a:cs typeface="ＭＳ Ｐゴシック"/>
              </a:rPr>
              <a:t>OpenMP</a:t>
            </a:r>
            <a:r>
              <a:rPr lang="en-US" sz="4000" kern="0" dirty="0" smtClean="0">
                <a:latin typeface="+mj-lt"/>
                <a:ea typeface="ＭＳ Ｐゴシック"/>
                <a:cs typeface="ＭＳ Ｐゴシック"/>
              </a:rPr>
              <a:t> API </a:t>
            </a:r>
            <a:r>
              <a:rPr lang="en-US" sz="4000" kern="0" dirty="0" smtClean="0">
                <a:latin typeface="+mj-lt"/>
                <a:ea typeface="ＭＳ Ｐゴシック"/>
                <a:cs typeface="ＭＳ Ｐゴシック"/>
              </a:rPr>
              <a:t>Consists </a:t>
            </a:r>
            <a:r>
              <a:rPr lang="en-US" sz="4000" kern="0" dirty="0" smtClean="0">
                <a:latin typeface="+mj-lt"/>
                <a:ea typeface="ＭＳ Ｐゴシック"/>
                <a:cs typeface="ＭＳ Ｐゴシック"/>
              </a:rPr>
              <a:t>of…</a:t>
            </a:r>
          </a:p>
        </p:txBody>
      </p:sp>
    </p:spTree>
    <p:extLst>
      <p:ext uri="{BB962C8B-B14F-4D97-AF65-F5344CB8AC3E}">
        <p14:creationId xmlns="" xmlns:p14="http://schemas.microsoft.com/office/powerpoint/2010/main" val="256258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6">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
          <p:cNvSpPr txBox="1">
            <a:spLocks noChangeArrowheads="1"/>
          </p:cNvSpPr>
          <p:nvPr/>
        </p:nvSpPr>
        <p:spPr bwMode="auto">
          <a:xfrm>
            <a:off x="333375" y="1053235"/>
            <a:ext cx="8618538" cy="53299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5000"/>
              <a:buFont typeface="Wingdings" pitchFamily="2" charset="2"/>
              <a:buChar char="§"/>
              <a:defRPr sz="2400" b="1">
                <a:solidFill>
                  <a:schemeClr val="tx1"/>
                </a:solidFill>
                <a:latin typeface="+mn-lt"/>
                <a:ea typeface="+mn-ea"/>
                <a:cs typeface="ＭＳ Ｐゴシック"/>
              </a:defRPr>
            </a:lvl1pPr>
            <a:lvl2pPr marL="742950" indent="-285750" algn="l" rtl="0" eaLnBrk="0" fontAlgn="base" hangingPunct="0">
              <a:spcBef>
                <a:spcPct val="20000"/>
              </a:spcBef>
              <a:spcAft>
                <a:spcPct val="0"/>
              </a:spcAft>
              <a:buClr>
                <a:schemeClr val="bg2"/>
              </a:buClr>
              <a:buSzPct val="125000"/>
              <a:buFont typeface="Wingdings" pitchFamily="2" charset="2"/>
              <a:buChar char="§"/>
              <a:defRPr sz="2000" b="1">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smtClean="0">
                <a:solidFill>
                  <a:schemeClr val="accent1"/>
                </a:solidFill>
                <a:ea typeface="ＭＳ Ｐゴシック"/>
              </a:rPr>
              <a:t>Motivation: The Need</a:t>
            </a: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endParaRPr lang="en-US" sz="2800" kern="0" dirty="0" smtClean="0">
              <a:solidFill>
                <a:srgbClr val="000000"/>
              </a:solidFill>
              <a:ea typeface="ＭＳ Ｐゴシック"/>
            </a:endParaRP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smtClean="0">
                <a:solidFill>
                  <a:schemeClr val="accent1"/>
                </a:solidFill>
                <a:ea typeface="ＭＳ Ｐゴシック"/>
              </a:rPr>
              <a:t>The </a:t>
            </a:r>
            <a:r>
              <a:rPr lang="en-US" sz="2800" kern="0" dirty="0" err="1" smtClean="0">
                <a:solidFill>
                  <a:schemeClr val="accent1"/>
                </a:solidFill>
                <a:ea typeface="ＭＳ Ｐゴシック"/>
              </a:rPr>
              <a:t>OpenMP</a:t>
            </a:r>
            <a:r>
              <a:rPr lang="en-US" sz="2800" kern="0" dirty="0" smtClean="0">
                <a:solidFill>
                  <a:schemeClr val="accent1"/>
                </a:solidFill>
                <a:ea typeface="ＭＳ Ｐゴシック"/>
              </a:rPr>
              <a:t> Solution</a:t>
            </a:r>
            <a:r>
              <a:rPr lang="en-US" sz="2800" kern="0" dirty="0" smtClean="0">
                <a:solidFill>
                  <a:srgbClr val="000000"/>
                </a:solidFill>
                <a:ea typeface="ＭＳ Ｐゴシック"/>
              </a:rPr>
              <a:t/>
            </a:r>
            <a:br>
              <a:rPr lang="en-US" sz="2800" kern="0" dirty="0" smtClean="0">
                <a:solidFill>
                  <a:srgbClr val="000000"/>
                </a:solidFill>
                <a:ea typeface="ＭＳ Ｐゴシック"/>
              </a:rPr>
            </a:br>
            <a:endParaRPr lang="en-US" sz="2800" kern="0" dirty="0" smtClean="0">
              <a:solidFill>
                <a:srgbClr val="000000"/>
              </a:solidFill>
              <a:ea typeface="ＭＳ Ｐゴシック"/>
            </a:endParaRP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err="1" smtClean="0">
                <a:solidFill>
                  <a:srgbClr val="ADADAD"/>
                </a:solidFill>
                <a:ea typeface="ＭＳ Ｐゴシック"/>
              </a:rPr>
              <a:t>OpenMP</a:t>
            </a:r>
            <a:r>
              <a:rPr lang="en-US" sz="2800" kern="0" dirty="0" smtClean="0">
                <a:solidFill>
                  <a:srgbClr val="ADADAD"/>
                </a:solidFill>
                <a:ea typeface="ＭＳ Ｐゴシック"/>
              </a:rPr>
              <a:t> Features</a:t>
            </a:r>
            <a:br>
              <a:rPr lang="en-US" sz="2800" kern="0" dirty="0" smtClean="0">
                <a:solidFill>
                  <a:srgbClr val="ADADAD"/>
                </a:solidFill>
                <a:ea typeface="ＭＳ Ｐゴシック"/>
              </a:rPr>
            </a:br>
            <a:endParaRPr lang="en-US" sz="2800" kern="0" dirty="0" smtClean="0">
              <a:solidFill>
                <a:srgbClr val="ADADAD"/>
              </a:solidFill>
              <a:ea typeface="ＭＳ Ｐゴシック"/>
            </a:endParaRP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err="1" smtClean="0">
                <a:solidFill>
                  <a:schemeClr val="bg2"/>
                </a:solidFill>
                <a:ea typeface="ＭＳ Ｐゴシック"/>
              </a:rPr>
              <a:t>OpenMP</a:t>
            </a:r>
            <a:r>
              <a:rPr lang="en-US" sz="2800" kern="0" dirty="0" smtClean="0">
                <a:solidFill>
                  <a:schemeClr val="bg2"/>
                </a:solidFill>
                <a:ea typeface="ＭＳ Ｐゴシック"/>
              </a:rPr>
              <a:t> Implementation</a:t>
            </a:r>
          </a:p>
          <a:p>
            <a:pPr lvl="1" indent="-342900" defTabSz="914400" eaLnBrk="1" hangingPunct="1">
              <a:lnSpc>
                <a:spcPct val="80000"/>
              </a:lnSpc>
              <a:buClrTx/>
              <a:buFont typeface="Wingdings" charset="0"/>
              <a:buChar char="§"/>
              <a:defRPr/>
            </a:pPr>
            <a:r>
              <a:rPr lang="en-US" kern="0" dirty="0" smtClean="0"/>
              <a:t>Create Teams of Threads</a:t>
            </a:r>
          </a:p>
          <a:p>
            <a:pPr lvl="1" indent="-342900" defTabSz="914400" eaLnBrk="1" hangingPunct="1">
              <a:lnSpc>
                <a:spcPct val="80000"/>
              </a:lnSpc>
              <a:buClrTx/>
              <a:buFont typeface="Wingdings" charset="0"/>
              <a:buChar char="§"/>
              <a:defRPr/>
            </a:pPr>
            <a:r>
              <a:rPr lang="en-US" kern="0" dirty="0" smtClean="0"/>
              <a:t>Share Work among Threads</a:t>
            </a:r>
          </a:p>
          <a:p>
            <a:pPr lvl="1" indent="-342900" defTabSz="914400" eaLnBrk="1" hangingPunct="1">
              <a:lnSpc>
                <a:spcPct val="80000"/>
              </a:lnSpc>
              <a:buClrTx/>
              <a:buFont typeface="Wingdings" charset="0"/>
              <a:buChar char="§"/>
              <a:defRPr/>
            </a:pPr>
            <a:r>
              <a:rPr lang="en-US" kern="0" dirty="0" smtClean="0"/>
              <a:t>Manage Data-Scoping</a:t>
            </a:r>
          </a:p>
          <a:p>
            <a:pPr lvl="1" indent="-342900" defTabSz="914400" eaLnBrk="1" hangingPunct="1">
              <a:lnSpc>
                <a:spcPct val="80000"/>
              </a:lnSpc>
              <a:buClrTx/>
              <a:buFont typeface="Wingdings" charset="0"/>
              <a:buChar char="§"/>
              <a:defRPr/>
            </a:pPr>
            <a:r>
              <a:rPr lang="en-US" kern="0" dirty="0" smtClean="0"/>
              <a:t>Synchronize Threads and Variables</a:t>
            </a:r>
          </a:p>
          <a:p>
            <a:pPr marL="342900" marR="0" lvl="0" indent="-342900" algn="l" defTabSz="914400" rtl="0" eaLnBrk="1" fontAlgn="base" latinLnBrk="0" hangingPunct="1">
              <a:lnSpc>
                <a:spcPct val="80000"/>
              </a:lnSpc>
              <a:spcBef>
                <a:spcPct val="20000"/>
              </a:spcBef>
              <a:spcAft>
                <a:spcPct val="0"/>
              </a:spcAft>
              <a:buClrTx/>
              <a:buSzPct val="125000"/>
              <a:buNone/>
              <a:tabLst/>
              <a:defRPr/>
            </a:pPr>
            <a:endParaRPr lang="en-US" sz="2800" kern="0" noProof="0" dirty="0">
              <a:solidFill>
                <a:srgbClr val="ADADAD"/>
              </a:solidFill>
              <a:ea typeface="ＭＳ Ｐゴシック"/>
            </a:endParaRPr>
          </a:p>
          <a:p>
            <a:pPr defTabSz="914400" eaLnBrk="1" hangingPunct="1">
              <a:lnSpc>
                <a:spcPct val="80000"/>
              </a:lnSpc>
              <a:buClrTx/>
              <a:buFont typeface="Wingdings" charset="0"/>
              <a:buChar char="§"/>
              <a:defRPr/>
            </a:pPr>
            <a:r>
              <a:rPr lang="en-US" sz="2800" kern="0" dirty="0" smtClean="0">
                <a:solidFill>
                  <a:schemeClr val="accent5">
                    <a:lumMod val="90000"/>
                  </a:schemeClr>
                </a:solidFill>
              </a:rPr>
              <a:t>Getting Started with </a:t>
            </a:r>
            <a:r>
              <a:rPr lang="en-US" sz="2800" kern="0" dirty="0" err="1" smtClean="0">
                <a:solidFill>
                  <a:schemeClr val="accent5">
                    <a:lumMod val="90000"/>
                  </a:schemeClr>
                </a:solidFill>
              </a:rPr>
              <a:t>OpenMP</a:t>
            </a:r>
            <a:r>
              <a:rPr lang="en-US" sz="2800" kern="0" dirty="0" smtClean="0">
                <a:solidFill>
                  <a:schemeClr val="accent5">
                    <a:lumMod val="90000"/>
                  </a:schemeClr>
                </a:solidFill>
              </a:rPr>
              <a:t> on 6678</a:t>
            </a:r>
          </a:p>
          <a:p>
            <a:pPr defTabSz="914400" eaLnBrk="1" hangingPunct="1">
              <a:lnSpc>
                <a:spcPct val="80000"/>
              </a:lnSpc>
              <a:buClr>
                <a:srgbClr val="FF0000"/>
              </a:buClr>
              <a:buNone/>
              <a:defRPr/>
            </a:pPr>
            <a:endParaRPr lang="en-US" sz="2800" kern="0" dirty="0">
              <a:solidFill>
                <a:schemeClr val="accent5">
                  <a:lumMod val="90000"/>
                </a:schemeClr>
              </a:solidFill>
            </a:endParaRPr>
          </a:p>
          <a:p>
            <a:pPr marL="342900" marR="0" lvl="0" indent="-342900" algn="l" defTabSz="914400" rtl="0" eaLnBrk="1" fontAlgn="base" latinLnBrk="0" hangingPunct="1">
              <a:lnSpc>
                <a:spcPct val="80000"/>
              </a:lnSpc>
              <a:spcBef>
                <a:spcPct val="20000"/>
              </a:spcBef>
              <a:spcAft>
                <a:spcPct val="0"/>
              </a:spcAft>
              <a:buClr>
                <a:srgbClr val="FF0000"/>
              </a:buClr>
              <a:buSzPct val="125000"/>
              <a:buFont typeface="Wingdings" charset="0"/>
              <a:buChar char="§"/>
              <a:tabLst/>
              <a:defRPr/>
            </a:pPr>
            <a:endParaRPr lang="en-US" sz="2800" kern="0" noProof="0" dirty="0" smtClean="0">
              <a:solidFill>
                <a:srgbClr val="ADADAD"/>
              </a:solidFill>
              <a:latin typeface="Arial"/>
              <a:ea typeface="ＭＳ Ｐゴシック"/>
            </a:endParaRPr>
          </a:p>
          <a:p>
            <a:pPr marL="0" marR="0" lvl="0" indent="0" algn="l" defTabSz="914400" rtl="0" eaLnBrk="1" fontAlgn="base" latinLnBrk="0" hangingPunct="1">
              <a:lnSpc>
                <a:spcPct val="80000"/>
              </a:lnSpc>
              <a:spcBef>
                <a:spcPct val="20000"/>
              </a:spcBef>
              <a:spcAft>
                <a:spcPct val="0"/>
              </a:spcAft>
              <a:buClr>
                <a:srgbClr val="FF0000"/>
              </a:buClr>
              <a:buSzPct val="125000"/>
              <a:buNone/>
              <a:tabLst/>
              <a:defRPr/>
            </a:pPr>
            <a:endParaRPr kumimoji="0" lang="en-US" sz="3600" b="1" i="0" u="none" strike="noStrike" kern="0" cap="none" spc="0" normalizeH="0" baseline="0" noProof="0" dirty="0" smtClean="0">
              <a:ln>
                <a:noFill/>
              </a:ln>
              <a:solidFill>
                <a:srgbClr val="000000"/>
              </a:solidFill>
              <a:effectLst/>
              <a:uLnTx/>
              <a:uFillTx/>
              <a:latin typeface="Arial"/>
              <a:ea typeface="ＭＳ Ｐゴシック"/>
            </a:endParaRPr>
          </a:p>
        </p:txBody>
      </p:sp>
      <p:sp>
        <p:nvSpPr>
          <p:cNvPr id="2" name="TextBox 1"/>
          <p:cNvSpPr txBox="1"/>
          <p:nvPr/>
        </p:nvSpPr>
        <p:spPr>
          <a:xfrm>
            <a:off x="12700507" y="1737311"/>
            <a:ext cx="184666" cy="369332"/>
          </a:xfrm>
          <a:prstGeom prst="rect">
            <a:avLst/>
          </a:prstGeom>
          <a:noFill/>
        </p:spPr>
        <p:txBody>
          <a:bodyPr wrap="none" rtlCol="0">
            <a:spAutoFit/>
          </a:bodyPr>
          <a:lstStyle/>
          <a:p>
            <a:endParaRPr lang="en-US"/>
          </a:p>
        </p:txBody>
      </p:sp>
      <p:sp>
        <p:nvSpPr>
          <p:cNvPr id="5" name="Rectangle 2"/>
          <p:cNvSpPr txBox="1">
            <a:spLocks noChangeArrowheads="1"/>
          </p:cNvSpPr>
          <p:nvPr/>
        </p:nvSpPr>
        <p:spPr bwMode="auto">
          <a:xfrm>
            <a:off x="228600" y="151195"/>
            <a:ext cx="8435975"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j-lt"/>
                <a:ea typeface="ＭＳ Ｐゴシック"/>
                <a:cs typeface="ＭＳ Ｐゴシック"/>
              </a:rPr>
              <a:t>Agenda</a:t>
            </a:r>
          </a:p>
        </p:txBody>
      </p:sp>
    </p:spTree>
    <p:extLst>
      <p:ext uri="{BB962C8B-B14F-4D97-AF65-F5344CB8AC3E}">
        <p14:creationId xmlns="" xmlns:p14="http://schemas.microsoft.com/office/powerpoint/2010/main" val="30752213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
          <p:cNvSpPr txBox="1">
            <a:spLocks noChangeArrowheads="1"/>
          </p:cNvSpPr>
          <p:nvPr/>
        </p:nvSpPr>
        <p:spPr bwMode="auto">
          <a:xfrm>
            <a:off x="333375" y="1053235"/>
            <a:ext cx="8618538" cy="53299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5000"/>
              <a:buFont typeface="Wingdings" pitchFamily="2" charset="2"/>
              <a:buChar char="§"/>
              <a:defRPr sz="2400" b="1">
                <a:solidFill>
                  <a:schemeClr val="tx1"/>
                </a:solidFill>
                <a:latin typeface="+mn-lt"/>
                <a:ea typeface="+mn-ea"/>
                <a:cs typeface="ＭＳ Ｐゴシック"/>
              </a:defRPr>
            </a:lvl1pPr>
            <a:lvl2pPr marL="742950" indent="-285750" algn="l" rtl="0" eaLnBrk="0" fontAlgn="base" hangingPunct="0">
              <a:spcBef>
                <a:spcPct val="20000"/>
              </a:spcBef>
              <a:spcAft>
                <a:spcPct val="0"/>
              </a:spcAft>
              <a:buClr>
                <a:schemeClr val="bg2"/>
              </a:buClr>
              <a:buSzPct val="125000"/>
              <a:buFont typeface="Wingdings" pitchFamily="2" charset="2"/>
              <a:buChar char="§"/>
              <a:defRPr sz="2000" b="1">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smtClean="0">
                <a:solidFill>
                  <a:schemeClr val="accent1"/>
                </a:solidFill>
                <a:ea typeface="ＭＳ Ｐゴシック"/>
              </a:rPr>
              <a:t>Motivation: The Need</a:t>
            </a: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endParaRPr lang="en-US" sz="2800" kern="0" dirty="0" smtClean="0">
              <a:solidFill>
                <a:srgbClr val="000000"/>
              </a:solidFill>
              <a:ea typeface="ＭＳ Ｐゴシック"/>
            </a:endParaRP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smtClean="0">
                <a:solidFill>
                  <a:schemeClr val="accent1"/>
                </a:solidFill>
                <a:ea typeface="ＭＳ Ｐゴシック"/>
              </a:rPr>
              <a:t>The </a:t>
            </a:r>
            <a:r>
              <a:rPr lang="en-US" sz="2800" kern="0" dirty="0" err="1" smtClean="0">
                <a:solidFill>
                  <a:schemeClr val="accent1"/>
                </a:solidFill>
                <a:ea typeface="ＭＳ Ｐゴシック"/>
              </a:rPr>
              <a:t>OpenMP</a:t>
            </a:r>
            <a:r>
              <a:rPr lang="en-US" sz="2800" kern="0" dirty="0" smtClean="0">
                <a:solidFill>
                  <a:schemeClr val="accent1"/>
                </a:solidFill>
                <a:ea typeface="ＭＳ Ｐゴシック"/>
              </a:rPr>
              <a:t> Solution</a:t>
            </a:r>
            <a:r>
              <a:rPr lang="en-US" sz="2800" kern="0" dirty="0" smtClean="0">
                <a:solidFill>
                  <a:srgbClr val="000000"/>
                </a:solidFill>
                <a:ea typeface="ＭＳ Ｐゴシック"/>
              </a:rPr>
              <a:t/>
            </a:r>
            <a:br>
              <a:rPr lang="en-US" sz="2800" kern="0" dirty="0" smtClean="0">
                <a:solidFill>
                  <a:srgbClr val="000000"/>
                </a:solidFill>
                <a:ea typeface="ＭＳ Ｐゴシック"/>
              </a:rPr>
            </a:br>
            <a:endParaRPr lang="en-US" sz="2800" kern="0" dirty="0" smtClean="0">
              <a:solidFill>
                <a:srgbClr val="000000"/>
              </a:solidFill>
              <a:ea typeface="ＭＳ Ｐゴシック"/>
            </a:endParaRP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err="1" smtClean="0">
                <a:solidFill>
                  <a:srgbClr val="ADADAD"/>
                </a:solidFill>
                <a:ea typeface="ＭＳ Ｐゴシック"/>
              </a:rPr>
              <a:t>OpenMP</a:t>
            </a:r>
            <a:r>
              <a:rPr lang="en-US" sz="2800" kern="0" dirty="0" smtClean="0">
                <a:solidFill>
                  <a:srgbClr val="ADADAD"/>
                </a:solidFill>
                <a:ea typeface="ＭＳ Ｐゴシック"/>
              </a:rPr>
              <a:t> Features</a:t>
            </a:r>
            <a:br>
              <a:rPr lang="en-US" sz="2800" kern="0" dirty="0" smtClean="0">
                <a:solidFill>
                  <a:srgbClr val="ADADAD"/>
                </a:solidFill>
                <a:ea typeface="ＭＳ Ｐゴシック"/>
              </a:rPr>
            </a:br>
            <a:endParaRPr lang="en-US" sz="2800" kern="0" dirty="0" smtClean="0">
              <a:solidFill>
                <a:srgbClr val="ADADAD"/>
              </a:solidFill>
              <a:ea typeface="ＭＳ Ｐゴシック"/>
            </a:endParaRP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err="1" smtClean="0">
                <a:solidFill>
                  <a:schemeClr val="bg2"/>
                </a:solidFill>
                <a:ea typeface="ＭＳ Ｐゴシック"/>
              </a:rPr>
              <a:t>OpenMP</a:t>
            </a:r>
            <a:r>
              <a:rPr lang="en-US" sz="2800" kern="0" dirty="0" smtClean="0">
                <a:solidFill>
                  <a:schemeClr val="bg2"/>
                </a:solidFill>
                <a:ea typeface="ＭＳ Ｐゴシック"/>
              </a:rPr>
              <a:t> Implementation</a:t>
            </a:r>
          </a:p>
          <a:p>
            <a:pPr lvl="1" indent="-342900" defTabSz="914400" eaLnBrk="1" hangingPunct="1">
              <a:lnSpc>
                <a:spcPct val="80000"/>
              </a:lnSpc>
              <a:buClrTx/>
              <a:buFont typeface="Wingdings" charset="0"/>
              <a:buChar char="§"/>
              <a:defRPr/>
            </a:pPr>
            <a:r>
              <a:rPr lang="en-US" kern="0" dirty="0" smtClean="0"/>
              <a:t>Create Teams of Threads</a:t>
            </a:r>
          </a:p>
          <a:p>
            <a:pPr lvl="1" indent="-342900" defTabSz="914400" eaLnBrk="1" hangingPunct="1">
              <a:lnSpc>
                <a:spcPct val="80000"/>
              </a:lnSpc>
              <a:buClrTx/>
              <a:buFont typeface="Wingdings" charset="0"/>
              <a:buChar char="§"/>
              <a:defRPr/>
            </a:pPr>
            <a:r>
              <a:rPr lang="en-US" kern="0" dirty="0" smtClean="0">
                <a:solidFill>
                  <a:schemeClr val="accent1"/>
                </a:solidFill>
              </a:rPr>
              <a:t>Share Work among Threads</a:t>
            </a:r>
          </a:p>
          <a:p>
            <a:pPr lvl="1" indent="-342900" defTabSz="914400" eaLnBrk="1" hangingPunct="1">
              <a:lnSpc>
                <a:spcPct val="80000"/>
              </a:lnSpc>
              <a:buClrTx/>
              <a:buFont typeface="Wingdings" charset="0"/>
              <a:buChar char="§"/>
              <a:defRPr/>
            </a:pPr>
            <a:r>
              <a:rPr lang="en-US" kern="0" dirty="0" smtClean="0">
                <a:solidFill>
                  <a:schemeClr val="accent1"/>
                </a:solidFill>
              </a:rPr>
              <a:t>Manage Data-Scoping</a:t>
            </a:r>
          </a:p>
          <a:p>
            <a:pPr lvl="1" indent="-342900" defTabSz="914400" eaLnBrk="1" hangingPunct="1">
              <a:lnSpc>
                <a:spcPct val="80000"/>
              </a:lnSpc>
              <a:buClrTx/>
              <a:buFont typeface="Wingdings" charset="0"/>
              <a:buChar char="§"/>
              <a:defRPr/>
            </a:pPr>
            <a:r>
              <a:rPr lang="en-US" kern="0" dirty="0" smtClean="0">
                <a:solidFill>
                  <a:schemeClr val="accent1"/>
                </a:solidFill>
              </a:rPr>
              <a:t>Synchronize Threads and Variables</a:t>
            </a:r>
          </a:p>
          <a:p>
            <a:pPr marL="342900" marR="0" lvl="0" indent="-342900" algn="l" defTabSz="914400" rtl="0" eaLnBrk="1" fontAlgn="base" latinLnBrk="0" hangingPunct="1">
              <a:lnSpc>
                <a:spcPct val="80000"/>
              </a:lnSpc>
              <a:spcBef>
                <a:spcPct val="20000"/>
              </a:spcBef>
              <a:spcAft>
                <a:spcPct val="0"/>
              </a:spcAft>
              <a:buClrTx/>
              <a:buSzPct val="125000"/>
              <a:buNone/>
              <a:tabLst/>
              <a:defRPr/>
            </a:pPr>
            <a:endParaRPr lang="en-US" sz="2800" kern="0" noProof="0" dirty="0">
              <a:solidFill>
                <a:srgbClr val="ADADAD"/>
              </a:solidFill>
              <a:ea typeface="ＭＳ Ｐゴシック"/>
            </a:endParaRPr>
          </a:p>
          <a:p>
            <a:pPr defTabSz="914400" eaLnBrk="1" hangingPunct="1">
              <a:lnSpc>
                <a:spcPct val="80000"/>
              </a:lnSpc>
              <a:buClrTx/>
              <a:buFont typeface="Wingdings" charset="0"/>
              <a:buChar char="§"/>
              <a:defRPr/>
            </a:pPr>
            <a:r>
              <a:rPr lang="en-US" sz="2800" kern="0" dirty="0" smtClean="0">
                <a:solidFill>
                  <a:schemeClr val="accent5">
                    <a:lumMod val="90000"/>
                  </a:schemeClr>
                </a:solidFill>
              </a:rPr>
              <a:t>Getting Started with </a:t>
            </a:r>
            <a:r>
              <a:rPr lang="en-US" sz="2800" kern="0" dirty="0" err="1" smtClean="0">
                <a:solidFill>
                  <a:schemeClr val="accent5">
                    <a:lumMod val="90000"/>
                  </a:schemeClr>
                </a:solidFill>
              </a:rPr>
              <a:t>OpenMP</a:t>
            </a:r>
            <a:r>
              <a:rPr lang="en-US" sz="2800" kern="0" dirty="0" smtClean="0">
                <a:solidFill>
                  <a:schemeClr val="accent5">
                    <a:lumMod val="90000"/>
                  </a:schemeClr>
                </a:solidFill>
              </a:rPr>
              <a:t> on 6678</a:t>
            </a:r>
          </a:p>
          <a:p>
            <a:pPr defTabSz="914400" eaLnBrk="1" hangingPunct="1">
              <a:lnSpc>
                <a:spcPct val="80000"/>
              </a:lnSpc>
              <a:buClr>
                <a:srgbClr val="FF0000"/>
              </a:buClr>
              <a:buNone/>
              <a:defRPr/>
            </a:pPr>
            <a:endParaRPr lang="en-US" sz="2800" kern="0" dirty="0">
              <a:solidFill>
                <a:schemeClr val="accent5">
                  <a:lumMod val="90000"/>
                </a:schemeClr>
              </a:solidFill>
            </a:endParaRPr>
          </a:p>
          <a:p>
            <a:pPr marL="342900" marR="0" lvl="0" indent="-342900" algn="l" defTabSz="914400" rtl="0" eaLnBrk="1" fontAlgn="base" latinLnBrk="0" hangingPunct="1">
              <a:lnSpc>
                <a:spcPct val="80000"/>
              </a:lnSpc>
              <a:spcBef>
                <a:spcPct val="20000"/>
              </a:spcBef>
              <a:spcAft>
                <a:spcPct val="0"/>
              </a:spcAft>
              <a:buClr>
                <a:srgbClr val="FF0000"/>
              </a:buClr>
              <a:buSzPct val="125000"/>
              <a:buFont typeface="Wingdings" charset="0"/>
              <a:buChar char="§"/>
              <a:tabLst/>
              <a:defRPr/>
            </a:pPr>
            <a:endParaRPr lang="en-US" sz="2800" kern="0" noProof="0" dirty="0" smtClean="0">
              <a:solidFill>
                <a:srgbClr val="ADADAD"/>
              </a:solidFill>
              <a:latin typeface="Arial"/>
              <a:ea typeface="ＭＳ Ｐゴシック"/>
            </a:endParaRPr>
          </a:p>
          <a:p>
            <a:pPr marL="0" marR="0" lvl="0" indent="0" algn="l" defTabSz="914400" rtl="0" eaLnBrk="1" fontAlgn="base" latinLnBrk="0" hangingPunct="1">
              <a:lnSpc>
                <a:spcPct val="80000"/>
              </a:lnSpc>
              <a:spcBef>
                <a:spcPct val="20000"/>
              </a:spcBef>
              <a:spcAft>
                <a:spcPct val="0"/>
              </a:spcAft>
              <a:buClr>
                <a:srgbClr val="FF0000"/>
              </a:buClr>
              <a:buSzPct val="125000"/>
              <a:buNone/>
              <a:tabLst/>
              <a:defRPr/>
            </a:pPr>
            <a:endParaRPr kumimoji="0" lang="en-US" sz="3600" b="1" i="0" u="none" strike="noStrike" kern="0" cap="none" spc="0" normalizeH="0" baseline="0" noProof="0" dirty="0" smtClean="0">
              <a:ln>
                <a:noFill/>
              </a:ln>
              <a:solidFill>
                <a:srgbClr val="000000"/>
              </a:solidFill>
              <a:effectLst/>
              <a:uLnTx/>
              <a:uFillTx/>
              <a:latin typeface="Arial"/>
              <a:ea typeface="ＭＳ Ｐゴシック"/>
            </a:endParaRPr>
          </a:p>
        </p:txBody>
      </p:sp>
      <p:sp>
        <p:nvSpPr>
          <p:cNvPr id="2" name="TextBox 1"/>
          <p:cNvSpPr txBox="1"/>
          <p:nvPr/>
        </p:nvSpPr>
        <p:spPr>
          <a:xfrm>
            <a:off x="12700507" y="1737311"/>
            <a:ext cx="184666" cy="369332"/>
          </a:xfrm>
          <a:prstGeom prst="rect">
            <a:avLst/>
          </a:prstGeom>
          <a:noFill/>
        </p:spPr>
        <p:txBody>
          <a:bodyPr wrap="none" rtlCol="0">
            <a:spAutoFit/>
          </a:bodyPr>
          <a:lstStyle/>
          <a:p>
            <a:endParaRPr lang="en-US"/>
          </a:p>
        </p:txBody>
      </p:sp>
      <p:sp>
        <p:nvSpPr>
          <p:cNvPr id="5" name="Rectangle 2"/>
          <p:cNvSpPr txBox="1">
            <a:spLocks noChangeArrowheads="1"/>
          </p:cNvSpPr>
          <p:nvPr/>
        </p:nvSpPr>
        <p:spPr bwMode="auto">
          <a:xfrm>
            <a:off x="228600" y="151195"/>
            <a:ext cx="8435975"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j-lt"/>
                <a:ea typeface="ＭＳ Ｐゴシック"/>
                <a:cs typeface="ＭＳ Ｐゴシック"/>
              </a:rPr>
              <a:t>Agenda</a:t>
            </a:r>
          </a:p>
        </p:txBody>
      </p:sp>
    </p:spTree>
    <p:extLst>
      <p:ext uri="{BB962C8B-B14F-4D97-AF65-F5344CB8AC3E}">
        <p14:creationId xmlns="" xmlns:p14="http://schemas.microsoft.com/office/powerpoint/2010/main" val="3075221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
          <p:cNvSpPr txBox="1">
            <a:spLocks noChangeArrowheads="1"/>
          </p:cNvSpPr>
          <p:nvPr/>
        </p:nvSpPr>
        <p:spPr bwMode="auto">
          <a:xfrm>
            <a:off x="264357" y="807413"/>
            <a:ext cx="8727111" cy="18595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5000"/>
              <a:buFont typeface="Wingdings" pitchFamily="2" charset="2"/>
              <a:buChar char="§"/>
              <a:defRPr sz="2400" b="1">
                <a:solidFill>
                  <a:schemeClr val="tx1"/>
                </a:solidFill>
                <a:latin typeface="+mn-lt"/>
                <a:ea typeface="+mn-ea"/>
                <a:cs typeface="ＭＳ Ｐゴシック"/>
              </a:defRPr>
            </a:lvl1pPr>
            <a:lvl2pPr marL="742950" indent="-285750" algn="l" rtl="0" eaLnBrk="0" fontAlgn="base" hangingPunct="0">
              <a:spcBef>
                <a:spcPct val="20000"/>
              </a:spcBef>
              <a:spcAft>
                <a:spcPct val="0"/>
              </a:spcAft>
              <a:buClr>
                <a:schemeClr val="bg2"/>
              </a:buClr>
              <a:buSzPct val="125000"/>
              <a:buFont typeface="Wingdings" pitchFamily="2" charset="2"/>
              <a:buChar char="§"/>
              <a:defRPr sz="2000" b="1">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0" defTabSz="914400" eaLnBrk="1" hangingPunct="1">
              <a:lnSpc>
                <a:spcPct val="80000"/>
              </a:lnSpc>
              <a:buClrTx/>
              <a:buFont typeface="Wingdings" charset="0"/>
              <a:buChar char="§"/>
              <a:defRPr/>
            </a:pPr>
            <a:r>
              <a:rPr lang="en-US" kern="0" dirty="0">
                <a:solidFill>
                  <a:srgbClr val="000000"/>
                </a:solidFill>
              </a:rPr>
              <a:t>Create </a:t>
            </a:r>
            <a:r>
              <a:rPr lang="en-US" kern="0" dirty="0" smtClean="0">
                <a:solidFill>
                  <a:srgbClr val="000000"/>
                </a:solidFill>
              </a:rPr>
              <a:t>Teams </a:t>
            </a:r>
            <a:r>
              <a:rPr lang="en-US" kern="0" dirty="0">
                <a:solidFill>
                  <a:srgbClr val="000000"/>
                </a:solidFill>
              </a:rPr>
              <a:t>of </a:t>
            </a:r>
            <a:r>
              <a:rPr lang="en-US" kern="0" dirty="0" smtClean="0">
                <a:solidFill>
                  <a:srgbClr val="000000"/>
                </a:solidFill>
              </a:rPr>
              <a:t>Threads</a:t>
            </a:r>
            <a:endParaRPr lang="en-US" kern="0" dirty="0">
              <a:solidFill>
                <a:srgbClr val="000000"/>
              </a:solidFill>
            </a:endParaRPr>
          </a:p>
          <a:p>
            <a:pPr lvl="1" indent="-342900" defTabSz="914400" eaLnBrk="1" hangingPunct="1">
              <a:buClrTx/>
              <a:buFont typeface="Wingdings" charset="0"/>
              <a:buChar char="§"/>
              <a:defRPr/>
            </a:pPr>
            <a:r>
              <a:rPr lang="en-US" b="0" kern="0" dirty="0" smtClean="0">
                <a:solidFill>
                  <a:srgbClr val="000000"/>
                </a:solidFill>
              </a:rPr>
              <a:t>Fork-Join Model</a:t>
            </a:r>
          </a:p>
          <a:p>
            <a:pPr lvl="1" indent="-342900" defTabSz="914400" eaLnBrk="1" hangingPunct="1">
              <a:buClrTx/>
              <a:buFont typeface="Wingdings" charset="0"/>
              <a:buChar char="§"/>
              <a:defRPr/>
            </a:pPr>
            <a:r>
              <a:rPr lang="en-US" b="0" kern="0" dirty="0" smtClean="0">
                <a:solidFill>
                  <a:srgbClr val="000000"/>
                </a:solidFill>
              </a:rPr>
              <a:t>Execute </a:t>
            </a:r>
            <a:r>
              <a:rPr lang="en-US" b="0" kern="0" dirty="0">
                <a:solidFill>
                  <a:srgbClr val="000000"/>
                </a:solidFill>
              </a:rPr>
              <a:t>code in a parallel region</a:t>
            </a:r>
          </a:p>
          <a:p>
            <a:pPr lvl="1" indent="-342900" defTabSz="914400" eaLnBrk="1" hangingPunct="1">
              <a:buClrTx/>
              <a:buFont typeface="Wingdings" charset="0"/>
              <a:buChar char="§"/>
              <a:defRPr/>
            </a:pPr>
            <a:r>
              <a:rPr lang="en-US" b="0" kern="0" dirty="0">
                <a:solidFill>
                  <a:srgbClr val="000000"/>
                </a:solidFill>
              </a:rPr>
              <a:t>Implemented by </a:t>
            </a:r>
            <a:r>
              <a:rPr lang="en-US" b="0" kern="0" dirty="0" smtClean="0">
                <a:solidFill>
                  <a:srgbClr val="000000"/>
                </a:solidFill>
              </a:rPr>
              <a:t>using </a:t>
            </a:r>
            <a:r>
              <a:rPr lang="en-US" b="0" kern="0" dirty="0">
                <a:solidFill>
                  <a:srgbClr val="000000"/>
                </a:solidFill>
              </a:rPr>
              <a:t>compiler </a:t>
            </a:r>
            <a:r>
              <a:rPr lang="en-US" b="0" kern="0" dirty="0" smtClean="0">
                <a:solidFill>
                  <a:srgbClr val="000000"/>
                </a:solidFill>
              </a:rPr>
              <a:t>directive </a:t>
            </a:r>
            <a:r>
              <a:rPr lang="en-US" kern="0" dirty="0" smtClean="0">
                <a:solidFill>
                  <a:srgbClr val="000000"/>
                </a:solidFill>
                <a:latin typeface="Courier New" pitchFamily="49" charset="0"/>
                <a:cs typeface="Courier New" pitchFamily="49" charset="0"/>
              </a:rPr>
              <a:t>#</a:t>
            </a:r>
            <a:r>
              <a:rPr lang="en-US" kern="0" dirty="0">
                <a:solidFill>
                  <a:srgbClr val="000000"/>
                </a:solidFill>
                <a:latin typeface="Courier New" pitchFamily="49" charset="0"/>
                <a:cs typeface="Courier New" pitchFamily="49" charset="0"/>
              </a:rPr>
              <a:t>pragma </a:t>
            </a:r>
            <a:r>
              <a:rPr lang="en-US" kern="0" dirty="0" err="1">
                <a:solidFill>
                  <a:srgbClr val="000000"/>
                </a:solidFill>
                <a:latin typeface="Courier New" pitchFamily="49" charset="0"/>
                <a:cs typeface="Courier New" pitchFamily="49" charset="0"/>
              </a:rPr>
              <a:t>omp</a:t>
            </a:r>
            <a:r>
              <a:rPr lang="en-US" kern="0" dirty="0">
                <a:solidFill>
                  <a:srgbClr val="000000"/>
                </a:solidFill>
                <a:latin typeface="Courier New" pitchFamily="49" charset="0"/>
                <a:cs typeface="Courier New" pitchFamily="49" charset="0"/>
              </a:rPr>
              <a:t> </a:t>
            </a:r>
            <a:r>
              <a:rPr lang="en-US" kern="0" dirty="0" smtClean="0">
                <a:solidFill>
                  <a:srgbClr val="000000"/>
                </a:solidFill>
                <a:latin typeface="Courier New" pitchFamily="49" charset="0"/>
                <a:cs typeface="Courier New" pitchFamily="49" charset="0"/>
              </a:rPr>
              <a:t>parallel</a:t>
            </a:r>
            <a:endParaRPr lang="en-US" b="0" kern="0" dirty="0" smtClean="0">
              <a:solidFill>
                <a:srgbClr val="000000"/>
              </a:solidFill>
              <a:latin typeface="Courier New" pitchFamily="49" charset="0"/>
              <a:cs typeface="Courier New" pitchFamily="49" charset="0"/>
            </a:endParaRPr>
          </a:p>
          <a:p>
            <a:pPr lvl="1" indent="-342900" defTabSz="914400" eaLnBrk="1" hangingPunct="1">
              <a:buClrTx/>
              <a:buFont typeface="Wingdings" charset="0"/>
              <a:buChar char="§"/>
              <a:defRPr/>
            </a:pPr>
            <a:r>
              <a:rPr lang="en-US" b="0" kern="0" dirty="0" smtClean="0">
                <a:solidFill>
                  <a:srgbClr val="000000"/>
                </a:solidFill>
              </a:rPr>
              <a:t>Nesting ‘parallel’ directives is possible, allowing multilevel parallelism</a:t>
            </a:r>
          </a:p>
          <a:p>
            <a:pPr lvl="1" indent="-342900" defTabSz="914400" eaLnBrk="1" hangingPunct="1">
              <a:lnSpc>
                <a:spcPct val="80000"/>
              </a:lnSpc>
              <a:buClr>
                <a:srgbClr val="FF0000"/>
              </a:buClr>
              <a:buFont typeface="Wingdings" charset="0"/>
              <a:buChar char="§"/>
              <a:defRPr/>
            </a:pPr>
            <a:endParaRPr lang="en-US" sz="1800" b="0" kern="0" dirty="0" smtClean="0">
              <a:solidFill>
                <a:srgbClr val="000000"/>
              </a:solidFill>
            </a:endParaRPr>
          </a:p>
          <a:p>
            <a:pPr lvl="1" indent="-342900" defTabSz="914400" eaLnBrk="1" hangingPunct="1">
              <a:lnSpc>
                <a:spcPct val="80000"/>
              </a:lnSpc>
              <a:buClr>
                <a:srgbClr val="FF0000"/>
              </a:buClr>
              <a:buFont typeface="Wingdings" charset="0"/>
              <a:buChar char="§"/>
              <a:defRPr/>
            </a:pPr>
            <a:endParaRPr lang="en-US" sz="1800" kern="0" dirty="0">
              <a:solidFill>
                <a:srgbClr val="000000"/>
              </a:solidFill>
              <a:latin typeface="Courier New"/>
              <a:cs typeface="Courier New"/>
            </a:endParaRPr>
          </a:p>
          <a:p>
            <a:pPr lvl="1" indent="-342900" defTabSz="914400" eaLnBrk="1" hangingPunct="1">
              <a:lnSpc>
                <a:spcPct val="80000"/>
              </a:lnSpc>
              <a:buClr>
                <a:srgbClr val="FF0000"/>
              </a:buClr>
              <a:buFont typeface="Wingdings" charset="0"/>
              <a:buChar char="§"/>
              <a:defRPr/>
            </a:pPr>
            <a:endParaRPr lang="en-US" sz="1800" b="0" kern="0" dirty="0">
              <a:solidFill>
                <a:srgbClr val="000000"/>
              </a:solidFill>
            </a:endParaRPr>
          </a:p>
          <a:p>
            <a:pPr marL="1257300" lvl="3" indent="0" defTabSz="914400" eaLnBrk="1" hangingPunct="1">
              <a:lnSpc>
                <a:spcPct val="80000"/>
              </a:lnSpc>
              <a:buClr>
                <a:srgbClr val="FF0000"/>
              </a:buClr>
              <a:buNone/>
              <a:defRPr/>
            </a:pPr>
            <a:endParaRPr lang="en-US" sz="1800" kern="0" dirty="0">
              <a:solidFill>
                <a:srgbClr val="000000"/>
              </a:solidFill>
              <a:latin typeface="Courier New"/>
              <a:cs typeface="Courier New"/>
            </a:endParaRPr>
          </a:p>
        </p:txBody>
      </p:sp>
      <p:grpSp>
        <p:nvGrpSpPr>
          <p:cNvPr id="2" name="Group 42"/>
          <p:cNvGrpSpPr/>
          <p:nvPr/>
        </p:nvGrpSpPr>
        <p:grpSpPr>
          <a:xfrm>
            <a:off x="408383" y="2775936"/>
            <a:ext cx="8648551" cy="3404448"/>
            <a:chOff x="408383" y="2841406"/>
            <a:chExt cx="8648551" cy="3404448"/>
          </a:xfrm>
        </p:grpSpPr>
        <p:sp>
          <p:nvSpPr>
            <p:cNvPr id="4" name="Rounded Rectangle 3"/>
            <p:cNvSpPr/>
            <p:nvPr/>
          </p:nvSpPr>
          <p:spPr bwMode="auto">
            <a:xfrm>
              <a:off x="3657815" y="3642314"/>
              <a:ext cx="2744785" cy="61055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accent2"/>
                  </a:solidFill>
                  <a:effectLst/>
                  <a:latin typeface="+mn-lt"/>
                  <a:ea typeface="ＭＳ Ｐゴシック" charset="0"/>
                </a:rPr>
                <a:t>Fork</a:t>
              </a:r>
              <a:endParaRPr kumimoji="0" lang="en-US" sz="1800" b="1" i="0" u="none" strike="noStrike" cap="none" normalizeH="0" baseline="0" dirty="0">
                <a:ln>
                  <a:noFill/>
                </a:ln>
                <a:solidFill>
                  <a:schemeClr val="accent2"/>
                </a:solidFill>
                <a:effectLst/>
                <a:latin typeface="+mn-lt"/>
                <a:ea typeface="ＭＳ Ｐゴシック" charset="0"/>
              </a:endParaRPr>
            </a:p>
          </p:txBody>
        </p:sp>
        <p:cxnSp>
          <p:nvCxnSpPr>
            <p:cNvPr id="5" name="Straight Arrow Connector 4"/>
            <p:cNvCxnSpPr/>
            <p:nvPr/>
          </p:nvCxnSpPr>
          <p:spPr bwMode="auto">
            <a:xfrm>
              <a:off x="3904458" y="4250539"/>
              <a:ext cx="0" cy="651316"/>
            </a:xfrm>
            <a:prstGeom prst="straightConnector1">
              <a:avLst/>
            </a:prstGeom>
            <a:solidFill>
              <a:srgbClr val="99CCFF"/>
            </a:solidFill>
            <a:ln w="38100" cap="flat" cmpd="sng" algn="ctr">
              <a:solidFill>
                <a:srgbClr val="008000"/>
              </a:solidFill>
              <a:prstDash val="solid"/>
              <a:round/>
              <a:headEnd type="none" w="med" len="med"/>
              <a:tailEnd type="triangle" w="lg"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6" name="Rounded Rectangle 5"/>
            <p:cNvSpPr/>
            <p:nvPr/>
          </p:nvSpPr>
          <p:spPr bwMode="auto">
            <a:xfrm>
              <a:off x="3652393" y="4908373"/>
              <a:ext cx="2750207" cy="61055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mn-lt"/>
                  <a:ea typeface="ＭＳ Ｐゴシック" charset="0"/>
                </a:rPr>
                <a:t>Join</a:t>
              </a:r>
              <a:endParaRPr kumimoji="0" lang="en-US" sz="1800" b="1" i="0" u="none" strike="noStrike" cap="none" normalizeH="0" baseline="0" dirty="0">
                <a:ln>
                  <a:noFill/>
                </a:ln>
                <a:solidFill>
                  <a:srgbClr val="FFFFFF"/>
                </a:solidFill>
                <a:effectLst/>
                <a:latin typeface="+mn-lt"/>
                <a:ea typeface="ＭＳ Ｐゴシック" charset="0"/>
              </a:endParaRPr>
            </a:p>
          </p:txBody>
        </p:sp>
        <p:cxnSp>
          <p:nvCxnSpPr>
            <p:cNvPr id="7" name="Straight Arrow Connector 6"/>
            <p:cNvCxnSpPr/>
            <p:nvPr/>
          </p:nvCxnSpPr>
          <p:spPr bwMode="auto">
            <a:xfrm>
              <a:off x="4670227" y="4255524"/>
              <a:ext cx="0" cy="646331"/>
            </a:xfrm>
            <a:prstGeom prst="straightConnector1">
              <a:avLst/>
            </a:prstGeom>
            <a:solidFill>
              <a:srgbClr val="99CCFF"/>
            </a:solidFill>
            <a:ln w="38100" cap="flat" cmpd="sng" algn="ctr">
              <a:solidFill>
                <a:srgbClr val="000090"/>
              </a:solidFill>
              <a:prstDash val="solid"/>
              <a:round/>
              <a:headEnd type="none" w="med" len="med"/>
              <a:tailEnd type="triangle" w="lg"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0" name="Straight Arrow Connector 9"/>
            <p:cNvCxnSpPr/>
            <p:nvPr/>
          </p:nvCxnSpPr>
          <p:spPr bwMode="auto">
            <a:xfrm>
              <a:off x="5014251" y="3061453"/>
              <a:ext cx="21453" cy="580861"/>
            </a:xfrm>
            <a:prstGeom prst="straightConnector1">
              <a:avLst/>
            </a:prstGeom>
            <a:solidFill>
              <a:srgbClr val="99CCFF"/>
            </a:solidFill>
            <a:ln w="38100" cap="flat" cmpd="sng" algn="ctr">
              <a:solidFill>
                <a:srgbClr val="008000"/>
              </a:solidFill>
              <a:prstDash val="solid"/>
              <a:round/>
              <a:headEnd type="none" w="med" len="med"/>
              <a:tailEnd type="triangle" w="lg"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1" name="Straight Arrow Connector 10"/>
            <p:cNvCxnSpPr/>
            <p:nvPr/>
          </p:nvCxnSpPr>
          <p:spPr bwMode="auto">
            <a:xfrm>
              <a:off x="5014251" y="5518923"/>
              <a:ext cx="0" cy="543614"/>
            </a:xfrm>
            <a:prstGeom prst="straightConnector1">
              <a:avLst/>
            </a:prstGeom>
            <a:solidFill>
              <a:srgbClr val="99CCFF"/>
            </a:solidFill>
            <a:ln w="38100" cap="flat" cmpd="sng" algn="ctr">
              <a:solidFill>
                <a:srgbClr val="008000"/>
              </a:solidFill>
              <a:prstDash val="solid"/>
              <a:round/>
              <a:headEnd type="none" w="med" len="med"/>
              <a:tailEnd type="triangle" w="lg"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2" name="TextBox 11"/>
            <p:cNvSpPr txBox="1"/>
            <p:nvPr/>
          </p:nvSpPr>
          <p:spPr>
            <a:xfrm>
              <a:off x="6845972" y="3048359"/>
              <a:ext cx="1561389" cy="369332"/>
            </a:xfrm>
            <a:prstGeom prst="rect">
              <a:avLst/>
            </a:prstGeom>
            <a:noFill/>
          </p:spPr>
          <p:txBody>
            <a:bodyPr wrap="none" rtlCol="0">
              <a:spAutoFit/>
            </a:bodyPr>
            <a:lstStyle/>
            <a:p>
              <a:pPr algn="ctr"/>
              <a:r>
                <a:rPr lang="en-US" i="1" dirty="0" smtClean="0">
                  <a:solidFill>
                    <a:srgbClr val="008000"/>
                  </a:solidFill>
                  <a:latin typeface="+mn-lt"/>
                </a:rPr>
                <a:t>Master Thread</a:t>
              </a:r>
              <a:endParaRPr lang="en-US" i="1" dirty="0">
                <a:solidFill>
                  <a:srgbClr val="008000"/>
                </a:solidFill>
                <a:latin typeface="+mn-lt"/>
              </a:endParaRPr>
            </a:p>
          </p:txBody>
        </p:sp>
        <p:sp>
          <p:nvSpPr>
            <p:cNvPr id="13" name="TextBox 12"/>
            <p:cNvSpPr txBox="1"/>
            <p:nvPr/>
          </p:nvSpPr>
          <p:spPr>
            <a:xfrm>
              <a:off x="6193634" y="4242430"/>
              <a:ext cx="2863300" cy="646331"/>
            </a:xfrm>
            <a:prstGeom prst="rect">
              <a:avLst/>
            </a:prstGeom>
            <a:noFill/>
          </p:spPr>
          <p:txBody>
            <a:bodyPr wrap="square" rtlCol="0">
              <a:spAutoFit/>
            </a:bodyPr>
            <a:lstStyle/>
            <a:p>
              <a:pPr algn="ctr"/>
              <a:r>
                <a:rPr lang="en-US" i="1" dirty="0" smtClean="0">
                  <a:solidFill>
                    <a:srgbClr val="0000FF"/>
                  </a:solidFill>
                  <a:latin typeface="+mn-lt"/>
                </a:rPr>
                <a:t>Team of Threads</a:t>
              </a:r>
              <a:br>
                <a:rPr lang="en-US" i="1" dirty="0" smtClean="0">
                  <a:solidFill>
                    <a:srgbClr val="0000FF"/>
                  </a:solidFill>
                  <a:latin typeface="+mn-lt"/>
                </a:rPr>
              </a:br>
              <a:r>
                <a:rPr lang="en-US" i="1" dirty="0" smtClean="0">
                  <a:solidFill>
                    <a:srgbClr val="0000FF"/>
                  </a:solidFill>
                  <a:latin typeface="+mn-lt"/>
                </a:rPr>
                <a:t>(created automatically)</a:t>
              </a:r>
              <a:endParaRPr lang="en-US" dirty="0">
                <a:solidFill>
                  <a:srgbClr val="0000FF"/>
                </a:solidFill>
                <a:latin typeface="+mn-lt"/>
              </a:endParaRPr>
            </a:p>
          </p:txBody>
        </p:sp>
        <p:sp>
          <p:nvSpPr>
            <p:cNvPr id="14" name="TextBox 13"/>
            <p:cNvSpPr txBox="1"/>
            <p:nvPr/>
          </p:nvSpPr>
          <p:spPr>
            <a:xfrm>
              <a:off x="6756644" y="5564374"/>
              <a:ext cx="1561389" cy="369332"/>
            </a:xfrm>
            <a:prstGeom prst="rect">
              <a:avLst/>
            </a:prstGeom>
            <a:noFill/>
          </p:spPr>
          <p:txBody>
            <a:bodyPr wrap="none" rtlCol="0">
              <a:spAutoFit/>
            </a:bodyPr>
            <a:lstStyle/>
            <a:p>
              <a:r>
                <a:rPr lang="en-US" i="1" dirty="0" smtClean="0">
                  <a:solidFill>
                    <a:srgbClr val="008000"/>
                  </a:solidFill>
                  <a:latin typeface="+mn-lt"/>
                </a:rPr>
                <a:t>Master Thread</a:t>
              </a:r>
              <a:endParaRPr lang="en-US" i="1" dirty="0">
                <a:solidFill>
                  <a:srgbClr val="008000"/>
                </a:solidFill>
                <a:latin typeface="+mn-lt"/>
              </a:endParaRPr>
            </a:p>
          </p:txBody>
        </p:sp>
        <p:sp>
          <p:nvSpPr>
            <p:cNvPr id="3" name="TextBox 2"/>
            <p:cNvSpPr txBox="1"/>
            <p:nvPr/>
          </p:nvSpPr>
          <p:spPr>
            <a:xfrm>
              <a:off x="853554" y="3053233"/>
              <a:ext cx="1872885" cy="646331"/>
            </a:xfrm>
            <a:prstGeom prst="rect">
              <a:avLst/>
            </a:prstGeom>
            <a:noFill/>
            <a:ln w="12700" cmpd="sng">
              <a:noFill/>
            </a:ln>
          </p:spPr>
          <p:txBody>
            <a:bodyPr wrap="none" rtlCol="0">
              <a:spAutoFit/>
            </a:bodyPr>
            <a:lstStyle/>
            <a:p>
              <a:r>
                <a:rPr lang="en-US" dirty="0" smtClean="0">
                  <a:latin typeface="+mn-lt"/>
                </a:rPr>
                <a:t>Sequential Region</a:t>
              </a:r>
              <a:br>
                <a:rPr lang="en-US" dirty="0" smtClean="0">
                  <a:latin typeface="+mn-lt"/>
                </a:rPr>
              </a:br>
              <a:endParaRPr lang="en-US" dirty="0">
                <a:latin typeface="+mn-lt"/>
              </a:endParaRPr>
            </a:p>
          </p:txBody>
        </p:sp>
        <p:sp>
          <p:nvSpPr>
            <p:cNvPr id="18" name="TextBox 17"/>
            <p:cNvSpPr txBox="1"/>
            <p:nvPr/>
          </p:nvSpPr>
          <p:spPr>
            <a:xfrm>
              <a:off x="630969" y="3655408"/>
              <a:ext cx="2154244" cy="369332"/>
            </a:xfrm>
            <a:prstGeom prst="rect">
              <a:avLst/>
            </a:prstGeom>
            <a:noFill/>
            <a:ln w="12700" cmpd="sng">
              <a:noFill/>
            </a:ln>
          </p:spPr>
          <p:txBody>
            <a:bodyPr wrap="none" rtlCol="0">
              <a:spAutoFit/>
            </a:bodyPr>
            <a:lstStyle/>
            <a:p>
              <a:r>
                <a:rPr lang="en-US" dirty="0" smtClean="0">
                  <a:latin typeface="+mn-lt"/>
                </a:rPr>
                <a:t>Parallel Region Starts</a:t>
              </a:r>
              <a:endParaRPr lang="en-US" dirty="0">
                <a:latin typeface="+mn-lt"/>
              </a:endParaRPr>
            </a:p>
          </p:txBody>
        </p:sp>
        <p:sp>
          <p:nvSpPr>
            <p:cNvPr id="16" name="TextBox 15"/>
            <p:cNvSpPr txBox="1"/>
            <p:nvPr/>
          </p:nvSpPr>
          <p:spPr>
            <a:xfrm>
              <a:off x="4436111" y="3121823"/>
              <a:ext cx="564578" cy="369332"/>
            </a:xfrm>
            <a:prstGeom prst="rect">
              <a:avLst/>
            </a:prstGeom>
            <a:noFill/>
          </p:spPr>
          <p:txBody>
            <a:bodyPr wrap="none" rtlCol="0">
              <a:spAutoFit/>
            </a:bodyPr>
            <a:lstStyle/>
            <a:p>
              <a:r>
                <a:rPr lang="en-US" dirty="0" smtClean="0">
                  <a:solidFill>
                    <a:srgbClr val="008000"/>
                  </a:solidFill>
                  <a:latin typeface="+mn-lt"/>
                </a:rPr>
                <a:t>ID:0</a:t>
              </a:r>
              <a:endParaRPr lang="en-US" i="1" dirty="0">
                <a:solidFill>
                  <a:srgbClr val="008000"/>
                </a:solidFill>
                <a:latin typeface="+mn-lt"/>
              </a:endParaRPr>
            </a:p>
          </p:txBody>
        </p:sp>
        <p:sp>
          <p:nvSpPr>
            <p:cNvPr id="20" name="TextBox 19"/>
            <p:cNvSpPr txBox="1"/>
            <p:nvPr/>
          </p:nvSpPr>
          <p:spPr>
            <a:xfrm>
              <a:off x="3331483" y="4316009"/>
              <a:ext cx="564578" cy="369332"/>
            </a:xfrm>
            <a:prstGeom prst="rect">
              <a:avLst/>
            </a:prstGeom>
            <a:noFill/>
          </p:spPr>
          <p:txBody>
            <a:bodyPr wrap="none" rtlCol="0">
              <a:spAutoFit/>
            </a:bodyPr>
            <a:lstStyle/>
            <a:p>
              <a:r>
                <a:rPr lang="en-US" dirty="0" smtClean="0">
                  <a:solidFill>
                    <a:srgbClr val="008000"/>
                  </a:solidFill>
                  <a:latin typeface="+mn-lt"/>
                </a:rPr>
                <a:t>ID:0</a:t>
              </a:r>
              <a:endParaRPr lang="en-US" i="1" dirty="0">
                <a:solidFill>
                  <a:srgbClr val="008000"/>
                </a:solidFill>
                <a:latin typeface="+mn-lt"/>
              </a:endParaRPr>
            </a:p>
          </p:txBody>
        </p:sp>
        <p:sp>
          <p:nvSpPr>
            <p:cNvPr id="21" name="TextBox 20"/>
            <p:cNvSpPr txBox="1"/>
            <p:nvPr/>
          </p:nvSpPr>
          <p:spPr>
            <a:xfrm>
              <a:off x="4113946" y="4310081"/>
              <a:ext cx="564578" cy="369332"/>
            </a:xfrm>
            <a:prstGeom prst="rect">
              <a:avLst/>
            </a:prstGeom>
            <a:noFill/>
          </p:spPr>
          <p:txBody>
            <a:bodyPr wrap="none" rtlCol="0">
              <a:spAutoFit/>
            </a:bodyPr>
            <a:lstStyle/>
            <a:p>
              <a:r>
                <a:rPr lang="en-US" dirty="0" smtClean="0">
                  <a:solidFill>
                    <a:srgbClr val="0000FF"/>
                  </a:solidFill>
                  <a:latin typeface="+mn-lt"/>
                </a:rPr>
                <a:t>ID:1</a:t>
              </a:r>
              <a:endParaRPr lang="en-US" i="1" dirty="0">
                <a:solidFill>
                  <a:srgbClr val="0000FF"/>
                </a:solidFill>
                <a:latin typeface="+mn-lt"/>
              </a:endParaRPr>
            </a:p>
          </p:txBody>
        </p:sp>
        <p:cxnSp>
          <p:nvCxnSpPr>
            <p:cNvPr id="22" name="Straight Arrow Connector 21"/>
            <p:cNvCxnSpPr/>
            <p:nvPr/>
          </p:nvCxnSpPr>
          <p:spPr bwMode="auto">
            <a:xfrm>
              <a:off x="5442121" y="4263777"/>
              <a:ext cx="0" cy="638078"/>
            </a:xfrm>
            <a:prstGeom prst="straightConnector1">
              <a:avLst/>
            </a:prstGeom>
            <a:solidFill>
              <a:srgbClr val="99CCFF"/>
            </a:solidFill>
            <a:ln w="38100" cap="flat" cmpd="sng" algn="ctr">
              <a:solidFill>
                <a:srgbClr val="000090"/>
              </a:solidFill>
              <a:prstDash val="solid"/>
              <a:round/>
              <a:headEnd type="none" w="med" len="med"/>
              <a:tailEnd type="triangle" w="lg"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23" name="TextBox 22"/>
            <p:cNvSpPr txBox="1"/>
            <p:nvPr/>
          </p:nvSpPr>
          <p:spPr>
            <a:xfrm>
              <a:off x="4885840" y="4318334"/>
              <a:ext cx="564578" cy="369332"/>
            </a:xfrm>
            <a:prstGeom prst="rect">
              <a:avLst/>
            </a:prstGeom>
            <a:noFill/>
          </p:spPr>
          <p:txBody>
            <a:bodyPr wrap="none" rtlCol="0">
              <a:spAutoFit/>
            </a:bodyPr>
            <a:lstStyle/>
            <a:p>
              <a:r>
                <a:rPr lang="en-US" dirty="0" smtClean="0">
                  <a:solidFill>
                    <a:srgbClr val="0000FF"/>
                  </a:solidFill>
                  <a:latin typeface="+mn-lt"/>
                </a:rPr>
                <a:t>ID:2</a:t>
              </a:r>
              <a:endParaRPr lang="en-US" i="1" dirty="0">
                <a:solidFill>
                  <a:srgbClr val="0000FF"/>
                </a:solidFill>
                <a:latin typeface="+mn-lt"/>
              </a:endParaRPr>
            </a:p>
          </p:txBody>
        </p:sp>
        <p:cxnSp>
          <p:nvCxnSpPr>
            <p:cNvPr id="41" name="Straight Arrow Connector 40"/>
            <p:cNvCxnSpPr/>
            <p:nvPr/>
          </p:nvCxnSpPr>
          <p:spPr bwMode="auto">
            <a:xfrm>
              <a:off x="6177410" y="4248358"/>
              <a:ext cx="0" cy="638078"/>
            </a:xfrm>
            <a:prstGeom prst="straightConnector1">
              <a:avLst/>
            </a:prstGeom>
            <a:solidFill>
              <a:srgbClr val="99CCFF"/>
            </a:solidFill>
            <a:ln w="38100" cap="flat" cmpd="sng" algn="ctr">
              <a:solidFill>
                <a:srgbClr val="000090"/>
              </a:solidFill>
              <a:prstDash val="solid"/>
              <a:round/>
              <a:headEnd type="none" w="med" len="med"/>
              <a:tailEnd type="triangle" w="lg"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42" name="TextBox 41"/>
            <p:cNvSpPr txBox="1"/>
            <p:nvPr/>
          </p:nvSpPr>
          <p:spPr>
            <a:xfrm>
              <a:off x="5621129" y="4302915"/>
              <a:ext cx="564578" cy="369332"/>
            </a:xfrm>
            <a:prstGeom prst="rect">
              <a:avLst/>
            </a:prstGeom>
            <a:noFill/>
          </p:spPr>
          <p:txBody>
            <a:bodyPr wrap="none" rtlCol="0">
              <a:spAutoFit/>
            </a:bodyPr>
            <a:lstStyle/>
            <a:p>
              <a:r>
                <a:rPr lang="en-US" dirty="0" smtClean="0">
                  <a:solidFill>
                    <a:srgbClr val="0000FF"/>
                  </a:solidFill>
                  <a:latin typeface="+mn-lt"/>
                </a:rPr>
                <a:t>ID:3</a:t>
              </a:r>
              <a:endParaRPr lang="en-US" i="1" dirty="0">
                <a:solidFill>
                  <a:srgbClr val="0000FF"/>
                </a:solidFill>
                <a:latin typeface="+mn-lt"/>
              </a:endParaRPr>
            </a:p>
          </p:txBody>
        </p:sp>
        <p:sp>
          <p:nvSpPr>
            <p:cNvPr id="44" name="TextBox 43"/>
            <p:cNvSpPr txBox="1"/>
            <p:nvPr/>
          </p:nvSpPr>
          <p:spPr>
            <a:xfrm>
              <a:off x="958580" y="4201621"/>
              <a:ext cx="1748427" cy="646331"/>
            </a:xfrm>
            <a:prstGeom prst="rect">
              <a:avLst/>
            </a:prstGeom>
            <a:noFill/>
            <a:ln w="12700" cmpd="sng">
              <a:noFill/>
            </a:ln>
          </p:spPr>
          <p:txBody>
            <a:bodyPr wrap="none" rtlCol="0">
              <a:spAutoFit/>
            </a:bodyPr>
            <a:lstStyle/>
            <a:p>
              <a:pPr algn="ctr"/>
              <a:r>
                <a:rPr lang="en-US" i="1" dirty="0" smtClean="0">
                  <a:latin typeface="+mn-lt"/>
                </a:rPr>
                <a:t>Threads execute </a:t>
              </a:r>
              <a:br>
                <a:rPr lang="en-US" i="1" dirty="0" smtClean="0">
                  <a:latin typeface="+mn-lt"/>
                </a:rPr>
              </a:br>
              <a:r>
                <a:rPr lang="en-US" i="1" dirty="0" smtClean="0">
                  <a:latin typeface="+mn-lt"/>
                </a:rPr>
                <a:t>simultaneously</a:t>
              </a:r>
              <a:endParaRPr lang="en-US" i="1" dirty="0">
                <a:latin typeface="+mn-lt"/>
              </a:endParaRPr>
            </a:p>
          </p:txBody>
        </p:sp>
        <p:sp>
          <p:nvSpPr>
            <p:cNvPr id="45" name="TextBox 44"/>
            <p:cNvSpPr txBox="1"/>
            <p:nvPr/>
          </p:nvSpPr>
          <p:spPr>
            <a:xfrm>
              <a:off x="408383" y="4929596"/>
              <a:ext cx="3067125" cy="646331"/>
            </a:xfrm>
            <a:prstGeom prst="rect">
              <a:avLst/>
            </a:prstGeom>
            <a:noFill/>
            <a:ln w="12700" cmpd="sng">
              <a:noFill/>
            </a:ln>
          </p:spPr>
          <p:txBody>
            <a:bodyPr wrap="square" rtlCol="0">
              <a:spAutoFit/>
            </a:bodyPr>
            <a:lstStyle/>
            <a:p>
              <a:pPr algn="ctr"/>
              <a:r>
                <a:rPr lang="en-US" dirty="0" smtClean="0">
                  <a:latin typeface="+mn-lt"/>
                </a:rPr>
                <a:t>Parallel Region Ends</a:t>
              </a:r>
              <a:r>
                <a:rPr lang="en-US" i="1" dirty="0" smtClean="0">
                  <a:latin typeface="+mn-lt"/>
                </a:rPr>
                <a:t/>
              </a:r>
              <a:br>
                <a:rPr lang="en-US" i="1" dirty="0" smtClean="0">
                  <a:latin typeface="+mn-lt"/>
                </a:rPr>
              </a:br>
              <a:r>
                <a:rPr lang="en-US" i="1" dirty="0" smtClean="0">
                  <a:latin typeface="+mn-lt"/>
                </a:rPr>
                <a:t>Wait till all threads terminate</a:t>
              </a:r>
              <a:endParaRPr lang="en-US" i="1" dirty="0">
                <a:latin typeface="+mn-lt"/>
              </a:endParaRPr>
            </a:p>
          </p:txBody>
        </p:sp>
        <p:sp>
          <p:nvSpPr>
            <p:cNvPr id="48" name="TextBox 47"/>
            <p:cNvSpPr txBox="1"/>
            <p:nvPr/>
          </p:nvSpPr>
          <p:spPr>
            <a:xfrm>
              <a:off x="853554" y="5749040"/>
              <a:ext cx="1872885" cy="369332"/>
            </a:xfrm>
            <a:prstGeom prst="rect">
              <a:avLst/>
            </a:prstGeom>
            <a:noFill/>
            <a:ln w="12700" cmpd="sng">
              <a:noFill/>
            </a:ln>
          </p:spPr>
          <p:txBody>
            <a:bodyPr wrap="none" rtlCol="0">
              <a:spAutoFit/>
            </a:bodyPr>
            <a:lstStyle/>
            <a:p>
              <a:r>
                <a:rPr lang="en-US" dirty="0" smtClean="0">
                  <a:latin typeface="+mn-lt"/>
                </a:rPr>
                <a:t>Sequential Region</a:t>
              </a:r>
              <a:endParaRPr lang="en-US" dirty="0">
                <a:latin typeface="+mn-lt"/>
              </a:endParaRPr>
            </a:p>
          </p:txBody>
        </p:sp>
        <p:sp>
          <p:nvSpPr>
            <p:cNvPr id="40" name="Rounded Rectangle 39"/>
            <p:cNvSpPr/>
            <p:nvPr/>
          </p:nvSpPr>
          <p:spPr bwMode="auto">
            <a:xfrm>
              <a:off x="408383" y="2841406"/>
              <a:ext cx="8474513" cy="3404448"/>
            </a:xfrm>
            <a:prstGeom prst="roundRect">
              <a:avLst/>
            </a:prstGeom>
            <a:solidFill>
              <a:srgbClr val="99CCFF">
                <a:alpha val="15000"/>
              </a:srgbClr>
            </a:solidFill>
            <a:ln w="9525" cap="flat" cmpd="sng" algn="ctr">
              <a:solidFill>
                <a:schemeClr val="tx1">
                  <a:alpha val="21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mn-lt"/>
                <a:ea typeface="ＭＳ Ｐゴシック" charset="0"/>
              </a:endParaRPr>
            </a:p>
          </p:txBody>
        </p:sp>
      </p:grpSp>
      <p:sp>
        <p:nvSpPr>
          <p:cNvPr id="27" name="Rectangle 2"/>
          <p:cNvSpPr txBox="1">
            <a:spLocks noChangeArrowheads="1"/>
          </p:cNvSpPr>
          <p:nvPr/>
        </p:nvSpPr>
        <p:spPr bwMode="auto">
          <a:xfrm>
            <a:off x="228600" y="151195"/>
            <a:ext cx="8435975"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j-lt"/>
                <a:ea typeface="ＭＳ Ｐゴシック"/>
                <a:cs typeface="ＭＳ Ｐゴシック"/>
              </a:rPr>
              <a:t>Implementation: Use </a:t>
            </a:r>
            <a:r>
              <a:rPr lang="en-US" sz="4000" kern="0" dirty="0" err="1" smtClean="0">
                <a:latin typeface="+mj-lt"/>
                <a:ea typeface="ＭＳ Ｐゴシック"/>
                <a:cs typeface="ＭＳ Ｐゴシック"/>
              </a:rPr>
              <a:t>OpenMP</a:t>
            </a:r>
            <a:r>
              <a:rPr lang="en-US" sz="4000" kern="0" dirty="0" smtClean="0">
                <a:latin typeface="+mj-lt"/>
                <a:ea typeface="ＭＳ Ｐゴシック"/>
                <a:cs typeface="ＭＳ Ｐゴシック"/>
              </a:rPr>
              <a:t> to… </a:t>
            </a:r>
          </a:p>
        </p:txBody>
      </p:sp>
    </p:spTree>
    <p:extLst>
      <p:ext uri="{BB962C8B-B14F-4D97-AF65-F5344CB8AC3E}">
        <p14:creationId xmlns="" xmlns:p14="http://schemas.microsoft.com/office/powerpoint/2010/main" val="331827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080" y="1109276"/>
            <a:ext cx="6704520" cy="4770537"/>
          </a:xfrm>
          <a:prstGeom prst="rect">
            <a:avLst/>
          </a:prstGeom>
          <a:solidFill>
            <a:srgbClr val="FFFFFF"/>
          </a:solidFill>
        </p:spPr>
        <p:txBody>
          <a:bodyPr wrap="square">
            <a:spAutoFit/>
          </a:bodyPr>
          <a:lstStyle/>
          <a:p>
            <a:r>
              <a:rPr lang="en-US" sz="1900" b="1" dirty="0" smtClean="0">
                <a:solidFill>
                  <a:srgbClr val="008000"/>
                </a:solidFill>
                <a:latin typeface="+mn-lt"/>
              </a:rPr>
              <a:t>#include &lt;</a:t>
            </a:r>
            <a:r>
              <a:rPr lang="en-US" sz="1900" b="1" dirty="0" err="1" smtClean="0">
                <a:solidFill>
                  <a:srgbClr val="008000"/>
                </a:solidFill>
                <a:latin typeface="+mn-lt"/>
              </a:rPr>
              <a:t>ti</a:t>
            </a:r>
            <a:r>
              <a:rPr lang="en-US" sz="1900" b="1" dirty="0" smtClean="0">
                <a:solidFill>
                  <a:srgbClr val="008000"/>
                </a:solidFill>
                <a:latin typeface="+mn-lt"/>
              </a:rPr>
              <a:t>/</a:t>
            </a:r>
            <a:r>
              <a:rPr lang="en-US" sz="1900" b="1" dirty="0" err="1" smtClean="0">
                <a:solidFill>
                  <a:srgbClr val="008000"/>
                </a:solidFill>
                <a:latin typeface="+mn-lt"/>
              </a:rPr>
              <a:t>omp</a:t>
            </a:r>
            <a:r>
              <a:rPr lang="en-US" sz="1900" b="1" dirty="0" smtClean="0">
                <a:solidFill>
                  <a:srgbClr val="008000"/>
                </a:solidFill>
                <a:latin typeface="+mn-lt"/>
              </a:rPr>
              <a:t>/</a:t>
            </a:r>
            <a:r>
              <a:rPr lang="en-US" sz="1900" b="1" dirty="0" err="1" smtClean="0">
                <a:solidFill>
                  <a:srgbClr val="008000"/>
                </a:solidFill>
                <a:latin typeface="+mn-lt"/>
              </a:rPr>
              <a:t>omp.h</a:t>
            </a:r>
            <a:r>
              <a:rPr lang="en-US" sz="1900" b="1" dirty="0" smtClean="0">
                <a:solidFill>
                  <a:srgbClr val="008000"/>
                </a:solidFill>
                <a:latin typeface="+mn-lt"/>
              </a:rPr>
              <a:t>&gt;</a:t>
            </a:r>
            <a:endParaRPr lang="en-US" sz="1900" dirty="0" smtClean="0">
              <a:latin typeface="+mn-lt"/>
            </a:endParaRPr>
          </a:p>
          <a:p>
            <a:r>
              <a:rPr lang="en-US" sz="1900" dirty="0" smtClean="0">
                <a:latin typeface="+mn-lt"/>
              </a:rPr>
              <a:t>void main()</a:t>
            </a:r>
          </a:p>
          <a:p>
            <a:r>
              <a:rPr lang="en-US" sz="1900" dirty="0" smtClean="0">
                <a:latin typeface="+mn-lt"/>
              </a:rPr>
              <a:t>{</a:t>
            </a:r>
          </a:p>
          <a:p>
            <a:r>
              <a:rPr lang="en-US" sz="1900" b="1" dirty="0" smtClean="0">
                <a:solidFill>
                  <a:srgbClr val="008000"/>
                </a:solidFill>
                <a:latin typeface="+mn-lt"/>
              </a:rPr>
              <a:t>	</a:t>
            </a:r>
            <a:r>
              <a:rPr lang="en-US" sz="1900" b="1" dirty="0" err="1" smtClean="0">
                <a:solidFill>
                  <a:srgbClr val="008000"/>
                </a:solidFill>
                <a:latin typeface="+mn-lt"/>
              </a:rPr>
              <a:t>omp_set_num_threads</a:t>
            </a:r>
            <a:r>
              <a:rPr lang="en-US" sz="1900" b="1" dirty="0" smtClean="0">
                <a:solidFill>
                  <a:srgbClr val="008000"/>
                </a:solidFill>
                <a:latin typeface="+mn-lt"/>
              </a:rPr>
              <a:t>(4);</a:t>
            </a:r>
          </a:p>
          <a:p>
            <a:r>
              <a:rPr lang="en-US" sz="1900" dirty="0" smtClean="0">
                <a:solidFill>
                  <a:srgbClr val="000000"/>
                </a:solidFill>
                <a:latin typeface="+mn-lt"/>
              </a:rPr>
              <a:t>	</a:t>
            </a:r>
            <a:r>
              <a:rPr lang="en-US" sz="1900" dirty="0" smtClean="0">
                <a:latin typeface="+mn-lt"/>
              </a:rPr>
              <a:t> 	</a:t>
            </a:r>
          </a:p>
          <a:p>
            <a:r>
              <a:rPr lang="en-US" sz="1900" dirty="0" smtClean="0">
                <a:latin typeface="+mn-lt"/>
              </a:rPr>
              <a:t>	</a:t>
            </a:r>
          </a:p>
          <a:p>
            <a:r>
              <a:rPr lang="en-US" sz="1900" b="1" dirty="0">
                <a:solidFill>
                  <a:srgbClr val="008000"/>
                </a:solidFill>
                <a:latin typeface="+mn-lt"/>
              </a:rPr>
              <a:t>	</a:t>
            </a:r>
            <a:r>
              <a:rPr lang="en-US" sz="1900" b="1" dirty="0" smtClean="0">
                <a:solidFill>
                  <a:srgbClr val="008000"/>
                </a:solidFill>
                <a:latin typeface="+mn-lt"/>
              </a:rPr>
              <a:t>#pragma </a:t>
            </a:r>
            <a:r>
              <a:rPr lang="en-US" sz="1900" b="1" dirty="0" err="1" smtClean="0">
                <a:solidFill>
                  <a:srgbClr val="008000"/>
                </a:solidFill>
                <a:latin typeface="+mn-lt"/>
              </a:rPr>
              <a:t>omp</a:t>
            </a:r>
            <a:r>
              <a:rPr lang="en-US" sz="1900" b="1" dirty="0" smtClean="0">
                <a:solidFill>
                  <a:srgbClr val="008000"/>
                </a:solidFill>
                <a:latin typeface="+mn-lt"/>
              </a:rPr>
              <a:t> parallel </a:t>
            </a:r>
          </a:p>
          <a:p>
            <a:r>
              <a:rPr lang="en-US" sz="1900" dirty="0" smtClean="0">
                <a:latin typeface="+mn-lt"/>
              </a:rPr>
              <a:t>	{</a:t>
            </a:r>
          </a:p>
          <a:p>
            <a:r>
              <a:rPr lang="en-US" sz="1900" dirty="0" smtClean="0">
                <a:latin typeface="+mn-lt"/>
              </a:rPr>
              <a:t>	</a:t>
            </a:r>
            <a:r>
              <a:rPr lang="en-US" sz="1900" dirty="0">
                <a:latin typeface="+mn-lt"/>
              </a:rPr>
              <a:t>	</a:t>
            </a:r>
            <a:r>
              <a:rPr lang="en-US" sz="1900" dirty="0" smtClean="0">
                <a:latin typeface="+mn-lt"/>
              </a:rPr>
              <a:t/>
            </a:r>
            <a:br>
              <a:rPr lang="en-US" sz="1900" dirty="0" smtClean="0">
                <a:latin typeface="+mn-lt"/>
              </a:rPr>
            </a:br>
            <a:r>
              <a:rPr lang="en-US" sz="1900" dirty="0" smtClean="0">
                <a:latin typeface="+mn-lt"/>
              </a:rPr>
              <a:t>		</a:t>
            </a:r>
            <a:r>
              <a:rPr lang="en-US" sz="1900" dirty="0" err="1" smtClean="0">
                <a:latin typeface="+mn-lt"/>
              </a:rPr>
              <a:t>int</a:t>
            </a:r>
            <a:r>
              <a:rPr lang="en-US" sz="1900" dirty="0" smtClean="0">
                <a:latin typeface="+mn-lt"/>
              </a:rPr>
              <a:t> </a:t>
            </a:r>
            <a:r>
              <a:rPr lang="en-US" sz="1900" dirty="0" err="1" smtClean="0">
                <a:solidFill>
                  <a:schemeClr val="accent4"/>
                </a:solidFill>
                <a:latin typeface="+mn-lt"/>
              </a:rPr>
              <a:t>tid</a:t>
            </a:r>
            <a:r>
              <a:rPr lang="en-US" sz="1900" dirty="0" smtClean="0">
                <a:solidFill>
                  <a:schemeClr val="accent4"/>
                </a:solidFill>
                <a:latin typeface="+mn-lt"/>
              </a:rPr>
              <a:t> = </a:t>
            </a:r>
            <a:r>
              <a:rPr lang="en-US" sz="1900" b="1" dirty="0" err="1" smtClean="0">
                <a:solidFill>
                  <a:srgbClr val="008000"/>
                </a:solidFill>
                <a:latin typeface="+mn-lt"/>
              </a:rPr>
              <a:t>omp_get_thread_num</a:t>
            </a:r>
            <a:r>
              <a:rPr lang="en-US" sz="1900" b="1" dirty="0" smtClean="0">
                <a:solidFill>
                  <a:srgbClr val="008000"/>
                </a:solidFill>
                <a:latin typeface="+mn-lt"/>
              </a:rPr>
              <a:t>();</a:t>
            </a:r>
          </a:p>
          <a:p>
            <a:r>
              <a:rPr lang="en-US" sz="1900" dirty="0" smtClean="0">
                <a:latin typeface="+mn-lt"/>
              </a:rPr>
              <a:t>		</a:t>
            </a:r>
          </a:p>
          <a:p>
            <a:r>
              <a:rPr lang="en-US" sz="1900" dirty="0">
                <a:latin typeface="+mn-lt"/>
              </a:rPr>
              <a:t>	</a:t>
            </a:r>
            <a:r>
              <a:rPr lang="en-US" sz="1900" dirty="0" smtClean="0">
                <a:latin typeface="+mn-lt"/>
              </a:rPr>
              <a:t>	</a:t>
            </a:r>
            <a:br>
              <a:rPr lang="en-US" sz="1900" dirty="0" smtClean="0">
                <a:latin typeface="+mn-lt"/>
              </a:rPr>
            </a:br>
            <a:r>
              <a:rPr lang="en-US" sz="1900" dirty="0" smtClean="0">
                <a:latin typeface="+mn-lt"/>
              </a:rPr>
              <a:t>		</a:t>
            </a:r>
            <a:r>
              <a:rPr lang="en-US" sz="1900" dirty="0" err="1" smtClean="0">
                <a:latin typeface="+mn-lt"/>
              </a:rPr>
              <a:t>printf</a:t>
            </a:r>
            <a:r>
              <a:rPr lang="en-US" sz="1900" dirty="0" smtClean="0">
                <a:latin typeface="+mn-lt"/>
              </a:rPr>
              <a:t> ("Hello World from thread = %d\n", </a:t>
            </a:r>
            <a:r>
              <a:rPr lang="en-US" sz="1900" dirty="0" err="1">
                <a:latin typeface="+mn-lt"/>
              </a:rPr>
              <a:t>t</a:t>
            </a:r>
            <a:r>
              <a:rPr lang="en-US" sz="1900" dirty="0" err="1" smtClean="0">
                <a:latin typeface="+mn-lt"/>
              </a:rPr>
              <a:t>id</a:t>
            </a:r>
            <a:r>
              <a:rPr lang="en-US" sz="1900" dirty="0" smtClean="0">
                <a:latin typeface="+mn-lt"/>
              </a:rPr>
              <a:t>);</a:t>
            </a:r>
          </a:p>
          <a:p>
            <a:r>
              <a:rPr lang="en-US" sz="1900" dirty="0" smtClean="0">
                <a:latin typeface="+mn-lt"/>
              </a:rPr>
              <a:t> </a:t>
            </a:r>
          </a:p>
          <a:p>
            <a:r>
              <a:rPr lang="en-US" sz="1900" dirty="0" smtClean="0">
                <a:latin typeface="+mn-lt"/>
              </a:rPr>
              <a:t>	  } </a:t>
            </a:r>
          </a:p>
          <a:p>
            <a:r>
              <a:rPr lang="en-US" sz="1900" dirty="0" smtClean="0">
                <a:latin typeface="+mn-lt"/>
              </a:rPr>
              <a:t>}</a:t>
            </a:r>
            <a:endParaRPr lang="en-US" sz="1900" kern="0" dirty="0">
              <a:latin typeface="+mn-lt"/>
              <a:cs typeface="Courier New"/>
            </a:endParaRPr>
          </a:p>
        </p:txBody>
      </p:sp>
      <p:sp>
        <p:nvSpPr>
          <p:cNvPr id="3" name="TextBox 2"/>
          <p:cNvSpPr txBox="1"/>
          <p:nvPr/>
        </p:nvSpPr>
        <p:spPr>
          <a:xfrm>
            <a:off x="6287991" y="953869"/>
            <a:ext cx="2391206" cy="646331"/>
          </a:xfrm>
          <a:prstGeom prst="rect">
            <a:avLst/>
          </a:prstGeom>
          <a:noFill/>
          <a:ln w="31750">
            <a:solidFill>
              <a:srgbClr val="000090"/>
            </a:solidFill>
          </a:ln>
        </p:spPr>
        <p:txBody>
          <a:bodyPr wrap="square" rtlCol="0">
            <a:spAutoFit/>
          </a:bodyPr>
          <a:lstStyle/>
          <a:p>
            <a:pPr algn="ctr"/>
            <a:r>
              <a:rPr lang="en-US" b="1" i="1" dirty="0" smtClean="0"/>
              <a:t>Include Header </a:t>
            </a:r>
            <a:br>
              <a:rPr lang="en-US" b="1" i="1" dirty="0" smtClean="0"/>
            </a:br>
            <a:r>
              <a:rPr lang="en-US" dirty="0" smtClean="0"/>
              <a:t>API definitions</a:t>
            </a:r>
            <a:endParaRPr lang="en-US" dirty="0"/>
          </a:p>
        </p:txBody>
      </p:sp>
      <p:cxnSp>
        <p:nvCxnSpPr>
          <p:cNvPr id="11" name="Straight Arrow Connector 10"/>
          <p:cNvCxnSpPr/>
          <p:nvPr/>
        </p:nvCxnSpPr>
        <p:spPr bwMode="auto">
          <a:xfrm flipH="1">
            <a:off x="3542675" y="1305883"/>
            <a:ext cx="2743200" cy="0"/>
          </a:xfrm>
          <a:prstGeom prst="straightConnector1">
            <a:avLst/>
          </a:prstGeom>
          <a:solidFill>
            <a:srgbClr val="99CCFF"/>
          </a:solidFill>
          <a:ln w="1905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5" name="TextBox 14"/>
          <p:cNvSpPr txBox="1"/>
          <p:nvPr/>
        </p:nvSpPr>
        <p:spPr>
          <a:xfrm>
            <a:off x="6287991" y="1697183"/>
            <a:ext cx="2398809" cy="923330"/>
          </a:xfrm>
          <a:prstGeom prst="rect">
            <a:avLst/>
          </a:prstGeom>
          <a:noFill/>
          <a:ln w="31750">
            <a:solidFill>
              <a:srgbClr val="000090"/>
            </a:solidFill>
          </a:ln>
        </p:spPr>
        <p:txBody>
          <a:bodyPr wrap="square" rtlCol="0">
            <a:spAutoFit/>
          </a:bodyPr>
          <a:lstStyle/>
          <a:p>
            <a:pPr algn="ctr"/>
            <a:r>
              <a:rPr lang="en-US" b="1" i="1" dirty="0" smtClean="0"/>
              <a:t>Library Function</a:t>
            </a:r>
            <a:br>
              <a:rPr lang="en-US" b="1" i="1" dirty="0" smtClean="0"/>
            </a:br>
            <a:r>
              <a:rPr lang="en-US" dirty="0" smtClean="0"/>
              <a:t>Set # of threads (typically # of cores)</a:t>
            </a:r>
            <a:endParaRPr lang="en-US" dirty="0"/>
          </a:p>
        </p:txBody>
      </p:sp>
      <p:cxnSp>
        <p:nvCxnSpPr>
          <p:cNvPr id="16" name="Straight Arrow Connector 15"/>
          <p:cNvCxnSpPr/>
          <p:nvPr/>
        </p:nvCxnSpPr>
        <p:spPr bwMode="auto">
          <a:xfrm flipH="1">
            <a:off x="4449580" y="2153893"/>
            <a:ext cx="1828800" cy="0"/>
          </a:xfrm>
          <a:prstGeom prst="straightConnector1">
            <a:avLst/>
          </a:prstGeom>
          <a:solidFill>
            <a:srgbClr val="99CCFF"/>
          </a:solidFill>
          <a:ln w="1905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8" name="TextBox 17"/>
          <p:cNvSpPr txBox="1"/>
          <p:nvPr/>
        </p:nvSpPr>
        <p:spPr>
          <a:xfrm>
            <a:off x="6299815" y="2757272"/>
            <a:ext cx="2409362" cy="646331"/>
          </a:xfrm>
          <a:prstGeom prst="rect">
            <a:avLst/>
          </a:prstGeom>
          <a:noFill/>
          <a:ln w="31750">
            <a:solidFill>
              <a:srgbClr val="000090"/>
            </a:solidFill>
          </a:ln>
        </p:spPr>
        <p:txBody>
          <a:bodyPr wrap="square" rtlCol="0">
            <a:spAutoFit/>
          </a:bodyPr>
          <a:lstStyle/>
          <a:p>
            <a:pPr algn="ctr"/>
            <a:r>
              <a:rPr lang="en-US" b="1" i="1" dirty="0" smtClean="0"/>
              <a:t>Compiler Directive</a:t>
            </a:r>
            <a:br>
              <a:rPr lang="en-US" b="1" i="1" dirty="0" smtClean="0"/>
            </a:br>
            <a:r>
              <a:rPr lang="en-US" dirty="0" smtClean="0"/>
              <a:t>Fork team of threads</a:t>
            </a:r>
            <a:endParaRPr lang="en-US" dirty="0"/>
          </a:p>
        </p:txBody>
      </p:sp>
      <p:cxnSp>
        <p:nvCxnSpPr>
          <p:cNvPr id="19" name="Straight Arrow Connector 18"/>
          <p:cNvCxnSpPr/>
          <p:nvPr/>
        </p:nvCxnSpPr>
        <p:spPr bwMode="auto">
          <a:xfrm flipH="1">
            <a:off x="4086835" y="3028062"/>
            <a:ext cx="2212980" cy="12437"/>
          </a:xfrm>
          <a:prstGeom prst="straightConnector1">
            <a:avLst/>
          </a:prstGeom>
          <a:solidFill>
            <a:srgbClr val="99CCFF"/>
          </a:solidFill>
          <a:ln w="1905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25" name="TextBox 24"/>
          <p:cNvSpPr txBox="1"/>
          <p:nvPr/>
        </p:nvSpPr>
        <p:spPr>
          <a:xfrm>
            <a:off x="6307311" y="3596390"/>
            <a:ext cx="2409362" cy="646331"/>
          </a:xfrm>
          <a:prstGeom prst="rect">
            <a:avLst/>
          </a:prstGeom>
          <a:noFill/>
          <a:ln w="31750">
            <a:solidFill>
              <a:srgbClr val="000090"/>
            </a:solidFill>
          </a:ln>
        </p:spPr>
        <p:txBody>
          <a:bodyPr wrap="square" rtlCol="0">
            <a:spAutoFit/>
          </a:bodyPr>
          <a:lstStyle/>
          <a:p>
            <a:pPr algn="ctr"/>
            <a:r>
              <a:rPr lang="en-US" b="1" i="1" dirty="0" smtClean="0"/>
              <a:t>Library Function</a:t>
            </a:r>
            <a:br>
              <a:rPr lang="en-US" b="1" i="1" dirty="0" smtClean="0"/>
            </a:br>
            <a:r>
              <a:rPr lang="en-US" dirty="0" smtClean="0"/>
              <a:t>Get thread id</a:t>
            </a:r>
            <a:endParaRPr lang="en-US" dirty="0"/>
          </a:p>
        </p:txBody>
      </p:sp>
      <p:cxnSp>
        <p:nvCxnSpPr>
          <p:cNvPr id="26" name="Straight Arrow Connector 25"/>
          <p:cNvCxnSpPr/>
          <p:nvPr/>
        </p:nvCxnSpPr>
        <p:spPr bwMode="auto">
          <a:xfrm flipH="1">
            <a:off x="5705020" y="3901053"/>
            <a:ext cx="602290" cy="0"/>
          </a:xfrm>
          <a:prstGeom prst="straightConnector1">
            <a:avLst/>
          </a:prstGeom>
          <a:solidFill>
            <a:srgbClr val="99CCFF"/>
          </a:solidFill>
          <a:ln w="1905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20" name="TextBox 19"/>
          <p:cNvSpPr txBox="1"/>
          <p:nvPr/>
        </p:nvSpPr>
        <p:spPr>
          <a:xfrm>
            <a:off x="6303990" y="5181600"/>
            <a:ext cx="2409362" cy="369332"/>
          </a:xfrm>
          <a:prstGeom prst="rect">
            <a:avLst/>
          </a:prstGeom>
          <a:noFill/>
          <a:ln w="31750">
            <a:solidFill>
              <a:srgbClr val="FF6600"/>
            </a:solidFill>
          </a:ln>
        </p:spPr>
        <p:txBody>
          <a:bodyPr wrap="square" rtlCol="0">
            <a:spAutoFit/>
          </a:bodyPr>
          <a:lstStyle/>
          <a:p>
            <a:pPr algn="ctr"/>
            <a:r>
              <a:rPr lang="en-US" b="1" i="1" dirty="0" smtClean="0"/>
              <a:t>Implicit Barrier</a:t>
            </a:r>
            <a:endParaRPr lang="en-US" b="1" i="1" dirty="0"/>
          </a:p>
        </p:txBody>
      </p:sp>
      <p:cxnSp>
        <p:nvCxnSpPr>
          <p:cNvPr id="43" name="Straight Arrow Connector 42"/>
          <p:cNvCxnSpPr/>
          <p:nvPr/>
        </p:nvCxnSpPr>
        <p:spPr bwMode="auto">
          <a:xfrm flipH="1">
            <a:off x="1752600" y="5359647"/>
            <a:ext cx="4551389" cy="0"/>
          </a:xfrm>
          <a:prstGeom prst="straightConnector1">
            <a:avLst/>
          </a:prstGeom>
          <a:solidFill>
            <a:srgbClr val="99CCFF"/>
          </a:solidFill>
          <a:ln w="1905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7" name="Rectangle 2"/>
          <p:cNvSpPr txBox="1">
            <a:spLocks noChangeArrowheads="1"/>
          </p:cNvSpPr>
          <p:nvPr/>
        </p:nvSpPr>
        <p:spPr bwMode="auto">
          <a:xfrm>
            <a:off x="228600" y="151195"/>
            <a:ext cx="8435975"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j-lt"/>
                <a:ea typeface="ＭＳ Ｐゴシック"/>
                <a:cs typeface="ＭＳ Ｐゴシック"/>
              </a:rPr>
              <a:t>Implementation: Parallel Construct</a:t>
            </a:r>
          </a:p>
        </p:txBody>
      </p:sp>
    </p:spTree>
    <p:extLst>
      <p:ext uri="{BB962C8B-B14F-4D97-AF65-F5344CB8AC3E}">
        <p14:creationId xmlns="" xmlns:p14="http://schemas.microsoft.com/office/powerpoint/2010/main" val="143363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25" grpId="0" animBg="1"/>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
          <p:cNvSpPr txBox="1">
            <a:spLocks noChangeArrowheads="1"/>
          </p:cNvSpPr>
          <p:nvPr/>
        </p:nvSpPr>
        <p:spPr bwMode="auto">
          <a:xfrm>
            <a:off x="333375" y="1053235"/>
            <a:ext cx="8618538" cy="53299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5000"/>
              <a:buFont typeface="Wingdings" pitchFamily="2" charset="2"/>
              <a:buChar char="§"/>
              <a:defRPr sz="2400" b="1">
                <a:solidFill>
                  <a:schemeClr val="tx1"/>
                </a:solidFill>
                <a:latin typeface="+mn-lt"/>
                <a:ea typeface="+mn-ea"/>
                <a:cs typeface="ＭＳ Ｐゴシック"/>
              </a:defRPr>
            </a:lvl1pPr>
            <a:lvl2pPr marL="742950" indent="-285750" algn="l" rtl="0" eaLnBrk="0" fontAlgn="base" hangingPunct="0">
              <a:spcBef>
                <a:spcPct val="20000"/>
              </a:spcBef>
              <a:spcAft>
                <a:spcPct val="0"/>
              </a:spcAft>
              <a:buClr>
                <a:schemeClr val="bg2"/>
              </a:buClr>
              <a:buSzPct val="125000"/>
              <a:buFont typeface="Wingdings" pitchFamily="2" charset="2"/>
              <a:buChar char="§"/>
              <a:defRPr sz="2000" b="1">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smtClean="0">
                <a:solidFill>
                  <a:schemeClr val="accent1"/>
                </a:solidFill>
                <a:ea typeface="ＭＳ Ｐゴシック"/>
              </a:rPr>
              <a:t>Motivation: The Need</a:t>
            </a: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endParaRPr lang="en-US" sz="2800" kern="0" dirty="0" smtClean="0">
              <a:solidFill>
                <a:srgbClr val="000000"/>
              </a:solidFill>
              <a:ea typeface="ＭＳ Ｐゴシック"/>
            </a:endParaRP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smtClean="0">
                <a:solidFill>
                  <a:schemeClr val="accent1"/>
                </a:solidFill>
                <a:ea typeface="ＭＳ Ｐゴシック"/>
              </a:rPr>
              <a:t>The </a:t>
            </a:r>
            <a:r>
              <a:rPr lang="en-US" sz="2800" kern="0" dirty="0" err="1" smtClean="0">
                <a:solidFill>
                  <a:schemeClr val="accent1"/>
                </a:solidFill>
                <a:ea typeface="ＭＳ Ｐゴシック"/>
              </a:rPr>
              <a:t>OpenMP</a:t>
            </a:r>
            <a:r>
              <a:rPr lang="en-US" sz="2800" kern="0" dirty="0" smtClean="0">
                <a:solidFill>
                  <a:schemeClr val="accent1"/>
                </a:solidFill>
                <a:ea typeface="ＭＳ Ｐゴシック"/>
              </a:rPr>
              <a:t> Solution</a:t>
            </a:r>
            <a:r>
              <a:rPr lang="en-US" sz="2800" kern="0" dirty="0" smtClean="0">
                <a:solidFill>
                  <a:srgbClr val="000000"/>
                </a:solidFill>
                <a:ea typeface="ＭＳ Ｐゴシック"/>
              </a:rPr>
              <a:t/>
            </a:r>
            <a:br>
              <a:rPr lang="en-US" sz="2800" kern="0" dirty="0" smtClean="0">
                <a:solidFill>
                  <a:srgbClr val="000000"/>
                </a:solidFill>
                <a:ea typeface="ＭＳ Ｐゴシック"/>
              </a:rPr>
            </a:br>
            <a:endParaRPr lang="en-US" sz="2800" kern="0" dirty="0" smtClean="0">
              <a:solidFill>
                <a:srgbClr val="000000"/>
              </a:solidFill>
              <a:ea typeface="ＭＳ Ｐゴシック"/>
            </a:endParaRP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err="1" smtClean="0">
                <a:solidFill>
                  <a:srgbClr val="ADADAD"/>
                </a:solidFill>
                <a:ea typeface="ＭＳ Ｐゴシック"/>
              </a:rPr>
              <a:t>OpenMP</a:t>
            </a:r>
            <a:r>
              <a:rPr lang="en-US" sz="2800" kern="0" dirty="0" smtClean="0">
                <a:solidFill>
                  <a:srgbClr val="ADADAD"/>
                </a:solidFill>
                <a:ea typeface="ＭＳ Ｐゴシック"/>
              </a:rPr>
              <a:t> Features</a:t>
            </a:r>
            <a:br>
              <a:rPr lang="en-US" sz="2800" kern="0" dirty="0" smtClean="0">
                <a:solidFill>
                  <a:srgbClr val="ADADAD"/>
                </a:solidFill>
                <a:ea typeface="ＭＳ Ｐゴシック"/>
              </a:rPr>
            </a:br>
            <a:endParaRPr lang="en-US" sz="2800" kern="0" dirty="0" smtClean="0">
              <a:solidFill>
                <a:srgbClr val="ADADAD"/>
              </a:solidFill>
              <a:ea typeface="ＭＳ Ｐゴシック"/>
            </a:endParaRP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err="1" smtClean="0">
                <a:solidFill>
                  <a:schemeClr val="bg2"/>
                </a:solidFill>
                <a:ea typeface="ＭＳ Ｐゴシック"/>
              </a:rPr>
              <a:t>OpenMP</a:t>
            </a:r>
            <a:r>
              <a:rPr lang="en-US" sz="2800" kern="0" dirty="0" smtClean="0">
                <a:solidFill>
                  <a:schemeClr val="bg2"/>
                </a:solidFill>
                <a:ea typeface="ＭＳ Ｐゴシック"/>
              </a:rPr>
              <a:t> Implementation</a:t>
            </a:r>
          </a:p>
          <a:p>
            <a:pPr lvl="1" indent="-342900" defTabSz="914400" eaLnBrk="1" hangingPunct="1">
              <a:lnSpc>
                <a:spcPct val="80000"/>
              </a:lnSpc>
              <a:buClrTx/>
              <a:buFont typeface="Wingdings" charset="0"/>
              <a:buChar char="§"/>
              <a:defRPr/>
            </a:pPr>
            <a:r>
              <a:rPr lang="en-US" kern="0" dirty="0" smtClean="0">
                <a:solidFill>
                  <a:schemeClr val="accent1"/>
                </a:solidFill>
              </a:rPr>
              <a:t>Create Teams of Threads</a:t>
            </a:r>
          </a:p>
          <a:p>
            <a:pPr lvl="1" indent="-342900" defTabSz="914400" eaLnBrk="1" hangingPunct="1">
              <a:lnSpc>
                <a:spcPct val="80000"/>
              </a:lnSpc>
              <a:buClrTx/>
              <a:buFont typeface="Wingdings" charset="0"/>
              <a:buChar char="§"/>
              <a:defRPr/>
            </a:pPr>
            <a:r>
              <a:rPr lang="en-US" kern="0" dirty="0" smtClean="0"/>
              <a:t>Share Work among Threads</a:t>
            </a:r>
          </a:p>
          <a:p>
            <a:pPr lvl="1" indent="-342900" defTabSz="914400" eaLnBrk="1" hangingPunct="1">
              <a:lnSpc>
                <a:spcPct val="80000"/>
              </a:lnSpc>
              <a:buClrTx/>
              <a:buFont typeface="Wingdings" charset="0"/>
              <a:buChar char="§"/>
              <a:defRPr/>
            </a:pPr>
            <a:r>
              <a:rPr lang="en-US" kern="0" dirty="0" smtClean="0">
                <a:solidFill>
                  <a:schemeClr val="accent1"/>
                </a:solidFill>
              </a:rPr>
              <a:t>Manage Data-Scoping</a:t>
            </a:r>
          </a:p>
          <a:p>
            <a:pPr lvl="1" indent="-342900" defTabSz="914400" eaLnBrk="1" hangingPunct="1">
              <a:lnSpc>
                <a:spcPct val="80000"/>
              </a:lnSpc>
              <a:buClrTx/>
              <a:buFont typeface="Wingdings" charset="0"/>
              <a:buChar char="§"/>
              <a:defRPr/>
            </a:pPr>
            <a:r>
              <a:rPr lang="en-US" kern="0" dirty="0" smtClean="0">
                <a:solidFill>
                  <a:schemeClr val="accent1"/>
                </a:solidFill>
              </a:rPr>
              <a:t>Synchronize Threads and Variables</a:t>
            </a:r>
          </a:p>
          <a:p>
            <a:pPr marL="342900" marR="0" lvl="0" indent="-342900" algn="l" defTabSz="914400" rtl="0" eaLnBrk="1" fontAlgn="base" latinLnBrk="0" hangingPunct="1">
              <a:lnSpc>
                <a:spcPct val="80000"/>
              </a:lnSpc>
              <a:spcBef>
                <a:spcPct val="20000"/>
              </a:spcBef>
              <a:spcAft>
                <a:spcPct val="0"/>
              </a:spcAft>
              <a:buClrTx/>
              <a:buSzPct val="125000"/>
              <a:buNone/>
              <a:tabLst/>
              <a:defRPr/>
            </a:pPr>
            <a:endParaRPr lang="en-US" sz="2800" kern="0" noProof="0" dirty="0">
              <a:solidFill>
                <a:srgbClr val="ADADAD"/>
              </a:solidFill>
              <a:ea typeface="ＭＳ Ｐゴシック"/>
            </a:endParaRPr>
          </a:p>
          <a:p>
            <a:pPr defTabSz="914400" eaLnBrk="1" hangingPunct="1">
              <a:lnSpc>
                <a:spcPct val="80000"/>
              </a:lnSpc>
              <a:buClrTx/>
              <a:buFont typeface="Wingdings" charset="0"/>
              <a:buChar char="§"/>
              <a:defRPr/>
            </a:pPr>
            <a:r>
              <a:rPr lang="en-US" sz="2800" kern="0" dirty="0" smtClean="0">
                <a:solidFill>
                  <a:schemeClr val="accent5">
                    <a:lumMod val="90000"/>
                  </a:schemeClr>
                </a:solidFill>
              </a:rPr>
              <a:t>Getting Started with </a:t>
            </a:r>
            <a:r>
              <a:rPr lang="en-US" sz="2800" kern="0" dirty="0" err="1" smtClean="0">
                <a:solidFill>
                  <a:schemeClr val="accent5">
                    <a:lumMod val="90000"/>
                  </a:schemeClr>
                </a:solidFill>
              </a:rPr>
              <a:t>OpenMP</a:t>
            </a:r>
            <a:r>
              <a:rPr lang="en-US" sz="2800" kern="0" dirty="0" smtClean="0">
                <a:solidFill>
                  <a:schemeClr val="accent5">
                    <a:lumMod val="90000"/>
                  </a:schemeClr>
                </a:solidFill>
              </a:rPr>
              <a:t> on 6678</a:t>
            </a:r>
          </a:p>
          <a:p>
            <a:pPr defTabSz="914400" eaLnBrk="1" hangingPunct="1">
              <a:lnSpc>
                <a:spcPct val="80000"/>
              </a:lnSpc>
              <a:buClr>
                <a:srgbClr val="FF0000"/>
              </a:buClr>
              <a:buNone/>
              <a:defRPr/>
            </a:pPr>
            <a:endParaRPr lang="en-US" sz="2800" kern="0" dirty="0">
              <a:solidFill>
                <a:schemeClr val="accent5">
                  <a:lumMod val="90000"/>
                </a:schemeClr>
              </a:solidFill>
            </a:endParaRPr>
          </a:p>
          <a:p>
            <a:pPr marL="342900" marR="0" lvl="0" indent="-342900" algn="l" defTabSz="914400" rtl="0" eaLnBrk="1" fontAlgn="base" latinLnBrk="0" hangingPunct="1">
              <a:lnSpc>
                <a:spcPct val="80000"/>
              </a:lnSpc>
              <a:spcBef>
                <a:spcPct val="20000"/>
              </a:spcBef>
              <a:spcAft>
                <a:spcPct val="0"/>
              </a:spcAft>
              <a:buClr>
                <a:srgbClr val="FF0000"/>
              </a:buClr>
              <a:buSzPct val="125000"/>
              <a:buFont typeface="Wingdings" charset="0"/>
              <a:buChar char="§"/>
              <a:tabLst/>
              <a:defRPr/>
            </a:pPr>
            <a:endParaRPr lang="en-US" sz="2800" kern="0" noProof="0" dirty="0" smtClean="0">
              <a:solidFill>
                <a:srgbClr val="ADADAD"/>
              </a:solidFill>
              <a:latin typeface="Arial"/>
              <a:ea typeface="ＭＳ Ｐゴシック"/>
            </a:endParaRPr>
          </a:p>
          <a:p>
            <a:pPr marL="0" marR="0" lvl="0" indent="0" algn="l" defTabSz="914400" rtl="0" eaLnBrk="1" fontAlgn="base" latinLnBrk="0" hangingPunct="1">
              <a:lnSpc>
                <a:spcPct val="80000"/>
              </a:lnSpc>
              <a:spcBef>
                <a:spcPct val="20000"/>
              </a:spcBef>
              <a:spcAft>
                <a:spcPct val="0"/>
              </a:spcAft>
              <a:buClr>
                <a:srgbClr val="FF0000"/>
              </a:buClr>
              <a:buSzPct val="125000"/>
              <a:buNone/>
              <a:tabLst/>
              <a:defRPr/>
            </a:pPr>
            <a:endParaRPr kumimoji="0" lang="en-US" sz="3600" b="1" i="0" u="none" strike="noStrike" kern="0" cap="none" spc="0" normalizeH="0" baseline="0" noProof="0" dirty="0" smtClean="0">
              <a:ln>
                <a:noFill/>
              </a:ln>
              <a:solidFill>
                <a:srgbClr val="000000"/>
              </a:solidFill>
              <a:effectLst/>
              <a:uLnTx/>
              <a:uFillTx/>
              <a:latin typeface="Arial"/>
              <a:ea typeface="ＭＳ Ｐゴシック"/>
            </a:endParaRPr>
          </a:p>
        </p:txBody>
      </p:sp>
      <p:sp>
        <p:nvSpPr>
          <p:cNvPr id="2" name="TextBox 1"/>
          <p:cNvSpPr txBox="1"/>
          <p:nvPr/>
        </p:nvSpPr>
        <p:spPr>
          <a:xfrm>
            <a:off x="12700507" y="1737311"/>
            <a:ext cx="184666" cy="369332"/>
          </a:xfrm>
          <a:prstGeom prst="rect">
            <a:avLst/>
          </a:prstGeom>
          <a:noFill/>
        </p:spPr>
        <p:txBody>
          <a:bodyPr wrap="none" rtlCol="0">
            <a:spAutoFit/>
          </a:bodyPr>
          <a:lstStyle/>
          <a:p>
            <a:endParaRPr lang="en-US"/>
          </a:p>
        </p:txBody>
      </p:sp>
      <p:sp>
        <p:nvSpPr>
          <p:cNvPr id="5" name="Rectangle 2"/>
          <p:cNvSpPr txBox="1">
            <a:spLocks noChangeArrowheads="1"/>
          </p:cNvSpPr>
          <p:nvPr/>
        </p:nvSpPr>
        <p:spPr bwMode="auto">
          <a:xfrm>
            <a:off x="228600" y="151195"/>
            <a:ext cx="8435975"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j-lt"/>
                <a:ea typeface="ＭＳ Ｐゴシック"/>
                <a:cs typeface="ＭＳ Ｐゴシック"/>
              </a:rPr>
              <a:t>Agenda</a:t>
            </a:r>
          </a:p>
        </p:txBody>
      </p:sp>
    </p:spTree>
    <p:extLst>
      <p:ext uri="{BB962C8B-B14F-4D97-AF65-F5344CB8AC3E}">
        <p14:creationId xmlns="" xmlns:p14="http://schemas.microsoft.com/office/powerpoint/2010/main" val="3075221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
          <p:cNvSpPr txBox="1">
            <a:spLocks noChangeArrowheads="1"/>
          </p:cNvSpPr>
          <p:nvPr/>
        </p:nvSpPr>
        <p:spPr bwMode="auto">
          <a:xfrm>
            <a:off x="333375" y="935389"/>
            <a:ext cx="8618538" cy="46688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5000"/>
              <a:buFont typeface="Wingdings" pitchFamily="2" charset="2"/>
              <a:buChar char="§"/>
              <a:defRPr sz="2400" b="1">
                <a:solidFill>
                  <a:schemeClr val="tx1"/>
                </a:solidFill>
                <a:latin typeface="+mn-lt"/>
                <a:ea typeface="+mn-ea"/>
                <a:cs typeface="ＭＳ Ｐゴシック"/>
              </a:defRPr>
            </a:lvl1pPr>
            <a:lvl2pPr marL="742950" indent="-285750" algn="l" rtl="0" eaLnBrk="0" fontAlgn="base" hangingPunct="0">
              <a:spcBef>
                <a:spcPct val="20000"/>
              </a:spcBef>
              <a:spcAft>
                <a:spcPct val="0"/>
              </a:spcAft>
              <a:buClr>
                <a:schemeClr val="bg2"/>
              </a:buClr>
              <a:buSzPct val="125000"/>
              <a:buFont typeface="Wingdings" pitchFamily="2" charset="2"/>
              <a:buChar char="§"/>
              <a:defRPr sz="2000" b="1">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0" defTabSz="914400" eaLnBrk="1" hangingPunct="1">
              <a:lnSpc>
                <a:spcPct val="80000"/>
              </a:lnSpc>
              <a:buClrTx/>
              <a:buFont typeface="Wingdings" charset="0"/>
              <a:buChar char="§"/>
              <a:defRPr/>
            </a:pPr>
            <a:r>
              <a:rPr lang="en-US" kern="0" dirty="0" smtClean="0">
                <a:solidFill>
                  <a:srgbClr val="000000"/>
                </a:solidFill>
              </a:rPr>
              <a:t>Share Work </a:t>
            </a:r>
            <a:r>
              <a:rPr lang="en-US" kern="0" dirty="0">
                <a:solidFill>
                  <a:srgbClr val="000000"/>
                </a:solidFill>
              </a:rPr>
              <a:t>among </a:t>
            </a:r>
            <a:r>
              <a:rPr lang="en-US" kern="0" dirty="0" smtClean="0">
                <a:solidFill>
                  <a:srgbClr val="000000"/>
                </a:solidFill>
              </a:rPr>
              <a:t>Threads</a:t>
            </a:r>
            <a:endParaRPr lang="en-US" kern="0" dirty="0">
              <a:solidFill>
                <a:srgbClr val="000000"/>
              </a:solidFill>
            </a:endParaRPr>
          </a:p>
          <a:p>
            <a:pPr lvl="1" indent="-342900" defTabSz="914400" eaLnBrk="1" hangingPunct="1">
              <a:buClrTx/>
              <a:buFont typeface="Wingdings" charset="0"/>
              <a:buChar char="§"/>
              <a:defRPr/>
            </a:pPr>
            <a:r>
              <a:rPr lang="en-US" b="0" kern="0" dirty="0" smtClean="0">
                <a:solidFill>
                  <a:srgbClr val="000000"/>
                </a:solidFill>
              </a:rPr>
              <a:t>By default each thread redundantly executes all code in // region</a:t>
            </a:r>
          </a:p>
          <a:p>
            <a:pPr lvl="1" indent="-342900" defTabSz="914400" eaLnBrk="1" hangingPunct="1">
              <a:buClrTx/>
              <a:buFont typeface="Wingdings" charset="0"/>
              <a:buChar char="§"/>
              <a:defRPr/>
            </a:pPr>
            <a:r>
              <a:rPr lang="en-US" b="0" kern="0" dirty="0" smtClean="0">
                <a:solidFill>
                  <a:srgbClr val="000000"/>
                </a:solidFill>
              </a:rPr>
              <a:t>Programmer can insert </a:t>
            </a:r>
            <a:r>
              <a:rPr lang="en-US" i="1" kern="0" dirty="0" smtClean="0">
                <a:solidFill>
                  <a:srgbClr val="00B050"/>
                </a:solidFill>
              </a:rPr>
              <a:t>work-sharing constructs </a:t>
            </a:r>
            <a:r>
              <a:rPr lang="en-US" b="0" kern="0" dirty="0" smtClean="0">
                <a:solidFill>
                  <a:srgbClr val="000000"/>
                </a:solidFill>
              </a:rPr>
              <a:t>to express </a:t>
            </a:r>
            <a:r>
              <a:rPr lang="en-US" b="0" kern="0" dirty="0">
                <a:solidFill>
                  <a:srgbClr val="000000"/>
                </a:solidFill>
              </a:rPr>
              <a:t>how computation should be </a:t>
            </a:r>
            <a:r>
              <a:rPr lang="en-US" b="0" kern="0" dirty="0" smtClean="0">
                <a:solidFill>
                  <a:srgbClr val="000000"/>
                </a:solidFill>
              </a:rPr>
              <a:t>distributed</a:t>
            </a:r>
          </a:p>
          <a:p>
            <a:pPr marL="400050" lvl="1" indent="0" defTabSz="914400" eaLnBrk="1" hangingPunct="1">
              <a:buClrTx/>
              <a:buNone/>
              <a:defRPr/>
            </a:pPr>
            <a:endParaRPr lang="en-US" b="0" kern="0" dirty="0" smtClean="0">
              <a:solidFill>
                <a:srgbClr val="000000"/>
              </a:solidFill>
            </a:endParaRPr>
          </a:p>
          <a:p>
            <a:pPr lvl="1" indent="-342900" defTabSz="914400" eaLnBrk="1" hangingPunct="1">
              <a:buClrTx/>
              <a:buFont typeface="Wingdings" charset="0"/>
              <a:buChar char="§"/>
              <a:defRPr/>
            </a:pPr>
            <a:r>
              <a:rPr lang="en-US" b="0" kern="0" dirty="0" smtClean="0">
                <a:solidFill>
                  <a:srgbClr val="000000"/>
                </a:solidFill>
              </a:rPr>
              <a:t>Example: Distribute</a:t>
            </a:r>
            <a:r>
              <a:rPr lang="en-US" b="0" i="1" kern="0" dirty="0" smtClean="0">
                <a:solidFill>
                  <a:srgbClr val="000000"/>
                </a:solidFill>
              </a:rPr>
              <a:t> for </a:t>
            </a:r>
            <a:r>
              <a:rPr lang="en-US" b="0" kern="0" dirty="0" smtClean="0">
                <a:solidFill>
                  <a:srgbClr val="000000"/>
                </a:solidFill>
              </a:rPr>
              <a:t>loop</a:t>
            </a:r>
          </a:p>
          <a:p>
            <a:pPr lvl="2" indent="-342900" defTabSz="914400" eaLnBrk="1" hangingPunct="1">
              <a:buFont typeface="Wingdings" charset="0"/>
              <a:buChar char="§"/>
              <a:defRPr/>
            </a:pPr>
            <a:r>
              <a:rPr lang="en-US" b="0" kern="0" dirty="0" smtClean="0">
                <a:solidFill>
                  <a:srgbClr val="000000"/>
                </a:solidFill>
              </a:rPr>
              <a:t>Applicable only to </a:t>
            </a:r>
            <a:r>
              <a:rPr lang="en-US" b="0" kern="0" dirty="0">
                <a:solidFill>
                  <a:srgbClr val="000000"/>
                </a:solidFill>
              </a:rPr>
              <a:t>loops </a:t>
            </a:r>
            <a:r>
              <a:rPr lang="en-US" b="0" kern="0" dirty="0" smtClean="0">
                <a:solidFill>
                  <a:srgbClr val="000000"/>
                </a:solidFill>
              </a:rPr>
              <a:t>where iterations are independent, i.e. changing order of execution won’t matter</a:t>
            </a:r>
          </a:p>
          <a:p>
            <a:pPr lvl="2" indent="-342900" defTabSz="914400" eaLnBrk="1" hangingPunct="1">
              <a:buFont typeface="Wingdings" charset="0"/>
              <a:buChar char="§"/>
              <a:defRPr/>
            </a:pPr>
            <a:r>
              <a:rPr lang="en-US" b="1" kern="0" dirty="0" smtClean="0">
                <a:solidFill>
                  <a:srgbClr val="00B050"/>
                </a:solidFill>
                <a:latin typeface="Courier"/>
                <a:cs typeface="Courier"/>
              </a:rPr>
              <a:t>#</a:t>
            </a:r>
            <a:r>
              <a:rPr lang="en-US" b="1" kern="0" dirty="0">
                <a:solidFill>
                  <a:srgbClr val="00B050"/>
                </a:solidFill>
                <a:latin typeface="Courier"/>
                <a:cs typeface="Courier"/>
              </a:rPr>
              <a:t>pragma </a:t>
            </a:r>
            <a:r>
              <a:rPr lang="en-US" b="1" kern="0" dirty="0" err="1">
                <a:solidFill>
                  <a:srgbClr val="00B050"/>
                </a:solidFill>
                <a:latin typeface="Courier"/>
                <a:cs typeface="Courier"/>
              </a:rPr>
              <a:t>omp</a:t>
            </a:r>
            <a:r>
              <a:rPr lang="en-US" b="1" kern="0" dirty="0">
                <a:solidFill>
                  <a:srgbClr val="00B050"/>
                </a:solidFill>
                <a:latin typeface="Courier"/>
                <a:cs typeface="Courier"/>
              </a:rPr>
              <a:t> </a:t>
            </a:r>
            <a:r>
              <a:rPr lang="en-US" b="1" kern="0" dirty="0" smtClean="0">
                <a:solidFill>
                  <a:srgbClr val="00B050"/>
                </a:solidFill>
                <a:latin typeface="Courier"/>
                <a:cs typeface="Courier"/>
              </a:rPr>
              <a:t>for</a:t>
            </a:r>
          </a:p>
          <a:p>
            <a:pPr marL="800100" lvl="2" indent="0" defTabSz="914400" eaLnBrk="1" hangingPunct="1">
              <a:buNone/>
              <a:defRPr/>
            </a:pPr>
            <a:endParaRPr lang="en-US" b="0" kern="0" dirty="0" smtClean="0">
              <a:solidFill>
                <a:srgbClr val="000000"/>
              </a:solidFill>
              <a:latin typeface="Courier"/>
              <a:cs typeface="Courier"/>
            </a:endParaRPr>
          </a:p>
          <a:p>
            <a:pPr lvl="1" indent="-342900" defTabSz="914400" eaLnBrk="1" hangingPunct="1">
              <a:buClrTx/>
              <a:buFont typeface="Wingdings" charset="0"/>
              <a:buChar char="§"/>
              <a:defRPr/>
            </a:pPr>
            <a:r>
              <a:rPr lang="en-US" b="0" kern="0" dirty="0" smtClean="0">
                <a:solidFill>
                  <a:srgbClr val="000000"/>
                </a:solidFill>
              </a:rPr>
              <a:t>Example: Distribute multiple tasks</a:t>
            </a:r>
          </a:p>
          <a:p>
            <a:pPr lvl="2" indent="-342900" defTabSz="914400" eaLnBrk="1" hangingPunct="1">
              <a:buFont typeface="Wingdings" charset="0"/>
              <a:buChar char="§"/>
              <a:defRPr/>
            </a:pPr>
            <a:r>
              <a:rPr lang="en-US" b="1" kern="0" dirty="0">
                <a:solidFill>
                  <a:srgbClr val="00B050"/>
                </a:solidFill>
                <a:latin typeface="Courier"/>
                <a:cs typeface="Courier"/>
              </a:rPr>
              <a:t>#pragma </a:t>
            </a:r>
            <a:r>
              <a:rPr lang="en-US" b="1" kern="0" dirty="0" err="1">
                <a:solidFill>
                  <a:srgbClr val="00B050"/>
                </a:solidFill>
                <a:latin typeface="Courier"/>
                <a:cs typeface="Courier"/>
              </a:rPr>
              <a:t>omp</a:t>
            </a:r>
            <a:r>
              <a:rPr lang="en-US" b="1" kern="0" dirty="0">
                <a:solidFill>
                  <a:srgbClr val="00B050"/>
                </a:solidFill>
                <a:latin typeface="Courier"/>
                <a:cs typeface="Courier"/>
              </a:rPr>
              <a:t> </a:t>
            </a:r>
            <a:r>
              <a:rPr lang="en-US" b="1" kern="0" dirty="0" smtClean="0">
                <a:solidFill>
                  <a:srgbClr val="00B050"/>
                </a:solidFill>
                <a:latin typeface="Courier"/>
                <a:cs typeface="Courier"/>
              </a:rPr>
              <a:t>section</a:t>
            </a:r>
            <a:endParaRPr lang="en-US" b="1" kern="0" dirty="0">
              <a:solidFill>
                <a:srgbClr val="00B050"/>
              </a:solidFill>
              <a:latin typeface="Courier"/>
              <a:cs typeface="Courier"/>
            </a:endParaRPr>
          </a:p>
          <a:p>
            <a:pPr marL="800100" lvl="2" indent="0" defTabSz="914400" eaLnBrk="1" hangingPunct="1">
              <a:buClr>
                <a:srgbClr val="FF0000"/>
              </a:buClr>
              <a:buNone/>
              <a:defRPr/>
            </a:pPr>
            <a:endParaRPr lang="en-US" b="0" kern="0" dirty="0">
              <a:solidFill>
                <a:srgbClr val="000000"/>
              </a:solidFill>
            </a:endParaRPr>
          </a:p>
          <a:p>
            <a:pPr lvl="1" indent="-342900" defTabSz="914400" eaLnBrk="1" hangingPunct="1">
              <a:buClr>
                <a:srgbClr val="FF0000"/>
              </a:buClr>
              <a:buFont typeface="Wingdings" charset="0"/>
              <a:buChar char="§"/>
              <a:defRPr/>
            </a:pPr>
            <a:endParaRPr lang="en-US" b="0" kern="0" dirty="0" smtClean="0">
              <a:solidFill>
                <a:srgbClr val="000000"/>
              </a:solidFill>
              <a:latin typeface="Courier"/>
              <a:cs typeface="Courier"/>
            </a:endParaRPr>
          </a:p>
          <a:p>
            <a:pPr lvl="1" indent="-342900" defTabSz="914400" eaLnBrk="1" hangingPunct="1">
              <a:buClr>
                <a:srgbClr val="FF0000"/>
              </a:buClr>
              <a:buFont typeface="Wingdings" charset="0"/>
              <a:buChar char="§"/>
              <a:defRPr/>
            </a:pPr>
            <a:endParaRPr lang="en-US" b="0" kern="0" dirty="0" smtClean="0">
              <a:solidFill>
                <a:srgbClr val="000000"/>
              </a:solidFill>
              <a:latin typeface="Courier"/>
              <a:cs typeface="Courier"/>
            </a:endParaRPr>
          </a:p>
          <a:p>
            <a:pPr lvl="1" indent="-342900" defTabSz="914400" eaLnBrk="1" hangingPunct="1">
              <a:buClr>
                <a:srgbClr val="FF0000"/>
              </a:buClr>
              <a:buFont typeface="Wingdings" charset="0"/>
              <a:buChar char="§"/>
              <a:defRPr/>
            </a:pPr>
            <a:endParaRPr lang="en-US" b="0" kern="0" dirty="0">
              <a:solidFill>
                <a:srgbClr val="000000"/>
              </a:solidFill>
              <a:latin typeface="Courier"/>
              <a:cs typeface="Courier"/>
            </a:endParaRPr>
          </a:p>
          <a:p>
            <a:pPr lvl="1" indent="-342900" defTabSz="914400" eaLnBrk="1" hangingPunct="1">
              <a:lnSpc>
                <a:spcPct val="80000"/>
              </a:lnSpc>
              <a:buClr>
                <a:srgbClr val="FF0000"/>
              </a:buClr>
              <a:buFont typeface="Wingdings" charset="0"/>
              <a:buChar char="§"/>
              <a:defRPr/>
            </a:pPr>
            <a:endParaRPr lang="en-US" sz="1800" b="0" kern="0" dirty="0">
              <a:solidFill>
                <a:srgbClr val="000000"/>
              </a:solidFill>
            </a:endParaRPr>
          </a:p>
          <a:p>
            <a:pPr lvl="1" indent="-342900" defTabSz="914400" eaLnBrk="1" hangingPunct="1">
              <a:lnSpc>
                <a:spcPct val="80000"/>
              </a:lnSpc>
              <a:buClr>
                <a:srgbClr val="FF0000"/>
              </a:buClr>
              <a:buFont typeface="Wingdings" charset="0"/>
              <a:buChar char="§"/>
              <a:defRPr/>
            </a:pPr>
            <a:endParaRPr lang="en-US" sz="1800" b="0" kern="0" dirty="0">
              <a:solidFill>
                <a:srgbClr val="000000"/>
              </a:solidFill>
            </a:endParaRPr>
          </a:p>
          <a:p>
            <a:pPr marL="1257300" lvl="3" indent="0" defTabSz="914400" eaLnBrk="1" hangingPunct="1">
              <a:lnSpc>
                <a:spcPct val="80000"/>
              </a:lnSpc>
              <a:buClr>
                <a:srgbClr val="FF0000"/>
              </a:buClr>
              <a:buNone/>
              <a:defRPr/>
            </a:pPr>
            <a:endParaRPr lang="en-US" sz="1800" kern="0" dirty="0">
              <a:solidFill>
                <a:srgbClr val="000000"/>
              </a:solidFill>
              <a:latin typeface="Courier New"/>
              <a:cs typeface="Courier New"/>
            </a:endParaRPr>
          </a:p>
          <a:p>
            <a:pPr lvl="1" indent="-342900" defTabSz="914400" eaLnBrk="1" hangingPunct="1">
              <a:lnSpc>
                <a:spcPct val="80000"/>
              </a:lnSpc>
              <a:buClr>
                <a:srgbClr val="FF0000"/>
              </a:buClr>
              <a:buFont typeface="Wingdings" charset="0"/>
              <a:buChar char="§"/>
              <a:defRPr/>
            </a:pPr>
            <a:endParaRPr lang="en-US" sz="1800" b="0" kern="0" dirty="0">
              <a:solidFill>
                <a:srgbClr val="000000"/>
              </a:solidFill>
            </a:endParaRPr>
          </a:p>
          <a:p>
            <a:pPr marL="1257300" lvl="3" indent="0" defTabSz="914400" eaLnBrk="1" hangingPunct="1">
              <a:lnSpc>
                <a:spcPct val="80000"/>
              </a:lnSpc>
              <a:buClr>
                <a:srgbClr val="FF0000"/>
              </a:buClr>
              <a:buNone/>
              <a:defRPr/>
            </a:pPr>
            <a:endParaRPr lang="en-US" sz="1800" kern="0" dirty="0">
              <a:solidFill>
                <a:srgbClr val="000000"/>
              </a:solidFill>
              <a:latin typeface="Courier New"/>
              <a:cs typeface="Courier New"/>
            </a:endParaRPr>
          </a:p>
        </p:txBody>
      </p:sp>
      <p:sp>
        <p:nvSpPr>
          <p:cNvPr id="4" name="Rectangle 2"/>
          <p:cNvSpPr txBox="1">
            <a:spLocks noChangeArrowheads="1"/>
          </p:cNvSpPr>
          <p:nvPr/>
        </p:nvSpPr>
        <p:spPr bwMode="auto">
          <a:xfrm>
            <a:off x="228600" y="151195"/>
            <a:ext cx="8435975"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j-lt"/>
                <a:ea typeface="ＭＳ Ｐゴシック"/>
                <a:cs typeface="ＭＳ Ｐゴシック"/>
              </a:rPr>
              <a:t>Implementation: Use </a:t>
            </a:r>
            <a:r>
              <a:rPr lang="en-US" sz="4000" kern="0" dirty="0" err="1" smtClean="0">
                <a:latin typeface="+mj-lt"/>
                <a:ea typeface="ＭＳ Ｐゴシック"/>
                <a:cs typeface="ＭＳ Ｐゴシック"/>
              </a:rPr>
              <a:t>OpenMP</a:t>
            </a:r>
            <a:r>
              <a:rPr lang="en-US" sz="4000" kern="0" dirty="0" smtClean="0">
                <a:latin typeface="+mj-lt"/>
                <a:ea typeface="ＭＳ Ｐゴシック"/>
                <a:cs typeface="ＭＳ Ｐゴシック"/>
              </a:rPr>
              <a:t> to… </a:t>
            </a:r>
          </a:p>
        </p:txBody>
      </p:sp>
    </p:spTree>
    <p:extLst>
      <p:ext uri="{BB962C8B-B14F-4D97-AF65-F5344CB8AC3E}">
        <p14:creationId xmlns="" xmlns:p14="http://schemas.microsoft.com/office/powerpoint/2010/main" val="15300112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28600" y="76200"/>
            <a:ext cx="8686800" cy="762000"/>
          </a:xfrm>
          <a:noFill/>
        </p:spPr>
        <p:txBody>
          <a:bodyPr>
            <a:normAutofit/>
          </a:bodyPr>
          <a:lstStyle/>
          <a:p>
            <a:pPr eaLnBrk="1" hangingPunct="1">
              <a:lnSpc>
                <a:spcPct val="88000"/>
              </a:lnSpc>
            </a:pPr>
            <a:r>
              <a:rPr lang="en-US" sz="3800" dirty="0" smtClean="0"/>
              <a:t>Implementation: Work-sharing Constructs</a:t>
            </a:r>
            <a:endParaRPr lang="en-US" sz="3800" dirty="0" smtClean="0">
              <a:solidFill>
                <a:schemeClr val="accent1"/>
              </a:solidFill>
            </a:endParaRPr>
          </a:p>
        </p:txBody>
      </p:sp>
      <p:sp>
        <p:nvSpPr>
          <p:cNvPr id="1652739" name="Rectangle 3"/>
          <p:cNvSpPr>
            <a:spLocks noChangeArrowheads="1"/>
          </p:cNvSpPr>
          <p:nvPr/>
        </p:nvSpPr>
        <p:spPr bwMode="auto">
          <a:xfrm>
            <a:off x="3330810" y="1048978"/>
            <a:ext cx="5353611" cy="400752"/>
          </a:xfrm>
          <a:prstGeom prst="rect">
            <a:avLst/>
          </a:prstGeom>
          <a:solidFill>
            <a:schemeClr val="accent1">
              <a:lumMod val="20000"/>
              <a:lumOff val="80000"/>
            </a:schemeClr>
          </a:solidFill>
          <a:ln w="12700">
            <a:noFill/>
            <a:miter lim="800000"/>
            <a:headEnd/>
            <a:tailEnd/>
          </a:ln>
          <a:effectLst/>
        </p:spPr>
        <p:txBody>
          <a:bodyPr wrap="square" lIns="92075" tIns="46038" rIns="92075" bIns="46038">
            <a:spAutoFit/>
          </a:bodyPr>
          <a:lstStyle/>
          <a:p>
            <a:pPr>
              <a:spcBef>
                <a:spcPct val="50000"/>
              </a:spcBef>
              <a:defRPr/>
            </a:pPr>
            <a:r>
              <a:rPr lang="en-US" sz="2000" b="0" dirty="0">
                <a:latin typeface="+mn-lt"/>
                <a:ea typeface="+mn-ea"/>
              </a:rPr>
              <a:t>for(</a:t>
            </a:r>
            <a:r>
              <a:rPr lang="en-US" sz="2000" b="0" dirty="0" err="1">
                <a:latin typeface="+mn-lt"/>
                <a:ea typeface="+mn-ea"/>
              </a:rPr>
              <a:t>i</a:t>
            </a:r>
            <a:r>
              <a:rPr lang="en-US" sz="2000" b="0" dirty="0">
                <a:latin typeface="+mn-lt"/>
                <a:ea typeface="+mn-ea"/>
              </a:rPr>
              <a:t>=0</a:t>
            </a:r>
            <a:r>
              <a:rPr lang="en-US" sz="2000" b="0" dirty="0" smtClean="0">
                <a:latin typeface="+mn-lt"/>
                <a:ea typeface="+mn-ea"/>
              </a:rPr>
              <a:t>;i&lt;</a:t>
            </a:r>
            <a:r>
              <a:rPr lang="en-US" sz="2000" b="0" dirty="0" err="1">
                <a:latin typeface="+mn-lt"/>
                <a:ea typeface="+mn-ea"/>
              </a:rPr>
              <a:t>N;i</a:t>
            </a:r>
            <a:r>
              <a:rPr lang="en-US" sz="2000" b="0" dirty="0">
                <a:latin typeface="+mn-lt"/>
                <a:ea typeface="+mn-ea"/>
              </a:rPr>
              <a:t>++)   { a[</a:t>
            </a:r>
            <a:r>
              <a:rPr lang="en-US" sz="2000" b="0" dirty="0" err="1">
                <a:latin typeface="+mn-lt"/>
                <a:ea typeface="+mn-ea"/>
              </a:rPr>
              <a:t>i</a:t>
            </a:r>
            <a:r>
              <a:rPr lang="en-US" sz="2000" b="0" dirty="0">
                <a:latin typeface="+mn-lt"/>
                <a:ea typeface="+mn-ea"/>
              </a:rPr>
              <a:t>] = a[</a:t>
            </a:r>
            <a:r>
              <a:rPr lang="en-US" sz="2000" b="0" dirty="0" err="1">
                <a:latin typeface="+mn-lt"/>
                <a:ea typeface="+mn-ea"/>
              </a:rPr>
              <a:t>i</a:t>
            </a:r>
            <a:r>
              <a:rPr lang="en-US" sz="2000" b="0" dirty="0">
                <a:latin typeface="+mn-lt"/>
                <a:ea typeface="+mn-ea"/>
              </a:rPr>
              <a:t>] + b[</a:t>
            </a:r>
            <a:r>
              <a:rPr lang="en-US" sz="2000" b="0" dirty="0" err="1">
                <a:latin typeface="+mn-lt"/>
                <a:ea typeface="+mn-ea"/>
              </a:rPr>
              <a:t>i</a:t>
            </a:r>
            <a:r>
              <a:rPr lang="en-US" sz="2000" b="0" dirty="0">
                <a:latin typeface="+mn-lt"/>
                <a:ea typeface="+mn-ea"/>
              </a:rPr>
              <a:t>]</a:t>
            </a:r>
            <a:r>
              <a:rPr lang="en-US" sz="2000" b="0" dirty="0" smtClean="0">
                <a:latin typeface="+mn-lt"/>
                <a:ea typeface="+mn-ea"/>
              </a:rPr>
              <a:t>; }</a:t>
            </a:r>
            <a:endParaRPr lang="en-US" sz="2000" b="0" dirty="0">
              <a:latin typeface="+mn-lt"/>
              <a:ea typeface="+mn-ea"/>
            </a:endParaRPr>
          </a:p>
        </p:txBody>
      </p:sp>
      <p:sp>
        <p:nvSpPr>
          <p:cNvPr id="1652740" name="Rectangle 4"/>
          <p:cNvSpPr>
            <a:spLocks noChangeArrowheads="1"/>
          </p:cNvSpPr>
          <p:nvPr/>
        </p:nvSpPr>
        <p:spPr bwMode="auto">
          <a:xfrm>
            <a:off x="3330810" y="1791928"/>
            <a:ext cx="5359165" cy="3170741"/>
          </a:xfrm>
          <a:prstGeom prst="rect">
            <a:avLst/>
          </a:prstGeom>
          <a:solidFill>
            <a:schemeClr val="accent1">
              <a:lumMod val="20000"/>
              <a:lumOff val="80000"/>
            </a:schemeClr>
          </a:solidFill>
          <a:ln w="12700">
            <a:noFill/>
            <a:miter lim="800000"/>
            <a:headEnd/>
            <a:tailEnd/>
          </a:ln>
          <a:effectLst/>
        </p:spPr>
        <p:txBody>
          <a:bodyPr wrap="square" lIns="92075" tIns="46038" rIns="92075" bIns="46038">
            <a:spAutoFit/>
          </a:bodyPr>
          <a:lstStyle/>
          <a:p>
            <a:pPr>
              <a:spcBef>
                <a:spcPct val="50000"/>
              </a:spcBef>
              <a:defRPr/>
            </a:pPr>
            <a:r>
              <a:rPr lang="en-US" sz="2000" b="1" dirty="0">
                <a:solidFill>
                  <a:srgbClr val="008000"/>
                </a:solidFill>
                <a:latin typeface="+mn-lt"/>
                <a:ea typeface="+mn-ea"/>
              </a:rPr>
              <a:t>#pragma </a:t>
            </a:r>
            <a:r>
              <a:rPr lang="en-US" sz="2000" b="1" dirty="0" err="1">
                <a:solidFill>
                  <a:srgbClr val="008000"/>
                </a:solidFill>
                <a:latin typeface="+mn-lt"/>
                <a:ea typeface="+mn-ea"/>
              </a:rPr>
              <a:t>omp</a:t>
            </a:r>
            <a:r>
              <a:rPr lang="en-US" sz="2000" b="1" dirty="0">
                <a:solidFill>
                  <a:srgbClr val="008000"/>
                </a:solidFill>
                <a:latin typeface="+mn-lt"/>
                <a:ea typeface="+mn-ea"/>
              </a:rPr>
              <a:t> parallel</a:t>
            </a:r>
            <a:br>
              <a:rPr lang="en-US" sz="2000" b="1" dirty="0">
                <a:solidFill>
                  <a:srgbClr val="008000"/>
                </a:solidFill>
                <a:latin typeface="+mn-lt"/>
                <a:ea typeface="+mn-ea"/>
              </a:rPr>
            </a:br>
            <a:r>
              <a:rPr lang="en-US" sz="2000" b="0" dirty="0">
                <a:latin typeface="+mn-lt"/>
                <a:ea typeface="+mn-ea"/>
              </a:rPr>
              <a:t>{</a:t>
            </a:r>
            <a:br>
              <a:rPr lang="en-US" sz="2000" b="0" dirty="0">
                <a:latin typeface="+mn-lt"/>
                <a:ea typeface="+mn-ea"/>
              </a:rPr>
            </a:br>
            <a:r>
              <a:rPr lang="en-US" sz="2000" b="0" dirty="0">
                <a:latin typeface="+mn-lt"/>
                <a:ea typeface="+mn-ea"/>
              </a:rPr>
              <a:t>	</a:t>
            </a:r>
            <a:r>
              <a:rPr lang="en-US" sz="2000" b="0" dirty="0" err="1">
                <a:latin typeface="+mn-lt"/>
                <a:ea typeface="+mn-ea"/>
              </a:rPr>
              <a:t>int</a:t>
            </a:r>
            <a:r>
              <a:rPr lang="en-US" sz="2000" b="0" dirty="0">
                <a:latin typeface="+mn-lt"/>
                <a:ea typeface="+mn-ea"/>
              </a:rPr>
              <a:t> id, </a:t>
            </a:r>
            <a:r>
              <a:rPr lang="en-US" sz="2000" b="0" dirty="0" err="1">
                <a:latin typeface="+mn-lt"/>
                <a:ea typeface="+mn-ea"/>
              </a:rPr>
              <a:t>i</a:t>
            </a:r>
            <a:r>
              <a:rPr lang="en-US" sz="2000" b="0" dirty="0">
                <a:latin typeface="+mn-lt"/>
                <a:ea typeface="+mn-ea"/>
              </a:rPr>
              <a:t>, </a:t>
            </a:r>
            <a:r>
              <a:rPr lang="en-US" sz="2000" b="0" dirty="0" err="1">
                <a:latin typeface="+mn-lt"/>
                <a:ea typeface="+mn-ea"/>
              </a:rPr>
              <a:t>Nthrds</a:t>
            </a:r>
            <a:r>
              <a:rPr lang="en-US" sz="2000" b="0" dirty="0">
                <a:latin typeface="+mn-lt"/>
                <a:ea typeface="+mn-ea"/>
              </a:rPr>
              <a:t>, </a:t>
            </a:r>
            <a:r>
              <a:rPr lang="en-US" sz="2000" b="0" dirty="0" err="1">
                <a:latin typeface="+mn-lt"/>
                <a:ea typeface="+mn-ea"/>
              </a:rPr>
              <a:t>istart</a:t>
            </a:r>
            <a:r>
              <a:rPr lang="en-US" sz="2000" b="0" dirty="0">
                <a:latin typeface="+mn-lt"/>
                <a:ea typeface="+mn-ea"/>
              </a:rPr>
              <a:t>, </a:t>
            </a:r>
            <a:r>
              <a:rPr lang="en-US" sz="2000" b="0" dirty="0" err="1">
                <a:latin typeface="+mn-lt"/>
                <a:ea typeface="+mn-ea"/>
              </a:rPr>
              <a:t>iend</a:t>
            </a:r>
            <a:r>
              <a:rPr lang="en-US" sz="2000" b="0" dirty="0">
                <a:latin typeface="+mn-lt"/>
                <a:ea typeface="+mn-ea"/>
              </a:rPr>
              <a:t>;</a:t>
            </a:r>
            <a:br>
              <a:rPr lang="en-US" sz="2000" b="0" dirty="0">
                <a:latin typeface="+mn-lt"/>
                <a:ea typeface="+mn-ea"/>
              </a:rPr>
            </a:br>
            <a:r>
              <a:rPr lang="en-US" sz="2000" b="0" dirty="0">
                <a:latin typeface="+mn-lt"/>
                <a:ea typeface="+mn-ea"/>
              </a:rPr>
              <a:t>	id = </a:t>
            </a:r>
            <a:r>
              <a:rPr lang="en-US" sz="2000" b="1" dirty="0" err="1">
                <a:solidFill>
                  <a:srgbClr val="008000"/>
                </a:solidFill>
                <a:latin typeface="+mn-lt"/>
                <a:ea typeface="+mn-ea"/>
              </a:rPr>
              <a:t>omp_get_thread_num</a:t>
            </a:r>
            <a:r>
              <a:rPr lang="en-US" sz="2000" b="1" dirty="0">
                <a:solidFill>
                  <a:srgbClr val="008000"/>
                </a:solidFill>
                <a:latin typeface="+mn-lt"/>
                <a:ea typeface="+mn-ea"/>
              </a:rPr>
              <a:t>();</a:t>
            </a:r>
            <a:br>
              <a:rPr lang="en-US" sz="2000" b="1" dirty="0">
                <a:solidFill>
                  <a:srgbClr val="008000"/>
                </a:solidFill>
                <a:latin typeface="+mn-lt"/>
                <a:ea typeface="+mn-ea"/>
              </a:rPr>
            </a:br>
            <a:r>
              <a:rPr lang="en-US" sz="2000" b="0" dirty="0">
                <a:latin typeface="+mn-lt"/>
                <a:ea typeface="+mn-ea"/>
              </a:rPr>
              <a:t>	</a:t>
            </a:r>
            <a:r>
              <a:rPr lang="en-US" sz="2000" b="0" dirty="0" err="1">
                <a:latin typeface="+mn-lt"/>
                <a:ea typeface="+mn-ea"/>
              </a:rPr>
              <a:t>Nthrds</a:t>
            </a:r>
            <a:r>
              <a:rPr lang="en-US" sz="2000" b="0" dirty="0">
                <a:latin typeface="+mn-lt"/>
                <a:ea typeface="+mn-ea"/>
              </a:rPr>
              <a:t> = </a:t>
            </a:r>
            <a:r>
              <a:rPr lang="en-US" sz="2000" b="1" dirty="0" err="1">
                <a:solidFill>
                  <a:srgbClr val="008000"/>
                </a:solidFill>
                <a:latin typeface="+mn-lt"/>
                <a:ea typeface="+mn-ea"/>
              </a:rPr>
              <a:t>omp_get_num_threads</a:t>
            </a:r>
            <a:r>
              <a:rPr lang="en-US" sz="2000" b="1" dirty="0">
                <a:solidFill>
                  <a:srgbClr val="008000"/>
                </a:solidFill>
                <a:latin typeface="+mn-lt"/>
                <a:ea typeface="+mn-ea"/>
              </a:rPr>
              <a:t>();</a:t>
            </a:r>
            <a:br>
              <a:rPr lang="en-US" sz="2000" b="1" dirty="0">
                <a:solidFill>
                  <a:srgbClr val="008000"/>
                </a:solidFill>
                <a:latin typeface="+mn-lt"/>
                <a:ea typeface="+mn-ea"/>
              </a:rPr>
            </a:br>
            <a:r>
              <a:rPr lang="en-US" sz="2000" b="0" dirty="0">
                <a:latin typeface="+mn-lt"/>
                <a:ea typeface="+mn-ea"/>
              </a:rPr>
              <a:t>	</a:t>
            </a:r>
            <a:r>
              <a:rPr lang="en-US" sz="2000" b="0" dirty="0" err="1">
                <a:latin typeface="+mn-lt"/>
                <a:ea typeface="+mn-ea"/>
              </a:rPr>
              <a:t>istart</a:t>
            </a:r>
            <a:r>
              <a:rPr lang="en-US" sz="2000" b="0" dirty="0">
                <a:latin typeface="+mn-lt"/>
                <a:ea typeface="+mn-ea"/>
              </a:rPr>
              <a:t> = id * N / </a:t>
            </a:r>
            <a:r>
              <a:rPr lang="en-US" sz="2000" b="0" dirty="0" err="1">
                <a:latin typeface="+mn-lt"/>
                <a:ea typeface="+mn-ea"/>
              </a:rPr>
              <a:t>Nthrds</a:t>
            </a:r>
            <a:r>
              <a:rPr lang="en-US" sz="2000" b="0" dirty="0">
                <a:latin typeface="+mn-lt"/>
                <a:ea typeface="+mn-ea"/>
              </a:rPr>
              <a:t>;</a:t>
            </a:r>
            <a:br>
              <a:rPr lang="en-US" sz="2000" b="0" dirty="0">
                <a:latin typeface="+mn-lt"/>
                <a:ea typeface="+mn-ea"/>
              </a:rPr>
            </a:br>
            <a:r>
              <a:rPr lang="en-US" sz="2000" b="0" dirty="0">
                <a:latin typeface="+mn-lt"/>
                <a:ea typeface="+mn-ea"/>
              </a:rPr>
              <a:t>	</a:t>
            </a:r>
            <a:r>
              <a:rPr lang="en-US" sz="2000" b="0" dirty="0" err="1">
                <a:latin typeface="+mn-lt"/>
                <a:ea typeface="+mn-ea"/>
              </a:rPr>
              <a:t>iend</a:t>
            </a:r>
            <a:r>
              <a:rPr lang="en-US" sz="2000" b="0" dirty="0">
                <a:latin typeface="+mn-lt"/>
                <a:ea typeface="+mn-ea"/>
              </a:rPr>
              <a:t> = (id+1) * N / </a:t>
            </a:r>
            <a:r>
              <a:rPr lang="en-US" sz="2000" b="0" dirty="0" err="1">
                <a:latin typeface="+mn-lt"/>
                <a:ea typeface="+mn-ea"/>
              </a:rPr>
              <a:t>Nthrds</a:t>
            </a:r>
            <a:r>
              <a:rPr lang="en-US" sz="2000" b="0" dirty="0">
                <a:latin typeface="+mn-lt"/>
                <a:ea typeface="+mn-ea"/>
              </a:rPr>
              <a:t>;</a:t>
            </a:r>
            <a:br>
              <a:rPr lang="en-US" sz="2000" b="0" dirty="0">
                <a:latin typeface="+mn-lt"/>
                <a:ea typeface="+mn-ea"/>
              </a:rPr>
            </a:br>
            <a:r>
              <a:rPr lang="en-US" sz="2000" b="0" dirty="0">
                <a:latin typeface="+mn-lt"/>
                <a:ea typeface="+mn-ea"/>
              </a:rPr>
              <a:t>	for(</a:t>
            </a:r>
            <a:r>
              <a:rPr lang="en-US" sz="2000" b="0" dirty="0" err="1">
                <a:latin typeface="+mn-lt"/>
                <a:ea typeface="+mn-ea"/>
              </a:rPr>
              <a:t>i</a:t>
            </a:r>
            <a:r>
              <a:rPr lang="en-US" sz="2000" b="0" dirty="0">
                <a:latin typeface="+mn-lt"/>
                <a:ea typeface="+mn-ea"/>
              </a:rPr>
              <a:t>=</a:t>
            </a:r>
            <a:r>
              <a:rPr lang="en-US" sz="2000" b="0" dirty="0" err="1">
                <a:latin typeface="+mn-lt"/>
                <a:ea typeface="+mn-ea"/>
              </a:rPr>
              <a:t>istart</a:t>
            </a:r>
            <a:r>
              <a:rPr lang="en-US" sz="2000" b="0" dirty="0" err="1" smtClean="0">
                <a:latin typeface="+mn-lt"/>
                <a:ea typeface="+mn-ea"/>
              </a:rPr>
              <a:t>;i</a:t>
            </a:r>
            <a:r>
              <a:rPr lang="en-US" sz="2000" b="0" dirty="0" smtClean="0">
                <a:latin typeface="+mn-lt"/>
                <a:ea typeface="+mn-ea"/>
              </a:rPr>
              <a:t>&lt;</a:t>
            </a:r>
            <a:r>
              <a:rPr lang="en-US" sz="2000" b="0" dirty="0" err="1">
                <a:latin typeface="+mn-lt"/>
                <a:ea typeface="+mn-ea"/>
              </a:rPr>
              <a:t>iend;i</a:t>
            </a:r>
            <a:r>
              <a:rPr lang="en-US" sz="2000" b="0" dirty="0">
                <a:latin typeface="+mn-lt"/>
                <a:ea typeface="+mn-ea"/>
              </a:rPr>
              <a:t>++)   { a[</a:t>
            </a:r>
            <a:r>
              <a:rPr lang="en-US" sz="2000" b="0" dirty="0" err="1">
                <a:latin typeface="+mn-lt"/>
                <a:ea typeface="+mn-ea"/>
              </a:rPr>
              <a:t>i</a:t>
            </a:r>
            <a:r>
              <a:rPr lang="en-US" sz="2000" b="0" dirty="0">
                <a:latin typeface="+mn-lt"/>
                <a:ea typeface="+mn-ea"/>
              </a:rPr>
              <a:t>] = a[</a:t>
            </a:r>
            <a:r>
              <a:rPr lang="en-US" sz="2000" b="0" dirty="0" err="1">
                <a:latin typeface="+mn-lt"/>
                <a:ea typeface="+mn-ea"/>
              </a:rPr>
              <a:t>i</a:t>
            </a:r>
            <a:r>
              <a:rPr lang="en-US" sz="2000" b="0" dirty="0">
                <a:latin typeface="+mn-lt"/>
                <a:ea typeface="+mn-ea"/>
              </a:rPr>
              <a:t>] + b[</a:t>
            </a:r>
            <a:r>
              <a:rPr lang="en-US" sz="2000" b="0" dirty="0" err="1">
                <a:latin typeface="+mn-lt"/>
                <a:ea typeface="+mn-ea"/>
              </a:rPr>
              <a:t>i</a:t>
            </a:r>
            <a:r>
              <a:rPr lang="en-US" sz="2000" b="0" dirty="0">
                <a:latin typeface="+mn-lt"/>
                <a:ea typeface="+mn-ea"/>
              </a:rPr>
              <a:t>]</a:t>
            </a:r>
            <a:r>
              <a:rPr lang="en-US" sz="2000" b="0" dirty="0" smtClean="0">
                <a:latin typeface="+mn-lt"/>
                <a:ea typeface="+mn-ea"/>
              </a:rPr>
              <a:t>; }</a:t>
            </a:r>
            <a:r>
              <a:rPr lang="en-US" sz="2000" b="0" dirty="0">
                <a:latin typeface="+mn-lt"/>
                <a:ea typeface="+mn-ea"/>
              </a:rPr>
              <a:t/>
            </a:r>
            <a:br>
              <a:rPr lang="en-US" sz="2000" b="0" dirty="0">
                <a:latin typeface="+mn-lt"/>
                <a:ea typeface="+mn-ea"/>
              </a:rPr>
            </a:br>
            <a:r>
              <a:rPr lang="en-US" sz="2000" b="0" dirty="0">
                <a:latin typeface="+mn-lt"/>
                <a:ea typeface="+mn-ea"/>
              </a:rPr>
              <a:t>}</a:t>
            </a:r>
          </a:p>
        </p:txBody>
      </p:sp>
      <p:sp>
        <p:nvSpPr>
          <p:cNvPr id="1652741" name="Rectangle 5"/>
          <p:cNvSpPr>
            <a:spLocks noChangeArrowheads="1"/>
          </p:cNvSpPr>
          <p:nvPr/>
        </p:nvSpPr>
        <p:spPr bwMode="auto">
          <a:xfrm>
            <a:off x="3330811" y="4954228"/>
            <a:ext cx="5327232" cy="1016305"/>
          </a:xfrm>
          <a:prstGeom prst="rect">
            <a:avLst/>
          </a:prstGeom>
          <a:solidFill>
            <a:schemeClr val="accent1">
              <a:lumMod val="20000"/>
              <a:lumOff val="80000"/>
            </a:schemeClr>
          </a:solidFill>
          <a:ln w="12700">
            <a:noFill/>
            <a:miter lim="800000"/>
            <a:headEnd/>
            <a:tailEnd/>
          </a:ln>
          <a:effectLst/>
        </p:spPr>
        <p:txBody>
          <a:bodyPr wrap="square" lIns="92075" tIns="46038" rIns="92075" bIns="46038">
            <a:spAutoFit/>
          </a:bodyPr>
          <a:lstStyle/>
          <a:p>
            <a:pPr>
              <a:spcBef>
                <a:spcPct val="50000"/>
              </a:spcBef>
              <a:defRPr/>
            </a:pPr>
            <a:r>
              <a:rPr lang="en-US" sz="2000" b="1" dirty="0">
                <a:solidFill>
                  <a:srgbClr val="008000"/>
                </a:solidFill>
                <a:latin typeface="+mn-lt"/>
                <a:ea typeface="+mn-ea"/>
              </a:rPr>
              <a:t>#pragma </a:t>
            </a:r>
            <a:r>
              <a:rPr lang="en-US" sz="2000" b="1" dirty="0" err="1">
                <a:solidFill>
                  <a:srgbClr val="008000"/>
                </a:solidFill>
                <a:latin typeface="+mn-lt"/>
                <a:ea typeface="+mn-ea"/>
              </a:rPr>
              <a:t>omp</a:t>
            </a:r>
            <a:r>
              <a:rPr lang="en-US" sz="2000" b="1" dirty="0">
                <a:solidFill>
                  <a:srgbClr val="008000"/>
                </a:solidFill>
                <a:latin typeface="+mn-lt"/>
                <a:ea typeface="+mn-ea"/>
              </a:rPr>
              <a:t> parallel </a:t>
            </a:r>
            <a:br>
              <a:rPr lang="en-US" sz="2000" b="1" dirty="0">
                <a:solidFill>
                  <a:srgbClr val="008000"/>
                </a:solidFill>
                <a:latin typeface="+mn-lt"/>
                <a:ea typeface="+mn-ea"/>
              </a:rPr>
            </a:br>
            <a:r>
              <a:rPr lang="en-US" sz="2000" b="1" dirty="0">
                <a:solidFill>
                  <a:srgbClr val="008000"/>
                </a:solidFill>
                <a:latin typeface="+mn-lt"/>
                <a:ea typeface="+mn-ea"/>
              </a:rPr>
              <a:t>#pragma </a:t>
            </a:r>
            <a:r>
              <a:rPr lang="en-US" sz="2000" b="1" dirty="0" err="1">
                <a:solidFill>
                  <a:srgbClr val="008000"/>
                </a:solidFill>
                <a:latin typeface="+mn-lt"/>
                <a:ea typeface="+mn-ea"/>
              </a:rPr>
              <a:t>omp</a:t>
            </a:r>
            <a:r>
              <a:rPr lang="en-US" sz="2000" b="1" dirty="0">
                <a:solidFill>
                  <a:srgbClr val="008000"/>
                </a:solidFill>
                <a:latin typeface="+mn-lt"/>
                <a:ea typeface="+mn-ea"/>
              </a:rPr>
              <a:t> for </a:t>
            </a:r>
            <a:br>
              <a:rPr lang="en-US" sz="2000" b="1" dirty="0">
                <a:solidFill>
                  <a:srgbClr val="008000"/>
                </a:solidFill>
                <a:latin typeface="+mn-lt"/>
                <a:ea typeface="+mn-ea"/>
              </a:rPr>
            </a:br>
            <a:r>
              <a:rPr lang="en-US" sz="2000" b="0" dirty="0">
                <a:latin typeface="+mn-lt"/>
                <a:ea typeface="+mn-ea"/>
              </a:rPr>
              <a:t>	for(</a:t>
            </a:r>
            <a:r>
              <a:rPr lang="en-US" sz="2000" b="0" dirty="0" err="1">
                <a:latin typeface="+mn-lt"/>
                <a:ea typeface="+mn-ea"/>
              </a:rPr>
              <a:t>i</a:t>
            </a:r>
            <a:r>
              <a:rPr lang="en-US" sz="2000" b="0" dirty="0">
                <a:latin typeface="+mn-lt"/>
                <a:ea typeface="+mn-ea"/>
              </a:rPr>
              <a:t>=0</a:t>
            </a:r>
            <a:r>
              <a:rPr lang="en-US" sz="2000" b="0" dirty="0" smtClean="0">
                <a:latin typeface="+mn-lt"/>
                <a:ea typeface="+mn-ea"/>
              </a:rPr>
              <a:t>;i&lt;</a:t>
            </a:r>
            <a:r>
              <a:rPr lang="en-US" sz="2000" b="0" dirty="0" err="1">
                <a:latin typeface="+mn-lt"/>
                <a:ea typeface="+mn-ea"/>
              </a:rPr>
              <a:t>N;i</a:t>
            </a:r>
            <a:r>
              <a:rPr lang="en-US" sz="2000" b="0" dirty="0">
                <a:latin typeface="+mn-lt"/>
                <a:ea typeface="+mn-ea"/>
              </a:rPr>
              <a:t>++)   { a[</a:t>
            </a:r>
            <a:r>
              <a:rPr lang="en-US" sz="2000" b="0" dirty="0" err="1">
                <a:latin typeface="+mn-lt"/>
                <a:ea typeface="+mn-ea"/>
              </a:rPr>
              <a:t>i</a:t>
            </a:r>
            <a:r>
              <a:rPr lang="en-US" sz="2000" b="0" dirty="0">
                <a:latin typeface="+mn-lt"/>
                <a:ea typeface="+mn-ea"/>
              </a:rPr>
              <a:t>] = a[</a:t>
            </a:r>
            <a:r>
              <a:rPr lang="en-US" sz="2000" b="0" dirty="0" err="1">
                <a:latin typeface="+mn-lt"/>
                <a:ea typeface="+mn-ea"/>
              </a:rPr>
              <a:t>i</a:t>
            </a:r>
            <a:r>
              <a:rPr lang="en-US" sz="2000" b="0" dirty="0">
                <a:latin typeface="+mn-lt"/>
                <a:ea typeface="+mn-ea"/>
              </a:rPr>
              <a:t>] + b[</a:t>
            </a:r>
            <a:r>
              <a:rPr lang="en-US" sz="2000" b="0" dirty="0" err="1">
                <a:latin typeface="+mn-lt"/>
                <a:ea typeface="+mn-ea"/>
              </a:rPr>
              <a:t>i</a:t>
            </a:r>
            <a:r>
              <a:rPr lang="en-US" sz="2000" b="0" dirty="0">
                <a:latin typeface="+mn-lt"/>
                <a:ea typeface="+mn-ea"/>
              </a:rPr>
              <a:t>]</a:t>
            </a:r>
            <a:r>
              <a:rPr lang="en-US" sz="2000" b="0" dirty="0" smtClean="0">
                <a:latin typeface="+mn-lt"/>
                <a:ea typeface="+mn-ea"/>
              </a:rPr>
              <a:t>; }</a:t>
            </a:r>
            <a:endParaRPr lang="en-US" sz="2000" b="0" dirty="0">
              <a:latin typeface="+mn-lt"/>
              <a:ea typeface="+mn-ea"/>
            </a:endParaRPr>
          </a:p>
        </p:txBody>
      </p:sp>
      <p:sp>
        <p:nvSpPr>
          <p:cNvPr id="39942" name="Rectangle 6"/>
          <p:cNvSpPr>
            <a:spLocks noChangeArrowheads="1"/>
          </p:cNvSpPr>
          <p:nvPr/>
        </p:nvSpPr>
        <p:spPr bwMode="auto">
          <a:xfrm>
            <a:off x="236915" y="1048978"/>
            <a:ext cx="2286000" cy="400752"/>
          </a:xfrm>
          <a:prstGeom prst="rect">
            <a:avLst/>
          </a:prstGeom>
          <a:solidFill>
            <a:schemeClr val="bg1"/>
          </a:solidFill>
          <a:ln w="9525">
            <a:noFill/>
            <a:miter lim="800000"/>
            <a:headEnd/>
            <a:tailEnd/>
          </a:ln>
        </p:spPr>
        <p:txBody>
          <a:bodyPr lIns="92075" tIns="46038" rIns="92075" bIns="46038">
            <a:spAutoFit/>
          </a:bodyPr>
          <a:lstStyle/>
          <a:p>
            <a:pPr>
              <a:spcBef>
                <a:spcPct val="50000"/>
              </a:spcBef>
            </a:pPr>
            <a:r>
              <a:rPr lang="en-US" sz="2000" dirty="0">
                <a:latin typeface="+mn-lt"/>
              </a:rPr>
              <a:t>Sequential </a:t>
            </a:r>
            <a:r>
              <a:rPr lang="en-US" sz="2000" dirty="0" smtClean="0">
                <a:latin typeface="+mn-lt"/>
              </a:rPr>
              <a:t>Code</a:t>
            </a:r>
            <a:endParaRPr lang="en-US" sz="2000" dirty="0">
              <a:latin typeface="+mn-lt"/>
            </a:endParaRPr>
          </a:p>
        </p:txBody>
      </p:sp>
      <p:sp>
        <p:nvSpPr>
          <p:cNvPr id="39943" name="Rectangle 7"/>
          <p:cNvSpPr>
            <a:spLocks noChangeArrowheads="1"/>
          </p:cNvSpPr>
          <p:nvPr/>
        </p:nvSpPr>
        <p:spPr bwMode="auto">
          <a:xfrm>
            <a:off x="255965" y="2861903"/>
            <a:ext cx="2286000" cy="708528"/>
          </a:xfrm>
          <a:prstGeom prst="rect">
            <a:avLst/>
          </a:prstGeom>
          <a:solidFill>
            <a:schemeClr val="bg1"/>
          </a:solidFill>
          <a:ln w="9525">
            <a:noFill/>
            <a:miter lim="800000"/>
            <a:headEnd/>
            <a:tailEnd/>
          </a:ln>
        </p:spPr>
        <p:txBody>
          <a:bodyPr lIns="92075" tIns="46038" rIns="92075" bIns="46038">
            <a:spAutoFit/>
          </a:bodyPr>
          <a:lstStyle/>
          <a:p>
            <a:pPr>
              <a:spcBef>
                <a:spcPct val="50000"/>
              </a:spcBef>
            </a:pPr>
            <a:r>
              <a:rPr lang="en-US" sz="2000" dirty="0" smtClean="0">
                <a:latin typeface="+mn-lt"/>
              </a:rPr>
              <a:t>Only with Parallel Construct</a:t>
            </a:r>
            <a:endParaRPr lang="en-US" sz="2000" dirty="0">
              <a:latin typeface="+mn-lt"/>
            </a:endParaRPr>
          </a:p>
        </p:txBody>
      </p:sp>
      <p:sp>
        <p:nvSpPr>
          <p:cNvPr id="39944" name="Rectangle 8"/>
          <p:cNvSpPr>
            <a:spLocks noChangeArrowheads="1"/>
          </p:cNvSpPr>
          <p:nvPr/>
        </p:nvSpPr>
        <p:spPr bwMode="auto">
          <a:xfrm>
            <a:off x="244868" y="4904769"/>
            <a:ext cx="2910606" cy="708528"/>
          </a:xfrm>
          <a:prstGeom prst="rect">
            <a:avLst/>
          </a:prstGeom>
          <a:solidFill>
            <a:schemeClr val="bg1"/>
          </a:solidFill>
          <a:ln w="9525">
            <a:noFill/>
            <a:miter lim="800000"/>
            <a:headEnd/>
            <a:tailEnd/>
          </a:ln>
        </p:spPr>
        <p:txBody>
          <a:bodyPr wrap="square" lIns="92075" tIns="46038" rIns="92075" bIns="46038">
            <a:spAutoFit/>
          </a:bodyPr>
          <a:lstStyle/>
          <a:p>
            <a:pPr>
              <a:spcBef>
                <a:spcPct val="50000"/>
              </a:spcBef>
            </a:pPr>
            <a:r>
              <a:rPr lang="en-US" sz="2000" dirty="0" smtClean="0">
                <a:latin typeface="+mn-lt"/>
              </a:rPr>
              <a:t>Parallel and Work-sharing Constructs</a:t>
            </a:r>
            <a:endParaRPr lang="en-US" sz="2000" dirty="0">
              <a:latin typeface="+mn-lt"/>
            </a:endParaRPr>
          </a:p>
        </p:txBody>
      </p:sp>
      <p:sp>
        <p:nvSpPr>
          <p:cNvPr id="9" name="TextBox 8"/>
          <p:cNvSpPr txBox="1"/>
          <p:nvPr/>
        </p:nvSpPr>
        <p:spPr>
          <a:xfrm>
            <a:off x="2994285" y="6466183"/>
            <a:ext cx="3109913" cy="369332"/>
          </a:xfrm>
          <a:prstGeom prst="rect">
            <a:avLst/>
          </a:prstGeom>
          <a:noFill/>
        </p:spPr>
        <p:txBody>
          <a:bodyPr wrap="square" rtlCol="0">
            <a:spAutoFit/>
          </a:bodyPr>
          <a:lstStyle/>
          <a:p>
            <a:r>
              <a:rPr lang="en-US" dirty="0" smtClean="0">
                <a:latin typeface="+mn-lt"/>
              </a:rPr>
              <a:t>Source: Reference #3</a:t>
            </a:r>
            <a:endParaRPr lang="en-US" dirty="0">
              <a:latin typeface="+mn-lt"/>
            </a:endParaRPr>
          </a:p>
        </p:txBody>
      </p:sp>
    </p:spTree>
    <p:extLst>
      <p:ext uri="{BB962C8B-B14F-4D97-AF65-F5344CB8AC3E}">
        <p14:creationId xmlns="" xmlns:p14="http://schemas.microsoft.com/office/powerpoint/2010/main" val="110250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27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9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2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2740" grpId="0" animBg="1"/>
      <p:bldP spid="1652741" grpId="0" animBg="1"/>
      <p:bldP spid="39943" grpId="0" animBg="1"/>
      <p:bldP spid="3994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
          <p:cNvSpPr txBox="1">
            <a:spLocks noChangeArrowheads="1"/>
          </p:cNvSpPr>
          <p:nvPr/>
        </p:nvSpPr>
        <p:spPr bwMode="auto">
          <a:xfrm>
            <a:off x="333375" y="1053235"/>
            <a:ext cx="8618538" cy="53299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5000"/>
              <a:buFont typeface="Wingdings" pitchFamily="2" charset="2"/>
              <a:buChar char="§"/>
              <a:defRPr sz="2400" b="1">
                <a:solidFill>
                  <a:schemeClr val="tx1"/>
                </a:solidFill>
                <a:latin typeface="+mn-lt"/>
                <a:ea typeface="+mn-ea"/>
                <a:cs typeface="ＭＳ Ｐゴシック"/>
              </a:defRPr>
            </a:lvl1pPr>
            <a:lvl2pPr marL="742950" indent="-285750" algn="l" rtl="0" eaLnBrk="0" fontAlgn="base" hangingPunct="0">
              <a:spcBef>
                <a:spcPct val="20000"/>
              </a:spcBef>
              <a:spcAft>
                <a:spcPct val="0"/>
              </a:spcAft>
              <a:buClr>
                <a:schemeClr val="bg2"/>
              </a:buClr>
              <a:buSzPct val="125000"/>
              <a:buFont typeface="Wingdings" pitchFamily="2" charset="2"/>
              <a:buChar char="§"/>
              <a:defRPr sz="2000" b="1">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smtClean="0">
                <a:solidFill>
                  <a:srgbClr val="000000"/>
                </a:solidFill>
                <a:ea typeface="ＭＳ Ｐゴシック"/>
              </a:rPr>
              <a:t>Motivation: The Need</a:t>
            </a: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endParaRPr lang="en-US" sz="2800" kern="0" dirty="0" smtClean="0">
              <a:solidFill>
                <a:srgbClr val="000000"/>
              </a:solidFill>
              <a:ea typeface="ＭＳ Ｐゴシック"/>
            </a:endParaRP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smtClean="0">
                <a:solidFill>
                  <a:srgbClr val="000000"/>
                </a:solidFill>
                <a:ea typeface="ＭＳ Ｐゴシック"/>
              </a:rPr>
              <a:t>The </a:t>
            </a:r>
            <a:r>
              <a:rPr lang="en-US" sz="2800" kern="0" dirty="0" err="1" smtClean="0">
                <a:solidFill>
                  <a:srgbClr val="000000"/>
                </a:solidFill>
                <a:ea typeface="ＭＳ Ｐゴシック"/>
              </a:rPr>
              <a:t>OpenMP</a:t>
            </a:r>
            <a:r>
              <a:rPr lang="en-US" sz="2800" kern="0" dirty="0" smtClean="0">
                <a:solidFill>
                  <a:srgbClr val="000000"/>
                </a:solidFill>
                <a:ea typeface="ＭＳ Ｐゴシック"/>
              </a:rPr>
              <a:t> Solution</a:t>
            </a:r>
            <a:br>
              <a:rPr lang="en-US" sz="2800" kern="0" dirty="0" smtClean="0">
                <a:solidFill>
                  <a:srgbClr val="000000"/>
                </a:solidFill>
                <a:ea typeface="ＭＳ Ｐゴシック"/>
              </a:rPr>
            </a:br>
            <a:endParaRPr lang="en-US" sz="2800" kern="0" dirty="0" smtClean="0">
              <a:solidFill>
                <a:srgbClr val="000000"/>
              </a:solidFill>
              <a:ea typeface="ＭＳ Ｐゴシック"/>
            </a:endParaRP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err="1" smtClean="0">
                <a:solidFill>
                  <a:srgbClr val="000000"/>
                </a:solidFill>
                <a:ea typeface="ＭＳ Ｐゴシック"/>
              </a:rPr>
              <a:t>OpenMP</a:t>
            </a:r>
            <a:r>
              <a:rPr lang="en-US" sz="2800" kern="0" dirty="0" smtClean="0">
                <a:solidFill>
                  <a:srgbClr val="000000"/>
                </a:solidFill>
                <a:ea typeface="ＭＳ Ｐゴシック"/>
              </a:rPr>
              <a:t> Features</a:t>
            </a:r>
            <a:br>
              <a:rPr lang="en-US" sz="2800" kern="0" dirty="0" smtClean="0">
                <a:solidFill>
                  <a:srgbClr val="000000"/>
                </a:solidFill>
                <a:ea typeface="ＭＳ Ｐゴシック"/>
              </a:rPr>
            </a:br>
            <a:endParaRPr lang="en-US" sz="2800" kern="0" dirty="0" smtClean="0">
              <a:solidFill>
                <a:srgbClr val="000000"/>
              </a:solidFill>
              <a:ea typeface="ＭＳ Ｐゴシック"/>
            </a:endParaRP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err="1" smtClean="0">
                <a:solidFill>
                  <a:srgbClr val="000000"/>
                </a:solidFill>
                <a:ea typeface="ＭＳ Ｐゴシック"/>
              </a:rPr>
              <a:t>OpenMP</a:t>
            </a:r>
            <a:r>
              <a:rPr lang="en-US" sz="2800" kern="0" dirty="0" smtClean="0">
                <a:solidFill>
                  <a:srgbClr val="000000"/>
                </a:solidFill>
                <a:ea typeface="ＭＳ Ｐゴシック"/>
              </a:rPr>
              <a:t> Implementation</a:t>
            </a: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endParaRPr lang="en-US" sz="2800" kern="0" noProof="0" dirty="0">
              <a:solidFill>
                <a:srgbClr val="000000"/>
              </a:solidFill>
              <a:ea typeface="ＭＳ Ｐゴシック"/>
            </a:endParaRPr>
          </a:p>
          <a:p>
            <a:pPr defTabSz="914400" eaLnBrk="1" hangingPunct="1">
              <a:lnSpc>
                <a:spcPct val="80000"/>
              </a:lnSpc>
              <a:buClrTx/>
              <a:buFont typeface="Wingdings" charset="0"/>
              <a:buChar char="§"/>
              <a:defRPr/>
            </a:pPr>
            <a:r>
              <a:rPr lang="en-US" sz="2800" kern="0" dirty="0" smtClean="0"/>
              <a:t>Getting Started with </a:t>
            </a:r>
            <a:r>
              <a:rPr lang="en-US" sz="2800" kern="0" dirty="0" err="1" smtClean="0"/>
              <a:t>OpenMP</a:t>
            </a:r>
            <a:r>
              <a:rPr lang="en-US" sz="2800" kern="0" dirty="0" smtClean="0"/>
              <a:t> on 6678</a:t>
            </a:r>
            <a:endParaRPr lang="en-US" sz="2800" kern="0" dirty="0"/>
          </a:p>
          <a:p>
            <a:pPr marL="342900" marR="0" lvl="0" indent="-342900" algn="l" defTabSz="914400" rtl="0" eaLnBrk="1" fontAlgn="base" latinLnBrk="0" hangingPunct="1">
              <a:lnSpc>
                <a:spcPct val="80000"/>
              </a:lnSpc>
              <a:spcBef>
                <a:spcPct val="20000"/>
              </a:spcBef>
              <a:spcAft>
                <a:spcPct val="0"/>
              </a:spcAft>
              <a:buClr>
                <a:srgbClr val="FF0000"/>
              </a:buClr>
              <a:buSzPct val="125000"/>
              <a:buFont typeface="Wingdings" charset="0"/>
              <a:buChar char="§"/>
              <a:tabLst/>
              <a:defRPr/>
            </a:pPr>
            <a:endParaRPr lang="en-US" sz="2800" kern="0" noProof="0" dirty="0" smtClean="0">
              <a:solidFill>
                <a:srgbClr val="000000"/>
              </a:solidFill>
              <a:latin typeface="Arial"/>
              <a:ea typeface="ＭＳ Ｐゴシック"/>
            </a:endParaRPr>
          </a:p>
          <a:p>
            <a:pPr marL="0" marR="0" lvl="0" indent="0" algn="l" defTabSz="914400" rtl="0" eaLnBrk="1" fontAlgn="base" latinLnBrk="0" hangingPunct="1">
              <a:lnSpc>
                <a:spcPct val="80000"/>
              </a:lnSpc>
              <a:spcBef>
                <a:spcPct val="20000"/>
              </a:spcBef>
              <a:spcAft>
                <a:spcPct val="0"/>
              </a:spcAft>
              <a:buClr>
                <a:srgbClr val="FF0000"/>
              </a:buClr>
              <a:buSzPct val="125000"/>
              <a:buNone/>
              <a:tabLst/>
              <a:defRPr/>
            </a:pPr>
            <a:endParaRPr kumimoji="0" lang="en-US" sz="3600" b="1" i="0" u="none" strike="noStrike" kern="0" cap="none" spc="0" normalizeH="0" baseline="0" noProof="0" dirty="0" smtClean="0">
              <a:ln>
                <a:noFill/>
              </a:ln>
              <a:solidFill>
                <a:srgbClr val="000000"/>
              </a:solidFill>
              <a:effectLst/>
              <a:uLnTx/>
              <a:uFillTx/>
              <a:latin typeface="Arial"/>
              <a:ea typeface="ＭＳ Ｐゴシック"/>
            </a:endParaRPr>
          </a:p>
        </p:txBody>
      </p:sp>
      <p:sp>
        <p:nvSpPr>
          <p:cNvPr id="2" name="TextBox 1"/>
          <p:cNvSpPr txBox="1"/>
          <p:nvPr/>
        </p:nvSpPr>
        <p:spPr>
          <a:xfrm>
            <a:off x="12700507" y="1737311"/>
            <a:ext cx="184666" cy="369332"/>
          </a:xfrm>
          <a:prstGeom prst="rect">
            <a:avLst/>
          </a:prstGeom>
          <a:noFill/>
        </p:spPr>
        <p:txBody>
          <a:bodyPr wrap="none" rtlCol="0">
            <a:spAutoFit/>
          </a:bodyPr>
          <a:lstStyle/>
          <a:p>
            <a:endParaRPr lang="en-US"/>
          </a:p>
        </p:txBody>
      </p:sp>
      <p:sp>
        <p:nvSpPr>
          <p:cNvPr id="5" name="Rectangle 2"/>
          <p:cNvSpPr txBox="1">
            <a:spLocks noChangeArrowheads="1"/>
          </p:cNvSpPr>
          <p:nvPr/>
        </p:nvSpPr>
        <p:spPr bwMode="auto">
          <a:xfrm>
            <a:off x="228600" y="151195"/>
            <a:ext cx="8435975"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j-lt"/>
                <a:ea typeface="ＭＳ Ｐゴシック"/>
                <a:cs typeface="ＭＳ Ｐゴシック"/>
              </a:rPr>
              <a:t>Agenda</a:t>
            </a:r>
          </a:p>
        </p:txBody>
      </p:sp>
    </p:spTree>
    <p:extLst>
      <p:ext uri="{BB962C8B-B14F-4D97-AF65-F5344CB8AC3E}">
        <p14:creationId xmlns="" xmlns:p14="http://schemas.microsoft.com/office/powerpoint/2010/main" val="2631195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228600" y="76200"/>
            <a:ext cx="8763000" cy="762000"/>
          </a:xfrm>
          <a:noFill/>
        </p:spPr>
        <p:txBody>
          <a:bodyPr>
            <a:normAutofit/>
          </a:bodyPr>
          <a:lstStyle/>
          <a:p>
            <a:pPr eaLnBrk="1" hangingPunct="1">
              <a:lnSpc>
                <a:spcPct val="89000"/>
              </a:lnSpc>
            </a:pPr>
            <a:r>
              <a:rPr lang="en-US" sz="3800" dirty="0" smtClean="0"/>
              <a:t>Implementation: Work-sharing Constructs</a:t>
            </a:r>
            <a:endParaRPr lang="en-US" sz="3800" dirty="0" smtClean="0">
              <a:solidFill>
                <a:schemeClr val="accent1"/>
              </a:solidFill>
            </a:endParaRPr>
          </a:p>
        </p:txBody>
      </p:sp>
      <p:sp>
        <p:nvSpPr>
          <p:cNvPr id="1658884" name="Rectangle 4"/>
          <p:cNvSpPr>
            <a:spLocks noChangeArrowheads="1"/>
          </p:cNvSpPr>
          <p:nvPr/>
        </p:nvSpPr>
        <p:spPr bwMode="auto">
          <a:xfrm>
            <a:off x="990599" y="1102809"/>
            <a:ext cx="5464373" cy="4155625"/>
          </a:xfrm>
          <a:prstGeom prst="rect">
            <a:avLst/>
          </a:prstGeom>
          <a:solidFill>
            <a:schemeClr val="accent1">
              <a:lumMod val="20000"/>
              <a:lumOff val="80000"/>
            </a:schemeClr>
          </a:solidFill>
          <a:ln w="9525">
            <a:noFill/>
            <a:miter lim="800000"/>
            <a:headEnd/>
            <a:tailEnd/>
          </a:ln>
          <a:effectLst/>
        </p:spPr>
        <p:txBody>
          <a:bodyPr wrap="square" lIns="92075" tIns="46038" rIns="92075" bIns="46038">
            <a:spAutoFit/>
          </a:bodyPr>
          <a:lstStyle/>
          <a:p>
            <a:pPr>
              <a:spcBef>
                <a:spcPct val="50000"/>
              </a:spcBef>
              <a:defRPr/>
            </a:pPr>
            <a:r>
              <a:rPr lang="en-US" sz="2200" b="1" dirty="0">
                <a:solidFill>
                  <a:srgbClr val="008000"/>
                </a:solidFill>
                <a:latin typeface="+mn-lt"/>
              </a:rPr>
              <a:t>#pragma </a:t>
            </a:r>
            <a:r>
              <a:rPr lang="en-US" sz="2200" b="1" dirty="0" err="1">
                <a:solidFill>
                  <a:srgbClr val="008000"/>
                </a:solidFill>
                <a:latin typeface="+mn-lt"/>
              </a:rPr>
              <a:t>omp</a:t>
            </a:r>
            <a:r>
              <a:rPr lang="en-US" sz="2200" b="1" dirty="0">
                <a:solidFill>
                  <a:srgbClr val="008000"/>
                </a:solidFill>
                <a:latin typeface="+mn-lt"/>
              </a:rPr>
              <a:t> parallel</a:t>
            </a:r>
            <a:br>
              <a:rPr lang="en-US" sz="2200" b="1" dirty="0">
                <a:solidFill>
                  <a:srgbClr val="008000"/>
                </a:solidFill>
                <a:latin typeface="+mn-lt"/>
              </a:rPr>
            </a:br>
            <a:r>
              <a:rPr lang="en-US" sz="2200" b="1" dirty="0">
                <a:solidFill>
                  <a:srgbClr val="008000"/>
                </a:solidFill>
                <a:latin typeface="+mn-lt"/>
              </a:rPr>
              <a:t>#pragma </a:t>
            </a:r>
            <a:r>
              <a:rPr lang="en-US" sz="2200" b="1" dirty="0" err="1">
                <a:solidFill>
                  <a:srgbClr val="008000"/>
                </a:solidFill>
                <a:latin typeface="+mn-lt"/>
              </a:rPr>
              <a:t>omp</a:t>
            </a:r>
            <a:r>
              <a:rPr lang="en-US" sz="2200" b="1" dirty="0">
                <a:solidFill>
                  <a:srgbClr val="008000"/>
                </a:solidFill>
                <a:latin typeface="+mn-lt"/>
              </a:rPr>
              <a:t> sections</a:t>
            </a:r>
            <a:r>
              <a:rPr lang="en-US" sz="2200" b="0" dirty="0">
                <a:solidFill>
                  <a:srgbClr val="0000FF"/>
                </a:solidFill>
                <a:latin typeface="+mn-lt"/>
              </a:rPr>
              <a:t/>
            </a:r>
            <a:br>
              <a:rPr lang="en-US" sz="2200" b="0" dirty="0">
                <a:solidFill>
                  <a:srgbClr val="0000FF"/>
                </a:solidFill>
                <a:latin typeface="+mn-lt"/>
              </a:rPr>
            </a:br>
            <a:r>
              <a:rPr lang="en-US" sz="2200" b="0" dirty="0">
                <a:latin typeface="+mn-lt"/>
              </a:rPr>
              <a:t>{</a:t>
            </a:r>
            <a:br>
              <a:rPr lang="en-US" sz="2200" b="0" dirty="0">
                <a:latin typeface="+mn-lt"/>
              </a:rPr>
            </a:br>
            <a:r>
              <a:rPr lang="en-US" sz="2200" b="0" dirty="0" smtClean="0">
                <a:latin typeface="+mn-lt"/>
              </a:rPr>
              <a:t>	</a:t>
            </a:r>
            <a:r>
              <a:rPr lang="en-US" sz="2200" b="1" dirty="0" smtClean="0">
                <a:solidFill>
                  <a:srgbClr val="008000"/>
                </a:solidFill>
                <a:latin typeface="+mn-lt"/>
              </a:rPr>
              <a:t>#</a:t>
            </a:r>
            <a:r>
              <a:rPr lang="en-US" sz="2200" b="1" dirty="0">
                <a:solidFill>
                  <a:srgbClr val="008000"/>
                </a:solidFill>
                <a:latin typeface="+mn-lt"/>
              </a:rPr>
              <a:t>pragma </a:t>
            </a:r>
            <a:r>
              <a:rPr lang="en-US" sz="2200" b="1" dirty="0" err="1">
                <a:solidFill>
                  <a:srgbClr val="008000"/>
                </a:solidFill>
                <a:latin typeface="+mn-lt"/>
              </a:rPr>
              <a:t>omp</a:t>
            </a:r>
            <a:r>
              <a:rPr lang="en-US" sz="2200" b="1" dirty="0">
                <a:solidFill>
                  <a:srgbClr val="008000"/>
                </a:solidFill>
                <a:latin typeface="+mn-lt"/>
              </a:rPr>
              <a:t> section</a:t>
            </a:r>
            <a:r>
              <a:rPr lang="en-US" sz="2200" b="0" dirty="0">
                <a:latin typeface="+mn-lt"/>
              </a:rPr>
              <a:t>	</a:t>
            </a:r>
            <a:r>
              <a:rPr lang="en-US" sz="2200" dirty="0">
                <a:latin typeface="+mn-lt"/>
              </a:rPr>
              <a:t/>
            </a:r>
            <a:br>
              <a:rPr lang="en-US" sz="2200" dirty="0">
                <a:latin typeface="+mn-lt"/>
              </a:rPr>
            </a:br>
            <a:r>
              <a:rPr lang="en-US" sz="2200" dirty="0" smtClean="0">
                <a:latin typeface="+mn-lt"/>
              </a:rPr>
              <a:t>		</a:t>
            </a:r>
            <a:r>
              <a:rPr lang="en-US" sz="2200" b="0" dirty="0" err="1" smtClean="0">
                <a:latin typeface="+mn-lt"/>
              </a:rPr>
              <a:t>x_calculation</a:t>
            </a:r>
            <a:r>
              <a:rPr lang="en-US" sz="2200" b="0" dirty="0">
                <a:latin typeface="+mn-lt"/>
              </a:rPr>
              <a:t>();</a:t>
            </a:r>
            <a:br>
              <a:rPr lang="en-US" sz="2200" b="0" dirty="0">
                <a:latin typeface="+mn-lt"/>
              </a:rPr>
            </a:br>
            <a:r>
              <a:rPr lang="en-US" sz="2200" dirty="0">
                <a:latin typeface="+mn-lt"/>
              </a:rPr>
              <a:t/>
            </a:r>
            <a:br>
              <a:rPr lang="en-US" sz="2200" dirty="0">
                <a:latin typeface="+mn-lt"/>
              </a:rPr>
            </a:br>
            <a:r>
              <a:rPr lang="en-US" sz="2200" dirty="0" smtClean="0">
                <a:latin typeface="+mn-lt"/>
              </a:rPr>
              <a:t>	</a:t>
            </a:r>
            <a:r>
              <a:rPr lang="en-US" sz="2200" b="1" dirty="0" smtClean="0">
                <a:solidFill>
                  <a:srgbClr val="008000"/>
                </a:solidFill>
                <a:latin typeface="+mn-lt"/>
              </a:rPr>
              <a:t>#</a:t>
            </a:r>
            <a:r>
              <a:rPr lang="en-US" sz="2200" b="1" dirty="0">
                <a:solidFill>
                  <a:srgbClr val="008000"/>
                </a:solidFill>
                <a:latin typeface="+mn-lt"/>
              </a:rPr>
              <a:t>pragma </a:t>
            </a:r>
            <a:r>
              <a:rPr lang="en-US" sz="2200" b="1" dirty="0" err="1">
                <a:solidFill>
                  <a:srgbClr val="008000"/>
                </a:solidFill>
                <a:latin typeface="+mn-lt"/>
              </a:rPr>
              <a:t>omp</a:t>
            </a:r>
            <a:r>
              <a:rPr lang="en-US" sz="2200" b="1" dirty="0">
                <a:solidFill>
                  <a:srgbClr val="008000"/>
                </a:solidFill>
                <a:latin typeface="+mn-lt"/>
              </a:rPr>
              <a:t> section</a:t>
            </a:r>
            <a:br>
              <a:rPr lang="en-US" sz="2200" b="1" dirty="0">
                <a:solidFill>
                  <a:srgbClr val="008000"/>
                </a:solidFill>
                <a:latin typeface="+mn-lt"/>
              </a:rPr>
            </a:br>
            <a:r>
              <a:rPr lang="en-US" sz="2200" b="0" dirty="0">
                <a:latin typeface="+mn-lt"/>
              </a:rPr>
              <a:t>	</a:t>
            </a:r>
            <a:r>
              <a:rPr lang="en-US" sz="2200" b="0" dirty="0" smtClean="0">
                <a:latin typeface="+mn-lt"/>
              </a:rPr>
              <a:t>	</a:t>
            </a:r>
            <a:r>
              <a:rPr lang="en-US" sz="2200" b="0" dirty="0" err="1" smtClean="0">
                <a:latin typeface="+mn-lt"/>
              </a:rPr>
              <a:t>y_calculation</a:t>
            </a:r>
            <a:r>
              <a:rPr lang="en-US" sz="2200" b="0" dirty="0">
                <a:latin typeface="+mn-lt"/>
              </a:rPr>
              <a:t>()</a:t>
            </a:r>
            <a:r>
              <a:rPr lang="en-US" sz="2200" b="0" dirty="0" smtClean="0">
                <a:latin typeface="+mn-lt"/>
              </a:rPr>
              <a:t>;</a:t>
            </a:r>
            <a:r>
              <a:rPr lang="en-US" sz="2200" dirty="0">
                <a:latin typeface="+mn-lt"/>
              </a:rPr>
              <a:t/>
            </a:r>
            <a:br>
              <a:rPr lang="en-US" sz="2200" dirty="0">
                <a:latin typeface="+mn-lt"/>
              </a:rPr>
            </a:br>
            <a:r>
              <a:rPr lang="en-US" sz="2200" dirty="0" smtClean="0">
                <a:latin typeface="+mn-lt"/>
              </a:rPr>
              <a:t/>
            </a:r>
            <a:br>
              <a:rPr lang="en-US" sz="2200" dirty="0" smtClean="0">
                <a:latin typeface="+mn-lt"/>
              </a:rPr>
            </a:br>
            <a:r>
              <a:rPr lang="en-US" sz="2200" dirty="0" smtClean="0">
                <a:latin typeface="+mn-lt"/>
              </a:rPr>
              <a:t>	</a:t>
            </a:r>
            <a:r>
              <a:rPr lang="en-US" sz="2200" b="1" dirty="0" smtClean="0">
                <a:solidFill>
                  <a:srgbClr val="008000"/>
                </a:solidFill>
                <a:latin typeface="+mn-lt"/>
              </a:rPr>
              <a:t>#</a:t>
            </a:r>
            <a:r>
              <a:rPr lang="en-US" sz="2200" b="1" dirty="0">
                <a:solidFill>
                  <a:srgbClr val="008000"/>
                </a:solidFill>
                <a:latin typeface="+mn-lt"/>
              </a:rPr>
              <a:t>pragma </a:t>
            </a:r>
            <a:r>
              <a:rPr lang="en-US" sz="2200" b="1" dirty="0" err="1">
                <a:solidFill>
                  <a:srgbClr val="008000"/>
                </a:solidFill>
                <a:latin typeface="+mn-lt"/>
              </a:rPr>
              <a:t>omp</a:t>
            </a:r>
            <a:r>
              <a:rPr lang="en-US" sz="2200" b="1" dirty="0">
                <a:solidFill>
                  <a:srgbClr val="008000"/>
                </a:solidFill>
                <a:latin typeface="+mn-lt"/>
              </a:rPr>
              <a:t> section</a:t>
            </a:r>
            <a:r>
              <a:rPr lang="en-US" sz="2200" b="0" dirty="0">
                <a:latin typeface="+mn-lt"/>
              </a:rPr>
              <a:t/>
            </a:r>
            <a:br>
              <a:rPr lang="en-US" sz="2200" b="0" dirty="0">
                <a:latin typeface="+mn-lt"/>
              </a:rPr>
            </a:br>
            <a:r>
              <a:rPr lang="en-US" sz="2200" b="0" dirty="0">
                <a:latin typeface="+mn-lt"/>
              </a:rPr>
              <a:t>	</a:t>
            </a:r>
            <a:r>
              <a:rPr lang="en-US" sz="2200" b="0" dirty="0" smtClean="0">
                <a:latin typeface="+mn-lt"/>
              </a:rPr>
              <a:t>	</a:t>
            </a:r>
            <a:r>
              <a:rPr lang="en-US" sz="2200" b="0" dirty="0" err="1" smtClean="0">
                <a:latin typeface="+mn-lt"/>
              </a:rPr>
              <a:t>z_calculation</a:t>
            </a:r>
            <a:r>
              <a:rPr lang="en-US" sz="2200" b="0" dirty="0">
                <a:latin typeface="+mn-lt"/>
              </a:rPr>
              <a:t>();</a:t>
            </a:r>
            <a:br>
              <a:rPr lang="en-US" sz="2200" b="0" dirty="0">
                <a:latin typeface="+mn-lt"/>
              </a:rPr>
            </a:br>
            <a:r>
              <a:rPr lang="en-US" sz="2200" b="0" dirty="0">
                <a:latin typeface="+mn-lt"/>
              </a:rPr>
              <a:t>}</a:t>
            </a:r>
          </a:p>
        </p:txBody>
      </p:sp>
      <p:sp>
        <p:nvSpPr>
          <p:cNvPr id="46085" name="Text Box 5"/>
          <p:cNvSpPr txBox="1">
            <a:spLocks noChangeArrowheads="1"/>
          </p:cNvSpPr>
          <p:nvPr/>
        </p:nvSpPr>
        <p:spPr bwMode="auto">
          <a:xfrm>
            <a:off x="990599" y="5538783"/>
            <a:ext cx="7391400" cy="701675"/>
          </a:xfrm>
          <a:prstGeom prst="rect">
            <a:avLst/>
          </a:prstGeom>
          <a:solidFill>
            <a:schemeClr val="accent3">
              <a:lumMod val="20000"/>
              <a:lumOff val="80000"/>
            </a:schemeClr>
          </a:solidFill>
          <a:ln w="12700">
            <a:noFill/>
            <a:miter lim="800000"/>
            <a:headEnd type="none" w="sm" len="sm"/>
            <a:tailEnd type="none" w="sm" len="sm"/>
          </a:ln>
          <a:effectLst>
            <a:outerShdw blurRad="50800" dist="38100" dir="2700000" algn="tl" rotWithShape="0">
              <a:srgbClr val="000000">
                <a:alpha val="43000"/>
              </a:srgbClr>
            </a:outerShdw>
          </a:effectLst>
        </p:spPr>
        <p:txBody>
          <a:bodyPr>
            <a:spAutoFit/>
          </a:bodyPr>
          <a:lstStyle/>
          <a:p>
            <a:pPr>
              <a:spcBef>
                <a:spcPct val="50000"/>
              </a:spcBef>
            </a:pPr>
            <a:r>
              <a:rPr lang="en-US" sz="2000" b="0" dirty="0">
                <a:latin typeface="+mn-lt"/>
              </a:rPr>
              <a:t>By default, there is a barrier at the end of the </a:t>
            </a:r>
            <a:r>
              <a:rPr lang="ja-JP" altLang="en-US" sz="2000" b="0" dirty="0">
                <a:latin typeface="+mn-lt"/>
              </a:rPr>
              <a:t>“</a:t>
            </a:r>
            <a:r>
              <a:rPr lang="en-US" altLang="ja-JP" sz="2000" b="0" dirty="0" err="1">
                <a:solidFill>
                  <a:srgbClr val="008000"/>
                </a:solidFill>
                <a:latin typeface="+mn-lt"/>
              </a:rPr>
              <a:t>omp</a:t>
            </a:r>
            <a:r>
              <a:rPr lang="en-US" altLang="ja-JP" sz="2000" b="0" dirty="0">
                <a:solidFill>
                  <a:srgbClr val="008000"/>
                </a:solidFill>
                <a:latin typeface="+mn-lt"/>
              </a:rPr>
              <a:t> </a:t>
            </a:r>
            <a:r>
              <a:rPr lang="en-US" altLang="ja-JP" sz="2000" b="0" dirty="0" smtClean="0">
                <a:solidFill>
                  <a:srgbClr val="008000"/>
                </a:solidFill>
                <a:latin typeface="+mn-lt"/>
              </a:rPr>
              <a:t>sections</a:t>
            </a:r>
            <a:r>
              <a:rPr lang="en-US" altLang="ja-JP" sz="2000" dirty="0" smtClean="0">
                <a:latin typeface="+mn-lt"/>
              </a:rPr>
              <a:t>”</a:t>
            </a:r>
            <a:r>
              <a:rPr lang="en-US" altLang="ja-JP" sz="2000" b="0" dirty="0" smtClean="0">
                <a:latin typeface="+mn-lt"/>
              </a:rPr>
              <a:t>  </a:t>
            </a:r>
            <a:r>
              <a:rPr lang="en-US" altLang="ja-JP" sz="2000" b="0" dirty="0">
                <a:latin typeface="+mn-lt"/>
              </a:rPr>
              <a:t>Use the </a:t>
            </a:r>
            <a:r>
              <a:rPr lang="ja-JP" altLang="en-US" sz="2000" b="0" dirty="0">
                <a:latin typeface="+mn-lt"/>
              </a:rPr>
              <a:t>“</a:t>
            </a:r>
            <a:r>
              <a:rPr lang="en-US" altLang="ja-JP" sz="2000" b="0" dirty="0" err="1">
                <a:solidFill>
                  <a:srgbClr val="008000"/>
                </a:solidFill>
                <a:latin typeface="+mn-lt"/>
              </a:rPr>
              <a:t>nowait</a:t>
            </a:r>
            <a:r>
              <a:rPr lang="ja-JP" altLang="en-US" sz="2000" b="0" dirty="0">
                <a:latin typeface="+mn-lt"/>
              </a:rPr>
              <a:t>”</a:t>
            </a:r>
            <a:r>
              <a:rPr lang="en-US" altLang="ja-JP" sz="2000" b="0" dirty="0">
                <a:latin typeface="+mn-lt"/>
              </a:rPr>
              <a:t> clause to turn off the barrier.</a:t>
            </a:r>
            <a:endParaRPr lang="en-US" b="0" dirty="0">
              <a:latin typeface="+mn-lt"/>
            </a:endParaRPr>
          </a:p>
        </p:txBody>
      </p:sp>
      <p:sp>
        <p:nvSpPr>
          <p:cNvPr id="5" name="TextBox 4"/>
          <p:cNvSpPr txBox="1"/>
          <p:nvPr/>
        </p:nvSpPr>
        <p:spPr>
          <a:xfrm>
            <a:off x="3086720" y="6473678"/>
            <a:ext cx="3109913" cy="369332"/>
          </a:xfrm>
          <a:prstGeom prst="rect">
            <a:avLst/>
          </a:prstGeom>
          <a:noFill/>
        </p:spPr>
        <p:txBody>
          <a:bodyPr wrap="square" rtlCol="0">
            <a:spAutoFit/>
          </a:bodyPr>
          <a:lstStyle/>
          <a:p>
            <a:r>
              <a:rPr lang="en-US" dirty="0" smtClean="0">
                <a:latin typeface="+mn-lt"/>
              </a:rPr>
              <a:t>Source: Reference #5</a:t>
            </a:r>
            <a:endParaRPr lang="en-US" dirty="0">
              <a:latin typeface="+mn-lt"/>
            </a:endParaRPr>
          </a:p>
        </p:txBody>
      </p:sp>
    </p:spTree>
    <p:extLst>
      <p:ext uri="{BB962C8B-B14F-4D97-AF65-F5344CB8AC3E}">
        <p14:creationId xmlns="" xmlns:p14="http://schemas.microsoft.com/office/powerpoint/2010/main" val="184749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
          <p:cNvSpPr txBox="1">
            <a:spLocks noChangeArrowheads="1"/>
          </p:cNvSpPr>
          <p:nvPr/>
        </p:nvSpPr>
        <p:spPr bwMode="auto">
          <a:xfrm>
            <a:off x="333375" y="1053235"/>
            <a:ext cx="8618538" cy="53299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5000"/>
              <a:buFont typeface="Wingdings" pitchFamily="2" charset="2"/>
              <a:buChar char="§"/>
              <a:defRPr sz="2400" b="1">
                <a:solidFill>
                  <a:schemeClr val="tx1"/>
                </a:solidFill>
                <a:latin typeface="+mn-lt"/>
                <a:ea typeface="+mn-ea"/>
                <a:cs typeface="ＭＳ Ｐゴシック"/>
              </a:defRPr>
            </a:lvl1pPr>
            <a:lvl2pPr marL="742950" indent="-285750" algn="l" rtl="0" eaLnBrk="0" fontAlgn="base" hangingPunct="0">
              <a:spcBef>
                <a:spcPct val="20000"/>
              </a:spcBef>
              <a:spcAft>
                <a:spcPct val="0"/>
              </a:spcAft>
              <a:buClr>
                <a:schemeClr val="bg2"/>
              </a:buClr>
              <a:buSzPct val="125000"/>
              <a:buFont typeface="Wingdings" pitchFamily="2" charset="2"/>
              <a:buChar char="§"/>
              <a:defRPr sz="2000" b="1">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smtClean="0">
                <a:solidFill>
                  <a:schemeClr val="accent1"/>
                </a:solidFill>
                <a:ea typeface="ＭＳ Ｐゴシック"/>
              </a:rPr>
              <a:t>Motivation: The Need</a:t>
            </a: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endParaRPr lang="en-US" sz="2800" kern="0" dirty="0" smtClean="0">
              <a:solidFill>
                <a:srgbClr val="000000"/>
              </a:solidFill>
              <a:ea typeface="ＭＳ Ｐゴシック"/>
            </a:endParaRP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smtClean="0">
                <a:solidFill>
                  <a:schemeClr val="accent1"/>
                </a:solidFill>
                <a:ea typeface="ＭＳ Ｐゴシック"/>
              </a:rPr>
              <a:t>The </a:t>
            </a:r>
            <a:r>
              <a:rPr lang="en-US" sz="2800" kern="0" dirty="0" err="1" smtClean="0">
                <a:solidFill>
                  <a:schemeClr val="accent1"/>
                </a:solidFill>
                <a:ea typeface="ＭＳ Ｐゴシック"/>
              </a:rPr>
              <a:t>OpenMP</a:t>
            </a:r>
            <a:r>
              <a:rPr lang="en-US" sz="2800" kern="0" dirty="0" smtClean="0">
                <a:solidFill>
                  <a:schemeClr val="accent1"/>
                </a:solidFill>
                <a:ea typeface="ＭＳ Ｐゴシック"/>
              </a:rPr>
              <a:t> Solution</a:t>
            </a:r>
            <a:r>
              <a:rPr lang="en-US" sz="2800" kern="0" dirty="0" smtClean="0">
                <a:solidFill>
                  <a:srgbClr val="000000"/>
                </a:solidFill>
                <a:ea typeface="ＭＳ Ｐゴシック"/>
              </a:rPr>
              <a:t/>
            </a:r>
            <a:br>
              <a:rPr lang="en-US" sz="2800" kern="0" dirty="0" smtClean="0">
                <a:solidFill>
                  <a:srgbClr val="000000"/>
                </a:solidFill>
                <a:ea typeface="ＭＳ Ｐゴシック"/>
              </a:rPr>
            </a:br>
            <a:endParaRPr lang="en-US" sz="2800" kern="0" dirty="0" smtClean="0">
              <a:solidFill>
                <a:srgbClr val="000000"/>
              </a:solidFill>
              <a:ea typeface="ＭＳ Ｐゴシック"/>
            </a:endParaRP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err="1" smtClean="0">
                <a:solidFill>
                  <a:srgbClr val="ADADAD"/>
                </a:solidFill>
                <a:ea typeface="ＭＳ Ｐゴシック"/>
              </a:rPr>
              <a:t>OpenMP</a:t>
            </a:r>
            <a:r>
              <a:rPr lang="en-US" sz="2800" kern="0" dirty="0" smtClean="0">
                <a:solidFill>
                  <a:srgbClr val="ADADAD"/>
                </a:solidFill>
                <a:ea typeface="ＭＳ Ｐゴシック"/>
              </a:rPr>
              <a:t> Features</a:t>
            </a:r>
            <a:br>
              <a:rPr lang="en-US" sz="2800" kern="0" dirty="0" smtClean="0">
                <a:solidFill>
                  <a:srgbClr val="ADADAD"/>
                </a:solidFill>
                <a:ea typeface="ＭＳ Ｐゴシック"/>
              </a:rPr>
            </a:br>
            <a:endParaRPr lang="en-US" sz="2800" kern="0" dirty="0" smtClean="0">
              <a:solidFill>
                <a:srgbClr val="ADADAD"/>
              </a:solidFill>
              <a:ea typeface="ＭＳ Ｐゴシック"/>
            </a:endParaRP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err="1" smtClean="0">
                <a:solidFill>
                  <a:schemeClr val="bg2"/>
                </a:solidFill>
                <a:ea typeface="ＭＳ Ｐゴシック"/>
              </a:rPr>
              <a:t>OpenMP</a:t>
            </a:r>
            <a:r>
              <a:rPr lang="en-US" sz="2800" kern="0" dirty="0" smtClean="0">
                <a:solidFill>
                  <a:schemeClr val="bg2"/>
                </a:solidFill>
                <a:ea typeface="ＭＳ Ｐゴシック"/>
              </a:rPr>
              <a:t> Implementation</a:t>
            </a:r>
          </a:p>
          <a:p>
            <a:pPr lvl="1" indent="-342900" defTabSz="914400" eaLnBrk="1" hangingPunct="1">
              <a:lnSpc>
                <a:spcPct val="80000"/>
              </a:lnSpc>
              <a:buClrTx/>
              <a:buFont typeface="Wingdings" charset="0"/>
              <a:buChar char="§"/>
              <a:defRPr/>
            </a:pPr>
            <a:r>
              <a:rPr lang="en-US" kern="0" dirty="0" smtClean="0">
                <a:solidFill>
                  <a:schemeClr val="accent1"/>
                </a:solidFill>
              </a:rPr>
              <a:t>Create Teams of Threads</a:t>
            </a:r>
          </a:p>
          <a:p>
            <a:pPr lvl="1" indent="-342900" defTabSz="914400" eaLnBrk="1" hangingPunct="1">
              <a:lnSpc>
                <a:spcPct val="80000"/>
              </a:lnSpc>
              <a:buClrTx/>
              <a:buFont typeface="Wingdings" charset="0"/>
              <a:buChar char="§"/>
              <a:defRPr/>
            </a:pPr>
            <a:r>
              <a:rPr lang="en-US" kern="0" dirty="0" smtClean="0">
                <a:solidFill>
                  <a:schemeClr val="accent1"/>
                </a:solidFill>
              </a:rPr>
              <a:t>Share Work among Threads</a:t>
            </a:r>
          </a:p>
          <a:p>
            <a:pPr lvl="1" indent="-342900" defTabSz="914400" eaLnBrk="1" hangingPunct="1">
              <a:lnSpc>
                <a:spcPct val="80000"/>
              </a:lnSpc>
              <a:buClrTx/>
              <a:buFont typeface="Wingdings" charset="0"/>
              <a:buChar char="§"/>
              <a:defRPr/>
            </a:pPr>
            <a:r>
              <a:rPr lang="en-US" kern="0" dirty="0" smtClean="0"/>
              <a:t>Manage Data-Scoping</a:t>
            </a:r>
          </a:p>
          <a:p>
            <a:pPr lvl="1" indent="-342900" defTabSz="914400" eaLnBrk="1" hangingPunct="1">
              <a:lnSpc>
                <a:spcPct val="80000"/>
              </a:lnSpc>
              <a:buClrTx/>
              <a:buFont typeface="Wingdings" charset="0"/>
              <a:buChar char="§"/>
              <a:defRPr/>
            </a:pPr>
            <a:r>
              <a:rPr lang="en-US" kern="0" dirty="0" smtClean="0">
                <a:solidFill>
                  <a:schemeClr val="accent1"/>
                </a:solidFill>
              </a:rPr>
              <a:t>Synchronize Threads and Variables</a:t>
            </a:r>
          </a:p>
          <a:p>
            <a:pPr marL="342900" marR="0" lvl="0" indent="-342900" algn="l" defTabSz="914400" rtl="0" eaLnBrk="1" fontAlgn="base" latinLnBrk="0" hangingPunct="1">
              <a:lnSpc>
                <a:spcPct val="80000"/>
              </a:lnSpc>
              <a:spcBef>
                <a:spcPct val="20000"/>
              </a:spcBef>
              <a:spcAft>
                <a:spcPct val="0"/>
              </a:spcAft>
              <a:buClrTx/>
              <a:buSzPct val="125000"/>
              <a:buNone/>
              <a:tabLst/>
              <a:defRPr/>
            </a:pPr>
            <a:endParaRPr lang="en-US" sz="2800" kern="0" noProof="0" dirty="0">
              <a:solidFill>
                <a:srgbClr val="ADADAD"/>
              </a:solidFill>
              <a:ea typeface="ＭＳ Ｐゴシック"/>
            </a:endParaRPr>
          </a:p>
          <a:p>
            <a:pPr defTabSz="914400" eaLnBrk="1" hangingPunct="1">
              <a:lnSpc>
                <a:spcPct val="80000"/>
              </a:lnSpc>
              <a:buClrTx/>
              <a:buFont typeface="Wingdings" charset="0"/>
              <a:buChar char="§"/>
              <a:defRPr/>
            </a:pPr>
            <a:r>
              <a:rPr lang="en-US" sz="2800" kern="0" dirty="0" smtClean="0">
                <a:solidFill>
                  <a:schemeClr val="accent5">
                    <a:lumMod val="90000"/>
                  </a:schemeClr>
                </a:solidFill>
              </a:rPr>
              <a:t>Getting Started with </a:t>
            </a:r>
            <a:r>
              <a:rPr lang="en-US" sz="2800" kern="0" dirty="0" err="1" smtClean="0">
                <a:solidFill>
                  <a:schemeClr val="accent5">
                    <a:lumMod val="90000"/>
                  </a:schemeClr>
                </a:solidFill>
              </a:rPr>
              <a:t>OpenMP</a:t>
            </a:r>
            <a:r>
              <a:rPr lang="en-US" sz="2800" kern="0" dirty="0" smtClean="0">
                <a:solidFill>
                  <a:schemeClr val="accent5">
                    <a:lumMod val="90000"/>
                  </a:schemeClr>
                </a:solidFill>
              </a:rPr>
              <a:t> on 6678</a:t>
            </a:r>
          </a:p>
          <a:p>
            <a:pPr defTabSz="914400" eaLnBrk="1" hangingPunct="1">
              <a:lnSpc>
                <a:spcPct val="80000"/>
              </a:lnSpc>
              <a:buClr>
                <a:srgbClr val="FF0000"/>
              </a:buClr>
              <a:buNone/>
              <a:defRPr/>
            </a:pPr>
            <a:endParaRPr lang="en-US" sz="2800" kern="0" dirty="0">
              <a:solidFill>
                <a:schemeClr val="accent5">
                  <a:lumMod val="90000"/>
                </a:schemeClr>
              </a:solidFill>
            </a:endParaRPr>
          </a:p>
          <a:p>
            <a:pPr marL="342900" marR="0" lvl="0" indent="-342900" algn="l" defTabSz="914400" rtl="0" eaLnBrk="1" fontAlgn="base" latinLnBrk="0" hangingPunct="1">
              <a:lnSpc>
                <a:spcPct val="80000"/>
              </a:lnSpc>
              <a:spcBef>
                <a:spcPct val="20000"/>
              </a:spcBef>
              <a:spcAft>
                <a:spcPct val="0"/>
              </a:spcAft>
              <a:buClr>
                <a:srgbClr val="FF0000"/>
              </a:buClr>
              <a:buSzPct val="125000"/>
              <a:buFont typeface="Wingdings" charset="0"/>
              <a:buChar char="§"/>
              <a:tabLst/>
              <a:defRPr/>
            </a:pPr>
            <a:endParaRPr lang="en-US" sz="2800" kern="0" noProof="0" dirty="0" smtClean="0">
              <a:solidFill>
                <a:srgbClr val="ADADAD"/>
              </a:solidFill>
              <a:latin typeface="Arial"/>
              <a:ea typeface="ＭＳ Ｐゴシック"/>
            </a:endParaRPr>
          </a:p>
          <a:p>
            <a:pPr marL="0" marR="0" lvl="0" indent="0" algn="l" defTabSz="914400" rtl="0" eaLnBrk="1" fontAlgn="base" latinLnBrk="0" hangingPunct="1">
              <a:lnSpc>
                <a:spcPct val="80000"/>
              </a:lnSpc>
              <a:spcBef>
                <a:spcPct val="20000"/>
              </a:spcBef>
              <a:spcAft>
                <a:spcPct val="0"/>
              </a:spcAft>
              <a:buClr>
                <a:srgbClr val="FF0000"/>
              </a:buClr>
              <a:buSzPct val="125000"/>
              <a:buNone/>
              <a:tabLst/>
              <a:defRPr/>
            </a:pPr>
            <a:endParaRPr kumimoji="0" lang="en-US" sz="3600" b="1" i="0" u="none" strike="noStrike" kern="0" cap="none" spc="0" normalizeH="0" baseline="0" noProof="0" dirty="0" smtClean="0">
              <a:ln>
                <a:noFill/>
              </a:ln>
              <a:solidFill>
                <a:srgbClr val="000000"/>
              </a:solidFill>
              <a:effectLst/>
              <a:uLnTx/>
              <a:uFillTx/>
              <a:latin typeface="Arial"/>
              <a:ea typeface="ＭＳ Ｐゴシック"/>
            </a:endParaRPr>
          </a:p>
        </p:txBody>
      </p:sp>
      <p:sp>
        <p:nvSpPr>
          <p:cNvPr id="2" name="TextBox 1"/>
          <p:cNvSpPr txBox="1"/>
          <p:nvPr/>
        </p:nvSpPr>
        <p:spPr>
          <a:xfrm>
            <a:off x="12700507" y="1737311"/>
            <a:ext cx="184666" cy="369332"/>
          </a:xfrm>
          <a:prstGeom prst="rect">
            <a:avLst/>
          </a:prstGeom>
          <a:noFill/>
        </p:spPr>
        <p:txBody>
          <a:bodyPr wrap="none" rtlCol="0">
            <a:spAutoFit/>
          </a:bodyPr>
          <a:lstStyle/>
          <a:p>
            <a:endParaRPr lang="en-US"/>
          </a:p>
        </p:txBody>
      </p:sp>
      <p:sp>
        <p:nvSpPr>
          <p:cNvPr id="5" name="Rectangle 2"/>
          <p:cNvSpPr txBox="1">
            <a:spLocks noChangeArrowheads="1"/>
          </p:cNvSpPr>
          <p:nvPr/>
        </p:nvSpPr>
        <p:spPr bwMode="auto">
          <a:xfrm>
            <a:off x="228600" y="151195"/>
            <a:ext cx="8435975"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j-lt"/>
                <a:ea typeface="ＭＳ Ｐゴシック"/>
                <a:cs typeface="ＭＳ Ｐゴシック"/>
              </a:rPr>
              <a:t>Agenda</a:t>
            </a:r>
          </a:p>
        </p:txBody>
      </p:sp>
    </p:spTree>
    <p:extLst>
      <p:ext uri="{BB962C8B-B14F-4D97-AF65-F5344CB8AC3E}">
        <p14:creationId xmlns="" xmlns:p14="http://schemas.microsoft.com/office/powerpoint/2010/main" val="30752213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
          <p:cNvSpPr txBox="1">
            <a:spLocks noChangeArrowheads="1"/>
          </p:cNvSpPr>
          <p:nvPr/>
        </p:nvSpPr>
        <p:spPr bwMode="auto">
          <a:xfrm>
            <a:off x="241724" y="685800"/>
            <a:ext cx="8618538" cy="57285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5000"/>
              <a:buFont typeface="Wingdings" pitchFamily="2" charset="2"/>
              <a:buChar char="§"/>
              <a:defRPr sz="2400" b="1">
                <a:solidFill>
                  <a:schemeClr val="tx1"/>
                </a:solidFill>
                <a:latin typeface="+mn-lt"/>
                <a:ea typeface="+mn-ea"/>
                <a:cs typeface="ＭＳ Ｐゴシック"/>
              </a:defRPr>
            </a:lvl1pPr>
            <a:lvl2pPr marL="742950" indent="-285750" algn="l" rtl="0" eaLnBrk="0" fontAlgn="base" hangingPunct="0">
              <a:spcBef>
                <a:spcPct val="20000"/>
              </a:spcBef>
              <a:spcAft>
                <a:spcPct val="0"/>
              </a:spcAft>
              <a:buClr>
                <a:schemeClr val="bg2"/>
              </a:buClr>
              <a:buSzPct val="125000"/>
              <a:buFont typeface="Wingdings" pitchFamily="2" charset="2"/>
              <a:buChar char="§"/>
              <a:defRPr sz="2000" b="1">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0" defTabSz="914400" eaLnBrk="1" hangingPunct="1">
              <a:spcBef>
                <a:spcPts val="528"/>
              </a:spcBef>
              <a:spcAft>
                <a:spcPts val="0"/>
              </a:spcAft>
              <a:buClrTx/>
              <a:buFont typeface="Wingdings" charset="0"/>
              <a:buChar char="§"/>
              <a:defRPr/>
            </a:pPr>
            <a:r>
              <a:rPr lang="en-US" sz="2200" kern="0" dirty="0" smtClean="0">
                <a:solidFill>
                  <a:srgbClr val="000000"/>
                </a:solidFill>
              </a:rPr>
              <a:t>Manage Data-scoping using Clauses</a:t>
            </a:r>
            <a:endParaRPr lang="en-US" sz="1400" kern="0" dirty="0" smtClean="0">
              <a:solidFill>
                <a:srgbClr val="000000"/>
              </a:solidFill>
            </a:endParaRPr>
          </a:p>
          <a:p>
            <a:pPr lvl="1" indent="-342900" defTabSz="914400" eaLnBrk="1" hangingPunct="1">
              <a:spcBef>
                <a:spcPts val="528"/>
              </a:spcBef>
              <a:spcAft>
                <a:spcPts val="0"/>
              </a:spcAft>
              <a:buClrTx/>
              <a:buFont typeface="Wingdings" charset="0"/>
              <a:buChar char="§"/>
              <a:defRPr/>
            </a:pPr>
            <a:r>
              <a:rPr lang="en-US" sz="1800" b="0" kern="0" dirty="0" smtClean="0">
                <a:solidFill>
                  <a:srgbClr val="000000"/>
                </a:solidFill>
              </a:rPr>
              <a:t>Control how variables should be treated in a parallel region</a:t>
            </a:r>
          </a:p>
          <a:p>
            <a:pPr lvl="1" indent="-342900" defTabSz="914400" eaLnBrk="1" hangingPunct="1">
              <a:spcBef>
                <a:spcPts val="528"/>
              </a:spcBef>
              <a:spcAft>
                <a:spcPts val="0"/>
              </a:spcAft>
              <a:buClrTx/>
              <a:buFont typeface="Wingdings" charset="0"/>
              <a:buChar char="§"/>
              <a:defRPr/>
            </a:pPr>
            <a:r>
              <a:rPr lang="en-US" sz="1800" b="0" kern="0" dirty="0" smtClean="0">
                <a:solidFill>
                  <a:srgbClr val="000000"/>
                </a:solidFill>
              </a:rPr>
              <a:t>Clauses</a:t>
            </a:r>
          </a:p>
          <a:p>
            <a:pPr lvl="2" indent="-342900" defTabSz="914400" eaLnBrk="1" hangingPunct="1">
              <a:spcBef>
                <a:spcPts val="528"/>
              </a:spcBef>
              <a:spcAft>
                <a:spcPts val="0"/>
              </a:spcAft>
              <a:buFont typeface="Wingdings" charset="0"/>
              <a:buChar char="§"/>
              <a:defRPr/>
            </a:pPr>
            <a:r>
              <a:rPr lang="en-US" sz="1800" b="1" i="1" kern="0" dirty="0" smtClean="0">
                <a:solidFill>
                  <a:srgbClr val="00B050"/>
                </a:solidFill>
              </a:rPr>
              <a:t>private</a:t>
            </a:r>
            <a:r>
              <a:rPr lang="en-US" sz="1800" b="0" kern="0" dirty="0" smtClean="0">
                <a:solidFill>
                  <a:srgbClr val="000000"/>
                </a:solidFill>
              </a:rPr>
              <a:t> clause</a:t>
            </a:r>
          </a:p>
          <a:p>
            <a:pPr lvl="3" indent="-342900" defTabSz="914400" eaLnBrk="1" hangingPunct="1">
              <a:spcBef>
                <a:spcPts val="528"/>
              </a:spcBef>
              <a:spcAft>
                <a:spcPts val="0"/>
              </a:spcAft>
              <a:buFont typeface="Wingdings" charset="0"/>
              <a:buChar char="§"/>
              <a:defRPr/>
            </a:pPr>
            <a:r>
              <a:rPr lang="en-US" sz="1800" b="0" kern="0" dirty="0" smtClean="0">
                <a:solidFill>
                  <a:srgbClr val="000000"/>
                </a:solidFill>
              </a:rPr>
              <a:t>Each thread has a private copy of this variable and a unique value throughout the parallel construct</a:t>
            </a:r>
          </a:p>
          <a:p>
            <a:pPr lvl="3" indent="-342900" defTabSz="914400" eaLnBrk="1" hangingPunct="1">
              <a:spcBef>
                <a:spcPts val="528"/>
              </a:spcBef>
              <a:spcAft>
                <a:spcPts val="0"/>
              </a:spcAft>
              <a:buFont typeface="Wingdings" charset="0"/>
              <a:buChar char="§"/>
              <a:defRPr/>
            </a:pPr>
            <a:r>
              <a:rPr lang="en-US" sz="1800" b="0" kern="0" dirty="0" smtClean="0">
                <a:solidFill>
                  <a:srgbClr val="000000"/>
                </a:solidFill>
              </a:rPr>
              <a:t>Variable declared inside parallel region is automatically private</a:t>
            </a:r>
          </a:p>
          <a:p>
            <a:pPr lvl="3" indent="-342900" defTabSz="914400" eaLnBrk="1" hangingPunct="1">
              <a:spcBef>
                <a:spcPts val="528"/>
              </a:spcBef>
              <a:spcAft>
                <a:spcPts val="0"/>
              </a:spcAft>
              <a:buFont typeface="Wingdings" charset="0"/>
              <a:buChar char="§"/>
              <a:defRPr/>
            </a:pPr>
            <a:r>
              <a:rPr lang="en-US" sz="1800" kern="0" dirty="0" smtClean="0">
                <a:solidFill>
                  <a:srgbClr val="000000"/>
                </a:solidFill>
              </a:rPr>
              <a:t>Stored in thread stack; default size set by compiler but can override</a:t>
            </a:r>
            <a:endParaRPr lang="en-US" sz="1800" b="0" kern="0" dirty="0" smtClean="0">
              <a:solidFill>
                <a:srgbClr val="000000"/>
              </a:solidFill>
            </a:endParaRPr>
          </a:p>
          <a:p>
            <a:pPr lvl="2" indent="-342900" defTabSz="914400" eaLnBrk="1" hangingPunct="1">
              <a:spcBef>
                <a:spcPts val="528"/>
              </a:spcBef>
              <a:spcAft>
                <a:spcPts val="0"/>
              </a:spcAft>
              <a:buFont typeface="Wingdings" charset="0"/>
              <a:buChar char="§"/>
              <a:defRPr/>
            </a:pPr>
            <a:r>
              <a:rPr lang="en-US" sz="1800" b="1" i="1" kern="0" dirty="0" smtClean="0">
                <a:solidFill>
                  <a:srgbClr val="00B050"/>
                </a:solidFill>
              </a:rPr>
              <a:t>shared</a:t>
            </a:r>
            <a:r>
              <a:rPr lang="en-US" sz="1800" b="0" kern="0" dirty="0" smtClean="0">
                <a:solidFill>
                  <a:srgbClr val="000000"/>
                </a:solidFill>
              </a:rPr>
              <a:t> clause</a:t>
            </a:r>
          </a:p>
          <a:p>
            <a:pPr lvl="3" indent="-342900" defTabSz="914400" eaLnBrk="1" hangingPunct="1">
              <a:spcBef>
                <a:spcPts val="528"/>
              </a:spcBef>
              <a:spcAft>
                <a:spcPts val="0"/>
              </a:spcAft>
              <a:buFont typeface="Wingdings" charset="0"/>
              <a:buChar char="§"/>
              <a:defRPr/>
            </a:pPr>
            <a:r>
              <a:rPr lang="en-US" sz="1800" kern="0" dirty="0" smtClean="0">
                <a:solidFill>
                  <a:srgbClr val="000000"/>
                </a:solidFill>
              </a:rPr>
              <a:t>Same copy of this variable is seen by all threads</a:t>
            </a:r>
          </a:p>
          <a:p>
            <a:pPr lvl="3" indent="-342900" defTabSz="914400" eaLnBrk="1" hangingPunct="1">
              <a:spcBef>
                <a:spcPts val="528"/>
              </a:spcBef>
              <a:spcAft>
                <a:spcPts val="0"/>
              </a:spcAft>
              <a:buFont typeface="Wingdings" charset="0"/>
              <a:buChar char="§"/>
              <a:defRPr/>
            </a:pPr>
            <a:r>
              <a:rPr lang="en-US" sz="1800" b="0" kern="0" dirty="0" smtClean="0">
                <a:solidFill>
                  <a:srgbClr val="000000"/>
                </a:solidFill>
              </a:rPr>
              <a:t>Variable declared outside parallel region is automatically shared (</a:t>
            </a:r>
            <a:r>
              <a:rPr lang="en-US" sz="1800" kern="0" dirty="0" smtClean="0">
                <a:solidFill>
                  <a:srgbClr val="000000"/>
                </a:solidFill>
              </a:rPr>
              <a:t>part of MSMC or DDR3)</a:t>
            </a:r>
            <a:r>
              <a:rPr lang="en-US" sz="1800" b="0" kern="0" dirty="0" smtClean="0">
                <a:solidFill>
                  <a:srgbClr val="000000"/>
                </a:solidFill>
              </a:rPr>
              <a:t> </a:t>
            </a:r>
            <a:endParaRPr lang="en-US" sz="1800" kern="0" dirty="0">
              <a:solidFill>
                <a:srgbClr val="000000"/>
              </a:solidFill>
            </a:endParaRPr>
          </a:p>
          <a:p>
            <a:pPr lvl="2" indent="-342900" defTabSz="914400" eaLnBrk="1" hangingPunct="1">
              <a:spcBef>
                <a:spcPts val="528"/>
              </a:spcBef>
              <a:spcAft>
                <a:spcPts val="0"/>
              </a:spcAft>
              <a:buFont typeface="Wingdings" charset="0"/>
              <a:buChar char="§"/>
              <a:defRPr/>
            </a:pPr>
            <a:r>
              <a:rPr lang="en-US" sz="1800" b="1" i="1" kern="0" dirty="0" smtClean="0">
                <a:solidFill>
                  <a:srgbClr val="00B050"/>
                </a:solidFill>
              </a:rPr>
              <a:t>default</a:t>
            </a:r>
            <a:r>
              <a:rPr lang="en-US" sz="1800" b="0" i="1" kern="0" dirty="0" smtClean="0">
                <a:solidFill>
                  <a:srgbClr val="00B050"/>
                </a:solidFill>
              </a:rPr>
              <a:t> </a:t>
            </a:r>
            <a:r>
              <a:rPr lang="en-US" sz="1800" b="0" kern="0" dirty="0" smtClean="0">
                <a:solidFill>
                  <a:srgbClr val="000000"/>
                </a:solidFill>
              </a:rPr>
              <a:t>clause</a:t>
            </a:r>
          </a:p>
          <a:p>
            <a:pPr lvl="3" indent="-342900" defTabSz="914400" eaLnBrk="1" hangingPunct="1">
              <a:spcBef>
                <a:spcPts val="528"/>
              </a:spcBef>
              <a:spcAft>
                <a:spcPts val="0"/>
              </a:spcAft>
              <a:buFont typeface="Wingdings" charset="0"/>
              <a:buChar char="§"/>
              <a:defRPr/>
            </a:pPr>
            <a:r>
              <a:rPr lang="en-US" sz="1800" kern="0" dirty="0" smtClean="0">
                <a:solidFill>
                  <a:srgbClr val="000000"/>
                </a:solidFill>
              </a:rPr>
              <a:t>Override default scope assigned to any variable </a:t>
            </a:r>
          </a:p>
          <a:p>
            <a:pPr lvl="3" indent="-342900" defTabSz="914400" eaLnBrk="1" hangingPunct="1">
              <a:spcBef>
                <a:spcPts val="528"/>
              </a:spcBef>
              <a:spcAft>
                <a:spcPts val="0"/>
              </a:spcAft>
              <a:buFont typeface="Wingdings" charset="0"/>
              <a:buChar char="§"/>
              <a:defRPr/>
            </a:pPr>
            <a:r>
              <a:rPr lang="en-US" sz="1800" b="0" kern="0" dirty="0" smtClean="0">
                <a:solidFill>
                  <a:srgbClr val="000000"/>
                </a:solidFill>
              </a:rPr>
              <a:t>Set to </a:t>
            </a:r>
            <a:r>
              <a:rPr lang="en-US" sz="1800" b="1" i="1" kern="0" dirty="0" smtClean="0">
                <a:solidFill>
                  <a:srgbClr val="00B050"/>
                </a:solidFill>
              </a:rPr>
              <a:t>none</a:t>
            </a:r>
            <a:r>
              <a:rPr lang="en-US" sz="1800" b="0" i="1" kern="0" dirty="0" smtClean="0">
                <a:solidFill>
                  <a:srgbClr val="00B050"/>
                </a:solidFill>
              </a:rPr>
              <a:t> </a:t>
            </a:r>
            <a:r>
              <a:rPr lang="en-US" sz="1800" b="0" kern="0" dirty="0" smtClean="0">
                <a:solidFill>
                  <a:srgbClr val="000000"/>
                </a:solidFill>
              </a:rPr>
              <a:t>to explicitly specify scope of all variables used inside //</a:t>
            </a:r>
            <a:endParaRPr lang="en-US" sz="1800" b="0" i="1" kern="0" dirty="0" smtClean="0">
              <a:solidFill>
                <a:srgbClr val="000000"/>
              </a:solidFill>
            </a:endParaRPr>
          </a:p>
          <a:p>
            <a:pPr lvl="1" indent="-342900" defTabSz="914400" eaLnBrk="1" hangingPunct="1">
              <a:spcBef>
                <a:spcPts val="528"/>
              </a:spcBef>
              <a:spcAft>
                <a:spcPts val="0"/>
              </a:spcAft>
              <a:buClrTx/>
              <a:buFont typeface="Wingdings" charset="0"/>
              <a:buChar char="§"/>
              <a:defRPr/>
            </a:pPr>
            <a:r>
              <a:rPr lang="en-US" sz="1800" b="0" kern="0" dirty="0" smtClean="0">
                <a:solidFill>
                  <a:srgbClr val="000000"/>
                </a:solidFill>
              </a:rPr>
              <a:t>Programmer’s </a:t>
            </a:r>
            <a:r>
              <a:rPr lang="en-US" sz="1800" b="0" kern="0" dirty="0">
                <a:solidFill>
                  <a:srgbClr val="000000"/>
                </a:solidFill>
              </a:rPr>
              <a:t>responsibility to declare which variables are shared </a:t>
            </a:r>
            <a:r>
              <a:rPr lang="en-US" sz="1800" b="0" kern="0" dirty="0" smtClean="0">
                <a:solidFill>
                  <a:srgbClr val="000000"/>
                </a:solidFill>
              </a:rPr>
              <a:t>/ private</a:t>
            </a:r>
          </a:p>
          <a:p>
            <a:pPr lvl="1" indent="-342900" defTabSz="914400" eaLnBrk="1" hangingPunct="1">
              <a:spcBef>
                <a:spcPts val="528"/>
              </a:spcBef>
              <a:spcAft>
                <a:spcPts val="0"/>
              </a:spcAft>
              <a:buClrTx/>
              <a:buFont typeface="Wingdings" charset="0"/>
              <a:buChar char="§"/>
              <a:defRPr/>
            </a:pPr>
            <a:r>
              <a:rPr lang="en-US" sz="1800" b="0" kern="0" dirty="0" smtClean="0">
                <a:solidFill>
                  <a:srgbClr val="000000"/>
                </a:solidFill>
              </a:rPr>
              <a:t>Some </a:t>
            </a:r>
            <a:r>
              <a:rPr lang="en-US" sz="1800" b="0" kern="0" dirty="0">
                <a:solidFill>
                  <a:srgbClr val="000000"/>
                </a:solidFill>
              </a:rPr>
              <a:t>variables like iteration counts, the compiler automatically enforces</a:t>
            </a:r>
          </a:p>
          <a:p>
            <a:pPr marL="1257300" lvl="3" indent="0" defTabSz="914400" eaLnBrk="1" hangingPunct="1">
              <a:buClr>
                <a:srgbClr val="FF0000"/>
              </a:buClr>
              <a:buNone/>
              <a:defRPr/>
            </a:pPr>
            <a:endParaRPr lang="en-US" sz="1800" kern="0" dirty="0">
              <a:solidFill>
                <a:srgbClr val="000000"/>
              </a:solidFill>
              <a:latin typeface="Courier New"/>
              <a:cs typeface="Courier New"/>
            </a:endParaRPr>
          </a:p>
        </p:txBody>
      </p:sp>
      <p:sp>
        <p:nvSpPr>
          <p:cNvPr id="4" name="Rectangle 2"/>
          <p:cNvSpPr txBox="1">
            <a:spLocks noChangeArrowheads="1"/>
          </p:cNvSpPr>
          <p:nvPr/>
        </p:nvSpPr>
        <p:spPr bwMode="auto">
          <a:xfrm>
            <a:off x="228600" y="151195"/>
            <a:ext cx="8435975"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j-lt"/>
                <a:ea typeface="ＭＳ Ｐゴシック"/>
                <a:cs typeface="ＭＳ Ｐゴシック"/>
              </a:rPr>
              <a:t>Implementation: Use </a:t>
            </a:r>
            <a:r>
              <a:rPr lang="en-US" sz="4000" kern="0" dirty="0" err="1" smtClean="0">
                <a:latin typeface="+mj-lt"/>
                <a:ea typeface="ＭＳ Ｐゴシック"/>
                <a:cs typeface="ＭＳ Ｐゴシック"/>
              </a:rPr>
              <a:t>OpenMP</a:t>
            </a:r>
            <a:r>
              <a:rPr lang="en-US" sz="4000" kern="0" dirty="0" smtClean="0">
                <a:latin typeface="+mj-lt"/>
                <a:ea typeface="ＭＳ Ｐゴシック"/>
                <a:cs typeface="ＭＳ Ｐゴシック"/>
              </a:rPr>
              <a:t> </a:t>
            </a:r>
            <a:r>
              <a:rPr lang="en-US" sz="4000" kern="0" dirty="0" smtClean="0">
                <a:latin typeface="+mj-lt"/>
                <a:ea typeface="ＭＳ Ｐゴシック"/>
                <a:cs typeface="ＭＳ Ｐゴシック"/>
              </a:rPr>
              <a:t>to …</a:t>
            </a:r>
            <a:endParaRPr lang="en-US" sz="4000" kern="0" dirty="0" smtClean="0">
              <a:latin typeface="+mj-lt"/>
              <a:ea typeface="ＭＳ Ｐゴシック"/>
              <a:cs typeface="ＭＳ Ｐゴシック"/>
            </a:endParaRPr>
          </a:p>
        </p:txBody>
      </p:sp>
    </p:spTree>
    <p:extLst>
      <p:ext uri="{BB962C8B-B14F-4D97-AF65-F5344CB8AC3E}">
        <p14:creationId xmlns="" xmlns:p14="http://schemas.microsoft.com/office/powerpoint/2010/main" val="241089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noFill/>
        </p:spPr>
        <p:txBody>
          <a:bodyPr>
            <a:normAutofit fontScale="90000"/>
          </a:bodyPr>
          <a:lstStyle/>
          <a:p>
            <a:pPr eaLnBrk="1" hangingPunct="1">
              <a:lnSpc>
                <a:spcPct val="89000"/>
              </a:lnSpc>
            </a:pPr>
            <a:r>
              <a:rPr lang="en-US" dirty="0" smtClean="0"/>
              <a:t>Implementation: Data-Scoping Clauses</a:t>
            </a:r>
            <a:endParaRPr lang="en-US" sz="2800" dirty="0" smtClean="0">
              <a:solidFill>
                <a:schemeClr val="accent1"/>
              </a:solidFill>
            </a:endParaRPr>
          </a:p>
        </p:txBody>
      </p:sp>
      <p:sp>
        <p:nvSpPr>
          <p:cNvPr id="1658884" name="Rectangle 4"/>
          <p:cNvSpPr>
            <a:spLocks noChangeArrowheads="1"/>
          </p:cNvSpPr>
          <p:nvPr/>
        </p:nvSpPr>
        <p:spPr bwMode="auto">
          <a:xfrm>
            <a:off x="231775" y="1102809"/>
            <a:ext cx="8566890" cy="4832734"/>
          </a:xfrm>
          <a:prstGeom prst="rect">
            <a:avLst/>
          </a:prstGeom>
          <a:solidFill>
            <a:schemeClr val="accent1">
              <a:lumMod val="20000"/>
              <a:lumOff val="80000"/>
            </a:schemeClr>
          </a:solidFill>
          <a:ln w="9525">
            <a:noFill/>
            <a:miter lim="800000"/>
            <a:headEnd/>
            <a:tailEnd/>
          </a:ln>
          <a:effectLst/>
        </p:spPr>
        <p:txBody>
          <a:bodyPr wrap="square" lIns="92075" tIns="46038" rIns="92075" bIns="46038">
            <a:spAutoFit/>
          </a:bodyPr>
          <a:lstStyle/>
          <a:p>
            <a:pPr>
              <a:spcBef>
                <a:spcPct val="50000"/>
              </a:spcBef>
              <a:defRPr/>
            </a:pPr>
            <a:r>
              <a:rPr lang="en-US" sz="2200" b="1" dirty="0" smtClean="0">
                <a:solidFill>
                  <a:srgbClr val="008000"/>
                </a:solidFill>
                <a:latin typeface="+mn-lt"/>
              </a:rPr>
              <a:t>#</a:t>
            </a:r>
            <a:r>
              <a:rPr lang="en-US" sz="2200" b="1" dirty="0">
                <a:solidFill>
                  <a:srgbClr val="008000"/>
                </a:solidFill>
                <a:latin typeface="+mn-lt"/>
              </a:rPr>
              <a:t>pragma </a:t>
            </a:r>
            <a:r>
              <a:rPr lang="en-US" sz="2200" b="1" dirty="0" err="1">
                <a:solidFill>
                  <a:srgbClr val="008000"/>
                </a:solidFill>
                <a:latin typeface="+mn-lt"/>
              </a:rPr>
              <a:t>omp</a:t>
            </a:r>
            <a:r>
              <a:rPr lang="en-US" sz="2200" b="1" dirty="0">
                <a:solidFill>
                  <a:srgbClr val="008000"/>
                </a:solidFill>
                <a:latin typeface="+mn-lt"/>
              </a:rPr>
              <a:t> parallel for default (none) private( </a:t>
            </a:r>
            <a:r>
              <a:rPr lang="en-US" sz="2200" b="1" dirty="0" err="1">
                <a:solidFill>
                  <a:srgbClr val="008000"/>
                </a:solidFill>
                <a:latin typeface="+mn-lt"/>
              </a:rPr>
              <a:t>i</a:t>
            </a:r>
            <a:r>
              <a:rPr lang="en-US" sz="2200" b="1" dirty="0">
                <a:solidFill>
                  <a:srgbClr val="008000"/>
                </a:solidFill>
                <a:latin typeface="+mn-lt"/>
              </a:rPr>
              <a:t>, j, sum ) shared </a:t>
            </a:r>
            <a:r>
              <a:rPr lang="en-US" sz="2200" b="1" dirty="0" smtClean="0">
                <a:solidFill>
                  <a:srgbClr val="008000"/>
                </a:solidFill>
                <a:latin typeface="+mn-lt"/>
              </a:rPr>
              <a:t>(A, B, C) if (flag)</a:t>
            </a:r>
            <a:endParaRPr lang="en-US" sz="2200" b="1" dirty="0">
              <a:solidFill>
                <a:srgbClr val="008000"/>
              </a:solidFill>
              <a:latin typeface="+mn-lt"/>
            </a:endParaRPr>
          </a:p>
          <a:p>
            <a:pPr>
              <a:spcBef>
                <a:spcPct val="50000"/>
              </a:spcBef>
              <a:defRPr/>
            </a:pPr>
            <a:r>
              <a:rPr lang="en-US" sz="2200" dirty="0">
                <a:latin typeface="+mn-lt"/>
              </a:rPr>
              <a:t> { </a:t>
            </a:r>
            <a:endParaRPr lang="en-US" sz="2200" dirty="0" smtClean="0">
              <a:latin typeface="+mn-lt"/>
            </a:endParaRPr>
          </a:p>
          <a:p>
            <a:pPr>
              <a:spcBef>
                <a:spcPct val="50000"/>
              </a:spcBef>
              <a:defRPr/>
            </a:pPr>
            <a:r>
              <a:rPr lang="en-US" sz="2200" dirty="0">
                <a:latin typeface="+mn-lt"/>
              </a:rPr>
              <a:t>	</a:t>
            </a:r>
            <a:r>
              <a:rPr lang="en-US" sz="2200" dirty="0" smtClean="0">
                <a:latin typeface="+mn-lt"/>
              </a:rPr>
              <a:t>for </a:t>
            </a:r>
            <a:r>
              <a:rPr lang="en-US" sz="2200" dirty="0">
                <a:latin typeface="+mn-lt"/>
              </a:rPr>
              <a:t>(</a:t>
            </a:r>
            <a:r>
              <a:rPr lang="en-US" sz="2200" dirty="0" err="1">
                <a:latin typeface="+mn-lt"/>
              </a:rPr>
              <a:t>i</a:t>
            </a:r>
            <a:r>
              <a:rPr lang="en-US" sz="2200" dirty="0">
                <a:latin typeface="+mn-lt"/>
              </a:rPr>
              <a:t> = 0, </a:t>
            </a:r>
            <a:r>
              <a:rPr lang="en-US" sz="2200" dirty="0" err="1">
                <a:latin typeface="+mn-lt"/>
              </a:rPr>
              <a:t>i</a:t>
            </a:r>
            <a:r>
              <a:rPr lang="en-US" sz="2200" dirty="0">
                <a:latin typeface="+mn-lt"/>
              </a:rPr>
              <a:t> &lt; 10; </a:t>
            </a:r>
            <a:r>
              <a:rPr lang="en-US" sz="2200" dirty="0" err="1">
                <a:latin typeface="+mn-lt"/>
              </a:rPr>
              <a:t>i</a:t>
            </a:r>
            <a:r>
              <a:rPr lang="en-US" sz="2200" dirty="0">
                <a:latin typeface="+mn-lt"/>
              </a:rPr>
              <a:t>++) </a:t>
            </a:r>
            <a:r>
              <a:rPr lang="en-US" sz="2200" dirty="0" smtClean="0">
                <a:latin typeface="+mn-lt"/>
              </a:rPr>
              <a:t>{</a:t>
            </a:r>
          </a:p>
          <a:p>
            <a:pPr>
              <a:spcBef>
                <a:spcPct val="50000"/>
              </a:spcBef>
              <a:defRPr/>
            </a:pPr>
            <a:r>
              <a:rPr lang="en-US" sz="2200" dirty="0">
                <a:latin typeface="+mn-lt"/>
              </a:rPr>
              <a:t>	</a:t>
            </a:r>
            <a:r>
              <a:rPr lang="en-US" sz="2200" dirty="0" smtClean="0">
                <a:latin typeface="+mn-lt"/>
              </a:rPr>
              <a:t>	sum </a:t>
            </a:r>
            <a:r>
              <a:rPr lang="en-US" sz="2200" dirty="0">
                <a:latin typeface="+mn-lt"/>
              </a:rPr>
              <a:t>= 0;</a:t>
            </a:r>
          </a:p>
          <a:p>
            <a:pPr>
              <a:spcBef>
                <a:spcPct val="50000"/>
              </a:spcBef>
              <a:defRPr/>
            </a:pPr>
            <a:r>
              <a:rPr lang="en-US" sz="2200" dirty="0">
                <a:latin typeface="+mn-lt"/>
              </a:rPr>
              <a:t>		for ( j = 0; j &lt; 20; j++ )</a:t>
            </a:r>
          </a:p>
          <a:p>
            <a:pPr>
              <a:spcBef>
                <a:spcPct val="50000"/>
              </a:spcBef>
              <a:defRPr/>
            </a:pPr>
            <a:r>
              <a:rPr lang="en-US" sz="2200" dirty="0">
                <a:latin typeface="+mn-lt"/>
              </a:rPr>
              <a:t>        			sum += B[ </a:t>
            </a:r>
            <a:r>
              <a:rPr lang="en-US" sz="2200" dirty="0" err="1">
                <a:latin typeface="+mn-lt"/>
              </a:rPr>
              <a:t>i</a:t>
            </a:r>
            <a:r>
              <a:rPr lang="en-US" sz="2200" dirty="0">
                <a:latin typeface="+mn-lt"/>
              </a:rPr>
              <a:t> ][ j ] * C [ j ];</a:t>
            </a:r>
          </a:p>
          <a:p>
            <a:pPr>
              <a:spcBef>
                <a:spcPct val="50000"/>
              </a:spcBef>
              <a:defRPr/>
            </a:pPr>
            <a:r>
              <a:rPr lang="en-US" sz="2200" dirty="0">
                <a:latin typeface="+mn-lt"/>
              </a:rPr>
              <a:t>	</a:t>
            </a:r>
            <a:r>
              <a:rPr lang="en-US" sz="2200" dirty="0" smtClean="0">
                <a:latin typeface="+mn-lt"/>
              </a:rPr>
              <a:t>	A</a:t>
            </a:r>
            <a:r>
              <a:rPr lang="en-US" sz="2200" dirty="0">
                <a:latin typeface="+mn-lt"/>
              </a:rPr>
              <a:t>[ </a:t>
            </a:r>
            <a:r>
              <a:rPr lang="en-US" sz="2200" dirty="0" err="1">
                <a:latin typeface="+mn-lt"/>
              </a:rPr>
              <a:t>i</a:t>
            </a:r>
            <a:r>
              <a:rPr lang="en-US" sz="2200" dirty="0">
                <a:latin typeface="+mn-lt"/>
              </a:rPr>
              <a:t> ] = sum</a:t>
            </a:r>
            <a:r>
              <a:rPr lang="en-US" sz="2200" dirty="0" smtClean="0">
                <a:latin typeface="+mn-lt"/>
              </a:rPr>
              <a:t>;</a:t>
            </a:r>
          </a:p>
          <a:p>
            <a:pPr>
              <a:spcBef>
                <a:spcPct val="50000"/>
              </a:spcBef>
              <a:defRPr/>
            </a:pPr>
            <a:r>
              <a:rPr lang="en-US" sz="2200" dirty="0" smtClean="0">
                <a:latin typeface="+mn-lt"/>
              </a:rPr>
              <a:t>	}</a:t>
            </a:r>
          </a:p>
          <a:p>
            <a:pPr>
              <a:spcBef>
                <a:spcPct val="50000"/>
              </a:spcBef>
              <a:defRPr/>
            </a:pPr>
            <a:r>
              <a:rPr lang="en-US" sz="2200" dirty="0" smtClean="0">
                <a:latin typeface="+mn-lt"/>
              </a:rPr>
              <a:t> </a:t>
            </a:r>
            <a:r>
              <a:rPr lang="en-US" sz="2200" dirty="0">
                <a:latin typeface="+mn-lt"/>
              </a:rPr>
              <a:t>}</a:t>
            </a:r>
          </a:p>
        </p:txBody>
      </p:sp>
    </p:spTree>
    <p:extLst>
      <p:ext uri="{BB962C8B-B14F-4D97-AF65-F5344CB8AC3E}">
        <p14:creationId xmlns="" xmlns:p14="http://schemas.microsoft.com/office/powerpoint/2010/main" val="29989137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
          <p:cNvSpPr txBox="1">
            <a:spLocks noChangeArrowheads="1"/>
          </p:cNvSpPr>
          <p:nvPr/>
        </p:nvSpPr>
        <p:spPr bwMode="auto">
          <a:xfrm>
            <a:off x="333375" y="1053235"/>
            <a:ext cx="8618538" cy="53299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5000"/>
              <a:buFont typeface="Wingdings" pitchFamily="2" charset="2"/>
              <a:buChar char="§"/>
              <a:defRPr sz="2400" b="1">
                <a:solidFill>
                  <a:schemeClr val="tx1"/>
                </a:solidFill>
                <a:latin typeface="+mn-lt"/>
                <a:ea typeface="+mn-ea"/>
                <a:cs typeface="ＭＳ Ｐゴシック"/>
              </a:defRPr>
            </a:lvl1pPr>
            <a:lvl2pPr marL="742950" indent="-285750" algn="l" rtl="0" eaLnBrk="0" fontAlgn="base" hangingPunct="0">
              <a:spcBef>
                <a:spcPct val="20000"/>
              </a:spcBef>
              <a:spcAft>
                <a:spcPct val="0"/>
              </a:spcAft>
              <a:buClr>
                <a:schemeClr val="bg2"/>
              </a:buClr>
              <a:buSzPct val="125000"/>
              <a:buFont typeface="Wingdings" pitchFamily="2" charset="2"/>
              <a:buChar char="§"/>
              <a:defRPr sz="2000" b="1">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smtClean="0">
                <a:solidFill>
                  <a:schemeClr val="accent1"/>
                </a:solidFill>
                <a:ea typeface="ＭＳ Ｐゴシック"/>
              </a:rPr>
              <a:t>Motivation: The Need</a:t>
            </a: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endParaRPr lang="en-US" sz="2800" kern="0" dirty="0" smtClean="0">
              <a:solidFill>
                <a:srgbClr val="000000"/>
              </a:solidFill>
              <a:ea typeface="ＭＳ Ｐゴシック"/>
            </a:endParaRP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smtClean="0">
                <a:solidFill>
                  <a:schemeClr val="accent1"/>
                </a:solidFill>
                <a:ea typeface="ＭＳ Ｐゴシック"/>
              </a:rPr>
              <a:t>The </a:t>
            </a:r>
            <a:r>
              <a:rPr lang="en-US" sz="2800" kern="0" dirty="0" err="1" smtClean="0">
                <a:solidFill>
                  <a:schemeClr val="accent1"/>
                </a:solidFill>
                <a:ea typeface="ＭＳ Ｐゴシック"/>
              </a:rPr>
              <a:t>OpenMP</a:t>
            </a:r>
            <a:r>
              <a:rPr lang="en-US" sz="2800" kern="0" dirty="0" smtClean="0">
                <a:solidFill>
                  <a:schemeClr val="accent1"/>
                </a:solidFill>
                <a:ea typeface="ＭＳ Ｐゴシック"/>
              </a:rPr>
              <a:t> Solution</a:t>
            </a:r>
            <a:r>
              <a:rPr lang="en-US" sz="2800" kern="0" dirty="0" smtClean="0">
                <a:solidFill>
                  <a:srgbClr val="000000"/>
                </a:solidFill>
                <a:ea typeface="ＭＳ Ｐゴシック"/>
              </a:rPr>
              <a:t/>
            </a:r>
            <a:br>
              <a:rPr lang="en-US" sz="2800" kern="0" dirty="0" smtClean="0">
                <a:solidFill>
                  <a:srgbClr val="000000"/>
                </a:solidFill>
                <a:ea typeface="ＭＳ Ｐゴシック"/>
              </a:rPr>
            </a:br>
            <a:endParaRPr lang="en-US" sz="2800" kern="0" dirty="0" smtClean="0">
              <a:solidFill>
                <a:srgbClr val="000000"/>
              </a:solidFill>
              <a:ea typeface="ＭＳ Ｐゴシック"/>
            </a:endParaRP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err="1" smtClean="0">
                <a:solidFill>
                  <a:srgbClr val="ADADAD"/>
                </a:solidFill>
                <a:ea typeface="ＭＳ Ｐゴシック"/>
              </a:rPr>
              <a:t>OpenMP</a:t>
            </a:r>
            <a:r>
              <a:rPr lang="en-US" sz="2800" kern="0" dirty="0" smtClean="0">
                <a:solidFill>
                  <a:srgbClr val="ADADAD"/>
                </a:solidFill>
                <a:ea typeface="ＭＳ Ｐゴシック"/>
              </a:rPr>
              <a:t> Features</a:t>
            </a:r>
            <a:br>
              <a:rPr lang="en-US" sz="2800" kern="0" dirty="0" smtClean="0">
                <a:solidFill>
                  <a:srgbClr val="ADADAD"/>
                </a:solidFill>
                <a:ea typeface="ＭＳ Ｐゴシック"/>
              </a:rPr>
            </a:br>
            <a:endParaRPr lang="en-US" sz="2800" kern="0" dirty="0" smtClean="0">
              <a:solidFill>
                <a:srgbClr val="ADADAD"/>
              </a:solidFill>
              <a:ea typeface="ＭＳ Ｐゴシック"/>
            </a:endParaRP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err="1" smtClean="0">
                <a:solidFill>
                  <a:schemeClr val="bg2"/>
                </a:solidFill>
                <a:ea typeface="ＭＳ Ｐゴシック"/>
              </a:rPr>
              <a:t>OpenMP</a:t>
            </a:r>
            <a:r>
              <a:rPr lang="en-US" sz="2800" kern="0" dirty="0" smtClean="0">
                <a:solidFill>
                  <a:schemeClr val="bg2"/>
                </a:solidFill>
                <a:ea typeface="ＭＳ Ｐゴシック"/>
              </a:rPr>
              <a:t> Implementation</a:t>
            </a:r>
          </a:p>
          <a:p>
            <a:pPr lvl="1" indent="-342900" defTabSz="914400" eaLnBrk="1" hangingPunct="1">
              <a:lnSpc>
                <a:spcPct val="80000"/>
              </a:lnSpc>
              <a:buClrTx/>
              <a:buFont typeface="Wingdings" charset="0"/>
              <a:buChar char="§"/>
              <a:defRPr/>
            </a:pPr>
            <a:r>
              <a:rPr lang="en-US" kern="0" dirty="0" smtClean="0">
                <a:solidFill>
                  <a:schemeClr val="accent1"/>
                </a:solidFill>
              </a:rPr>
              <a:t>Create Teams of Threads</a:t>
            </a:r>
          </a:p>
          <a:p>
            <a:pPr lvl="1" indent="-342900" defTabSz="914400" eaLnBrk="1" hangingPunct="1">
              <a:lnSpc>
                <a:spcPct val="80000"/>
              </a:lnSpc>
              <a:buClrTx/>
              <a:buFont typeface="Wingdings" charset="0"/>
              <a:buChar char="§"/>
              <a:defRPr/>
            </a:pPr>
            <a:r>
              <a:rPr lang="en-US" kern="0" dirty="0" smtClean="0">
                <a:solidFill>
                  <a:schemeClr val="accent1"/>
                </a:solidFill>
              </a:rPr>
              <a:t>Share Work among Threads</a:t>
            </a:r>
          </a:p>
          <a:p>
            <a:pPr lvl="1" indent="-342900" defTabSz="914400" eaLnBrk="1" hangingPunct="1">
              <a:lnSpc>
                <a:spcPct val="80000"/>
              </a:lnSpc>
              <a:buClrTx/>
              <a:buFont typeface="Wingdings" charset="0"/>
              <a:buChar char="§"/>
              <a:defRPr/>
            </a:pPr>
            <a:r>
              <a:rPr lang="en-US" kern="0" dirty="0" smtClean="0">
                <a:solidFill>
                  <a:schemeClr val="accent1"/>
                </a:solidFill>
              </a:rPr>
              <a:t>Manage Data-Scoping</a:t>
            </a:r>
          </a:p>
          <a:p>
            <a:pPr lvl="1" indent="-342900" defTabSz="914400" eaLnBrk="1" hangingPunct="1">
              <a:lnSpc>
                <a:spcPct val="80000"/>
              </a:lnSpc>
              <a:buClrTx/>
              <a:buFont typeface="Wingdings" charset="0"/>
              <a:buChar char="§"/>
              <a:defRPr/>
            </a:pPr>
            <a:r>
              <a:rPr lang="en-US" kern="0" dirty="0" smtClean="0"/>
              <a:t>Synchronize Threads and Variables</a:t>
            </a:r>
          </a:p>
          <a:p>
            <a:pPr marL="342900" marR="0" lvl="0" indent="-342900" algn="l" defTabSz="914400" rtl="0" eaLnBrk="1" fontAlgn="base" latinLnBrk="0" hangingPunct="1">
              <a:lnSpc>
                <a:spcPct val="80000"/>
              </a:lnSpc>
              <a:spcBef>
                <a:spcPct val="20000"/>
              </a:spcBef>
              <a:spcAft>
                <a:spcPct val="0"/>
              </a:spcAft>
              <a:buClrTx/>
              <a:buSzPct val="125000"/>
              <a:buNone/>
              <a:tabLst/>
              <a:defRPr/>
            </a:pPr>
            <a:endParaRPr lang="en-US" sz="2800" kern="0" noProof="0" dirty="0">
              <a:solidFill>
                <a:srgbClr val="ADADAD"/>
              </a:solidFill>
              <a:ea typeface="ＭＳ Ｐゴシック"/>
            </a:endParaRPr>
          </a:p>
          <a:p>
            <a:pPr defTabSz="914400" eaLnBrk="1" hangingPunct="1">
              <a:lnSpc>
                <a:spcPct val="80000"/>
              </a:lnSpc>
              <a:buClrTx/>
              <a:buFont typeface="Wingdings" charset="0"/>
              <a:buChar char="§"/>
              <a:defRPr/>
            </a:pPr>
            <a:r>
              <a:rPr lang="en-US" sz="2800" kern="0" dirty="0" smtClean="0">
                <a:solidFill>
                  <a:schemeClr val="accent5">
                    <a:lumMod val="90000"/>
                  </a:schemeClr>
                </a:solidFill>
              </a:rPr>
              <a:t>Getting Started with </a:t>
            </a:r>
            <a:r>
              <a:rPr lang="en-US" sz="2800" kern="0" dirty="0" err="1" smtClean="0">
                <a:solidFill>
                  <a:schemeClr val="accent5">
                    <a:lumMod val="90000"/>
                  </a:schemeClr>
                </a:solidFill>
              </a:rPr>
              <a:t>OpenMP</a:t>
            </a:r>
            <a:r>
              <a:rPr lang="en-US" sz="2800" kern="0" dirty="0" smtClean="0">
                <a:solidFill>
                  <a:schemeClr val="accent5">
                    <a:lumMod val="90000"/>
                  </a:schemeClr>
                </a:solidFill>
              </a:rPr>
              <a:t> on 6678</a:t>
            </a:r>
          </a:p>
          <a:p>
            <a:pPr defTabSz="914400" eaLnBrk="1" hangingPunct="1">
              <a:lnSpc>
                <a:spcPct val="80000"/>
              </a:lnSpc>
              <a:buClr>
                <a:srgbClr val="FF0000"/>
              </a:buClr>
              <a:buNone/>
              <a:defRPr/>
            </a:pPr>
            <a:endParaRPr lang="en-US" sz="2800" kern="0" dirty="0">
              <a:solidFill>
                <a:schemeClr val="accent5">
                  <a:lumMod val="90000"/>
                </a:schemeClr>
              </a:solidFill>
            </a:endParaRPr>
          </a:p>
          <a:p>
            <a:pPr marL="342900" marR="0" lvl="0" indent="-342900" algn="l" defTabSz="914400" rtl="0" eaLnBrk="1" fontAlgn="base" latinLnBrk="0" hangingPunct="1">
              <a:lnSpc>
                <a:spcPct val="80000"/>
              </a:lnSpc>
              <a:spcBef>
                <a:spcPct val="20000"/>
              </a:spcBef>
              <a:spcAft>
                <a:spcPct val="0"/>
              </a:spcAft>
              <a:buClr>
                <a:srgbClr val="FF0000"/>
              </a:buClr>
              <a:buSzPct val="125000"/>
              <a:buFont typeface="Wingdings" charset="0"/>
              <a:buChar char="§"/>
              <a:tabLst/>
              <a:defRPr/>
            </a:pPr>
            <a:endParaRPr lang="en-US" sz="2800" kern="0" noProof="0" dirty="0" smtClean="0">
              <a:solidFill>
                <a:srgbClr val="ADADAD"/>
              </a:solidFill>
              <a:latin typeface="Arial"/>
              <a:ea typeface="ＭＳ Ｐゴシック"/>
            </a:endParaRPr>
          </a:p>
          <a:p>
            <a:pPr marL="0" marR="0" lvl="0" indent="0" algn="l" defTabSz="914400" rtl="0" eaLnBrk="1" fontAlgn="base" latinLnBrk="0" hangingPunct="1">
              <a:lnSpc>
                <a:spcPct val="80000"/>
              </a:lnSpc>
              <a:spcBef>
                <a:spcPct val="20000"/>
              </a:spcBef>
              <a:spcAft>
                <a:spcPct val="0"/>
              </a:spcAft>
              <a:buClr>
                <a:srgbClr val="FF0000"/>
              </a:buClr>
              <a:buSzPct val="125000"/>
              <a:buNone/>
              <a:tabLst/>
              <a:defRPr/>
            </a:pPr>
            <a:endParaRPr kumimoji="0" lang="en-US" sz="3600" b="1" i="0" u="none" strike="noStrike" kern="0" cap="none" spc="0" normalizeH="0" baseline="0" noProof="0" dirty="0" smtClean="0">
              <a:ln>
                <a:noFill/>
              </a:ln>
              <a:solidFill>
                <a:srgbClr val="000000"/>
              </a:solidFill>
              <a:effectLst/>
              <a:uLnTx/>
              <a:uFillTx/>
              <a:latin typeface="Arial"/>
              <a:ea typeface="ＭＳ Ｐゴシック"/>
            </a:endParaRPr>
          </a:p>
        </p:txBody>
      </p:sp>
      <p:sp>
        <p:nvSpPr>
          <p:cNvPr id="2" name="TextBox 1"/>
          <p:cNvSpPr txBox="1"/>
          <p:nvPr/>
        </p:nvSpPr>
        <p:spPr>
          <a:xfrm>
            <a:off x="12700507" y="1737311"/>
            <a:ext cx="184666" cy="369332"/>
          </a:xfrm>
          <a:prstGeom prst="rect">
            <a:avLst/>
          </a:prstGeom>
          <a:noFill/>
        </p:spPr>
        <p:txBody>
          <a:bodyPr wrap="none" rtlCol="0">
            <a:spAutoFit/>
          </a:bodyPr>
          <a:lstStyle/>
          <a:p>
            <a:endParaRPr lang="en-US"/>
          </a:p>
        </p:txBody>
      </p:sp>
      <p:sp>
        <p:nvSpPr>
          <p:cNvPr id="5" name="Rectangle 2"/>
          <p:cNvSpPr txBox="1">
            <a:spLocks noChangeArrowheads="1"/>
          </p:cNvSpPr>
          <p:nvPr/>
        </p:nvSpPr>
        <p:spPr bwMode="auto">
          <a:xfrm>
            <a:off x="228600" y="151195"/>
            <a:ext cx="8435975"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j-lt"/>
                <a:ea typeface="ＭＳ Ｐゴシック"/>
                <a:cs typeface="ＭＳ Ｐゴシック"/>
              </a:rPr>
              <a:t>Agenda</a:t>
            </a:r>
          </a:p>
        </p:txBody>
      </p:sp>
    </p:spTree>
    <p:extLst>
      <p:ext uri="{BB962C8B-B14F-4D97-AF65-F5344CB8AC3E}">
        <p14:creationId xmlns="" xmlns:p14="http://schemas.microsoft.com/office/powerpoint/2010/main" val="30752213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
          <p:cNvSpPr txBox="1">
            <a:spLocks noChangeArrowheads="1"/>
          </p:cNvSpPr>
          <p:nvPr/>
        </p:nvSpPr>
        <p:spPr bwMode="auto">
          <a:xfrm>
            <a:off x="275105" y="661373"/>
            <a:ext cx="8618538" cy="58156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5000"/>
              <a:buFont typeface="Wingdings" pitchFamily="2" charset="2"/>
              <a:buChar char="§"/>
              <a:defRPr sz="2400" b="1">
                <a:solidFill>
                  <a:schemeClr val="tx1"/>
                </a:solidFill>
                <a:latin typeface="+mn-lt"/>
                <a:ea typeface="+mn-ea"/>
                <a:cs typeface="ＭＳ Ｐゴシック"/>
              </a:defRPr>
            </a:lvl1pPr>
            <a:lvl2pPr marL="742950" indent="-285750" algn="l" rtl="0" eaLnBrk="0" fontAlgn="base" hangingPunct="0">
              <a:spcBef>
                <a:spcPct val="20000"/>
              </a:spcBef>
              <a:spcAft>
                <a:spcPct val="0"/>
              </a:spcAft>
              <a:buClr>
                <a:schemeClr val="bg2"/>
              </a:buClr>
              <a:buSzPct val="125000"/>
              <a:buFont typeface="Wingdings" pitchFamily="2" charset="2"/>
              <a:buChar char="§"/>
              <a:defRPr sz="2000" b="1">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0" defTabSz="914400" eaLnBrk="1" hangingPunct="1">
              <a:buClrTx/>
              <a:buFont typeface="Wingdings" charset="0"/>
              <a:buChar char="§"/>
              <a:defRPr/>
            </a:pPr>
            <a:r>
              <a:rPr lang="en-US" kern="0" dirty="0" smtClean="0">
                <a:solidFill>
                  <a:srgbClr val="000000"/>
                </a:solidFill>
              </a:rPr>
              <a:t>Synchronize Threads</a:t>
            </a:r>
          </a:p>
          <a:p>
            <a:pPr lvl="1" defTabSz="914400" eaLnBrk="1" hangingPunct="1">
              <a:buClrTx/>
              <a:buFont typeface="Wingdings" charset="0"/>
              <a:buChar char="§"/>
              <a:defRPr/>
            </a:pPr>
            <a:r>
              <a:rPr lang="en-US" sz="1800" b="0" kern="0" dirty="0" smtClean="0">
                <a:solidFill>
                  <a:srgbClr val="000000"/>
                </a:solidFill>
              </a:rPr>
              <a:t>Synchronization at the end of work-sharing or // construct is automatic</a:t>
            </a:r>
          </a:p>
          <a:p>
            <a:pPr lvl="1" defTabSz="914400" eaLnBrk="1" hangingPunct="1">
              <a:buClrTx/>
              <a:buFont typeface="Wingdings" charset="0"/>
              <a:buChar char="§"/>
              <a:defRPr/>
            </a:pPr>
            <a:r>
              <a:rPr lang="en-US" sz="1800" b="0" kern="0" dirty="0" smtClean="0">
                <a:solidFill>
                  <a:srgbClr val="000000"/>
                </a:solidFill>
              </a:rPr>
              <a:t>Synchronizing </a:t>
            </a:r>
            <a:r>
              <a:rPr lang="en-US" sz="1800" b="0" kern="0" dirty="0">
                <a:solidFill>
                  <a:srgbClr val="000000"/>
                </a:solidFill>
              </a:rPr>
              <a:t>subset of threads has to be manually </a:t>
            </a:r>
            <a:r>
              <a:rPr lang="en-US" sz="1800" b="0" kern="0" dirty="0" smtClean="0">
                <a:solidFill>
                  <a:srgbClr val="000000"/>
                </a:solidFill>
              </a:rPr>
              <a:t>handled</a:t>
            </a:r>
          </a:p>
          <a:p>
            <a:pPr lvl="1" indent="-342900" defTabSz="914400" eaLnBrk="1" hangingPunct="1">
              <a:buClrTx/>
              <a:buFont typeface="Wingdings" charset="0"/>
              <a:buChar char="§"/>
              <a:defRPr/>
            </a:pPr>
            <a:r>
              <a:rPr lang="en-US" sz="1800" b="0" kern="0" dirty="0" smtClean="0">
                <a:solidFill>
                  <a:srgbClr val="000000"/>
                </a:solidFill>
              </a:rPr>
              <a:t>Some Synchronization Directives:</a:t>
            </a:r>
          </a:p>
          <a:p>
            <a:pPr lvl="2" indent="-342900" defTabSz="914400" eaLnBrk="1" hangingPunct="1">
              <a:buFont typeface="Wingdings" charset="0"/>
              <a:buChar char="§"/>
              <a:defRPr/>
            </a:pPr>
            <a:r>
              <a:rPr lang="en-US" sz="1800" b="1" kern="0" dirty="0" smtClean="0">
                <a:solidFill>
                  <a:srgbClr val="000000"/>
                </a:solidFill>
                <a:latin typeface="Courier New"/>
                <a:cs typeface="Courier New"/>
              </a:rPr>
              <a:t>#</a:t>
            </a:r>
            <a:r>
              <a:rPr lang="en-US" sz="1800" b="1" kern="0" dirty="0">
                <a:solidFill>
                  <a:srgbClr val="000000"/>
                </a:solidFill>
                <a:latin typeface="Courier New"/>
                <a:cs typeface="Courier New"/>
              </a:rPr>
              <a:t>pragma </a:t>
            </a:r>
            <a:r>
              <a:rPr lang="en-US" sz="1800" b="1" kern="0" dirty="0" err="1">
                <a:solidFill>
                  <a:srgbClr val="000000"/>
                </a:solidFill>
                <a:latin typeface="Courier New"/>
                <a:cs typeface="Courier New"/>
              </a:rPr>
              <a:t>omp</a:t>
            </a:r>
            <a:r>
              <a:rPr lang="en-US" sz="1800" b="1" kern="0" dirty="0">
                <a:solidFill>
                  <a:srgbClr val="000000"/>
                </a:solidFill>
                <a:latin typeface="Courier New"/>
                <a:cs typeface="Courier New"/>
              </a:rPr>
              <a:t> </a:t>
            </a:r>
            <a:r>
              <a:rPr lang="en-US" sz="1800" b="1" kern="0" dirty="0" smtClean="0">
                <a:solidFill>
                  <a:srgbClr val="000000"/>
                </a:solidFill>
                <a:latin typeface="Courier New"/>
                <a:cs typeface="Courier New"/>
              </a:rPr>
              <a:t>critical &lt;name&gt;</a:t>
            </a:r>
            <a:endParaRPr lang="en-US" sz="1800" b="1" i="1" kern="0" dirty="0" smtClean="0">
              <a:solidFill>
                <a:srgbClr val="000000"/>
              </a:solidFill>
            </a:endParaRPr>
          </a:p>
          <a:p>
            <a:pPr lvl="3" indent="-342900" defTabSz="914400" eaLnBrk="1" hangingPunct="1">
              <a:buFont typeface="Wingdings" charset="0"/>
              <a:buChar char="§"/>
              <a:defRPr/>
            </a:pPr>
            <a:r>
              <a:rPr lang="en-US" sz="1800" kern="0" dirty="0" smtClean="0">
                <a:solidFill>
                  <a:srgbClr val="000000"/>
                </a:solidFill>
              </a:rPr>
              <a:t>O</a:t>
            </a:r>
            <a:r>
              <a:rPr lang="en-US" sz="1800" b="0" kern="0" dirty="0" smtClean="0">
                <a:solidFill>
                  <a:srgbClr val="000000"/>
                </a:solidFill>
              </a:rPr>
              <a:t>nly one thread may enter at a time</a:t>
            </a:r>
          </a:p>
          <a:p>
            <a:pPr lvl="3" indent="-342900" defTabSz="914400" eaLnBrk="1" hangingPunct="1">
              <a:buFont typeface="Wingdings" charset="0"/>
              <a:buChar char="§"/>
              <a:defRPr/>
            </a:pPr>
            <a:r>
              <a:rPr lang="en-US" sz="1800" kern="0" dirty="0" smtClean="0">
                <a:solidFill>
                  <a:srgbClr val="000000"/>
                </a:solidFill>
              </a:rPr>
              <a:t>Applies to block of code</a:t>
            </a:r>
          </a:p>
          <a:p>
            <a:pPr lvl="3" indent="-342900" defTabSz="914400" eaLnBrk="1" hangingPunct="1">
              <a:buFont typeface="Wingdings" charset="0"/>
              <a:buChar char="§"/>
              <a:defRPr/>
            </a:pPr>
            <a:r>
              <a:rPr lang="en-US" sz="1800" kern="0" dirty="0" smtClean="0">
                <a:solidFill>
                  <a:srgbClr val="000000"/>
                </a:solidFill>
              </a:rPr>
              <a:t>If critical sections are unnamed, threads will not enter any of them</a:t>
            </a:r>
            <a:endParaRPr lang="en-US" sz="1800" b="0" kern="0" dirty="0" smtClean="0">
              <a:solidFill>
                <a:srgbClr val="000000"/>
              </a:solidFill>
            </a:endParaRPr>
          </a:p>
          <a:p>
            <a:pPr lvl="2" indent="-342900" defTabSz="914400" eaLnBrk="1" hangingPunct="1">
              <a:buFont typeface="Wingdings" charset="0"/>
              <a:buChar char="§"/>
              <a:defRPr/>
            </a:pPr>
            <a:r>
              <a:rPr lang="en-US" sz="1800" b="1" kern="0" dirty="0" smtClean="0">
                <a:solidFill>
                  <a:srgbClr val="000000"/>
                </a:solidFill>
                <a:latin typeface="Courier New"/>
                <a:cs typeface="Courier New"/>
              </a:rPr>
              <a:t>#</a:t>
            </a:r>
            <a:r>
              <a:rPr lang="en-US" sz="1800" b="1" kern="0" dirty="0">
                <a:solidFill>
                  <a:srgbClr val="000000"/>
                </a:solidFill>
                <a:latin typeface="Courier New"/>
                <a:cs typeface="Courier New"/>
              </a:rPr>
              <a:t>pragma </a:t>
            </a:r>
            <a:r>
              <a:rPr lang="en-US" sz="1800" b="1" kern="0" dirty="0" err="1">
                <a:solidFill>
                  <a:srgbClr val="000000"/>
                </a:solidFill>
                <a:latin typeface="Courier New"/>
                <a:cs typeface="Courier New"/>
              </a:rPr>
              <a:t>omp</a:t>
            </a:r>
            <a:r>
              <a:rPr lang="en-US" sz="1800" b="1" kern="0" dirty="0">
                <a:solidFill>
                  <a:srgbClr val="000000"/>
                </a:solidFill>
                <a:latin typeface="Courier New"/>
                <a:cs typeface="Courier New"/>
              </a:rPr>
              <a:t> </a:t>
            </a:r>
            <a:r>
              <a:rPr lang="en-US" sz="1800" b="1" kern="0" dirty="0" smtClean="0">
                <a:solidFill>
                  <a:srgbClr val="000000"/>
                </a:solidFill>
                <a:latin typeface="Courier New"/>
                <a:cs typeface="Courier New"/>
              </a:rPr>
              <a:t>atomic</a:t>
            </a:r>
            <a:endParaRPr lang="en-US" sz="1800" b="1" kern="0" dirty="0">
              <a:solidFill>
                <a:srgbClr val="000000"/>
              </a:solidFill>
              <a:latin typeface="Courier New"/>
              <a:cs typeface="Courier New"/>
            </a:endParaRPr>
          </a:p>
          <a:p>
            <a:pPr lvl="3" indent="-342900" defTabSz="914400" eaLnBrk="1" hangingPunct="1">
              <a:buFont typeface="Wingdings" charset="0"/>
              <a:buChar char="§"/>
              <a:defRPr/>
            </a:pPr>
            <a:r>
              <a:rPr lang="en-US" sz="1800" b="0" kern="0" dirty="0" smtClean="0">
                <a:solidFill>
                  <a:srgbClr val="000000"/>
                </a:solidFill>
              </a:rPr>
              <a:t>Hardware provides atomic operation for expression</a:t>
            </a:r>
          </a:p>
          <a:p>
            <a:pPr lvl="3" indent="-342900" defTabSz="914400" eaLnBrk="1" hangingPunct="1">
              <a:buFont typeface="Wingdings" charset="0"/>
              <a:buChar char="§"/>
              <a:defRPr/>
            </a:pPr>
            <a:r>
              <a:rPr lang="en-US" sz="1800" kern="0" dirty="0" smtClean="0">
                <a:solidFill>
                  <a:srgbClr val="000000"/>
                </a:solidFill>
              </a:rPr>
              <a:t>Applies to line of code (expression like X+=5) </a:t>
            </a:r>
          </a:p>
          <a:p>
            <a:pPr lvl="3" indent="-342900" defTabSz="914400" eaLnBrk="1" hangingPunct="1">
              <a:buFont typeface="Wingdings" charset="0"/>
              <a:buChar char="§"/>
              <a:defRPr/>
            </a:pPr>
            <a:r>
              <a:rPr lang="en-US" sz="1800" kern="0" dirty="0" smtClean="0">
                <a:solidFill>
                  <a:srgbClr val="000000"/>
                </a:solidFill>
              </a:rPr>
              <a:t>Less overhead but less portability and limited to specific operations</a:t>
            </a:r>
          </a:p>
          <a:p>
            <a:pPr lvl="2" indent="-342900" defTabSz="914400" eaLnBrk="1" hangingPunct="1">
              <a:buFont typeface="Wingdings" charset="0"/>
              <a:buChar char="§"/>
              <a:defRPr/>
            </a:pPr>
            <a:r>
              <a:rPr lang="en-US" sz="1800" b="1" kern="0" dirty="0">
                <a:solidFill>
                  <a:srgbClr val="000000"/>
                </a:solidFill>
                <a:latin typeface="Courier New"/>
                <a:cs typeface="Courier New"/>
              </a:rPr>
              <a:t>#pragma </a:t>
            </a:r>
            <a:r>
              <a:rPr lang="en-US" sz="1800" b="1" kern="0" dirty="0" err="1">
                <a:solidFill>
                  <a:srgbClr val="000000"/>
                </a:solidFill>
                <a:latin typeface="Courier New"/>
                <a:cs typeface="Courier New"/>
              </a:rPr>
              <a:t>omp</a:t>
            </a:r>
            <a:r>
              <a:rPr lang="en-US" sz="1800" b="1" kern="0" dirty="0">
                <a:solidFill>
                  <a:srgbClr val="000000"/>
                </a:solidFill>
                <a:latin typeface="Courier New"/>
                <a:cs typeface="Courier New"/>
              </a:rPr>
              <a:t> </a:t>
            </a:r>
            <a:r>
              <a:rPr lang="en-US" sz="1800" b="1" kern="0" dirty="0" smtClean="0">
                <a:solidFill>
                  <a:srgbClr val="000000"/>
                </a:solidFill>
                <a:latin typeface="Courier New"/>
                <a:cs typeface="Courier New"/>
              </a:rPr>
              <a:t>barrier</a:t>
            </a:r>
            <a:endParaRPr lang="en-US" sz="1800" b="1" kern="0" dirty="0">
              <a:solidFill>
                <a:srgbClr val="000000"/>
              </a:solidFill>
              <a:latin typeface="Courier New"/>
              <a:cs typeface="Courier New"/>
            </a:endParaRPr>
          </a:p>
          <a:p>
            <a:pPr lvl="3" indent="-342900" defTabSz="914400" eaLnBrk="1" hangingPunct="1">
              <a:buFont typeface="Wingdings" charset="0"/>
              <a:buChar char="§"/>
              <a:defRPr/>
            </a:pPr>
            <a:r>
              <a:rPr lang="en-US" sz="1800" kern="0" dirty="0" smtClean="0">
                <a:solidFill>
                  <a:srgbClr val="000000"/>
                </a:solidFill>
              </a:rPr>
              <a:t>Each thread waits until all threads arrive</a:t>
            </a:r>
            <a:endParaRPr lang="en-US" sz="1800" kern="0" dirty="0">
              <a:solidFill>
                <a:srgbClr val="000000"/>
              </a:solidFill>
            </a:endParaRPr>
          </a:p>
          <a:p>
            <a:pPr lvl="2" indent="-342900" defTabSz="914400" eaLnBrk="1" hangingPunct="1">
              <a:buFont typeface="Wingdings" charset="0"/>
              <a:buChar char="§"/>
              <a:defRPr/>
            </a:pPr>
            <a:r>
              <a:rPr lang="en-US" sz="1800" b="1" kern="0" dirty="0">
                <a:solidFill>
                  <a:srgbClr val="000000"/>
                </a:solidFill>
                <a:latin typeface="Courier New"/>
                <a:cs typeface="Courier New"/>
              </a:rPr>
              <a:t>#pragma </a:t>
            </a:r>
            <a:r>
              <a:rPr lang="en-US" sz="1800" b="1" kern="0" dirty="0" err="1">
                <a:solidFill>
                  <a:srgbClr val="000000"/>
                </a:solidFill>
                <a:latin typeface="Courier New"/>
                <a:cs typeface="Courier New"/>
              </a:rPr>
              <a:t>omp</a:t>
            </a:r>
            <a:r>
              <a:rPr lang="en-US" sz="1800" b="1" kern="0" dirty="0">
                <a:solidFill>
                  <a:srgbClr val="000000"/>
                </a:solidFill>
                <a:latin typeface="Courier New"/>
                <a:cs typeface="Courier New"/>
              </a:rPr>
              <a:t> </a:t>
            </a:r>
            <a:r>
              <a:rPr lang="en-US" sz="1800" b="1" kern="0" dirty="0" smtClean="0">
                <a:solidFill>
                  <a:srgbClr val="000000"/>
                </a:solidFill>
                <a:latin typeface="Courier New"/>
                <a:cs typeface="Courier New"/>
              </a:rPr>
              <a:t>flush[optional list]</a:t>
            </a:r>
            <a:endParaRPr lang="en-US" sz="1800" b="1" kern="0" dirty="0">
              <a:solidFill>
                <a:srgbClr val="000000"/>
              </a:solidFill>
              <a:latin typeface="Courier New"/>
              <a:cs typeface="Courier New"/>
            </a:endParaRPr>
          </a:p>
          <a:p>
            <a:pPr lvl="3" indent="-342900" defTabSz="914400" eaLnBrk="1" hangingPunct="1">
              <a:buFont typeface="Wingdings" charset="0"/>
              <a:buChar char="§"/>
              <a:defRPr/>
            </a:pPr>
            <a:r>
              <a:rPr lang="en-US" sz="1800" kern="0" dirty="0" smtClean="0">
                <a:solidFill>
                  <a:srgbClr val="000000"/>
                </a:solidFill>
              </a:rPr>
              <a:t>User can creates sequence point for consistent view of memory</a:t>
            </a:r>
          </a:p>
          <a:p>
            <a:pPr lvl="3" indent="-342900" defTabSz="914400" eaLnBrk="1" hangingPunct="1">
              <a:buFont typeface="Wingdings" charset="0"/>
              <a:buChar char="§"/>
              <a:defRPr/>
            </a:pPr>
            <a:r>
              <a:rPr lang="en-US" sz="1800" b="0" kern="0" dirty="0" smtClean="0">
                <a:solidFill>
                  <a:srgbClr val="000000"/>
                </a:solidFill>
              </a:rPr>
              <a:t>Implicit barriers automatically ensure </a:t>
            </a:r>
            <a:r>
              <a:rPr lang="en-US" sz="1800" b="0" kern="0" dirty="0">
                <a:solidFill>
                  <a:srgbClr val="000000"/>
                </a:solidFill>
              </a:rPr>
              <a:t>cache coherency</a:t>
            </a:r>
          </a:p>
          <a:p>
            <a:pPr marL="400050" lvl="1" indent="0" defTabSz="914400" eaLnBrk="1" hangingPunct="1">
              <a:buClr>
                <a:srgbClr val="FF0000"/>
              </a:buClr>
              <a:buNone/>
              <a:defRPr/>
            </a:pPr>
            <a:endParaRPr lang="en-US" sz="1800" b="0" kern="0" dirty="0" smtClean="0">
              <a:solidFill>
                <a:srgbClr val="000000"/>
              </a:solidFill>
            </a:endParaRPr>
          </a:p>
        </p:txBody>
      </p:sp>
      <p:sp>
        <p:nvSpPr>
          <p:cNvPr id="4" name="Rectangle 2"/>
          <p:cNvSpPr txBox="1">
            <a:spLocks noChangeArrowheads="1"/>
          </p:cNvSpPr>
          <p:nvPr/>
        </p:nvSpPr>
        <p:spPr bwMode="auto">
          <a:xfrm>
            <a:off x="228600" y="151195"/>
            <a:ext cx="8435975"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j-lt"/>
                <a:ea typeface="ＭＳ Ｐゴシック"/>
                <a:cs typeface="ＭＳ Ｐゴシック"/>
              </a:rPr>
              <a:t>Implementation: Use </a:t>
            </a:r>
            <a:r>
              <a:rPr lang="en-US" sz="4000" kern="0" dirty="0" err="1" smtClean="0">
                <a:latin typeface="+mj-lt"/>
                <a:ea typeface="ＭＳ Ｐゴシック"/>
                <a:cs typeface="ＭＳ Ｐゴシック"/>
              </a:rPr>
              <a:t>OpenMP</a:t>
            </a:r>
            <a:r>
              <a:rPr lang="en-US" sz="4000" kern="0" dirty="0" smtClean="0">
                <a:latin typeface="+mj-lt"/>
                <a:ea typeface="ＭＳ Ｐゴシック"/>
                <a:cs typeface="ＭＳ Ｐゴシック"/>
              </a:rPr>
              <a:t> </a:t>
            </a:r>
            <a:r>
              <a:rPr lang="en-US" sz="4000" kern="0" dirty="0" smtClean="0">
                <a:latin typeface="+mj-lt"/>
                <a:ea typeface="ＭＳ Ｐゴシック"/>
                <a:cs typeface="ＭＳ Ｐゴシック"/>
              </a:rPr>
              <a:t>to …</a:t>
            </a:r>
            <a:endParaRPr lang="en-US" sz="4000" kern="0" dirty="0" smtClean="0">
              <a:latin typeface="+mj-lt"/>
              <a:ea typeface="ＭＳ Ｐゴシック"/>
              <a:cs typeface="ＭＳ Ｐゴシック"/>
            </a:endParaRPr>
          </a:p>
        </p:txBody>
      </p:sp>
    </p:spTree>
    <p:extLst>
      <p:ext uri="{BB962C8B-B14F-4D97-AF65-F5344CB8AC3E}">
        <p14:creationId xmlns="" xmlns:p14="http://schemas.microsoft.com/office/powerpoint/2010/main" val="387762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6">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22485" y="23812"/>
            <a:ext cx="9067800" cy="814388"/>
          </a:xfrm>
          <a:noFill/>
        </p:spPr>
        <p:txBody>
          <a:bodyPr>
            <a:noAutofit/>
          </a:bodyPr>
          <a:lstStyle/>
          <a:p>
            <a:pPr eaLnBrk="1" hangingPunct="1">
              <a:lnSpc>
                <a:spcPct val="89000"/>
              </a:lnSpc>
            </a:pPr>
            <a:r>
              <a:rPr lang="en-US" sz="3800" dirty="0" smtClean="0"/>
              <a:t>Implementation: Synchronization Constructs</a:t>
            </a:r>
            <a:endParaRPr lang="en-US" sz="3800" dirty="0" smtClean="0">
              <a:solidFill>
                <a:schemeClr val="accent1"/>
              </a:solidFill>
            </a:endParaRPr>
          </a:p>
        </p:txBody>
      </p:sp>
      <p:sp>
        <p:nvSpPr>
          <p:cNvPr id="1658884" name="Rectangle 4"/>
          <p:cNvSpPr>
            <a:spLocks noChangeArrowheads="1"/>
          </p:cNvSpPr>
          <p:nvPr/>
        </p:nvSpPr>
        <p:spPr bwMode="auto">
          <a:xfrm>
            <a:off x="231775" y="1102809"/>
            <a:ext cx="8566890" cy="4155626"/>
          </a:xfrm>
          <a:prstGeom prst="rect">
            <a:avLst/>
          </a:prstGeom>
          <a:solidFill>
            <a:schemeClr val="accent1">
              <a:lumMod val="20000"/>
              <a:lumOff val="80000"/>
            </a:schemeClr>
          </a:solidFill>
          <a:ln w="9525">
            <a:noFill/>
            <a:miter lim="800000"/>
            <a:headEnd/>
            <a:tailEnd/>
          </a:ln>
          <a:effectLst/>
        </p:spPr>
        <p:txBody>
          <a:bodyPr wrap="square" lIns="92075" tIns="46038" rIns="92075" bIns="46038">
            <a:spAutoFit/>
          </a:bodyPr>
          <a:lstStyle/>
          <a:p>
            <a:pPr>
              <a:spcBef>
                <a:spcPct val="50000"/>
              </a:spcBef>
              <a:defRPr/>
            </a:pPr>
            <a:r>
              <a:rPr lang="en-US" sz="2200" dirty="0" err="1" smtClean="0">
                <a:latin typeface="+mn-lt"/>
              </a:rPr>
              <a:t>int</a:t>
            </a:r>
            <a:r>
              <a:rPr lang="en-US" sz="2200" dirty="0" smtClean="0">
                <a:latin typeface="+mn-lt"/>
              </a:rPr>
              <a:t> sum = 0, </a:t>
            </a:r>
            <a:r>
              <a:rPr lang="en-US" sz="2200" dirty="0" err="1" smtClean="0">
                <a:latin typeface="+mn-lt"/>
              </a:rPr>
              <a:t>i</a:t>
            </a:r>
            <a:r>
              <a:rPr lang="en-US" sz="2200" dirty="0" smtClean="0">
                <a:latin typeface="+mn-lt"/>
              </a:rPr>
              <a:t>;</a:t>
            </a:r>
          </a:p>
          <a:p>
            <a:pPr>
              <a:spcBef>
                <a:spcPct val="50000"/>
              </a:spcBef>
              <a:defRPr/>
            </a:pPr>
            <a:r>
              <a:rPr lang="en-US" sz="2200" dirty="0" err="1" smtClean="0">
                <a:solidFill>
                  <a:srgbClr val="000000"/>
                </a:solidFill>
                <a:latin typeface="+mn-lt"/>
              </a:rPr>
              <a:t>int</a:t>
            </a:r>
            <a:r>
              <a:rPr lang="en-US" sz="2200" dirty="0" smtClean="0">
                <a:solidFill>
                  <a:srgbClr val="000000"/>
                </a:solidFill>
                <a:latin typeface="+mn-lt"/>
              </a:rPr>
              <a:t> A [100] = populate();</a:t>
            </a:r>
          </a:p>
          <a:p>
            <a:pPr>
              <a:spcBef>
                <a:spcPct val="50000"/>
              </a:spcBef>
              <a:defRPr/>
            </a:pPr>
            <a:r>
              <a:rPr lang="en-US" sz="2200" b="1" dirty="0" smtClean="0">
                <a:solidFill>
                  <a:srgbClr val="008000"/>
                </a:solidFill>
                <a:latin typeface="+mn-lt"/>
              </a:rPr>
              <a:t>#</a:t>
            </a:r>
            <a:r>
              <a:rPr lang="en-US" sz="2200" b="1" dirty="0">
                <a:solidFill>
                  <a:srgbClr val="008000"/>
                </a:solidFill>
                <a:latin typeface="+mn-lt"/>
              </a:rPr>
              <a:t>pragma </a:t>
            </a:r>
            <a:r>
              <a:rPr lang="en-US" sz="2200" b="1" dirty="0" err="1">
                <a:solidFill>
                  <a:srgbClr val="008000"/>
                </a:solidFill>
                <a:latin typeface="+mn-lt"/>
              </a:rPr>
              <a:t>omp</a:t>
            </a:r>
            <a:r>
              <a:rPr lang="en-US" sz="2200" b="1" dirty="0">
                <a:solidFill>
                  <a:srgbClr val="008000"/>
                </a:solidFill>
                <a:latin typeface="+mn-lt"/>
              </a:rPr>
              <a:t> </a:t>
            </a:r>
            <a:r>
              <a:rPr lang="en-US" sz="2200" b="1" dirty="0" smtClean="0">
                <a:solidFill>
                  <a:srgbClr val="008000"/>
                </a:solidFill>
                <a:latin typeface="+mn-lt"/>
              </a:rPr>
              <a:t>for </a:t>
            </a:r>
            <a:r>
              <a:rPr lang="en-US" sz="2200" b="1" dirty="0">
                <a:solidFill>
                  <a:srgbClr val="008000"/>
                </a:solidFill>
                <a:latin typeface="+mn-lt"/>
              </a:rPr>
              <a:t>shared </a:t>
            </a:r>
            <a:r>
              <a:rPr lang="en-US" sz="2200" b="1" dirty="0" smtClean="0">
                <a:solidFill>
                  <a:srgbClr val="008000"/>
                </a:solidFill>
                <a:latin typeface="+mn-lt"/>
              </a:rPr>
              <a:t>(sum, array)</a:t>
            </a:r>
            <a:br>
              <a:rPr lang="en-US" sz="2200" b="1" dirty="0" smtClean="0">
                <a:solidFill>
                  <a:srgbClr val="008000"/>
                </a:solidFill>
                <a:latin typeface="+mn-lt"/>
              </a:rPr>
            </a:br>
            <a:r>
              <a:rPr lang="en-US" sz="2200" dirty="0" smtClean="0">
                <a:latin typeface="+mn-lt"/>
              </a:rPr>
              <a:t> </a:t>
            </a:r>
            <a:r>
              <a:rPr lang="en-US" sz="2200" dirty="0">
                <a:latin typeface="+mn-lt"/>
              </a:rPr>
              <a:t>{ </a:t>
            </a:r>
            <a:endParaRPr lang="en-US" sz="2200" dirty="0" smtClean="0">
              <a:latin typeface="+mn-lt"/>
            </a:endParaRPr>
          </a:p>
          <a:p>
            <a:pPr>
              <a:spcBef>
                <a:spcPct val="50000"/>
              </a:spcBef>
              <a:defRPr/>
            </a:pPr>
            <a:r>
              <a:rPr lang="en-US" sz="2200" dirty="0">
                <a:latin typeface="+mn-lt"/>
              </a:rPr>
              <a:t>	</a:t>
            </a:r>
            <a:r>
              <a:rPr lang="en-US" sz="2200" dirty="0" smtClean="0">
                <a:latin typeface="+mn-lt"/>
              </a:rPr>
              <a:t>for </a:t>
            </a:r>
            <a:r>
              <a:rPr lang="en-US" sz="2200" dirty="0">
                <a:latin typeface="+mn-lt"/>
              </a:rPr>
              <a:t>(</a:t>
            </a:r>
            <a:r>
              <a:rPr lang="en-US" sz="2200" dirty="0" err="1">
                <a:latin typeface="+mn-lt"/>
              </a:rPr>
              <a:t>i</a:t>
            </a:r>
            <a:r>
              <a:rPr lang="en-US" sz="2200" dirty="0">
                <a:latin typeface="+mn-lt"/>
              </a:rPr>
              <a:t> = 0, </a:t>
            </a:r>
            <a:r>
              <a:rPr lang="en-US" sz="2200" dirty="0" err="1">
                <a:latin typeface="+mn-lt"/>
              </a:rPr>
              <a:t>i</a:t>
            </a:r>
            <a:r>
              <a:rPr lang="en-US" sz="2200" dirty="0">
                <a:latin typeface="+mn-lt"/>
              </a:rPr>
              <a:t> &lt; </a:t>
            </a:r>
            <a:r>
              <a:rPr lang="en-US" sz="2200" dirty="0" smtClean="0">
                <a:latin typeface="+mn-lt"/>
              </a:rPr>
              <a:t>100; </a:t>
            </a:r>
            <a:r>
              <a:rPr lang="en-US" sz="2200" dirty="0" err="1">
                <a:latin typeface="+mn-lt"/>
              </a:rPr>
              <a:t>i</a:t>
            </a:r>
            <a:r>
              <a:rPr lang="en-US" sz="2200" dirty="0">
                <a:latin typeface="+mn-lt"/>
              </a:rPr>
              <a:t>++) </a:t>
            </a:r>
            <a:r>
              <a:rPr lang="en-US" sz="2200" dirty="0" smtClean="0">
                <a:latin typeface="+mn-lt"/>
              </a:rPr>
              <a:t>{</a:t>
            </a:r>
          </a:p>
          <a:p>
            <a:pPr>
              <a:spcBef>
                <a:spcPct val="50000"/>
              </a:spcBef>
              <a:defRPr/>
            </a:pPr>
            <a:r>
              <a:rPr lang="en-US" sz="2200" b="1" dirty="0" smtClean="0">
                <a:solidFill>
                  <a:srgbClr val="008000"/>
                </a:solidFill>
                <a:latin typeface="+mn-lt"/>
              </a:rPr>
              <a:t>	#</a:t>
            </a:r>
            <a:r>
              <a:rPr lang="en-US" sz="2200" b="1" dirty="0">
                <a:solidFill>
                  <a:srgbClr val="008000"/>
                </a:solidFill>
                <a:latin typeface="+mn-lt"/>
              </a:rPr>
              <a:t>pragma </a:t>
            </a:r>
            <a:r>
              <a:rPr lang="en-US" sz="2200" b="1" dirty="0" err="1" smtClean="0">
                <a:solidFill>
                  <a:srgbClr val="008000"/>
                </a:solidFill>
                <a:latin typeface="+mn-lt"/>
              </a:rPr>
              <a:t>omp</a:t>
            </a:r>
            <a:r>
              <a:rPr lang="en-US" sz="2200" b="1" dirty="0" smtClean="0">
                <a:solidFill>
                  <a:srgbClr val="008000"/>
                </a:solidFill>
                <a:latin typeface="+mn-lt"/>
              </a:rPr>
              <a:t> atomic</a:t>
            </a:r>
            <a:r>
              <a:rPr lang="en-US" sz="2200" dirty="0">
                <a:latin typeface="+mn-lt"/>
              </a:rPr>
              <a:t/>
            </a:r>
            <a:br>
              <a:rPr lang="en-US" sz="2200" dirty="0">
                <a:latin typeface="+mn-lt"/>
              </a:rPr>
            </a:br>
            <a:r>
              <a:rPr lang="en-US" sz="2200" dirty="0" smtClean="0">
                <a:latin typeface="+mn-lt"/>
              </a:rPr>
              <a:t>			sum </a:t>
            </a:r>
            <a:r>
              <a:rPr lang="en-US" sz="2200" dirty="0">
                <a:latin typeface="+mn-lt"/>
              </a:rPr>
              <a:t>+= </a:t>
            </a:r>
            <a:r>
              <a:rPr lang="en-US" sz="2200" dirty="0" smtClean="0">
                <a:latin typeface="+mn-lt"/>
              </a:rPr>
              <a:t>A [ </a:t>
            </a:r>
            <a:r>
              <a:rPr lang="en-US" sz="2200" dirty="0" err="1" smtClean="0">
                <a:latin typeface="+mn-lt"/>
              </a:rPr>
              <a:t>i</a:t>
            </a:r>
            <a:r>
              <a:rPr lang="en-US" sz="2200" dirty="0" smtClean="0">
                <a:latin typeface="+mn-lt"/>
              </a:rPr>
              <a:t> ];</a:t>
            </a:r>
            <a:endParaRPr lang="en-US" sz="2200" dirty="0">
              <a:latin typeface="+mn-lt"/>
            </a:endParaRPr>
          </a:p>
          <a:p>
            <a:pPr>
              <a:spcBef>
                <a:spcPct val="50000"/>
              </a:spcBef>
              <a:defRPr/>
            </a:pPr>
            <a:r>
              <a:rPr lang="en-US" sz="2200" dirty="0" smtClean="0">
                <a:latin typeface="+mn-lt"/>
              </a:rPr>
              <a:t>	}</a:t>
            </a:r>
          </a:p>
          <a:p>
            <a:pPr>
              <a:spcBef>
                <a:spcPct val="50000"/>
              </a:spcBef>
              <a:defRPr/>
            </a:pPr>
            <a:r>
              <a:rPr lang="en-US" sz="2200" dirty="0" smtClean="0">
                <a:latin typeface="+mn-lt"/>
              </a:rPr>
              <a:t> </a:t>
            </a:r>
            <a:r>
              <a:rPr lang="en-US" sz="2200" dirty="0">
                <a:latin typeface="+mn-lt"/>
              </a:rPr>
              <a:t>}</a:t>
            </a:r>
          </a:p>
        </p:txBody>
      </p:sp>
    </p:spTree>
    <p:extLst>
      <p:ext uri="{BB962C8B-B14F-4D97-AF65-F5344CB8AC3E}">
        <p14:creationId xmlns="" xmlns:p14="http://schemas.microsoft.com/office/powerpoint/2010/main" val="4938159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noFill/>
        </p:spPr>
        <p:txBody>
          <a:bodyPr>
            <a:normAutofit fontScale="90000"/>
          </a:bodyPr>
          <a:lstStyle/>
          <a:p>
            <a:pPr eaLnBrk="1" hangingPunct="1">
              <a:lnSpc>
                <a:spcPct val="89000"/>
              </a:lnSpc>
            </a:pPr>
            <a:r>
              <a:rPr lang="en-US" dirty="0" smtClean="0"/>
              <a:t>Implementation: Reduction Construct</a:t>
            </a:r>
            <a:endParaRPr lang="en-US" sz="2800" dirty="0" smtClean="0">
              <a:solidFill>
                <a:schemeClr val="accent1"/>
              </a:solidFill>
            </a:endParaRPr>
          </a:p>
        </p:txBody>
      </p:sp>
      <p:sp>
        <p:nvSpPr>
          <p:cNvPr id="1658884" name="Rectangle 4"/>
          <p:cNvSpPr>
            <a:spLocks noChangeArrowheads="1"/>
          </p:cNvSpPr>
          <p:nvPr/>
        </p:nvSpPr>
        <p:spPr bwMode="auto">
          <a:xfrm>
            <a:off x="231775" y="1102809"/>
            <a:ext cx="8566890" cy="3817071"/>
          </a:xfrm>
          <a:prstGeom prst="rect">
            <a:avLst/>
          </a:prstGeom>
          <a:solidFill>
            <a:schemeClr val="accent1">
              <a:lumMod val="20000"/>
              <a:lumOff val="80000"/>
            </a:schemeClr>
          </a:solidFill>
          <a:ln w="9525">
            <a:noFill/>
            <a:miter lim="800000"/>
            <a:headEnd/>
            <a:tailEnd/>
          </a:ln>
          <a:effectLst/>
        </p:spPr>
        <p:txBody>
          <a:bodyPr wrap="square" lIns="92075" tIns="46038" rIns="92075" bIns="46038">
            <a:spAutoFit/>
          </a:bodyPr>
          <a:lstStyle/>
          <a:p>
            <a:pPr>
              <a:spcBef>
                <a:spcPct val="50000"/>
              </a:spcBef>
              <a:defRPr/>
            </a:pPr>
            <a:r>
              <a:rPr lang="en-US" sz="2200" dirty="0" err="1" smtClean="0">
                <a:latin typeface="+mn-lt"/>
              </a:rPr>
              <a:t>int</a:t>
            </a:r>
            <a:r>
              <a:rPr lang="en-US" sz="2200" dirty="0" smtClean="0">
                <a:latin typeface="+mn-lt"/>
              </a:rPr>
              <a:t> sum = 0, </a:t>
            </a:r>
            <a:r>
              <a:rPr lang="en-US" sz="2200" dirty="0" err="1" smtClean="0">
                <a:latin typeface="+mn-lt"/>
              </a:rPr>
              <a:t>i</a:t>
            </a:r>
            <a:r>
              <a:rPr lang="en-US" sz="2200" dirty="0" smtClean="0">
                <a:latin typeface="+mn-lt"/>
              </a:rPr>
              <a:t>;</a:t>
            </a:r>
          </a:p>
          <a:p>
            <a:pPr>
              <a:spcBef>
                <a:spcPct val="50000"/>
              </a:spcBef>
              <a:defRPr/>
            </a:pPr>
            <a:r>
              <a:rPr lang="en-US" sz="2200" dirty="0" err="1" smtClean="0">
                <a:solidFill>
                  <a:srgbClr val="000000"/>
                </a:solidFill>
                <a:latin typeface="+mn-lt"/>
              </a:rPr>
              <a:t>int</a:t>
            </a:r>
            <a:r>
              <a:rPr lang="en-US" sz="2200" dirty="0" smtClean="0">
                <a:solidFill>
                  <a:srgbClr val="000000"/>
                </a:solidFill>
                <a:latin typeface="+mn-lt"/>
              </a:rPr>
              <a:t> A [100] = populate();</a:t>
            </a:r>
          </a:p>
          <a:p>
            <a:pPr>
              <a:spcBef>
                <a:spcPct val="50000"/>
              </a:spcBef>
              <a:defRPr/>
            </a:pPr>
            <a:r>
              <a:rPr lang="en-US" sz="2200" b="1" dirty="0" smtClean="0">
                <a:solidFill>
                  <a:srgbClr val="008000"/>
                </a:solidFill>
                <a:latin typeface="+mn-lt"/>
              </a:rPr>
              <a:t>#</a:t>
            </a:r>
            <a:r>
              <a:rPr lang="en-US" sz="2200" b="1" dirty="0">
                <a:solidFill>
                  <a:srgbClr val="008000"/>
                </a:solidFill>
                <a:latin typeface="+mn-lt"/>
              </a:rPr>
              <a:t>pragma </a:t>
            </a:r>
            <a:r>
              <a:rPr lang="en-US" sz="2200" b="1" dirty="0" err="1">
                <a:solidFill>
                  <a:srgbClr val="008000"/>
                </a:solidFill>
                <a:latin typeface="+mn-lt"/>
              </a:rPr>
              <a:t>omp</a:t>
            </a:r>
            <a:r>
              <a:rPr lang="en-US" sz="2200" b="1" dirty="0">
                <a:solidFill>
                  <a:srgbClr val="008000"/>
                </a:solidFill>
                <a:latin typeface="+mn-lt"/>
              </a:rPr>
              <a:t> </a:t>
            </a:r>
            <a:r>
              <a:rPr lang="en-US" sz="2200" b="1" dirty="0" smtClean="0">
                <a:solidFill>
                  <a:srgbClr val="008000"/>
                </a:solidFill>
                <a:latin typeface="+mn-lt"/>
              </a:rPr>
              <a:t>for </a:t>
            </a:r>
            <a:r>
              <a:rPr lang="en-US" sz="2200" b="1" dirty="0">
                <a:solidFill>
                  <a:srgbClr val="008000"/>
                </a:solidFill>
                <a:latin typeface="+mn-lt"/>
              </a:rPr>
              <a:t>shared </a:t>
            </a:r>
            <a:r>
              <a:rPr lang="en-US" sz="2200" b="1" dirty="0" smtClean="0">
                <a:solidFill>
                  <a:srgbClr val="008000"/>
                </a:solidFill>
                <a:latin typeface="+mn-lt"/>
              </a:rPr>
              <a:t>(A) reduction (+:sum)</a:t>
            </a:r>
            <a:br>
              <a:rPr lang="en-US" sz="2200" b="1" dirty="0" smtClean="0">
                <a:solidFill>
                  <a:srgbClr val="008000"/>
                </a:solidFill>
                <a:latin typeface="+mn-lt"/>
              </a:rPr>
            </a:br>
            <a:r>
              <a:rPr lang="en-US" sz="2200" dirty="0" smtClean="0">
                <a:latin typeface="+mn-lt"/>
              </a:rPr>
              <a:t> </a:t>
            </a:r>
            <a:r>
              <a:rPr lang="en-US" sz="2200" dirty="0">
                <a:latin typeface="+mn-lt"/>
              </a:rPr>
              <a:t>{ </a:t>
            </a:r>
            <a:endParaRPr lang="en-US" sz="2200" dirty="0" smtClean="0">
              <a:latin typeface="+mn-lt"/>
            </a:endParaRPr>
          </a:p>
          <a:p>
            <a:pPr>
              <a:spcBef>
                <a:spcPct val="50000"/>
              </a:spcBef>
              <a:defRPr/>
            </a:pPr>
            <a:r>
              <a:rPr lang="en-US" sz="2200" dirty="0">
                <a:latin typeface="+mn-lt"/>
              </a:rPr>
              <a:t>	</a:t>
            </a:r>
            <a:r>
              <a:rPr lang="en-US" sz="2200" dirty="0" smtClean="0">
                <a:latin typeface="+mn-lt"/>
              </a:rPr>
              <a:t>for </a:t>
            </a:r>
            <a:r>
              <a:rPr lang="en-US" sz="2200" dirty="0">
                <a:latin typeface="+mn-lt"/>
              </a:rPr>
              <a:t>(</a:t>
            </a:r>
            <a:r>
              <a:rPr lang="en-US" sz="2200" dirty="0" err="1">
                <a:latin typeface="+mn-lt"/>
              </a:rPr>
              <a:t>i</a:t>
            </a:r>
            <a:r>
              <a:rPr lang="en-US" sz="2200" dirty="0">
                <a:latin typeface="+mn-lt"/>
              </a:rPr>
              <a:t> = 0, </a:t>
            </a:r>
            <a:r>
              <a:rPr lang="en-US" sz="2200" dirty="0" err="1">
                <a:latin typeface="+mn-lt"/>
              </a:rPr>
              <a:t>i</a:t>
            </a:r>
            <a:r>
              <a:rPr lang="en-US" sz="2200" dirty="0">
                <a:latin typeface="+mn-lt"/>
              </a:rPr>
              <a:t> &lt; </a:t>
            </a:r>
            <a:r>
              <a:rPr lang="en-US" sz="2200" dirty="0" smtClean="0">
                <a:latin typeface="+mn-lt"/>
              </a:rPr>
              <a:t>100; </a:t>
            </a:r>
            <a:r>
              <a:rPr lang="en-US" sz="2200" dirty="0" err="1">
                <a:latin typeface="+mn-lt"/>
              </a:rPr>
              <a:t>i</a:t>
            </a:r>
            <a:r>
              <a:rPr lang="en-US" sz="2200" dirty="0">
                <a:latin typeface="+mn-lt"/>
              </a:rPr>
              <a:t>++) </a:t>
            </a:r>
            <a:r>
              <a:rPr lang="en-US" sz="2200" dirty="0" smtClean="0">
                <a:latin typeface="+mn-lt"/>
              </a:rPr>
              <a:t>{</a:t>
            </a:r>
          </a:p>
          <a:p>
            <a:pPr>
              <a:spcBef>
                <a:spcPct val="50000"/>
              </a:spcBef>
              <a:defRPr/>
            </a:pPr>
            <a:r>
              <a:rPr lang="en-US" sz="2200" dirty="0" smtClean="0">
                <a:latin typeface="+mn-lt"/>
              </a:rPr>
              <a:t>			sum </a:t>
            </a:r>
            <a:r>
              <a:rPr lang="en-US" sz="2200" dirty="0">
                <a:latin typeface="+mn-lt"/>
              </a:rPr>
              <a:t>+= </a:t>
            </a:r>
            <a:r>
              <a:rPr lang="en-US" sz="2200" dirty="0" smtClean="0">
                <a:latin typeface="+mn-lt"/>
              </a:rPr>
              <a:t>A [ </a:t>
            </a:r>
            <a:r>
              <a:rPr lang="en-US" sz="2200" dirty="0" err="1" smtClean="0">
                <a:latin typeface="+mn-lt"/>
              </a:rPr>
              <a:t>i</a:t>
            </a:r>
            <a:r>
              <a:rPr lang="en-US" sz="2200" dirty="0" smtClean="0">
                <a:latin typeface="+mn-lt"/>
              </a:rPr>
              <a:t> ];</a:t>
            </a:r>
            <a:endParaRPr lang="en-US" sz="2200" dirty="0">
              <a:latin typeface="+mn-lt"/>
            </a:endParaRPr>
          </a:p>
          <a:p>
            <a:pPr>
              <a:spcBef>
                <a:spcPct val="50000"/>
              </a:spcBef>
              <a:defRPr/>
            </a:pPr>
            <a:r>
              <a:rPr lang="en-US" sz="2200" dirty="0" smtClean="0">
                <a:latin typeface="+mn-lt"/>
              </a:rPr>
              <a:t>	}</a:t>
            </a:r>
          </a:p>
          <a:p>
            <a:pPr>
              <a:spcBef>
                <a:spcPct val="50000"/>
              </a:spcBef>
              <a:defRPr/>
            </a:pPr>
            <a:r>
              <a:rPr lang="en-US" sz="2200" dirty="0" smtClean="0">
                <a:latin typeface="+mn-lt"/>
              </a:rPr>
              <a:t> </a:t>
            </a:r>
            <a:r>
              <a:rPr lang="en-US" sz="2200" dirty="0">
                <a:latin typeface="+mn-lt"/>
              </a:rPr>
              <a:t>}</a:t>
            </a:r>
          </a:p>
        </p:txBody>
      </p:sp>
      <p:sp>
        <p:nvSpPr>
          <p:cNvPr id="4" name="Rectangle 3"/>
          <p:cNvSpPr txBox="1">
            <a:spLocks noChangeArrowheads="1"/>
          </p:cNvSpPr>
          <p:nvPr/>
        </p:nvSpPr>
        <p:spPr bwMode="auto">
          <a:xfrm>
            <a:off x="241726" y="5020729"/>
            <a:ext cx="8618538" cy="22071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5000"/>
              <a:buFont typeface="Wingdings" pitchFamily="2" charset="2"/>
              <a:buChar char="§"/>
              <a:defRPr sz="2400" b="1">
                <a:solidFill>
                  <a:schemeClr val="tx1"/>
                </a:solidFill>
                <a:latin typeface="+mn-lt"/>
                <a:ea typeface="+mn-ea"/>
                <a:cs typeface="ＭＳ Ｐゴシック"/>
              </a:defRPr>
            </a:lvl1pPr>
            <a:lvl2pPr marL="742950" indent="-285750" algn="l" rtl="0" eaLnBrk="0" fontAlgn="base" hangingPunct="0">
              <a:spcBef>
                <a:spcPct val="20000"/>
              </a:spcBef>
              <a:spcAft>
                <a:spcPct val="0"/>
              </a:spcAft>
              <a:buClr>
                <a:schemeClr val="bg2"/>
              </a:buClr>
              <a:buSzPct val="125000"/>
              <a:buFont typeface="Wingdings" pitchFamily="2" charset="2"/>
              <a:buChar char="§"/>
              <a:defRPr sz="2000" b="1">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defTabSz="914400" eaLnBrk="1" hangingPunct="1">
              <a:buClrTx/>
              <a:buFont typeface="Wingdings" charset="0"/>
              <a:buChar char="§"/>
              <a:defRPr/>
            </a:pPr>
            <a:r>
              <a:rPr lang="en-US" sz="2000" b="0" kern="0" dirty="0" smtClean="0">
                <a:solidFill>
                  <a:srgbClr val="000000"/>
                </a:solidFill>
              </a:rPr>
              <a:t>Reduction creates private copy of shared variable for each thread</a:t>
            </a:r>
          </a:p>
          <a:p>
            <a:pPr defTabSz="914400" eaLnBrk="1" hangingPunct="1">
              <a:buClrTx/>
              <a:buFont typeface="Wingdings" charset="0"/>
              <a:buChar char="§"/>
              <a:defRPr/>
            </a:pPr>
            <a:r>
              <a:rPr lang="en-US" sz="2000" b="0" kern="0" dirty="0" smtClean="0">
                <a:solidFill>
                  <a:srgbClr val="000000"/>
                </a:solidFill>
              </a:rPr>
              <a:t>At end of parallel loop, private copies of variable are ‘reduced’ back into original shared variable and operator (‘+’) is applied</a:t>
            </a:r>
            <a:endParaRPr lang="en-US" sz="2000" kern="0" dirty="0">
              <a:solidFill>
                <a:srgbClr val="000000"/>
              </a:solidFill>
              <a:latin typeface="Courier New"/>
              <a:cs typeface="Courier New"/>
            </a:endParaRPr>
          </a:p>
        </p:txBody>
      </p:sp>
    </p:spTree>
    <p:extLst>
      <p:ext uri="{BB962C8B-B14F-4D97-AF65-F5344CB8AC3E}">
        <p14:creationId xmlns="" xmlns:p14="http://schemas.microsoft.com/office/powerpoint/2010/main" val="11907298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
          <p:cNvSpPr txBox="1">
            <a:spLocks noChangeArrowheads="1"/>
          </p:cNvSpPr>
          <p:nvPr/>
        </p:nvSpPr>
        <p:spPr bwMode="auto">
          <a:xfrm>
            <a:off x="333375" y="1053235"/>
            <a:ext cx="8618538" cy="53299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5000"/>
              <a:buFont typeface="Wingdings" pitchFamily="2" charset="2"/>
              <a:buChar char="§"/>
              <a:defRPr sz="2400" b="1">
                <a:solidFill>
                  <a:schemeClr val="tx1"/>
                </a:solidFill>
                <a:latin typeface="+mn-lt"/>
                <a:ea typeface="+mn-ea"/>
                <a:cs typeface="ＭＳ Ｐゴシック"/>
              </a:defRPr>
            </a:lvl1pPr>
            <a:lvl2pPr marL="742950" indent="-285750" algn="l" rtl="0" eaLnBrk="0" fontAlgn="base" hangingPunct="0">
              <a:spcBef>
                <a:spcPct val="20000"/>
              </a:spcBef>
              <a:spcAft>
                <a:spcPct val="0"/>
              </a:spcAft>
              <a:buClr>
                <a:schemeClr val="bg2"/>
              </a:buClr>
              <a:buSzPct val="125000"/>
              <a:buFont typeface="Wingdings" pitchFamily="2" charset="2"/>
              <a:buChar char="§"/>
              <a:defRPr sz="2000" b="1">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smtClean="0">
                <a:solidFill>
                  <a:schemeClr val="accent1"/>
                </a:solidFill>
                <a:ea typeface="ＭＳ Ｐゴシック"/>
              </a:rPr>
              <a:t>Motivation: The Need</a:t>
            </a: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endParaRPr lang="en-US" sz="2800" kern="0" dirty="0" smtClean="0">
              <a:solidFill>
                <a:srgbClr val="000000"/>
              </a:solidFill>
              <a:ea typeface="ＭＳ Ｐゴシック"/>
            </a:endParaRP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smtClean="0">
                <a:solidFill>
                  <a:schemeClr val="accent1"/>
                </a:solidFill>
                <a:ea typeface="ＭＳ Ｐゴシック"/>
              </a:rPr>
              <a:t>The Solution: </a:t>
            </a:r>
            <a:r>
              <a:rPr lang="en-US" sz="2800" kern="0" dirty="0" err="1" smtClean="0">
                <a:solidFill>
                  <a:schemeClr val="accent1"/>
                </a:solidFill>
                <a:ea typeface="ＭＳ Ｐゴシック"/>
              </a:rPr>
              <a:t>OpenMP</a:t>
            </a:r>
            <a:r>
              <a:rPr lang="en-US" sz="2800" kern="0" dirty="0" smtClean="0">
                <a:solidFill>
                  <a:srgbClr val="000000"/>
                </a:solidFill>
                <a:ea typeface="ＭＳ Ｐゴシック"/>
              </a:rPr>
              <a:t/>
            </a:r>
            <a:br>
              <a:rPr lang="en-US" sz="2800" kern="0" dirty="0" smtClean="0">
                <a:solidFill>
                  <a:srgbClr val="000000"/>
                </a:solidFill>
                <a:ea typeface="ＭＳ Ｐゴシック"/>
              </a:rPr>
            </a:br>
            <a:endParaRPr lang="en-US" sz="2800" kern="0" dirty="0" smtClean="0">
              <a:solidFill>
                <a:srgbClr val="000000"/>
              </a:solidFill>
              <a:ea typeface="ＭＳ Ｐゴシック"/>
            </a:endParaRP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err="1" smtClean="0">
                <a:solidFill>
                  <a:srgbClr val="ADADAD"/>
                </a:solidFill>
                <a:ea typeface="ＭＳ Ｐゴシック"/>
              </a:rPr>
              <a:t>OpenMP</a:t>
            </a:r>
            <a:r>
              <a:rPr lang="en-US" sz="2800" kern="0" dirty="0" smtClean="0">
                <a:solidFill>
                  <a:srgbClr val="ADADAD"/>
                </a:solidFill>
                <a:ea typeface="ＭＳ Ｐゴシック"/>
              </a:rPr>
              <a:t> Features</a:t>
            </a:r>
            <a:br>
              <a:rPr lang="en-US" sz="2800" kern="0" dirty="0" smtClean="0">
                <a:solidFill>
                  <a:srgbClr val="ADADAD"/>
                </a:solidFill>
                <a:ea typeface="ＭＳ Ｐゴシック"/>
              </a:rPr>
            </a:br>
            <a:endParaRPr lang="en-US" sz="2800" kern="0" dirty="0" smtClean="0">
              <a:solidFill>
                <a:srgbClr val="ADADAD"/>
              </a:solidFill>
              <a:ea typeface="ＭＳ Ｐゴシック"/>
            </a:endParaRP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err="1" smtClean="0">
                <a:solidFill>
                  <a:schemeClr val="accent1"/>
                </a:solidFill>
                <a:ea typeface="ＭＳ Ｐゴシック"/>
              </a:rPr>
              <a:t>OpenMP</a:t>
            </a:r>
            <a:r>
              <a:rPr lang="en-US" sz="2800" kern="0" dirty="0" smtClean="0">
                <a:solidFill>
                  <a:schemeClr val="accent1"/>
                </a:solidFill>
                <a:ea typeface="ＭＳ Ｐゴシック"/>
              </a:rPr>
              <a:t> Implementation</a:t>
            </a:r>
          </a:p>
          <a:p>
            <a:pPr marL="342900" marR="0" lvl="0" indent="-342900" algn="l" defTabSz="914400" rtl="0" eaLnBrk="1" fontAlgn="base" latinLnBrk="0" hangingPunct="1">
              <a:lnSpc>
                <a:spcPct val="80000"/>
              </a:lnSpc>
              <a:spcBef>
                <a:spcPct val="20000"/>
              </a:spcBef>
              <a:spcAft>
                <a:spcPct val="0"/>
              </a:spcAft>
              <a:buClrTx/>
              <a:buSzPct val="125000"/>
              <a:buNone/>
              <a:tabLst/>
              <a:defRPr/>
            </a:pPr>
            <a:endParaRPr lang="en-US" sz="2800" kern="0" noProof="0" dirty="0">
              <a:solidFill>
                <a:srgbClr val="ADADAD"/>
              </a:solidFill>
              <a:ea typeface="ＭＳ Ｐゴシック"/>
            </a:endParaRPr>
          </a:p>
          <a:p>
            <a:pPr defTabSz="914400" eaLnBrk="1" hangingPunct="1">
              <a:lnSpc>
                <a:spcPct val="80000"/>
              </a:lnSpc>
              <a:buClrTx/>
              <a:buFont typeface="Wingdings" charset="0"/>
              <a:buChar char="§"/>
              <a:defRPr/>
            </a:pPr>
            <a:r>
              <a:rPr lang="en-US" sz="2800" kern="0" dirty="0" smtClean="0"/>
              <a:t>Getting Started with </a:t>
            </a:r>
            <a:r>
              <a:rPr lang="en-US" sz="2800" kern="0" dirty="0" err="1" smtClean="0"/>
              <a:t>OpenMP</a:t>
            </a:r>
            <a:r>
              <a:rPr lang="en-US" sz="2800" kern="0" dirty="0" smtClean="0"/>
              <a:t> on 6678</a:t>
            </a:r>
          </a:p>
          <a:p>
            <a:pPr defTabSz="914400" eaLnBrk="1" hangingPunct="1">
              <a:lnSpc>
                <a:spcPct val="80000"/>
              </a:lnSpc>
              <a:buClr>
                <a:srgbClr val="FF0000"/>
              </a:buClr>
              <a:buNone/>
              <a:defRPr/>
            </a:pPr>
            <a:endParaRPr lang="en-US" sz="2800" kern="0" dirty="0">
              <a:solidFill>
                <a:schemeClr val="accent5">
                  <a:lumMod val="90000"/>
                </a:schemeClr>
              </a:solidFill>
            </a:endParaRPr>
          </a:p>
          <a:p>
            <a:pPr marL="342900" marR="0" lvl="0" indent="-342900" algn="l" defTabSz="914400" rtl="0" eaLnBrk="1" fontAlgn="base" latinLnBrk="0" hangingPunct="1">
              <a:lnSpc>
                <a:spcPct val="80000"/>
              </a:lnSpc>
              <a:spcBef>
                <a:spcPct val="20000"/>
              </a:spcBef>
              <a:spcAft>
                <a:spcPct val="0"/>
              </a:spcAft>
              <a:buClr>
                <a:srgbClr val="FF0000"/>
              </a:buClr>
              <a:buSzPct val="125000"/>
              <a:buFont typeface="Wingdings" charset="0"/>
              <a:buChar char="§"/>
              <a:tabLst/>
              <a:defRPr/>
            </a:pPr>
            <a:endParaRPr lang="en-US" sz="2800" kern="0" noProof="0" dirty="0" smtClean="0">
              <a:solidFill>
                <a:srgbClr val="ADADAD"/>
              </a:solidFill>
              <a:latin typeface="Arial"/>
              <a:ea typeface="ＭＳ Ｐゴシック"/>
            </a:endParaRPr>
          </a:p>
          <a:p>
            <a:pPr marL="0" marR="0" lvl="0" indent="0" algn="l" defTabSz="914400" rtl="0" eaLnBrk="1" fontAlgn="base" latinLnBrk="0" hangingPunct="1">
              <a:lnSpc>
                <a:spcPct val="80000"/>
              </a:lnSpc>
              <a:spcBef>
                <a:spcPct val="20000"/>
              </a:spcBef>
              <a:spcAft>
                <a:spcPct val="0"/>
              </a:spcAft>
              <a:buClr>
                <a:srgbClr val="FF0000"/>
              </a:buClr>
              <a:buSzPct val="125000"/>
              <a:buNone/>
              <a:tabLst/>
              <a:defRPr/>
            </a:pPr>
            <a:endParaRPr kumimoji="0" lang="en-US" sz="3600" b="1" i="0" u="none" strike="noStrike" kern="0" cap="none" spc="0" normalizeH="0" baseline="0" noProof="0" dirty="0" smtClean="0">
              <a:ln>
                <a:noFill/>
              </a:ln>
              <a:solidFill>
                <a:srgbClr val="000000"/>
              </a:solidFill>
              <a:effectLst/>
              <a:uLnTx/>
              <a:uFillTx/>
              <a:latin typeface="Arial"/>
              <a:ea typeface="ＭＳ Ｐゴシック"/>
            </a:endParaRPr>
          </a:p>
        </p:txBody>
      </p:sp>
      <p:sp>
        <p:nvSpPr>
          <p:cNvPr id="2" name="TextBox 1"/>
          <p:cNvSpPr txBox="1"/>
          <p:nvPr/>
        </p:nvSpPr>
        <p:spPr>
          <a:xfrm>
            <a:off x="12700507" y="1737311"/>
            <a:ext cx="184666" cy="369332"/>
          </a:xfrm>
          <a:prstGeom prst="rect">
            <a:avLst/>
          </a:prstGeom>
          <a:noFill/>
        </p:spPr>
        <p:txBody>
          <a:bodyPr wrap="none" rtlCol="0">
            <a:spAutoFit/>
          </a:bodyPr>
          <a:lstStyle/>
          <a:p>
            <a:endParaRPr lang="en-US"/>
          </a:p>
        </p:txBody>
      </p:sp>
      <p:sp>
        <p:nvSpPr>
          <p:cNvPr id="5" name="Rectangle 2"/>
          <p:cNvSpPr txBox="1">
            <a:spLocks noChangeArrowheads="1"/>
          </p:cNvSpPr>
          <p:nvPr/>
        </p:nvSpPr>
        <p:spPr bwMode="auto">
          <a:xfrm>
            <a:off x="228600" y="151195"/>
            <a:ext cx="8435975"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j-lt"/>
                <a:ea typeface="ＭＳ Ｐゴシック"/>
                <a:cs typeface="ＭＳ Ｐゴシック"/>
              </a:rPr>
              <a:t>Agenda</a:t>
            </a:r>
          </a:p>
        </p:txBody>
      </p:sp>
    </p:spTree>
    <p:extLst>
      <p:ext uri="{BB962C8B-B14F-4D97-AF65-F5344CB8AC3E}">
        <p14:creationId xmlns="" xmlns:p14="http://schemas.microsoft.com/office/powerpoint/2010/main" val="30752213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677863" y="3614738"/>
            <a:ext cx="6862762" cy="1538287"/>
          </a:xfrm>
          <a:prstGeom prst="rect">
            <a:avLst/>
          </a:prstGeom>
          <a:noFill/>
          <a:ln>
            <a:solidFill>
              <a:schemeClr val="tx2"/>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solidFill>
                <a:srgbClr val="000000"/>
              </a:solidFill>
              <a:latin typeface="Arial"/>
              <a:ea typeface="ＭＳ Ｐゴシック"/>
            </a:endParaRPr>
          </a:p>
        </p:txBody>
      </p:sp>
      <p:sp>
        <p:nvSpPr>
          <p:cNvPr id="30" name="TextBox 29"/>
          <p:cNvSpPr txBox="1"/>
          <p:nvPr/>
        </p:nvSpPr>
        <p:spPr>
          <a:xfrm>
            <a:off x="8051800" y="4711700"/>
            <a:ext cx="184666" cy="461665"/>
          </a:xfrm>
          <a:prstGeom prst="rect">
            <a:avLst/>
          </a:prstGeom>
          <a:noFill/>
        </p:spPr>
        <p:txBody>
          <a:bodyPr wrap="none" rtlCol="0">
            <a:spAutoFit/>
          </a:bodyPr>
          <a:lstStyle/>
          <a:p>
            <a:endParaRPr lang="en-US" dirty="0">
              <a:solidFill>
                <a:srgbClr val="000000"/>
              </a:solidFill>
              <a:latin typeface="Arial"/>
              <a:ea typeface="ＭＳ Ｐゴシック"/>
            </a:endParaRPr>
          </a:p>
        </p:txBody>
      </p:sp>
      <p:pic>
        <p:nvPicPr>
          <p:cNvPr id="2" name="Picture 1"/>
          <p:cNvPicPr>
            <a:picLocks noChangeAspect="1"/>
          </p:cNvPicPr>
          <p:nvPr/>
        </p:nvPicPr>
        <p:blipFill>
          <a:blip r:embed="rId3" cstate="print"/>
          <a:stretch>
            <a:fillRect/>
          </a:stretch>
        </p:blipFill>
        <p:spPr>
          <a:xfrm>
            <a:off x="4040856" y="866774"/>
            <a:ext cx="4718530" cy="5330383"/>
          </a:xfrm>
          <a:prstGeom prst="rect">
            <a:avLst/>
          </a:prstGeom>
        </p:spPr>
      </p:pic>
      <p:sp>
        <p:nvSpPr>
          <p:cNvPr id="3" name="Rectangle 2"/>
          <p:cNvSpPr/>
          <p:nvPr/>
        </p:nvSpPr>
        <p:spPr>
          <a:xfrm>
            <a:off x="387478" y="866775"/>
            <a:ext cx="3501218" cy="4401205"/>
          </a:xfrm>
          <a:prstGeom prst="rect">
            <a:avLst/>
          </a:prstGeom>
        </p:spPr>
        <p:txBody>
          <a:bodyPr wrap="square">
            <a:spAutoFit/>
          </a:bodyPr>
          <a:lstStyle/>
          <a:p>
            <a:pPr marL="285750" indent="-285750">
              <a:buFont typeface="Arial"/>
              <a:buChar char="•"/>
            </a:pPr>
            <a:r>
              <a:rPr lang="en-US" sz="2000" dirty="0" smtClean="0">
                <a:latin typeface="+mn-lt"/>
              </a:rPr>
              <a:t>Each </a:t>
            </a:r>
            <a:r>
              <a:rPr lang="en-US" sz="2000" dirty="0">
                <a:latin typeface="+mn-lt"/>
              </a:rPr>
              <a:t>core </a:t>
            </a:r>
            <a:r>
              <a:rPr lang="en-US" sz="2000" dirty="0" smtClean="0">
                <a:latin typeface="+mn-lt"/>
              </a:rPr>
              <a:t>runs SYS/BIOS RTOS</a:t>
            </a:r>
          </a:p>
          <a:p>
            <a:pPr marL="285750" indent="-285750">
              <a:buFont typeface="Arial"/>
              <a:buChar char="•"/>
            </a:pPr>
            <a:endParaRPr lang="en-US" sz="2000" dirty="0">
              <a:latin typeface="+mn-lt"/>
            </a:endParaRPr>
          </a:p>
          <a:p>
            <a:pPr marL="285750" indent="-285750">
              <a:buFont typeface="Arial"/>
              <a:buChar char="•"/>
            </a:pPr>
            <a:r>
              <a:rPr lang="en-US" sz="2000" dirty="0" err="1" smtClean="0">
                <a:latin typeface="+mn-lt"/>
              </a:rPr>
              <a:t>OpenMP</a:t>
            </a:r>
            <a:r>
              <a:rPr lang="en-US" sz="2000" dirty="0" smtClean="0">
                <a:latin typeface="+mn-lt"/>
              </a:rPr>
              <a:t> </a:t>
            </a:r>
            <a:r>
              <a:rPr lang="en-US" sz="2000" dirty="0">
                <a:latin typeface="+mn-lt"/>
              </a:rPr>
              <a:t>master and worker </a:t>
            </a:r>
            <a:r>
              <a:rPr lang="en-US" sz="2000" dirty="0" smtClean="0">
                <a:latin typeface="+mn-lt"/>
              </a:rPr>
              <a:t>threads </a:t>
            </a:r>
            <a:r>
              <a:rPr lang="en-US" sz="2000" dirty="0">
                <a:latin typeface="+mn-lt"/>
              </a:rPr>
              <a:t>execute </a:t>
            </a:r>
            <a:r>
              <a:rPr lang="en-US" sz="2000" dirty="0" smtClean="0">
                <a:latin typeface="+mn-lt"/>
              </a:rPr>
              <a:t>inside dedicated </a:t>
            </a:r>
            <a:r>
              <a:rPr lang="en-US" sz="2000" dirty="0">
                <a:latin typeface="+mn-lt"/>
              </a:rPr>
              <a:t>SYS/BIOS </a:t>
            </a:r>
            <a:r>
              <a:rPr lang="en-US" sz="2000" dirty="0" smtClean="0">
                <a:latin typeface="+mn-lt"/>
              </a:rPr>
              <a:t>tasks</a:t>
            </a:r>
          </a:p>
          <a:p>
            <a:pPr marL="285750" indent="-285750">
              <a:buFont typeface="Arial"/>
              <a:buChar char="•"/>
            </a:pPr>
            <a:endParaRPr lang="en-US" sz="2000" dirty="0">
              <a:latin typeface="+mn-lt"/>
            </a:endParaRPr>
          </a:p>
          <a:p>
            <a:pPr marL="285750" indent="-285750">
              <a:buFont typeface="Arial"/>
              <a:buChar char="•"/>
            </a:pPr>
            <a:r>
              <a:rPr lang="en-US" sz="2000" dirty="0" smtClean="0">
                <a:latin typeface="+mn-lt"/>
              </a:rPr>
              <a:t>IPC </a:t>
            </a:r>
            <a:r>
              <a:rPr lang="en-US" sz="2000" dirty="0">
                <a:latin typeface="+mn-lt"/>
              </a:rPr>
              <a:t>is used </a:t>
            </a:r>
            <a:r>
              <a:rPr lang="en-US" sz="2000" dirty="0" smtClean="0">
                <a:latin typeface="+mn-lt"/>
              </a:rPr>
              <a:t>for communication and synchronization. </a:t>
            </a:r>
            <a:endParaRPr lang="en-US" sz="2000" dirty="0">
              <a:latin typeface="+mn-lt"/>
            </a:endParaRPr>
          </a:p>
          <a:p>
            <a:pPr marL="285750" indent="-285750">
              <a:buFont typeface="Arial"/>
              <a:buChar char="•"/>
            </a:pPr>
            <a:endParaRPr lang="en-US" sz="2000" dirty="0">
              <a:latin typeface="+mn-lt"/>
            </a:endParaRPr>
          </a:p>
          <a:p>
            <a:pPr marL="285750" indent="-285750">
              <a:buFont typeface="Arial"/>
              <a:buChar char="•"/>
            </a:pPr>
            <a:r>
              <a:rPr lang="en-US" sz="2000" dirty="0" err="1" smtClean="0">
                <a:latin typeface="+mn-lt"/>
              </a:rPr>
              <a:t>OpenMP</a:t>
            </a:r>
            <a:r>
              <a:rPr lang="en-US" sz="2000" dirty="0" smtClean="0">
                <a:latin typeface="+mn-lt"/>
              </a:rPr>
              <a:t> </a:t>
            </a:r>
            <a:r>
              <a:rPr lang="en-US" sz="2000" dirty="0">
                <a:latin typeface="+mn-lt"/>
              </a:rPr>
              <a:t>run-time state </a:t>
            </a:r>
            <a:r>
              <a:rPr lang="en-US" sz="2000" dirty="0" smtClean="0">
                <a:latin typeface="+mn-lt"/>
              </a:rPr>
              <a:t>and user </a:t>
            </a:r>
            <a:r>
              <a:rPr lang="en-US" sz="2000" dirty="0">
                <a:latin typeface="+mn-lt"/>
              </a:rPr>
              <a:t>data is allocated </a:t>
            </a:r>
            <a:r>
              <a:rPr lang="en-US" sz="2000" dirty="0" smtClean="0">
                <a:latin typeface="+mn-lt"/>
              </a:rPr>
              <a:t>in shared </a:t>
            </a:r>
            <a:r>
              <a:rPr lang="en-US" sz="2000" dirty="0">
                <a:latin typeface="+mn-lt"/>
              </a:rPr>
              <a:t>memory</a:t>
            </a:r>
          </a:p>
        </p:txBody>
      </p:sp>
      <p:sp>
        <p:nvSpPr>
          <p:cNvPr id="7" name="TextBox 6"/>
          <p:cNvSpPr txBox="1"/>
          <p:nvPr/>
        </p:nvSpPr>
        <p:spPr>
          <a:xfrm>
            <a:off x="2921830" y="6458688"/>
            <a:ext cx="2476500" cy="369332"/>
          </a:xfrm>
          <a:prstGeom prst="rect">
            <a:avLst/>
          </a:prstGeom>
          <a:noFill/>
        </p:spPr>
        <p:txBody>
          <a:bodyPr wrap="square" rtlCol="0">
            <a:spAutoFit/>
          </a:bodyPr>
          <a:lstStyle/>
          <a:p>
            <a:r>
              <a:rPr lang="en-US" dirty="0" smtClean="0">
                <a:latin typeface="+mn-lt"/>
              </a:rPr>
              <a:t>Source: Reference #3</a:t>
            </a:r>
            <a:endParaRPr lang="en-US" dirty="0">
              <a:latin typeface="+mn-lt"/>
            </a:endParaRPr>
          </a:p>
        </p:txBody>
      </p:sp>
      <p:sp>
        <p:nvSpPr>
          <p:cNvPr id="8" name="Rectangle 2"/>
          <p:cNvSpPr txBox="1">
            <a:spLocks noChangeArrowheads="1"/>
          </p:cNvSpPr>
          <p:nvPr/>
        </p:nvSpPr>
        <p:spPr bwMode="auto">
          <a:xfrm>
            <a:off x="228600" y="151195"/>
            <a:ext cx="8435975"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err="1" smtClean="0">
                <a:latin typeface="+mj-lt"/>
                <a:ea typeface="ＭＳ Ｐゴシック"/>
                <a:cs typeface="ＭＳ Ｐゴシック"/>
              </a:rPr>
              <a:t>OpenMP</a:t>
            </a:r>
            <a:r>
              <a:rPr lang="en-US" sz="4000" kern="0" dirty="0" smtClean="0">
                <a:latin typeface="+mj-lt"/>
                <a:ea typeface="ＭＳ Ｐゴシック"/>
                <a:cs typeface="ＭＳ Ｐゴシック"/>
              </a:rPr>
              <a:t> on 6678: Solution Stack </a:t>
            </a:r>
          </a:p>
        </p:txBody>
      </p:sp>
    </p:spTree>
    <p:extLst>
      <p:ext uri="{BB962C8B-B14F-4D97-AF65-F5344CB8AC3E}">
        <p14:creationId xmlns="" xmlns:p14="http://schemas.microsoft.com/office/powerpoint/2010/main" val="4046484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
          <p:cNvSpPr txBox="1">
            <a:spLocks noChangeArrowheads="1"/>
          </p:cNvSpPr>
          <p:nvPr/>
        </p:nvSpPr>
        <p:spPr bwMode="auto">
          <a:xfrm>
            <a:off x="333375" y="1053235"/>
            <a:ext cx="8618538" cy="53299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5000"/>
              <a:buFont typeface="Wingdings" pitchFamily="2" charset="2"/>
              <a:buChar char="§"/>
              <a:defRPr sz="2400" b="1">
                <a:solidFill>
                  <a:schemeClr val="tx1"/>
                </a:solidFill>
                <a:latin typeface="+mn-lt"/>
                <a:ea typeface="+mn-ea"/>
                <a:cs typeface="ＭＳ Ｐゴシック"/>
              </a:defRPr>
            </a:lvl1pPr>
            <a:lvl2pPr marL="742950" indent="-285750" algn="l" rtl="0" eaLnBrk="0" fontAlgn="base" hangingPunct="0">
              <a:spcBef>
                <a:spcPct val="20000"/>
              </a:spcBef>
              <a:spcAft>
                <a:spcPct val="0"/>
              </a:spcAft>
              <a:buClr>
                <a:schemeClr val="bg2"/>
              </a:buClr>
              <a:buSzPct val="125000"/>
              <a:buFont typeface="Wingdings" pitchFamily="2" charset="2"/>
              <a:buChar char="§"/>
              <a:defRPr sz="2000" b="1">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smtClean="0">
                <a:solidFill>
                  <a:srgbClr val="000000"/>
                </a:solidFill>
                <a:ea typeface="ＭＳ Ｐゴシック"/>
              </a:rPr>
              <a:t>Motivation: The Need</a:t>
            </a: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endParaRPr lang="en-US" sz="2800" kern="0" dirty="0" smtClean="0">
              <a:solidFill>
                <a:srgbClr val="000000"/>
              </a:solidFill>
              <a:ea typeface="ＭＳ Ｐゴシック"/>
            </a:endParaRP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smtClean="0">
                <a:solidFill>
                  <a:schemeClr val="accent1"/>
                </a:solidFill>
                <a:ea typeface="ＭＳ Ｐゴシック"/>
              </a:rPr>
              <a:t>The </a:t>
            </a:r>
            <a:r>
              <a:rPr lang="en-US" sz="2800" kern="0" dirty="0" err="1" smtClean="0">
                <a:solidFill>
                  <a:schemeClr val="accent1"/>
                </a:solidFill>
                <a:ea typeface="ＭＳ Ｐゴシック"/>
              </a:rPr>
              <a:t>OpenMP</a:t>
            </a:r>
            <a:r>
              <a:rPr lang="en-US" sz="2800" kern="0" dirty="0" smtClean="0">
                <a:solidFill>
                  <a:schemeClr val="accent1"/>
                </a:solidFill>
                <a:ea typeface="ＭＳ Ｐゴシック"/>
              </a:rPr>
              <a:t> Solution</a:t>
            </a:r>
            <a:r>
              <a:rPr lang="en-US" sz="2800" kern="0" dirty="0" smtClean="0">
                <a:solidFill>
                  <a:srgbClr val="000000"/>
                </a:solidFill>
                <a:ea typeface="ＭＳ Ｐゴシック"/>
              </a:rPr>
              <a:t/>
            </a:r>
            <a:br>
              <a:rPr lang="en-US" sz="2800" kern="0" dirty="0" smtClean="0">
                <a:solidFill>
                  <a:srgbClr val="000000"/>
                </a:solidFill>
                <a:ea typeface="ＭＳ Ｐゴシック"/>
              </a:rPr>
            </a:br>
            <a:endParaRPr lang="en-US" sz="2800" kern="0" dirty="0" smtClean="0">
              <a:solidFill>
                <a:srgbClr val="000000"/>
              </a:solidFill>
              <a:ea typeface="ＭＳ Ｐゴシック"/>
            </a:endParaRP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err="1" smtClean="0">
                <a:solidFill>
                  <a:srgbClr val="ADADAD"/>
                </a:solidFill>
                <a:ea typeface="ＭＳ Ｐゴシック"/>
              </a:rPr>
              <a:t>OpenMP</a:t>
            </a:r>
            <a:r>
              <a:rPr lang="en-US" sz="2800" kern="0" dirty="0" smtClean="0">
                <a:solidFill>
                  <a:srgbClr val="ADADAD"/>
                </a:solidFill>
                <a:ea typeface="ＭＳ Ｐゴシック"/>
              </a:rPr>
              <a:t> Features</a:t>
            </a:r>
            <a:br>
              <a:rPr lang="en-US" sz="2800" kern="0" dirty="0" smtClean="0">
                <a:solidFill>
                  <a:srgbClr val="ADADAD"/>
                </a:solidFill>
                <a:ea typeface="ＭＳ Ｐゴシック"/>
              </a:rPr>
            </a:br>
            <a:endParaRPr lang="en-US" sz="2800" kern="0" dirty="0" smtClean="0">
              <a:solidFill>
                <a:srgbClr val="ADADAD"/>
              </a:solidFill>
              <a:ea typeface="ＭＳ Ｐゴシック"/>
            </a:endParaRP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err="1" smtClean="0">
                <a:solidFill>
                  <a:srgbClr val="ADADAD"/>
                </a:solidFill>
                <a:ea typeface="ＭＳ Ｐゴシック"/>
              </a:rPr>
              <a:t>OpenMP</a:t>
            </a:r>
            <a:r>
              <a:rPr lang="en-US" sz="2800" kern="0" dirty="0" smtClean="0">
                <a:solidFill>
                  <a:srgbClr val="ADADAD"/>
                </a:solidFill>
                <a:ea typeface="ＭＳ Ｐゴシック"/>
              </a:rPr>
              <a:t> Implementation</a:t>
            </a: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endParaRPr lang="en-US" sz="2800" kern="0" noProof="0" dirty="0">
              <a:solidFill>
                <a:srgbClr val="ADADAD"/>
              </a:solidFill>
              <a:ea typeface="ＭＳ Ｐゴシック"/>
            </a:endParaRPr>
          </a:p>
          <a:p>
            <a:pPr defTabSz="914400" eaLnBrk="1" hangingPunct="1">
              <a:lnSpc>
                <a:spcPct val="80000"/>
              </a:lnSpc>
              <a:buClrTx/>
              <a:buFont typeface="Wingdings" charset="0"/>
              <a:buChar char="§"/>
              <a:defRPr/>
            </a:pPr>
            <a:r>
              <a:rPr lang="en-US" sz="2800" kern="0" dirty="0" smtClean="0">
                <a:solidFill>
                  <a:schemeClr val="accent5">
                    <a:lumMod val="90000"/>
                  </a:schemeClr>
                </a:solidFill>
              </a:rPr>
              <a:t>Getting Started with </a:t>
            </a:r>
            <a:r>
              <a:rPr lang="en-US" sz="2800" kern="0" dirty="0" err="1" smtClean="0">
                <a:solidFill>
                  <a:schemeClr val="accent5">
                    <a:lumMod val="90000"/>
                  </a:schemeClr>
                </a:solidFill>
              </a:rPr>
              <a:t>OpenMP</a:t>
            </a:r>
            <a:r>
              <a:rPr lang="en-US" sz="2800" kern="0" dirty="0" smtClean="0">
                <a:solidFill>
                  <a:schemeClr val="accent5">
                    <a:lumMod val="90000"/>
                  </a:schemeClr>
                </a:solidFill>
              </a:rPr>
              <a:t> on 6678</a:t>
            </a:r>
          </a:p>
          <a:p>
            <a:pPr defTabSz="914400" eaLnBrk="1" hangingPunct="1">
              <a:lnSpc>
                <a:spcPct val="80000"/>
              </a:lnSpc>
              <a:buClr>
                <a:srgbClr val="FF0000"/>
              </a:buClr>
              <a:buNone/>
              <a:defRPr/>
            </a:pPr>
            <a:endParaRPr lang="en-US" sz="2800" kern="0" dirty="0">
              <a:solidFill>
                <a:schemeClr val="accent5">
                  <a:lumMod val="90000"/>
                </a:schemeClr>
              </a:solidFill>
            </a:endParaRPr>
          </a:p>
          <a:p>
            <a:pPr marL="342900" marR="0" lvl="0" indent="-342900" algn="l" defTabSz="914400" rtl="0" eaLnBrk="1" fontAlgn="base" latinLnBrk="0" hangingPunct="1">
              <a:lnSpc>
                <a:spcPct val="80000"/>
              </a:lnSpc>
              <a:spcBef>
                <a:spcPct val="20000"/>
              </a:spcBef>
              <a:spcAft>
                <a:spcPct val="0"/>
              </a:spcAft>
              <a:buClr>
                <a:srgbClr val="FF0000"/>
              </a:buClr>
              <a:buSzPct val="125000"/>
              <a:buFont typeface="Wingdings" charset="0"/>
              <a:buChar char="§"/>
              <a:tabLst/>
              <a:defRPr/>
            </a:pPr>
            <a:endParaRPr lang="en-US" sz="2800" kern="0" noProof="0" dirty="0" smtClean="0">
              <a:solidFill>
                <a:srgbClr val="ADADAD"/>
              </a:solidFill>
              <a:ea typeface="ＭＳ Ｐゴシック"/>
            </a:endParaRPr>
          </a:p>
          <a:p>
            <a:pPr marL="0" marR="0" lvl="0" indent="0" algn="l" defTabSz="914400" rtl="0" eaLnBrk="1" fontAlgn="base" latinLnBrk="0" hangingPunct="1">
              <a:lnSpc>
                <a:spcPct val="80000"/>
              </a:lnSpc>
              <a:spcBef>
                <a:spcPct val="20000"/>
              </a:spcBef>
              <a:spcAft>
                <a:spcPct val="0"/>
              </a:spcAft>
              <a:buClr>
                <a:srgbClr val="FF0000"/>
              </a:buClr>
              <a:buSzPct val="125000"/>
              <a:buNone/>
              <a:tabLst/>
              <a:defRPr/>
            </a:pPr>
            <a:endParaRPr kumimoji="0" lang="en-US" sz="3600" b="1" i="0" u="none" strike="noStrike" kern="0" cap="none" spc="0" normalizeH="0" baseline="0" noProof="0" dirty="0" smtClean="0">
              <a:ln>
                <a:noFill/>
              </a:ln>
              <a:solidFill>
                <a:srgbClr val="000000"/>
              </a:solidFill>
              <a:effectLst/>
              <a:uLnTx/>
              <a:uFillTx/>
              <a:ea typeface="ＭＳ Ｐゴシック"/>
            </a:endParaRPr>
          </a:p>
        </p:txBody>
      </p:sp>
      <p:sp>
        <p:nvSpPr>
          <p:cNvPr id="2" name="TextBox 1"/>
          <p:cNvSpPr txBox="1"/>
          <p:nvPr/>
        </p:nvSpPr>
        <p:spPr>
          <a:xfrm>
            <a:off x="12700507" y="1737311"/>
            <a:ext cx="184666" cy="369332"/>
          </a:xfrm>
          <a:prstGeom prst="rect">
            <a:avLst/>
          </a:prstGeom>
          <a:noFill/>
        </p:spPr>
        <p:txBody>
          <a:bodyPr wrap="none" rtlCol="0">
            <a:spAutoFit/>
          </a:bodyPr>
          <a:lstStyle/>
          <a:p>
            <a:endParaRPr lang="en-US"/>
          </a:p>
        </p:txBody>
      </p:sp>
      <p:sp>
        <p:nvSpPr>
          <p:cNvPr id="5" name="Rectangle 2"/>
          <p:cNvSpPr txBox="1">
            <a:spLocks noChangeArrowheads="1"/>
          </p:cNvSpPr>
          <p:nvPr/>
        </p:nvSpPr>
        <p:spPr bwMode="auto">
          <a:xfrm>
            <a:off x="228600" y="151195"/>
            <a:ext cx="8435975"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j-lt"/>
                <a:ea typeface="ＭＳ Ｐゴシック"/>
                <a:cs typeface="ＭＳ Ｐゴシック"/>
              </a:rPr>
              <a:t>Agenda</a:t>
            </a:r>
          </a:p>
        </p:txBody>
      </p:sp>
    </p:spTree>
    <p:extLst>
      <p:ext uri="{BB962C8B-B14F-4D97-AF65-F5344CB8AC3E}">
        <p14:creationId xmlns="" xmlns:p14="http://schemas.microsoft.com/office/powerpoint/2010/main" val="30752213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677863" y="3614738"/>
            <a:ext cx="6862762" cy="1538287"/>
          </a:xfrm>
          <a:prstGeom prst="rect">
            <a:avLst/>
          </a:prstGeom>
          <a:noFill/>
          <a:ln>
            <a:solidFill>
              <a:schemeClr val="tx2"/>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solidFill>
                <a:srgbClr val="000000"/>
              </a:solidFill>
              <a:latin typeface="Arial"/>
              <a:ea typeface="ＭＳ Ｐゴシック"/>
            </a:endParaRPr>
          </a:p>
        </p:txBody>
      </p:sp>
      <p:sp>
        <p:nvSpPr>
          <p:cNvPr id="30" name="TextBox 29"/>
          <p:cNvSpPr txBox="1"/>
          <p:nvPr/>
        </p:nvSpPr>
        <p:spPr>
          <a:xfrm>
            <a:off x="8051800" y="4711700"/>
            <a:ext cx="184666" cy="461665"/>
          </a:xfrm>
          <a:prstGeom prst="rect">
            <a:avLst/>
          </a:prstGeom>
          <a:noFill/>
        </p:spPr>
        <p:txBody>
          <a:bodyPr wrap="none" rtlCol="0">
            <a:spAutoFit/>
          </a:bodyPr>
          <a:lstStyle/>
          <a:p>
            <a:endParaRPr lang="en-US" dirty="0">
              <a:solidFill>
                <a:srgbClr val="000000"/>
              </a:solidFill>
              <a:latin typeface="Arial"/>
              <a:ea typeface="ＭＳ Ｐゴシック"/>
            </a:endParaRPr>
          </a:p>
        </p:txBody>
      </p:sp>
      <p:sp>
        <p:nvSpPr>
          <p:cNvPr id="7" name="Rectangle 6"/>
          <p:cNvSpPr/>
          <p:nvPr/>
        </p:nvSpPr>
        <p:spPr>
          <a:xfrm>
            <a:off x="387477" y="866775"/>
            <a:ext cx="8280255" cy="3416320"/>
          </a:xfrm>
          <a:prstGeom prst="rect">
            <a:avLst/>
          </a:prstGeom>
        </p:spPr>
        <p:txBody>
          <a:bodyPr wrap="square">
            <a:spAutoFit/>
          </a:bodyPr>
          <a:lstStyle/>
          <a:p>
            <a:pPr marL="342900" indent="-342900">
              <a:buFont typeface="Arial"/>
              <a:buChar char="•"/>
            </a:pPr>
            <a:r>
              <a:rPr lang="en-US" sz="2400" dirty="0" err="1" smtClean="0">
                <a:latin typeface="+mn-lt"/>
              </a:rPr>
              <a:t>OpenMP</a:t>
            </a:r>
            <a:r>
              <a:rPr lang="en-US" sz="2400" dirty="0">
                <a:latin typeface="+mn-lt"/>
              </a:rPr>
              <a:t> </a:t>
            </a:r>
            <a:r>
              <a:rPr lang="en-US" sz="2400" dirty="0" smtClean="0">
                <a:latin typeface="+mn-lt"/>
              </a:rPr>
              <a:t>Specification 3.0 support available as part of upcoming MCSDK </a:t>
            </a:r>
            <a:r>
              <a:rPr lang="en-US" sz="2400" dirty="0" smtClean="0">
                <a:latin typeface="+mn-lt"/>
              </a:rPr>
              <a:t>2.1.</a:t>
            </a:r>
            <a:endParaRPr lang="en-US" sz="2400" dirty="0" smtClean="0">
              <a:latin typeface="+mn-lt"/>
            </a:endParaRPr>
          </a:p>
          <a:p>
            <a:pPr marL="342900" indent="-342900">
              <a:buFont typeface="Arial"/>
              <a:buChar char="•"/>
            </a:pPr>
            <a:endParaRPr lang="en-US" sz="2400" dirty="0">
              <a:latin typeface="+mn-lt"/>
            </a:endParaRPr>
          </a:p>
          <a:p>
            <a:pPr marL="342900" indent="-342900">
              <a:buFont typeface="Arial"/>
              <a:buChar char="•"/>
            </a:pPr>
            <a:r>
              <a:rPr lang="en-US" sz="2400" dirty="0" smtClean="0">
                <a:latin typeface="+mn-lt"/>
              </a:rPr>
              <a:t>Compiler support from version 7.4 or higher</a:t>
            </a:r>
          </a:p>
          <a:p>
            <a:r>
              <a:rPr lang="en-US" sz="2400" dirty="0" smtClean="0">
                <a:latin typeface="+mn-lt"/>
              </a:rPr>
              <a:t> </a:t>
            </a:r>
          </a:p>
          <a:p>
            <a:pPr marL="342900" indent="-342900">
              <a:buFont typeface="Arial"/>
              <a:buChar char="•"/>
            </a:pPr>
            <a:r>
              <a:rPr lang="en-US" sz="2400" dirty="0" smtClean="0">
                <a:latin typeface="+mn-lt"/>
              </a:rPr>
              <a:t>Currently available: MCSDK v2.1 with OMP 1.1</a:t>
            </a:r>
            <a:r>
              <a:rPr lang="en-US" sz="2400" dirty="0" smtClean="0">
                <a:latin typeface="+mn-lt"/>
              </a:rPr>
              <a:t/>
            </a:r>
            <a:br>
              <a:rPr lang="en-US" sz="2400" dirty="0" smtClean="0">
                <a:latin typeface="+mn-lt"/>
              </a:rPr>
            </a:br>
            <a:endParaRPr lang="en-US" sz="2400" dirty="0" smtClean="0">
              <a:latin typeface="+mn-lt"/>
            </a:endParaRPr>
          </a:p>
          <a:p>
            <a:pPr marL="342900" indent="-342900">
              <a:buFont typeface="Arial"/>
              <a:buChar char="•"/>
            </a:pPr>
            <a:r>
              <a:rPr lang="en-US" sz="2400" dirty="0" smtClean="0">
                <a:latin typeface="+mn-lt"/>
              </a:rPr>
              <a:t>MCSDK 2.1 includes “OMP” package w/ </a:t>
            </a:r>
            <a:r>
              <a:rPr lang="en-US" sz="2400" dirty="0" err="1" smtClean="0">
                <a:latin typeface="+mn-lt"/>
              </a:rPr>
              <a:t>OpenMP</a:t>
            </a:r>
            <a:r>
              <a:rPr lang="en-US" sz="2400" dirty="0" smtClean="0">
                <a:latin typeface="+mn-lt"/>
              </a:rPr>
              <a:t> programming layer and runtime, and </a:t>
            </a:r>
            <a:r>
              <a:rPr lang="en-US" sz="2400" dirty="0" err="1" smtClean="0">
                <a:latin typeface="+mn-lt"/>
              </a:rPr>
              <a:t>CodeGen</a:t>
            </a:r>
            <a:r>
              <a:rPr lang="en-US" sz="2400" dirty="0" smtClean="0">
                <a:latin typeface="+mn-lt"/>
              </a:rPr>
              <a:t> 7.4.x </a:t>
            </a:r>
            <a:r>
              <a:rPr lang="en-US" sz="2400" dirty="0" smtClean="0">
                <a:latin typeface="+mn-lt"/>
              </a:rPr>
              <a:t>compiler.</a:t>
            </a:r>
            <a:endParaRPr lang="en-US" sz="2400" dirty="0" smtClean="0"/>
          </a:p>
        </p:txBody>
      </p:sp>
      <p:sp>
        <p:nvSpPr>
          <p:cNvPr id="6" name="Rectangle 2"/>
          <p:cNvSpPr txBox="1">
            <a:spLocks noChangeArrowheads="1"/>
          </p:cNvSpPr>
          <p:nvPr/>
        </p:nvSpPr>
        <p:spPr bwMode="auto">
          <a:xfrm>
            <a:off x="228600" y="151195"/>
            <a:ext cx="8435975"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err="1" smtClean="0">
                <a:latin typeface="+mj-lt"/>
                <a:ea typeface="ＭＳ Ｐゴシック"/>
                <a:cs typeface="ＭＳ Ｐゴシック"/>
              </a:rPr>
              <a:t>OpenMP</a:t>
            </a:r>
            <a:r>
              <a:rPr lang="en-US" sz="4000" kern="0" dirty="0" smtClean="0">
                <a:latin typeface="+mj-lt"/>
                <a:ea typeface="ＭＳ Ｐゴシック"/>
                <a:cs typeface="ＭＳ Ｐゴシック"/>
              </a:rPr>
              <a:t> on 6678: Availability</a:t>
            </a:r>
          </a:p>
        </p:txBody>
      </p:sp>
    </p:spTree>
    <p:extLst>
      <p:ext uri="{BB962C8B-B14F-4D97-AF65-F5344CB8AC3E}">
        <p14:creationId xmlns="" xmlns:p14="http://schemas.microsoft.com/office/powerpoint/2010/main" val="13354566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677863" y="3614738"/>
            <a:ext cx="6862762" cy="1538287"/>
          </a:xfrm>
          <a:prstGeom prst="rect">
            <a:avLst/>
          </a:prstGeom>
          <a:noFill/>
          <a:ln>
            <a:solidFill>
              <a:schemeClr val="tx2"/>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solidFill>
                <a:srgbClr val="000000"/>
              </a:solidFill>
              <a:latin typeface="Arial"/>
              <a:ea typeface="ＭＳ Ｐゴシック"/>
            </a:endParaRPr>
          </a:p>
        </p:txBody>
      </p:sp>
      <p:sp>
        <p:nvSpPr>
          <p:cNvPr id="30" name="TextBox 29"/>
          <p:cNvSpPr txBox="1"/>
          <p:nvPr/>
        </p:nvSpPr>
        <p:spPr>
          <a:xfrm>
            <a:off x="8051800" y="4711700"/>
            <a:ext cx="184666" cy="461665"/>
          </a:xfrm>
          <a:prstGeom prst="rect">
            <a:avLst/>
          </a:prstGeom>
          <a:noFill/>
        </p:spPr>
        <p:txBody>
          <a:bodyPr wrap="none" rtlCol="0">
            <a:spAutoFit/>
          </a:bodyPr>
          <a:lstStyle/>
          <a:p>
            <a:endParaRPr lang="en-US" dirty="0">
              <a:solidFill>
                <a:srgbClr val="000000"/>
              </a:solidFill>
              <a:latin typeface="Arial"/>
              <a:ea typeface="ＭＳ Ｐゴシック"/>
            </a:endParaRPr>
          </a:p>
        </p:txBody>
      </p:sp>
      <p:sp>
        <p:nvSpPr>
          <p:cNvPr id="7" name="Rectangle 6"/>
          <p:cNvSpPr/>
          <p:nvPr/>
        </p:nvSpPr>
        <p:spPr>
          <a:xfrm>
            <a:off x="387477" y="818649"/>
            <a:ext cx="8280255" cy="7201972"/>
          </a:xfrm>
          <a:prstGeom prst="rect">
            <a:avLst/>
          </a:prstGeom>
        </p:spPr>
        <p:txBody>
          <a:bodyPr wrap="square">
            <a:spAutoFit/>
          </a:bodyPr>
          <a:lstStyle/>
          <a:p>
            <a:pPr marL="342900" indent="-342900"/>
            <a:r>
              <a:rPr lang="en-US" sz="2400" dirty="0" smtClean="0">
                <a:solidFill>
                  <a:srgbClr val="000000"/>
                </a:solidFill>
                <a:latin typeface="+mn-lt"/>
              </a:rPr>
              <a:t>We will see how to:</a:t>
            </a:r>
            <a:br>
              <a:rPr lang="en-US" sz="2400" dirty="0" smtClean="0">
                <a:solidFill>
                  <a:srgbClr val="000000"/>
                </a:solidFill>
                <a:latin typeface="+mn-lt"/>
              </a:rPr>
            </a:br>
            <a:endParaRPr lang="en-US" sz="2000" dirty="0" smtClean="0">
              <a:solidFill>
                <a:srgbClr val="000000"/>
              </a:solidFill>
              <a:latin typeface="+mn-lt"/>
            </a:endParaRPr>
          </a:p>
          <a:p>
            <a:pPr marL="342900" indent="-342900">
              <a:buFont typeface="Arial"/>
              <a:buChar char="•"/>
            </a:pPr>
            <a:r>
              <a:rPr lang="en-US" sz="2400" dirty="0" smtClean="0">
                <a:solidFill>
                  <a:srgbClr val="000000"/>
                </a:solidFill>
                <a:latin typeface="+mn-lt"/>
              </a:rPr>
              <a:t>Access example </a:t>
            </a:r>
            <a:r>
              <a:rPr lang="en-US" sz="2400" dirty="0" err="1" smtClean="0">
                <a:solidFill>
                  <a:srgbClr val="000000"/>
                </a:solidFill>
                <a:latin typeface="+mn-lt"/>
              </a:rPr>
              <a:t>OpenMP</a:t>
            </a:r>
            <a:r>
              <a:rPr lang="en-US" sz="2400" dirty="0" smtClean="0">
                <a:solidFill>
                  <a:srgbClr val="000000"/>
                </a:solidFill>
                <a:latin typeface="+mn-lt"/>
              </a:rPr>
              <a:t> projects from CCS v5.1.1</a:t>
            </a:r>
          </a:p>
          <a:p>
            <a:pPr marL="800100" lvl="1" indent="-342900">
              <a:buFont typeface="Arial"/>
              <a:buChar char="•"/>
            </a:pPr>
            <a:endParaRPr lang="en-US" sz="2400" dirty="0" smtClean="0">
              <a:solidFill>
                <a:srgbClr val="000000"/>
              </a:solidFill>
              <a:latin typeface="+mn-lt"/>
            </a:endParaRPr>
          </a:p>
          <a:p>
            <a:pPr marL="342900" indent="-342900">
              <a:buFont typeface="Arial"/>
              <a:buChar char="•"/>
            </a:pPr>
            <a:r>
              <a:rPr lang="en-US" sz="2400" dirty="0" smtClean="0">
                <a:solidFill>
                  <a:srgbClr val="000000"/>
                </a:solidFill>
                <a:latin typeface="+mn-lt"/>
              </a:rPr>
              <a:t>Include </a:t>
            </a:r>
            <a:r>
              <a:rPr lang="en-US" sz="2400" dirty="0" err="1" smtClean="0">
                <a:solidFill>
                  <a:srgbClr val="000000"/>
                </a:solidFill>
                <a:latin typeface="+mn-lt"/>
              </a:rPr>
              <a:t>OpenMP</a:t>
            </a:r>
            <a:r>
              <a:rPr lang="en-US" sz="2400" dirty="0" smtClean="0">
                <a:solidFill>
                  <a:srgbClr val="000000"/>
                </a:solidFill>
                <a:latin typeface="+mn-lt"/>
              </a:rPr>
              <a:t> header file </a:t>
            </a:r>
            <a:r>
              <a:rPr lang="en-US" sz="2400" dirty="0" smtClean="0">
                <a:solidFill>
                  <a:srgbClr val="000000"/>
                </a:solidFill>
                <a:latin typeface="Arial" charset="0"/>
              </a:rPr>
              <a:t/>
            </a:r>
            <a:br>
              <a:rPr lang="en-US" sz="2400" dirty="0" smtClean="0">
                <a:solidFill>
                  <a:srgbClr val="000000"/>
                </a:solidFill>
                <a:latin typeface="Arial" charset="0"/>
              </a:rPr>
            </a:br>
            <a:r>
              <a:rPr lang="en-US" sz="2400" dirty="0" smtClean="0">
                <a:solidFill>
                  <a:srgbClr val="000000"/>
                </a:solidFill>
                <a:latin typeface="Arial" charset="0"/>
              </a:rPr>
              <a:t>		</a:t>
            </a:r>
            <a:r>
              <a:rPr lang="en-US" sz="2200" dirty="0" smtClean="0">
                <a:solidFill>
                  <a:srgbClr val="000000"/>
                </a:solidFill>
                <a:latin typeface="Courier New" pitchFamily="49" charset="0"/>
                <a:cs typeface="Courier New" pitchFamily="49" charset="0"/>
              </a:rPr>
              <a:t>#include &lt;</a:t>
            </a:r>
            <a:r>
              <a:rPr lang="en-US" sz="2200" dirty="0" err="1" smtClean="0">
                <a:solidFill>
                  <a:srgbClr val="000000"/>
                </a:solidFill>
                <a:latin typeface="Courier New" pitchFamily="49" charset="0"/>
                <a:cs typeface="Courier New" pitchFamily="49" charset="0"/>
              </a:rPr>
              <a:t>ti</a:t>
            </a:r>
            <a:r>
              <a:rPr lang="en-US" sz="2200" dirty="0" smtClean="0">
                <a:solidFill>
                  <a:srgbClr val="000000"/>
                </a:solidFill>
                <a:latin typeface="Courier New" pitchFamily="49" charset="0"/>
                <a:cs typeface="Courier New" pitchFamily="49" charset="0"/>
              </a:rPr>
              <a:t>/</a:t>
            </a:r>
            <a:r>
              <a:rPr lang="en-US" sz="2200" dirty="0" err="1" smtClean="0">
                <a:solidFill>
                  <a:srgbClr val="000000"/>
                </a:solidFill>
                <a:latin typeface="Courier New" pitchFamily="49" charset="0"/>
                <a:cs typeface="Courier New" pitchFamily="49" charset="0"/>
              </a:rPr>
              <a:t>omp</a:t>
            </a:r>
            <a:r>
              <a:rPr lang="en-US" sz="2200" dirty="0" smtClean="0">
                <a:solidFill>
                  <a:srgbClr val="000000"/>
                </a:solidFill>
                <a:latin typeface="Courier New" pitchFamily="49" charset="0"/>
                <a:cs typeface="Courier New" pitchFamily="49" charset="0"/>
              </a:rPr>
              <a:t>/</a:t>
            </a:r>
            <a:r>
              <a:rPr lang="en-US" sz="2200" dirty="0" err="1" smtClean="0">
                <a:solidFill>
                  <a:srgbClr val="000000"/>
                </a:solidFill>
                <a:latin typeface="Courier New" pitchFamily="49" charset="0"/>
                <a:cs typeface="Courier New" pitchFamily="49" charset="0"/>
              </a:rPr>
              <a:t>omp.h</a:t>
            </a:r>
            <a:r>
              <a:rPr lang="en-US" sz="2200" dirty="0" smtClean="0">
                <a:solidFill>
                  <a:srgbClr val="000000"/>
                </a:solidFill>
                <a:latin typeface="Courier New" pitchFamily="49" charset="0"/>
                <a:cs typeface="Courier New" pitchFamily="49" charset="0"/>
              </a:rPr>
              <a:t>&gt;</a:t>
            </a:r>
          </a:p>
          <a:p>
            <a:pPr marL="800100" lvl="1" indent="-342900"/>
            <a:endParaRPr lang="en-US" sz="2400" dirty="0" smtClean="0">
              <a:solidFill>
                <a:srgbClr val="000000"/>
              </a:solidFill>
              <a:latin typeface="Arial" charset="0"/>
            </a:endParaRPr>
          </a:p>
          <a:p>
            <a:pPr marL="342900" indent="-342900">
              <a:buFont typeface="Arial"/>
              <a:buChar char="•"/>
            </a:pPr>
            <a:r>
              <a:rPr lang="en-US" sz="2400" dirty="0" smtClean="0">
                <a:solidFill>
                  <a:srgbClr val="000000"/>
                </a:solidFill>
                <a:latin typeface="+mn-lt"/>
              </a:rPr>
              <a:t>Specify number of cores in project configuration .</a:t>
            </a:r>
            <a:r>
              <a:rPr lang="en-US" sz="2400" dirty="0" err="1" smtClean="0">
                <a:solidFill>
                  <a:srgbClr val="000000"/>
                </a:solidFill>
                <a:latin typeface="+mn-lt"/>
              </a:rPr>
              <a:t>cfg</a:t>
            </a:r>
            <a:endParaRPr lang="en-US" sz="2400" dirty="0" smtClean="0">
              <a:solidFill>
                <a:srgbClr val="000000"/>
              </a:solidFill>
              <a:latin typeface="+mn-lt"/>
            </a:endParaRPr>
          </a:p>
          <a:p>
            <a:pPr marL="800100" lvl="1" indent="-342900"/>
            <a:r>
              <a:rPr lang="en-US" sz="2200" dirty="0" smtClean="0">
                <a:solidFill>
                  <a:srgbClr val="000000"/>
                </a:solidFill>
                <a:latin typeface="Courier New" pitchFamily="49" charset="0"/>
                <a:cs typeface="Courier New" pitchFamily="49" charset="0"/>
              </a:rPr>
              <a:t>	</a:t>
            </a:r>
            <a:r>
              <a:rPr lang="en-US" sz="2200" dirty="0" err="1" smtClean="0">
                <a:latin typeface="Courier New" pitchFamily="49" charset="0"/>
                <a:cs typeface="Courier New" pitchFamily="49" charset="0"/>
              </a:rPr>
              <a:t>OpenMP.setNumProcessors</a:t>
            </a:r>
            <a:r>
              <a:rPr lang="en-US" sz="2200" dirty="0" smtClean="0">
                <a:latin typeface="Courier New" pitchFamily="49" charset="0"/>
                <a:cs typeface="Courier New" pitchFamily="49" charset="0"/>
              </a:rPr>
              <a:t>(4);</a:t>
            </a:r>
          </a:p>
          <a:p>
            <a:pPr marL="800100" lvl="1" indent="-342900"/>
            <a:endParaRPr lang="en-US" sz="2400" dirty="0" smtClean="0">
              <a:latin typeface="Courier New" pitchFamily="49" charset="0"/>
              <a:cs typeface="Courier New" pitchFamily="49" charset="0"/>
            </a:endParaRPr>
          </a:p>
          <a:p>
            <a:pPr marL="342900" indent="-342900">
              <a:buFont typeface="Arial"/>
              <a:buChar char="•"/>
            </a:pPr>
            <a:r>
              <a:rPr lang="en-US" sz="2400" dirty="0" smtClean="0">
                <a:solidFill>
                  <a:srgbClr val="000000"/>
                </a:solidFill>
                <a:latin typeface="+mn-lt"/>
              </a:rPr>
              <a:t>Provide</a:t>
            </a:r>
            <a:r>
              <a:rPr lang="en-US" sz="2400" i="1" dirty="0" smtClean="0">
                <a:solidFill>
                  <a:srgbClr val="000000"/>
                </a:solidFill>
                <a:latin typeface="+mn-lt"/>
              </a:rPr>
              <a:t> --</a:t>
            </a:r>
            <a:r>
              <a:rPr lang="en-US" sz="2400" i="1" dirty="0" err="1" smtClean="0">
                <a:solidFill>
                  <a:srgbClr val="000000"/>
                </a:solidFill>
                <a:latin typeface="+mn-lt"/>
              </a:rPr>
              <a:t>omp</a:t>
            </a:r>
            <a:r>
              <a:rPr lang="en-US" sz="2400" i="1" dirty="0" smtClean="0">
                <a:solidFill>
                  <a:srgbClr val="000000"/>
                </a:solidFill>
                <a:latin typeface="+mn-lt"/>
              </a:rPr>
              <a:t> </a:t>
            </a:r>
            <a:r>
              <a:rPr lang="en-US" sz="2400" dirty="0" smtClean="0">
                <a:solidFill>
                  <a:srgbClr val="000000"/>
                </a:solidFill>
                <a:latin typeface="+mn-lt"/>
              </a:rPr>
              <a:t>compiler option…available as a check box in project settings on CCSv5.1.1 </a:t>
            </a:r>
            <a:endParaRPr lang="en-US" sz="2000" dirty="0" smtClean="0">
              <a:solidFill>
                <a:srgbClr val="000000"/>
              </a:solidFill>
              <a:latin typeface="+mn-lt"/>
            </a:endParaRPr>
          </a:p>
          <a:p>
            <a:pPr marL="800100" lvl="1" indent="-342900"/>
            <a:r>
              <a:rPr lang="en-US" sz="2000" dirty="0" smtClean="0">
                <a:solidFill>
                  <a:srgbClr val="000000"/>
                </a:solidFill>
                <a:latin typeface="Arial" charset="0"/>
              </a:rPr>
              <a:t>	</a:t>
            </a:r>
            <a:r>
              <a:rPr lang="en-US" sz="2200" dirty="0" smtClean="0">
                <a:solidFill>
                  <a:srgbClr val="000000"/>
                </a:solidFill>
                <a:latin typeface="Courier New" pitchFamily="49" charset="0"/>
                <a:cs typeface="Courier New" pitchFamily="49" charset="0"/>
              </a:rPr>
              <a:t>Build </a:t>
            </a:r>
            <a:r>
              <a:rPr lang="en-US" sz="2200" dirty="0" smtClean="0">
                <a:solidFill>
                  <a:srgbClr val="000000"/>
                </a:solidFill>
                <a:latin typeface="Courier New" pitchFamily="49" charset="0"/>
                <a:cs typeface="Courier New" pitchFamily="49" charset="0"/>
                <a:sym typeface="Wingdings" pitchFamily="2" charset="2"/>
              </a:rPr>
              <a:t> C6000 Compiler  Advanced Options  Advanced Optimizations  Enable Support for </a:t>
            </a:r>
            <a:r>
              <a:rPr lang="en-US" sz="2200" dirty="0" err="1" smtClean="0">
                <a:solidFill>
                  <a:srgbClr val="000000"/>
                </a:solidFill>
                <a:latin typeface="Courier New" pitchFamily="49" charset="0"/>
                <a:cs typeface="Courier New" pitchFamily="49" charset="0"/>
                <a:sym typeface="Wingdings" pitchFamily="2" charset="2"/>
              </a:rPr>
              <a:t>OpenMP</a:t>
            </a:r>
            <a:r>
              <a:rPr lang="en-US" sz="2200" dirty="0" smtClean="0">
                <a:solidFill>
                  <a:srgbClr val="000000"/>
                </a:solidFill>
                <a:latin typeface="Courier New" pitchFamily="49" charset="0"/>
                <a:cs typeface="Courier New" pitchFamily="49" charset="0"/>
                <a:sym typeface="Wingdings" pitchFamily="2" charset="2"/>
              </a:rPr>
              <a:t> 3.0</a:t>
            </a:r>
            <a:endParaRPr lang="en-US" sz="2200" dirty="0">
              <a:latin typeface="Courier New" pitchFamily="49" charset="0"/>
              <a:cs typeface="Courier New" pitchFamily="49" charset="0"/>
            </a:endParaRPr>
          </a:p>
          <a:p>
            <a:pPr marL="342900" indent="-342900">
              <a:buFont typeface="Arial"/>
              <a:buChar char="•"/>
            </a:pPr>
            <a:endParaRPr lang="en-US" sz="2800" i="1" dirty="0" smtClean="0">
              <a:solidFill>
                <a:srgbClr val="000000"/>
              </a:solidFill>
              <a:latin typeface="Arial" charset="0"/>
            </a:endParaRPr>
          </a:p>
          <a:p>
            <a:pPr marL="800100" lvl="1" indent="-342900">
              <a:buFont typeface="Arial"/>
              <a:buChar char="•"/>
            </a:pPr>
            <a:endParaRPr lang="en-US" sz="2800" dirty="0" smtClean="0">
              <a:solidFill>
                <a:srgbClr val="000000"/>
              </a:solidFill>
              <a:latin typeface="Arial" charset="0"/>
            </a:endParaRPr>
          </a:p>
          <a:p>
            <a:pPr marL="800100" lvl="1" indent="-342900">
              <a:buFont typeface="Arial"/>
              <a:buChar char="•"/>
            </a:pPr>
            <a:endParaRPr lang="en-US" sz="2800" dirty="0">
              <a:solidFill>
                <a:srgbClr val="000000"/>
              </a:solidFill>
            </a:endParaRPr>
          </a:p>
          <a:p>
            <a:pPr marL="342900" indent="-342900">
              <a:buFont typeface="Arial"/>
              <a:buChar char="•"/>
            </a:pPr>
            <a:endParaRPr lang="en-US" sz="2800" dirty="0" smtClean="0"/>
          </a:p>
        </p:txBody>
      </p:sp>
      <p:sp>
        <p:nvSpPr>
          <p:cNvPr id="6" name="Rectangle 2"/>
          <p:cNvSpPr txBox="1">
            <a:spLocks noChangeArrowheads="1"/>
          </p:cNvSpPr>
          <p:nvPr/>
        </p:nvSpPr>
        <p:spPr bwMode="auto">
          <a:xfrm>
            <a:off x="228600" y="151195"/>
            <a:ext cx="8435975"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err="1" smtClean="0">
                <a:latin typeface="+mj-lt"/>
                <a:ea typeface="ＭＳ Ｐゴシック"/>
                <a:cs typeface="ＭＳ Ｐゴシック"/>
              </a:rPr>
              <a:t>OpenMP</a:t>
            </a:r>
            <a:r>
              <a:rPr lang="en-US" sz="4000" kern="0" dirty="0" smtClean="0">
                <a:latin typeface="+mj-lt"/>
                <a:ea typeface="ＭＳ Ｐゴシック"/>
                <a:cs typeface="ＭＳ Ｐゴシック"/>
              </a:rPr>
              <a:t> on 6678: CCS </a:t>
            </a:r>
            <a:r>
              <a:rPr lang="en-US" sz="4000" kern="0" dirty="0" smtClean="0">
                <a:latin typeface="+mj-lt"/>
                <a:ea typeface="ＭＳ Ｐゴシック"/>
                <a:cs typeface="ＭＳ Ｐゴシック"/>
              </a:rPr>
              <a:t>Demo</a:t>
            </a:r>
            <a:endParaRPr lang="en-US" sz="4000" kern="0" dirty="0" smtClean="0">
              <a:latin typeface="+mj-lt"/>
              <a:ea typeface="ＭＳ Ｐゴシック"/>
              <a:cs typeface="ＭＳ Ｐゴシック"/>
            </a:endParaRPr>
          </a:p>
        </p:txBody>
      </p:sp>
    </p:spTree>
    <p:extLst>
      <p:ext uri="{BB962C8B-B14F-4D97-AF65-F5344CB8AC3E}">
        <p14:creationId xmlns="" xmlns:p14="http://schemas.microsoft.com/office/powerpoint/2010/main" val="9730385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a:xfrm>
            <a:off x="294774" y="-128336"/>
            <a:ext cx="8458200" cy="1189038"/>
          </a:xfrm>
        </p:spPr>
        <p:txBody>
          <a:bodyPr/>
          <a:lstStyle/>
          <a:p>
            <a:r>
              <a:rPr lang="en-US" sz="4000" dirty="0" err="1" smtClean="0"/>
              <a:t>OpenMP</a:t>
            </a:r>
            <a:r>
              <a:rPr lang="en-US" sz="4000" dirty="0" smtClean="0"/>
              <a:t> on 6678: Spawning </a:t>
            </a:r>
            <a:r>
              <a:rPr lang="en-US" sz="4000" dirty="0" smtClean="0"/>
              <a:t>Threads </a:t>
            </a:r>
            <a:r>
              <a:rPr lang="en-US" sz="4000" dirty="0" smtClean="0"/>
              <a:t>	</a:t>
            </a:r>
          </a:p>
        </p:txBody>
      </p:sp>
      <p:grpSp>
        <p:nvGrpSpPr>
          <p:cNvPr id="2" name="Group 166"/>
          <p:cNvGrpSpPr>
            <a:grpSpLocks/>
          </p:cNvGrpSpPr>
          <p:nvPr/>
        </p:nvGrpSpPr>
        <p:grpSpPr bwMode="auto">
          <a:xfrm>
            <a:off x="909638" y="2265363"/>
            <a:ext cx="7324725" cy="3589337"/>
            <a:chOff x="1201520" y="1828799"/>
            <a:chExt cx="7400267" cy="3663950"/>
          </a:xfrm>
        </p:grpSpPr>
        <p:sp>
          <p:nvSpPr>
            <p:cNvPr id="92" name="Rectangle 69"/>
            <p:cNvSpPr>
              <a:spLocks noChangeArrowheads="1"/>
            </p:cNvSpPr>
            <p:nvPr/>
          </p:nvSpPr>
          <p:spPr bwMode="auto">
            <a:xfrm>
              <a:off x="5650662" y="3901418"/>
              <a:ext cx="323982" cy="275485"/>
            </a:xfrm>
            <a:prstGeom prst="rect">
              <a:avLst/>
            </a:prstGeom>
            <a:noFill/>
            <a:ln w="9525">
              <a:noFill/>
              <a:miter lim="800000"/>
              <a:headEnd/>
              <a:tailEnd/>
            </a:ln>
          </p:spPr>
          <p:txBody>
            <a:bodyPr wrap="none" anchor="ctr"/>
            <a:lstStyle/>
            <a:p>
              <a:pPr algn="ctr" defTabSz="914400">
                <a:defRPr/>
              </a:pPr>
              <a:r>
                <a:rPr lang="en-US" sz="1200" b="1" kern="0" dirty="0">
                  <a:solidFill>
                    <a:sysClr val="windowText" lastClr="000000"/>
                  </a:solidFill>
                  <a:latin typeface="Arial" charset="0"/>
                </a:rPr>
                <a:t>pop</a:t>
              </a:r>
            </a:p>
          </p:txBody>
        </p:sp>
        <p:sp>
          <p:nvSpPr>
            <p:cNvPr id="138" name="Oval 62"/>
            <p:cNvSpPr>
              <a:spLocks noChangeArrowheads="1"/>
            </p:cNvSpPr>
            <p:nvPr/>
          </p:nvSpPr>
          <p:spPr bwMode="auto">
            <a:xfrm>
              <a:off x="6051630" y="4889923"/>
              <a:ext cx="890149" cy="469945"/>
            </a:xfrm>
            <a:prstGeom prst="ellipse">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headEnd/>
              <a:tailEnd/>
            </a:ln>
            <a:effectLst>
              <a:outerShdw blurRad="40000" dist="23000" dir="5400000" rotWithShape="0">
                <a:srgbClr val="000000">
                  <a:alpha val="35000"/>
                </a:srgbClr>
              </a:outerShdw>
            </a:effectLst>
          </p:spPr>
          <p:txBody>
            <a:bodyPr wrap="none" anchor="ctr"/>
            <a:lstStyle/>
            <a:p>
              <a:pPr algn="ctr" defTabSz="914400">
                <a:defRPr/>
              </a:pPr>
              <a:r>
                <a:rPr lang="en-US" sz="1200" b="1" kern="0" dirty="0" err="1">
                  <a:solidFill>
                    <a:srgbClr val="FFFFFF"/>
                  </a:solidFill>
                  <a:latin typeface="Calibri"/>
                </a:rPr>
                <a:t>CoreN</a:t>
              </a:r>
              <a:endParaRPr lang="en-US" sz="1200" b="1" kern="0" dirty="0">
                <a:solidFill>
                  <a:srgbClr val="FFFFFF"/>
                </a:solidFill>
                <a:latin typeface="Calibri"/>
              </a:endParaRPr>
            </a:p>
          </p:txBody>
        </p:sp>
        <p:sp>
          <p:nvSpPr>
            <p:cNvPr id="139" name="Rectangle 138"/>
            <p:cNvSpPr/>
            <p:nvPr/>
          </p:nvSpPr>
          <p:spPr>
            <a:xfrm>
              <a:off x="7331520" y="4992015"/>
              <a:ext cx="1270267" cy="265762"/>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anchor="ctr"/>
            <a:lstStyle/>
            <a:p>
              <a:pPr algn="ctr" defTabSz="914400">
                <a:defRPr/>
              </a:pPr>
              <a:r>
                <a:rPr lang="en-US" sz="1600" kern="0" dirty="0" err="1">
                  <a:solidFill>
                    <a:sysClr val="window" lastClr="FFFFFF"/>
                  </a:solidFill>
                  <a:latin typeface="Calibri"/>
                </a:rPr>
                <a:t>Create_Task</a:t>
              </a:r>
              <a:endParaRPr lang="en-US" sz="1600" kern="0" dirty="0">
                <a:solidFill>
                  <a:sysClr val="window" lastClr="FFFFFF"/>
                </a:solidFill>
                <a:latin typeface="Calibri"/>
              </a:endParaRPr>
            </a:p>
          </p:txBody>
        </p:sp>
        <p:cxnSp>
          <p:nvCxnSpPr>
            <p:cNvPr id="66568" name="Straight Arrow Connector 139"/>
            <p:cNvCxnSpPr>
              <a:cxnSpLocks noChangeShapeType="1"/>
              <a:stCxn id="138" idx="6"/>
              <a:endCxn id="139" idx="1"/>
            </p:cNvCxnSpPr>
            <p:nvPr/>
          </p:nvCxnSpPr>
          <p:spPr bwMode="auto">
            <a:xfrm flipV="1">
              <a:off x="6942068" y="5125522"/>
              <a:ext cx="389767" cy="1"/>
            </a:xfrm>
            <a:prstGeom prst="straightConnector1">
              <a:avLst/>
            </a:prstGeom>
            <a:noFill/>
            <a:ln w="9525" algn="ctr">
              <a:solidFill>
                <a:srgbClr val="000000"/>
              </a:solidFill>
              <a:round/>
              <a:headEnd/>
              <a:tailEnd type="arrow" w="med" len="med"/>
            </a:ln>
          </p:spPr>
        </p:cxnSp>
        <p:cxnSp>
          <p:nvCxnSpPr>
            <p:cNvPr id="66569" name="Straight Arrow Connector 140"/>
            <p:cNvCxnSpPr>
              <a:cxnSpLocks noChangeShapeType="1"/>
              <a:stCxn id="149" idx="3"/>
              <a:endCxn id="138" idx="2"/>
            </p:cNvCxnSpPr>
            <p:nvPr/>
          </p:nvCxnSpPr>
          <p:spPr bwMode="auto">
            <a:xfrm>
              <a:off x="5514400" y="5125522"/>
              <a:ext cx="536472" cy="1"/>
            </a:xfrm>
            <a:prstGeom prst="straightConnector1">
              <a:avLst/>
            </a:prstGeom>
            <a:noFill/>
            <a:ln w="9525" algn="ctr">
              <a:solidFill>
                <a:srgbClr val="000000"/>
              </a:solidFill>
              <a:round/>
              <a:headEnd/>
              <a:tailEnd type="arrow" w="med" len="med"/>
            </a:ln>
          </p:spPr>
        </p:cxnSp>
        <p:grpSp>
          <p:nvGrpSpPr>
            <p:cNvPr id="3" name="Group 45"/>
            <p:cNvGrpSpPr>
              <a:grpSpLocks/>
            </p:cNvGrpSpPr>
            <p:nvPr/>
          </p:nvGrpSpPr>
          <p:grpSpPr bwMode="auto">
            <a:xfrm>
              <a:off x="4198495" y="4758296"/>
              <a:ext cx="1445407" cy="734453"/>
              <a:chOff x="2743200" y="5486400"/>
              <a:chExt cx="1647825" cy="841375"/>
            </a:xfrm>
          </p:grpSpPr>
          <p:sp>
            <p:nvSpPr>
              <p:cNvPr id="143" name="AutoShape 74"/>
              <p:cNvSpPr>
                <a:spLocks noChangeArrowheads="1"/>
              </p:cNvSpPr>
              <p:nvPr/>
            </p:nvSpPr>
            <p:spPr bwMode="auto">
              <a:xfrm>
                <a:off x="2743954" y="5486821"/>
                <a:ext cx="1647463" cy="840954"/>
              </a:xfrm>
              <a:prstGeom prst="flowChartAlternateProcess">
                <a:avLst/>
              </a:prstGeom>
              <a:noFill/>
              <a:ln w="9525">
                <a:solidFill>
                  <a:srgbClr val="000000"/>
                </a:solidFill>
                <a:miter lim="800000"/>
                <a:headEnd/>
                <a:tailEnd/>
              </a:ln>
            </p:spPr>
            <p:txBody>
              <a:bodyPr wrap="none" anchor="ctr"/>
              <a:lstStyle/>
              <a:p>
                <a:pPr algn="ctr" defTabSz="914400">
                  <a:defRPr/>
                </a:pPr>
                <a:r>
                  <a:rPr lang="en-US" sz="1000" b="1" kern="0" dirty="0">
                    <a:solidFill>
                      <a:sysClr val="windowText" lastClr="000000"/>
                    </a:solidFill>
                    <a:latin typeface="Arial" charset="0"/>
                  </a:rPr>
                  <a:t>Event Queue N</a:t>
                </a:r>
              </a:p>
              <a:p>
                <a:pPr algn="ctr" defTabSz="914400">
                  <a:defRPr/>
                </a:pPr>
                <a:endParaRPr lang="en-US" kern="0" dirty="0">
                  <a:solidFill>
                    <a:sysClr val="windowText" lastClr="000000"/>
                  </a:solidFill>
                  <a:latin typeface="Arial" charset="0"/>
                </a:endParaRPr>
              </a:p>
              <a:p>
                <a:pPr algn="ctr" defTabSz="914400">
                  <a:defRPr/>
                </a:pPr>
                <a:endParaRPr lang="en-US" kern="0" dirty="0">
                  <a:solidFill>
                    <a:sysClr val="windowText" lastClr="000000"/>
                  </a:solidFill>
                  <a:latin typeface="Arial" charset="0"/>
                </a:endParaRPr>
              </a:p>
            </p:txBody>
          </p:sp>
          <p:grpSp>
            <p:nvGrpSpPr>
              <p:cNvPr id="4" name="Group 78"/>
              <p:cNvGrpSpPr>
                <a:grpSpLocks/>
              </p:cNvGrpSpPr>
              <p:nvPr/>
            </p:nvGrpSpPr>
            <p:grpSpPr bwMode="auto">
              <a:xfrm>
                <a:off x="2917825" y="5728493"/>
                <a:ext cx="1325563" cy="357188"/>
                <a:chOff x="2030" y="2026"/>
                <a:chExt cx="835" cy="225"/>
              </a:xfrm>
            </p:grpSpPr>
            <p:sp>
              <p:nvSpPr>
                <p:cNvPr id="145" name="Rectangle 47"/>
                <p:cNvSpPr>
                  <a:spLocks noChangeArrowheads="1"/>
                </p:cNvSpPr>
                <p:nvPr/>
              </p:nvSpPr>
              <p:spPr bwMode="auto">
                <a:xfrm>
                  <a:off x="2030" y="2026"/>
                  <a:ext cx="167" cy="227"/>
                </a:xfrm>
                <a:prstGeom prst="rect">
                  <a:avLst/>
                </a:prstGeom>
                <a:solidFill>
                  <a:srgbClr val="C0C0C0"/>
                </a:solidFill>
                <a:ln w="9525">
                  <a:solidFill>
                    <a:srgbClr val="000000"/>
                  </a:solidFill>
                  <a:miter lim="800000"/>
                  <a:headEnd/>
                  <a:tailEnd/>
                </a:ln>
              </p:spPr>
              <p:txBody>
                <a:bodyPr wrap="none" anchor="ctr"/>
                <a:lstStyle/>
                <a:p>
                  <a:pPr defTabSz="914400">
                    <a:defRPr/>
                  </a:pPr>
                  <a:endParaRPr lang="de-DE" kern="0">
                    <a:solidFill>
                      <a:sysClr val="windowText" lastClr="000000"/>
                    </a:solidFill>
                    <a:latin typeface="Arial" charset="0"/>
                  </a:endParaRPr>
                </a:p>
              </p:txBody>
            </p:sp>
            <p:sp>
              <p:nvSpPr>
                <p:cNvPr id="146" name="Rectangle 48"/>
                <p:cNvSpPr>
                  <a:spLocks noChangeArrowheads="1"/>
                </p:cNvSpPr>
                <p:nvPr/>
              </p:nvSpPr>
              <p:spPr bwMode="auto">
                <a:xfrm>
                  <a:off x="2197" y="2026"/>
                  <a:ext cx="167" cy="227"/>
                </a:xfrm>
                <a:prstGeom prst="rect">
                  <a:avLst/>
                </a:prstGeom>
                <a:solidFill>
                  <a:srgbClr val="C0C0C0"/>
                </a:solidFill>
                <a:ln w="9525">
                  <a:solidFill>
                    <a:srgbClr val="000000"/>
                  </a:solidFill>
                  <a:miter lim="800000"/>
                  <a:headEnd/>
                  <a:tailEnd/>
                </a:ln>
              </p:spPr>
              <p:txBody>
                <a:bodyPr wrap="none" anchor="ctr"/>
                <a:lstStyle/>
                <a:p>
                  <a:pPr defTabSz="914400">
                    <a:defRPr/>
                  </a:pPr>
                  <a:endParaRPr lang="de-DE" kern="0">
                    <a:solidFill>
                      <a:sysClr val="windowText" lastClr="000000"/>
                    </a:solidFill>
                    <a:latin typeface="Arial" charset="0"/>
                  </a:endParaRPr>
                </a:p>
              </p:txBody>
            </p:sp>
            <p:sp>
              <p:nvSpPr>
                <p:cNvPr id="147" name="Rectangle 49"/>
                <p:cNvSpPr>
                  <a:spLocks noChangeArrowheads="1"/>
                </p:cNvSpPr>
                <p:nvPr/>
              </p:nvSpPr>
              <p:spPr bwMode="auto">
                <a:xfrm>
                  <a:off x="2364" y="2026"/>
                  <a:ext cx="167" cy="227"/>
                </a:xfrm>
                <a:prstGeom prst="rect">
                  <a:avLst/>
                </a:prstGeom>
                <a:solidFill>
                  <a:srgbClr val="C0C0C0"/>
                </a:solidFill>
                <a:ln w="9525">
                  <a:solidFill>
                    <a:srgbClr val="000000"/>
                  </a:solidFill>
                  <a:miter lim="800000"/>
                  <a:headEnd/>
                  <a:tailEnd/>
                </a:ln>
              </p:spPr>
              <p:txBody>
                <a:bodyPr wrap="none" anchor="ctr"/>
                <a:lstStyle/>
                <a:p>
                  <a:pPr defTabSz="914400">
                    <a:defRPr/>
                  </a:pPr>
                  <a:endParaRPr lang="de-DE" kern="0">
                    <a:solidFill>
                      <a:sysClr val="windowText" lastClr="000000"/>
                    </a:solidFill>
                    <a:latin typeface="Arial" charset="0"/>
                  </a:endParaRPr>
                </a:p>
              </p:txBody>
            </p:sp>
            <p:sp>
              <p:nvSpPr>
                <p:cNvPr id="148" name="Rectangle 50"/>
                <p:cNvSpPr>
                  <a:spLocks noChangeArrowheads="1"/>
                </p:cNvSpPr>
                <p:nvPr/>
              </p:nvSpPr>
              <p:spPr bwMode="auto">
                <a:xfrm>
                  <a:off x="2531" y="2026"/>
                  <a:ext cx="167" cy="227"/>
                </a:xfrm>
                <a:prstGeom prst="rect">
                  <a:avLst/>
                </a:prstGeom>
                <a:solidFill>
                  <a:srgbClr val="99CC00"/>
                </a:solidFill>
                <a:ln w="9525">
                  <a:solidFill>
                    <a:srgbClr val="000000"/>
                  </a:solidFill>
                  <a:miter lim="800000"/>
                  <a:headEnd/>
                  <a:tailEnd/>
                </a:ln>
              </p:spPr>
              <p:txBody>
                <a:bodyPr wrap="none" anchor="ctr"/>
                <a:lstStyle/>
                <a:p>
                  <a:pPr defTabSz="914400">
                    <a:defRPr/>
                  </a:pPr>
                  <a:endParaRPr lang="de-DE" kern="0">
                    <a:solidFill>
                      <a:sysClr val="windowText" lastClr="000000"/>
                    </a:solidFill>
                    <a:latin typeface="Arial" charset="0"/>
                  </a:endParaRPr>
                </a:p>
              </p:txBody>
            </p:sp>
            <p:sp>
              <p:nvSpPr>
                <p:cNvPr id="149" name="Rectangle 51"/>
                <p:cNvSpPr>
                  <a:spLocks noChangeArrowheads="1"/>
                </p:cNvSpPr>
                <p:nvPr/>
              </p:nvSpPr>
              <p:spPr bwMode="auto">
                <a:xfrm>
                  <a:off x="2698" y="2026"/>
                  <a:ext cx="167" cy="227"/>
                </a:xfrm>
                <a:prstGeom prst="rect">
                  <a:avLst/>
                </a:prstGeom>
                <a:solidFill>
                  <a:srgbClr val="99CC00"/>
                </a:solidFill>
                <a:ln w="9525">
                  <a:solidFill>
                    <a:srgbClr val="000000"/>
                  </a:solidFill>
                  <a:miter lim="800000"/>
                  <a:headEnd/>
                  <a:tailEnd/>
                </a:ln>
              </p:spPr>
              <p:txBody>
                <a:bodyPr wrap="none" anchor="ctr"/>
                <a:lstStyle/>
                <a:p>
                  <a:pPr defTabSz="914400">
                    <a:defRPr/>
                  </a:pPr>
                  <a:endParaRPr lang="de-DE" kern="0">
                    <a:solidFill>
                      <a:sysClr val="windowText" lastClr="000000"/>
                    </a:solidFill>
                    <a:latin typeface="Arial" charset="0"/>
                  </a:endParaRPr>
                </a:p>
              </p:txBody>
            </p:sp>
          </p:grpSp>
        </p:grpSp>
        <p:grpSp>
          <p:nvGrpSpPr>
            <p:cNvPr id="5" name="Group 46"/>
            <p:cNvGrpSpPr>
              <a:grpSpLocks/>
            </p:cNvGrpSpPr>
            <p:nvPr/>
          </p:nvGrpSpPr>
          <p:grpSpPr bwMode="auto">
            <a:xfrm>
              <a:off x="4198495" y="3781796"/>
              <a:ext cx="1445407" cy="734453"/>
              <a:chOff x="2895600" y="3886200"/>
              <a:chExt cx="1647825" cy="841375"/>
            </a:xfrm>
          </p:grpSpPr>
          <p:sp>
            <p:nvSpPr>
              <p:cNvPr id="131" name="AutoShape 74"/>
              <p:cNvSpPr>
                <a:spLocks noChangeArrowheads="1"/>
              </p:cNvSpPr>
              <p:nvPr/>
            </p:nvSpPr>
            <p:spPr bwMode="auto">
              <a:xfrm>
                <a:off x="2896354" y="3885862"/>
                <a:ext cx="1647463" cy="840955"/>
              </a:xfrm>
              <a:prstGeom prst="flowChartAlternateProcess">
                <a:avLst/>
              </a:prstGeom>
              <a:noFill/>
              <a:ln w="9525">
                <a:solidFill>
                  <a:srgbClr val="000000"/>
                </a:solidFill>
                <a:miter lim="800000"/>
                <a:headEnd/>
                <a:tailEnd/>
              </a:ln>
            </p:spPr>
            <p:txBody>
              <a:bodyPr wrap="none" anchor="ctr"/>
              <a:lstStyle/>
              <a:p>
                <a:pPr algn="ctr" defTabSz="914400">
                  <a:defRPr/>
                </a:pPr>
                <a:r>
                  <a:rPr lang="en-US" sz="1000" b="1" kern="0" dirty="0">
                    <a:solidFill>
                      <a:sysClr val="windowText" lastClr="000000"/>
                    </a:solidFill>
                    <a:latin typeface="Arial" charset="0"/>
                  </a:rPr>
                  <a:t>Event Queue 2</a:t>
                </a:r>
              </a:p>
              <a:p>
                <a:pPr algn="ctr" defTabSz="914400">
                  <a:defRPr/>
                </a:pPr>
                <a:endParaRPr lang="en-US" kern="0" dirty="0">
                  <a:solidFill>
                    <a:sysClr val="windowText" lastClr="000000"/>
                  </a:solidFill>
                  <a:latin typeface="Arial" charset="0"/>
                </a:endParaRPr>
              </a:p>
              <a:p>
                <a:pPr algn="ctr" defTabSz="914400">
                  <a:defRPr/>
                </a:pPr>
                <a:endParaRPr lang="en-US" kern="0" dirty="0">
                  <a:solidFill>
                    <a:sysClr val="windowText" lastClr="000000"/>
                  </a:solidFill>
                  <a:latin typeface="Arial" charset="0"/>
                </a:endParaRPr>
              </a:p>
            </p:txBody>
          </p:sp>
          <p:grpSp>
            <p:nvGrpSpPr>
              <p:cNvPr id="6" name="Group 78"/>
              <p:cNvGrpSpPr>
                <a:grpSpLocks/>
              </p:cNvGrpSpPr>
              <p:nvPr/>
            </p:nvGrpSpPr>
            <p:grpSpPr bwMode="auto">
              <a:xfrm>
                <a:off x="3070225" y="4133850"/>
                <a:ext cx="1325563" cy="357188"/>
                <a:chOff x="2030" y="2026"/>
                <a:chExt cx="835" cy="225"/>
              </a:xfrm>
            </p:grpSpPr>
            <p:sp>
              <p:nvSpPr>
                <p:cNvPr id="133" name="Rectangle 47"/>
                <p:cNvSpPr>
                  <a:spLocks noChangeArrowheads="1"/>
                </p:cNvSpPr>
                <p:nvPr/>
              </p:nvSpPr>
              <p:spPr bwMode="auto">
                <a:xfrm>
                  <a:off x="2030" y="2024"/>
                  <a:ext cx="167" cy="227"/>
                </a:xfrm>
                <a:prstGeom prst="rect">
                  <a:avLst/>
                </a:prstGeom>
                <a:solidFill>
                  <a:srgbClr val="C0C0C0"/>
                </a:solidFill>
                <a:ln w="9525">
                  <a:solidFill>
                    <a:srgbClr val="000000"/>
                  </a:solidFill>
                  <a:miter lim="800000"/>
                  <a:headEnd/>
                  <a:tailEnd/>
                </a:ln>
              </p:spPr>
              <p:txBody>
                <a:bodyPr wrap="none" anchor="ctr"/>
                <a:lstStyle/>
                <a:p>
                  <a:pPr defTabSz="914400">
                    <a:defRPr/>
                  </a:pPr>
                  <a:endParaRPr lang="de-DE" kern="0">
                    <a:solidFill>
                      <a:sysClr val="windowText" lastClr="000000"/>
                    </a:solidFill>
                    <a:latin typeface="Arial" charset="0"/>
                  </a:endParaRPr>
                </a:p>
              </p:txBody>
            </p:sp>
            <p:sp>
              <p:nvSpPr>
                <p:cNvPr id="134" name="Rectangle 48"/>
                <p:cNvSpPr>
                  <a:spLocks noChangeArrowheads="1"/>
                </p:cNvSpPr>
                <p:nvPr/>
              </p:nvSpPr>
              <p:spPr bwMode="auto">
                <a:xfrm>
                  <a:off x="2197" y="2024"/>
                  <a:ext cx="167" cy="227"/>
                </a:xfrm>
                <a:prstGeom prst="rect">
                  <a:avLst/>
                </a:prstGeom>
                <a:solidFill>
                  <a:srgbClr val="C0C0C0"/>
                </a:solidFill>
                <a:ln w="9525">
                  <a:solidFill>
                    <a:srgbClr val="000000"/>
                  </a:solidFill>
                  <a:miter lim="800000"/>
                  <a:headEnd/>
                  <a:tailEnd/>
                </a:ln>
              </p:spPr>
              <p:txBody>
                <a:bodyPr wrap="none" anchor="ctr"/>
                <a:lstStyle/>
                <a:p>
                  <a:pPr defTabSz="914400">
                    <a:defRPr/>
                  </a:pPr>
                  <a:endParaRPr lang="de-DE" kern="0">
                    <a:solidFill>
                      <a:sysClr val="windowText" lastClr="000000"/>
                    </a:solidFill>
                    <a:latin typeface="Arial" charset="0"/>
                  </a:endParaRPr>
                </a:p>
              </p:txBody>
            </p:sp>
            <p:sp>
              <p:nvSpPr>
                <p:cNvPr id="135" name="Rectangle 49"/>
                <p:cNvSpPr>
                  <a:spLocks noChangeArrowheads="1"/>
                </p:cNvSpPr>
                <p:nvPr/>
              </p:nvSpPr>
              <p:spPr bwMode="auto">
                <a:xfrm>
                  <a:off x="2364" y="2024"/>
                  <a:ext cx="167" cy="227"/>
                </a:xfrm>
                <a:prstGeom prst="rect">
                  <a:avLst/>
                </a:prstGeom>
                <a:solidFill>
                  <a:srgbClr val="C0C0C0"/>
                </a:solidFill>
                <a:ln w="9525">
                  <a:solidFill>
                    <a:srgbClr val="000000"/>
                  </a:solidFill>
                  <a:miter lim="800000"/>
                  <a:headEnd/>
                  <a:tailEnd/>
                </a:ln>
              </p:spPr>
              <p:txBody>
                <a:bodyPr wrap="none" anchor="ctr"/>
                <a:lstStyle/>
                <a:p>
                  <a:pPr defTabSz="914400">
                    <a:defRPr/>
                  </a:pPr>
                  <a:endParaRPr lang="de-DE" kern="0">
                    <a:solidFill>
                      <a:sysClr val="windowText" lastClr="000000"/>
                    </a:solidFill>
                    <a:latin typeface="Arial" charset="0"/>
                  </a:endParaRPr>
                </a:p>
              </p:txBody>
            </p:sp>
            <p:sp>
              <p:nvSpPr>
                <p:cNvPr id="136" name="Rectangle 50"/>
                <p:cNvSpPr>
                  <a:spLocks noChangeArrowheads="1"/>
                </p:cNvSpPr>
                <p:nvPr/>
              </p:nvSpPr>
              <p:spPr bwMode="auto">
                <a:xfrm>
                  <a:off x="2531" y="2024"/>
                  <a:ext cx="167" cy="227"/>
                </a:xfrm>
                <a:prstGeom prst="rect">
                  <a:avLst/>
                </a:prstGeom>
                <a:solidFill>
                  <a:srgbClr val="99CC00"/>
                </a:solidFill>
                <a:ln w="9525">
                  <a:solidFill>
                    <a:srgbClr val="000000"/>
                  </a:solidFill>
                  <a:miter lim="800000"/>
                  <a:headEnd/>
                  <a:tailEnd/>
                </a:ln>
              </p:spPr>
              <p:txBody>
                <a:bodyPr wrap="none" anchor="ctr"/>
                <a:lstStyle/>
                <a:p>
                  <a:pPr defTabSz="914400">
                    <a:defRPr/>
                  </a:pPr>
                  <a:endParaRPr lang="de-DE" kern="0">
                    <a:solidFill>
                      <a:sysClr val="windowText" lastClr="000000"/>
                    </a:solidFill>
                    <a:latin typeface="Arial" charset="0"/>
                  </a:endParaRPr>
                </a:p>
              </p:txBody>
            </p:sp>
            <p:sp>
              <p:nvSpPr>
                <p:cNvPr id="137" name="Rectangle 51"/>
                <p:cNvSpPr>
                  <a:spLocks noChangeArrowheads="1"/>
                </p:cNvSpPr>
                <p:nvPr/>
              </p:nvSpPr>
              <p:spPr bwMode="auto">
                <a:xfrm>
                  <a:off x="2698" y="2024"/>
                  <a:ext cx="167" cy="227"/>
                </a:xfrm>
                <a:prstGeom prst="rect">
                  <a:avLst/>
                </a:prstGeom>
                <a:solidFill>
                  <a:srgbClr val="99CC00"/>
                </a:solidFill>
                <a:ln w="9525">
                  <a:solidFill>
                    <a:srgbClr val="000000"/>
                  </a:solidFill>
                  <a:miter lim="800000"/>
                  <a:headEnd/>
                  <a:tailEnd/>
                </a:ln>
              </p:spPr>
              <p:txBody>
                <a:bodyPr wrap="none" anchor="ctr"/>
                <a:lstStyle/>
                <a:p>
                  <a:pPr defTabSz="914400">
                    <a:defRPr/>
                  </a:pPr>
                  <a:endParaRPr lang="de-DE" kern="0">
                    <a:solidFill>
                      <a:sysClr val="windowText" lastClr="000000"/>
                    </a:solidFill>
                    <a:latin typeface="Arial" charset="0"/>
                  </a:endParaRPr>
                </a:p>
              </p:txBody>
            </p:sp>
          </p:grpSp>
        </p:grpSp>
        <p:sp>
          <p:nvSpPr>
            <p:cNvPr id="127" name="Oval 61"/>
            <p:cNvSpPr>
              <a:spLocks noChangeArrowheads="1"/>
            </p:cNvSpPr>
            <p:nvPr/>
          </p:nvSpPr>
          <p:spPr bwMode="auto">
            <a:xfrm>
              <a:off x="6061253" y="3914382"/>
              <a:ext cx="891753" cy="468325"/>
            </a:xfrm>
            <a:prstGeom prst="ellipse">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headEnd/>
              <a:tailEnd/>
            </a:ln>
            <a:effectLst>
              <a:outerShdw blurRad="40000" dist="23000" dir="5400000" rotWithShape="0">
                <a:srgbClr val="000000">
                  <a:alpha val="35000"/>
                </a:srgbClr>
              </a:outerShdw>
            </a:effectLst>
          </p:spPr>
          <p:txBody>
            <a:bodyPr wrap="none" anchor="ctr"/>
            <a:lstStyle/>
            <a:p>
              <a:pPr algn="ctr" defTabSz="914400">
                <a:defRPr/>
              </a:pPr>
              <a:r>
                <a:rPr lang="en-US" sz="1200" b="1" kern="0" dirty="0">
                  <a:solidFill>
                    <a:srgbClr val="FFFFFF"/>
                  </a:solidFill>
                  <a:latin typeface="Calibri"/>
                </a:rPr>
                <a:t>Core2</a:t>
              </a:r>
            </a:p>
          </p:txBody>
        </p:sp>
        <p:sp>
          <p:nvSpPr>
            <p:cNvPr id="128" name="Rectangle 127"/>
            <p:cNvSpPr/>
            <p:nvPr/>
          </p:nvSpPr>
          <p:spPr>
            <a:xfrm>
              <a:off x="7331520" y="4016474"/>
              <a:ext cx="1270267" cy="265762"/>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anchor="ctr"/>
            <a:lstStyle/>
            <a:p>
              <a:pPr algn="ctr" defTabSz="914400">
                <a:defRPr/>
              </a:pPr>
              <a:r>
                <a:rPr lang="en-US" sz="1600" kern="0" dirty="0" err="1">
                  <a:solidFill>
                    <a:sysClr val="window" lastClr="FFFFFF"/>
                  </a:solidFill>
                  <a:latin typeface="Calibri"/>
                </a:rPr>
                <a:t>Create_Task</a:t>
              </a:r>
              <a:endParaRPr lang="en-US" sz="1600" kern="0" dirty="0">
                <a:solidFill>
                  <a:sysClr val="window" lastClr="FFFFFF"/>
                </a:solidFill>
                <a:latin typeface="Calibri"/>
              </a:endParaRPr>
            </a:p>
          </p:txBody>
        </p:sp>
        <p:cxnSp>
          <p:nvCxnSpPr>
            <p:cNvPr id="66574" name="Straight Arrow Connector 128"/>
            <p:cNvCxnSpPr>
              <a:cxnSpLocks noChangeShapeType="1"/>
              <a:stCxn id="127" idx="6"/>
              <a:endCxn id="128" idx="1"/>
            </p:cNvCxnSpPr>
            <p:nvPr/>
          </p:nvCxnSpPr>
          <p:spPr bwMode="auto">
            <a:xfrm flipV="1">
              <a:off x="6953207" y="4149021"/>
              <a:ext cx="378627" cy="1"/>
            </a:xfrm>
            <a:prstGeom prst="straightConnector1">
              <a:avLst/>
            </a:prstGeom>
            <a:noFill/>
            <a:ln w="9525" algn="ctr">
              <a:solidFill>
                <a:srgbClr val="000000"/>
              </a:solidFill>
              <a:round/>
              <a:headEnd/>
              <a:tailEnd type="arrow" w="med" len="med"/>
            </a:ln>
          </p:spPr>
        </p:cxnSp>
        <p:cxnSp>
          <p:nvCxnSpPr>
            <p:cNvPr id="66575" name="Straight Arrow Connector 129"/>
            <p:cNvCxnSpPr>
              <a:cxnSpLocks noChangeShapeType="1"/>
              <a:stCxn id="137" idx="3"/>
              <a:endCxn id="127" idx="2"/>
            </p:cNvCxnSpPr>
            <p:nvPr/>
          </p:nvCxnSpPr>
          <p:spPr bwMode="auto">
            <a:xfrm flipV="1">
              <a:off x="5514400" y="4149022"/>
              <a:ext cx="547612" cy="4850"/>
            </a:xfrm>
            <a:prstGeom prst="straightConnector1">
              <a:avLst/>
            </a:prstGeom>
            <a:noFill/>
            <a:ln w="9525" algn="ctr">
              <a:solidFill>
                <a:srgbClr val="000000"/>
              </a:solidFill>
              <a:round/>
              <a:headEnd/>
              <a:tailEnd type="arrow" w="med" len="med"/>
            </a:ln>
          </p:spPr>
        </p:cxnSp>
        <p:sp>
          <p:nvSpPr>
            <p:cNvPr id="114" name="Oval 60"/>
            <p:cNvSpPr>
              <a:spLocks noChangeArrowheads="1"/>
            </p:cNvSpPr>
            <p:nvPr/>
          </p:nvSpPr>
          <p:spPr bwMode="auto">
            <a:xfrm>
              <a:off x="6046818" y="2937221"/>
              <a:ext cx="891753" cy="469945"/>
            </a:xfrm>
            <a:prstGeom prst="ellipse">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headEnd/>
              <a:tailEnd/>
            </a:ln>
            <a:effectLst>
              <a:outerShdw blurRad="40000" dist="23000" dir="5400000" rotWithShape="0">
                <a:srgbClr val="000000">
                  <a:alpha val="35000"/>
                </a:srgbClr>
              </a:outerShdw>
            </a:effectLst>
          </p:spPr>
          <p:txBody>
            <a:bodyPr wrap="none" anchor="ctr"/>
            <a:lstStyle/>
            <a:p>
              <a:pPr algn="ctr" defTabSz="914400">
                <a:defRPr/>
              </a:pPr>
              <a:r>
                <a:rPr lang="en-US" sz="1200" b="1" kern="0" dirty="0">
                  <a:solidFill>
                    <a:srgbClr val="FFFFFF"/>
                  </a:solidFill>
                  <a:latin typeface="Calibri"/>
                </a:rPr>
                <a:t>Core1</a:t>
              </a:r>
            </a:p>
          </p:txBody>
        </p:sp>
        <p:sp>
          <p:nvSpPr>
            <p:cNvPr id="115" name="Rectangle 114"/>
            <p:cNvSpPr/>
            <p:nvPr/>
          </p:nvSpPr>
          <p:spPr>
            <a:xfrm>
              <a:off x="7331520" y="3039312"/>
              <a:ext cx="1270267" cy="265762"/>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anchor="ctr"/>
            <a:lstStyle/>
            <a:p>
              <a:pPr algn="ctr" defTabSz="914400">
                <a:defRPr/>
              </a:pPr>
              <a:r>
                <a:rPr lang="en-US" sz="1600" kern="0" dirty="0" err="1">
                  <a:solidFill>
                    <a:sysClr val="window" lastClr="FFFFFF"/>
                  </a:solidFill>
                  <a:latin typeface="Calibri"/>
                </a:rPr>
                <a:t>Create_Task</a:t>
              </a:r>
              <a:endParaRPr lang="en-US" sz="1600" kern="0" dirty="0">
                <a:solidFill>
                  <a:sysClr val="window" lastClr="FFFFFF"/>
                </a:solidFill>
                <a:latin typeface="Calibri"/>
              </a:endParaRPr>
            </a:p>
          </p:txBody>
        </p:sp>
        <p:cxnSp>
          <p:nvCxnSpPr>
            <p:cNvPr id="66578" name="Straight Arrow Connector 115"/>
            <p:cNvCxnSpPr>
              <a:cxnSpLocks noChangeShapeType="1"/>
              <a:stCxn id="114" idx="6"/>
              <a:endCxn id="115" idx="1"/>
            </p:cNvCxnSpPr>
            <p:nvPr/>
          </p:nvCxnSpPr>
          <p:spPr bwMode="auto">
            <a:xfrm flipV="1">
              <a:off x="6939283" y="3172524"/>
              <a:ext cx="392551" cy="1"/>
            </a:xfrm>
            <a:prstGeom prst="straightConnector1">
              <a:avLst/>
            </a:prstGeom>
            <a:noFill/>
            <a:ln w="9525" algn="ctr">
              <a:solidFill>
                <a:srgbClr val="000000"/>
              </a:solidFill>
              <a:round/>
              <a:headEnd/>
              <a:tailEnd type="arrow" w="med" len="med"/>
            </a:ln>
          </p:spPr>
        </p:cxnSp>
        <p:grpSp>
          <p:nvGrpSpPr>
            <p:cNvPr id="7" name="Group 52"/>
            <p:cNvGrpSpPr>
              <a:grpSpLocks/>
            </p:cNvGrpSpPr>
            <p:nvPr/>
          </p:nvGrpSpPr>
          <p:grpSpPr bwMode="auto">
            <a:xfrm>
              <a:off x="4198495" y="2805298"/>
              <a:ext cx="1445407" cy="734453"/>
              <a:chOff x="2667000" y="2438400"/>
              <a:chExt cx="1647825" cy="841375"/>
            </a:xfrm>
          </p:grpSpPr>
          <p:sp>
            <p:nvSpPr>
              <p:cNvPr id="119" name="AutoShape 74"/>
              <p:cNvSpPr>
                <a:spLocks noChangeArrowheads="1"/>
              </p:cNvSpPr>
              <p:nvPr/>
            </p:nvSpPr>
            <p:spPr bwMode="auto">
              <a:xfrm>
                <a:off x="2667754" y="2439159"/>
                <a:ext cx="1647463" cy="840955"/>
              </a:xfrm>
              <a:prstGeom prst="flowChartAlternateProcess">
                <a:avLst/>
              </a:prstGeom>
              <a:noFill/>
              <a:ln w="9525">
                <a:solidFill>
                  <a:srgbClr val="000000"/>
                </a:solidFill>
                <a:miter lim="800000"/>
                <a:headEnd/>
                <a:tailEnd/>
              </a:ln>
            </p:spPr>
            <p:txBody>
              <a:bodyPr wrap="none" anchor="ctr"/>
              <a:lstStyle/>
              <a:p>
                <a:pPr algn="ctr" defTabSz="914400">
                  <a:defRPr/>
                </a:pPr>
                <a:r>
                  <a:rPr lang="en-US" sz="1000" b="1" kern="0" dirty="0">
                    <a:solidFill>
                      <a:sysClr val="windowText" lastClr="000000"/>
                    </a:solidFill>
                    <a:latin typeface="Arial" charset="0"/>
                  </a:rPr>
                  <a:t>Event Queue 1</a:t>
                </a:r>
              </a:p>
              <a:p>
                <a:pPr algn="ctr" defTabSz="914400">
                  <a:defRPr/>
                </a:pPr>
                <a:endParaRPr lang="en-US" kern="0" dirty="0">
                  <a:solidFill>
                    <a:sysClr val="windowText" lastClr="000000"/>
                  </a:solidFill>
                  <a:latin typeface="Arial" charset="0"/>
                </a:endParaRPr>
              </a:p>
              <a:p>
                <a:pPr algn="ctr" defTabSz="914400">
                  <a:defRPr/>
                </a:pPr>
                <a:endParaRPr lang="en-US" kern="0" dirty="0">
                  <a:solidFill>
                    <a:sysClr val="windowText" lastClr="000000"/>
                  </a:solidFill>
                  <a:latin typeface="Arial" charset="0"/>
                </a:endParaRPr>
              </a:p>
            </p:txBody>
          </p:sp>
          <p:grpSp>
            <p:nvGrpSpPr>
              <p:cNvPr id="8" name="Group 78"/>
              <p:cNvGrpSpPr>
                <a:grpSpLocks/>
              </p:cNvGrpSpPr>
              <p:nvPr/>
            </p:nvGrpSpPr>
            <p:grpSpPr bwMode="auto">
              <a:xfrm>
                <a:off x="2841625" y="2686050"/>
                <a:ext cx="1325563" cy="357188"/>
                <a:chOff x="2030" y="2026"/>
                <a:chExt cx="835" cy="225"/>
              </a:xfrm>
            </p:grpSpPr>
            <p:sp>
              <p:nvSpPr>
                <p:cNvPr id="121" name="Rectangle 47"/>
                <p:cNvSpPr>
                  <a:spLocks noChangeArrowheads="1"/>
                </p:cNvSpPr>
                <p:nvPr/>
              </p:nvSpPr>
              <p:spPr bwMode="auto">
                <a:xfrm>
                  <a:off x="2030" y="2026"/>
                  <a:ext cx="167" cy="227"/>
                </a:xfrm>
                <a:prstGeom prst="rect">
                  <a:avLst/>
                </a:prstGeom>
                <a:solidFill>
                  <a:srgbClr val="C0C0C0"/>
                </a:solidFill>
                <a:ln w="9525">
                  <a:solidFill>
                    <a:srgbClr val="000000"/>
                  </a:solidFill>
                  <a:miter lim="800000"/>
                  <a:headEnd/>
                  <a:tailEnd/>
                </a:ln>
              </p:spPr>
              <p:txBody>
                <a:bodyPr wrap="none" anchor="ctr"/>
                <a:lstStyle/>
                <a:p>
                  <a:pPr defTabSz="914400">
                    <a:defRPr/>
                  </a:pPr>
                  <a:endParaRPr lang="de-DE" kern="0">
                    <a:solidFill>
                      <a:sysClr val="windowText" lastClr="000000"/>
                    </a:solidFill>
                    <a:latin typeface="Arial" charset="0"/>
                  </a:endParaRPr>
                </a:p>
              </p:txBody>
            </p:sp>
            <p:sp>
              <p:nvSpPr>
                <p:cNvPr id="122" name="Rectangle 48"/>
                <p:cNvSpPr>
                  <a:spLocks noChangeArrowheads="1"/>
                </p:cNvSpPr>
                <p:nvPr/>
              </p:nvSpPr>
              <p:spPr bwMode="auto">
                <a:xfrm>
                  <a:off x="2197" y="2026"/>
                  <a:ext cx="167" cy="227"/>
                </a:xfrm>
                <a:prstGeom prst="rect">
                  <a:avLst/>
                </a:prstGeom>
                <a:solidFill>
                  <a:srgbClr val="C0C0C0"/>
                </a:solidFill>
                <a:ln w="9525">
                  <a:solidFill>
                    <a:srgbClr val="000000"/>
                  </a:solidFill>
                  <a:miter lim="800000"/>
                  <a:headEnd/>
                  <a:tailEnd/>
                </a:ln>
              </p:spPr>
              <p:txBody>
                <a:bodyPr wrap="none" anchor="ctr"/>
                <a:lstStyle/>
                <a:p>
                  <a:pPr defTabSz="914400">
                    <a:defRPr/>
                  </a:pPr>
                  <a:endParaRPr lang="de-DE" kern="0">
                    <a:solidFill>
                      <a:sysClr val="windowText" lastClr="000000"/>
                    </a:solidFill>
                    <a:latin typeface="Arial" charset="0"/>
                  </a:endParaRPr>
                </a:p>
              </p:txBody>
            </p:sp>
            <p:sp>
              <p:nvSpPr>
                <p:cNvPr id="123" name="Rectangle 49"/>
                <p:cNvSpPr>
                  <a:spLocks noChangeArrowheads="1"/>
                </p:cNvSpPr>
                <p:nvPr/>
              </p:nvSpPr>
              <p:spPr bwMode="auto">
                <a:xfrm>
                  <a:off x="2364" y="2026"/>
                  <a:ext cx="167" cy="227"/>
                </a:xfrm>
                <a:prstGeom prst="rect">
                  <a:avLst/>
                </a:prstGeom>
                <a:solidFill>
                  <a:srgbClr val="C0C0C0"/>
                </a:solidFill>
                <a:ln w="9525">
                  <a:solidFill>
                    <a:srgbClr val="000000"/>
                  </a:solidFill>
                  <a:miter lim="800000"/>
                  <a:headEnd/>
                  <a:tailEnd/>
                </a:ln>
              </p:spPr>
              <p:txBody>
                <a:bodyPr wrap="none" anchor="ctr"/>
                <a:lstStyle/>
                <a:p>
                  <a:pPr defTabSz="914400">
                    <a:defRPr/>
                  </a:pPr>
                  <a:endParaRPr lang="de-DE" kern="0">
                    <a:solidFill>
                      <a:sysClr val="windowText" lastClr="000000"/>
                    </a:solidFill>
                    <a:latin typeface="Arial" charset="0"/>
                  </a:endParaRPr>
                </a:p>
              </p:txBody>
            </p:sp>
            <p:sp>
              <p:nvSpPr>
                <p:cNvPr id="124" name="Rectangle 50"/>
                <p:cNvSpPr>
                  <a:spLocks noChangeArrowheads="1"/>
                </p:cNvSpPr>
                <p:nvPr/>
              </p:nvSpPr>
              <p:spPr bwMode="auto">
                <a:xfrm>
                  <a:off x="2531" y="2026"/>
                  <a:ext cx="167" cy="227"/>
                </a:xfrm>
                <a:prstGeom prst="rect">
                  <a:avLst/>
                </a:prstGeom>
                <a:solidFill>
                  <a:srgbClr val="99CC00"/>
                </a:solidFill>
                <a:ln w="9525">
                  <a:solidFill>
                    <a:srgbClr val="000000"/>
                  </a:solidFill>
                  <a:miter lim="800000"/>
                  <a:headEnd/>
                  <a:tailEnd/>
                </a:ln>
              </p:spPr>
              <p:txBody>
                <a:bodyPr wrap="none" anchor="ctr"/>
                <a:lstStyle/>
                <a:p>
                  <a:pPr defTabSz="914400">
                    <a:defRPr/>
                  </a:pPr>
                  <a:endParaRPr lang="de-DE" kern="0">
                    <a:solidFill>
                      <a:sysClr val="windowText" lastClr="000000"/>
                    </a:solidFill>
                    <a:latin typeface="Arial" charset="0"/>
                  </a:endParaRPr>
                </a:p>
              </p:txBody>
            </p:sp>
            <p:sp>
              <p:nvSpPr>
                <p:cNvPr id="125" name="Rectangle 51"/>
                <p:cNvSpPr>
                  <a:spLocks noChangeArrowheads="1"/>
                </p:cNvSpPr>
                <p:nvPr/>
              </p:nvSpPr>
              <p:spPr bwMode="auto">
                <a:xfrm>
                  <a:off x="2698" y="2026"/>
                  <a:ext cx="167" cy="227"/>
                </a:xfrm>
                <a:prstGeom prst="rect">
                  <a:avLst/>
                </a:prstGeom>
                <a:solidFill>
                  <a:srgbClr val="99CC00"/>
                </a:solidFill>
                <a:ln w="9525">
                  <a:solidFill>
                    <a:srgbClr val="000000"/>
                  </a:solidFill>
                  <a:miter lim="800000"/>
                  <a:headEnd/>
                  <a:tailEnd/>
                </a:ln>
              </p:spPr>
              <p:txBody>
                <a:bodyPr wrap="none" anchor="ctr"/>
                <a:lstStyle/>
                <a:p>
                  <a:pPr defTabSz="914400">
                    <a:defRPr/>
                  </a:pPr>
                  <a:endParaRPr lang="de-DE" kern="0">
                    <a:solidFill>
                      <a:sysClr val="windowText" lastClr="000000"/>
                    </a:solidFill>
                    <a:latin typeface="Arial" charset="0"/>
                  </a:endParaRPr>
                </a:p>
              </p:txBody>
            </p:sp>
          </p:grpSp>
        </p:grpSp>
        <p:cxnSp>
          <p:nvCxnSpPr>
            <p:cNvPr id="66580" name="Straight Arrow Connector 117"/>
            <p:cNvCxnSpPr>
              <a:cxnSpLocks noChangeShapeType="1"/>
              <a:stCxn id="125" idx="3"/>
              <a:endCxn id="114" idx="2"/>
            </p:cNvCxnSpPr>
            <p:nvPr/>
          </p:nvCxnSpPr>
          <p:spPr bwMode="auto">
            <a:xfrm flipV="1">
              <a:off x="5514400" y="3172525"/>
              <a:ext cx="532296" cy="4850"/>
            </a:xfrm>
            <a:prstGeom prst="straightConnector1">
              <a:avLst/>
            </a:prstGeom>
            <a:noFill/>
            <a:ln w="9525" algn="ctr">
              <a:solidFill>
                <a:srgbClr val="000000"/>
              </a:solidFill>
              <a:round/>
              <a:headEnd/>
              <a:tailEnd type="arrow" w="med" len="med"/>
            </a:ln>
          </p:spPr>
        </p:cxnSp>
        <p:sp>
          <p:nvSpPr>
            <p:cNvPr id="102" name="Oval 59"/>
            <p:cNvSpPr>
              <a:spLocks noChangeArrowheads="1"/>
            </p:cNvSpPr>
            <p:nvPr/>
          </p:nvSpPr>
          <p:spPr bwMode="auto">
            <a:xfrm>
              <a:off x="6046818" y="1961680"/>
              <a:ext cx="891753" cy="469945"/>
            </a:xfrm>
            <a:prstGeom prst="ellipse">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headEnd/>
              <a:tailEnd/>
            </a:ln>
            <a:effectLst>
              <a:outerShdw blurRad="40000" dist="23000" dir="5400000" rotWithShape="0">
                <a:srgbClr val="000000">
                  <a:alpha val="35000"/>
                </a:srgbClr>
              </a:outerShdw>
            </a:effectLst>
          </p:spPr>
          <p:txBody>
            <a:bodyPr wrap="none" anchor="ctr"/>
            <a:lstStyle/>
            <a:p>
              <a:pPr algn="ctr" defTabSz="914400">
                <a:defRPr/>
              </a:pPr>
              <a:r>
                <a:rPr lang="en-US" sz="1200" b="1" kern="0" dirty="0">
                  <a:solidFill>
                    <a:srgbClr val="FFFFFF"/>
                  </a:solidFill>
                  <a:latin typeface="Calibri"/>
                </a:rPr>
                <a:t>Core0</a:t>
              </a:r>
            </a:p>
          </p:txBody>
        </p:sp>
        <p:sp>
          <p:nvSpPr>
            <p:cNvPr id="103" name="Rectangle 102"/>
            <p:cNvSpPr/>
            <p:nvPr/>
          </p:nvSpPr>
          <p:spPr>
            <a:xfrm>
              <a:off x="7331520" y="2063771"/>
              <a:ext cx="1270267" cy="265762"/>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anchor="ctr"/>
            <a:lstStyle/>
            <a:p>
              <a:pPr algn="ctr" defTabSz="914400">
                <a:defRPr/>
              </a:pPr>
              <a:r>
                <a:rPr lang="en-US" sz="1600" kern="0" dirty="0" err="1">
                  <a:solidFill>
                    <a:sysClr val="window" lastClr="FFFFFF"/>
                  </a:solidFill>
                  <a:latin typeface="Calibri"/>
                </a:rPr>
                <a:t>Create_Task</a:t>
              </a:r>
              <a:endParaRPr lang="en-US" sz="1600" kern="0" dirty="0">
                <a:solidFill>
                  <a:sysClr val="window" lastClr="FFFFFF"/>
                </a:solidFill>
                <a:latin typeface="Calibri"/>
              </a:endParaRPr>
            </a:p>
          </p:txBody>
        </p:sp>
        <p:cxnSp>
          <p:nvCxnSpPr>
            <p:cNvPr id="66583" name="Straight Arrow Connector 103"/>
            <p:cNvCxnSpPr>
              <a:cxnSpLocks noChangeShapeType="1"/>
              <a:stCxn id="102" idx="6"/>
              <a:endCxn id="103" idx="1"/>
            </p:cNvCxnSpPr>
            <p:nvPr/>
          </p:nvCxnSpPr>
          <p:spPr bwMode="auto">
            <a:xfrm flipV="1">
              <a:off x="6939282" y="2196025"/>
              <a:ext cx="392551" cy="1"/>
            </a:xfrm>
            <a:prstGeom prst="straightConnector1">
              <a:avLst/>
            </a:prstGeom>
            <a:noFill/>
            <a:ln w="9525" algn="ctr">
              <a:solidFill>
                <a:srgbClr val="000000"/>
              </a:solidFill>
              <a:round/>
              <a:headEnd/>
              <a:tailEnd type="arrow" w="med" len="med"/>
            </a:ln>
          </p:spPr>
        </p:cxnSp>
        <p:grpSp>
          <p:nvGrpSpPr>
            <p:cNvPr id="9" name="Group 61"/>
            <p:cNvGrpSpPr>
              <a:grpSpLocks/>
            </p:cNvGrpSpPr>
            <p:nvPr/>
          </p:nvGrpSpPr>
          <p:grpSpPr bwMode="auto">
            <a:xfrm>
              <a:off x="4191533" y="1828799"/>
              <a:ext cx="1445407" cy="734453"/>
              <a:chOff x="2667000" y="2438400"/>
              <a:chExt cx="1647825" cy="841375"/>
            </a:xfrm>
          </p:grpSpPr>
          <p:sp>
            <p:nvSpPr>
              <p:cNvPr id="107" name="AutoShape 74"/>
              <p:cNvSpPr>
                <a:spLocks noChangeArrowheads="1"/>
              </p:cNvSpPr>
              <p:nvPr/>
            </p:nvSpPr>
            <p:spPr bwMode="auto">
              <a:xfrm>
                <a:off x="2666550" y="2438400"/>
                <a:ext cx="1647462" cy="840954"/>
              </a:xfrm>
              <a:prstGeom prst="flowChartAlternateProcess">
                <a:avLst/>
              </a:prstGeom>
              <a:noFill/>
              <a:ln w="9525">
                <a:solidFill>
                  <a:srgbClr val="000000"/>
                </a:solidFill>
                <a:miter lim="800000"/>
                <a:headEnd/>
                <a:tailEnd/>
              </a:ln>
            </p:spPr>
            <p:txBody>
              <a:bodyPr wrap="none" anchor="ctr"/>
              <a:lstStyle/>
              <a:p>
                <a:pPr algn="ctr" defTabSz="914400">
                  <a:defRPr/>
                </a:pPr>
                <a:r>
                  <a:rPr lang="en-US" sz="1000" b="1" kern="0" dirty="0">
                    <a:solidFill>
                      <a:sysClr val="windowText" lastClr="000000"/>
                    </a:solidFill>
                    <a:latin typeface="Arial" charset="0"/>
                  </a:rPr>
                  <a:t>Event Queue 0</a:t>
                </a:r>
              </a:p>
              <a:p>
                <a:pPr algn="ctr" defTabSz="914400">
                  <a:defRPr/>
                </a:pPr>
                <a:endParaRPr lang="en-US" kern="0" dirty="0">
                  <a:solidFill>
                    <a:sysClr val="windowText" lastClr="000000"/>
                  </a:solidFill>
                  <a:latin typeface="Arial" charset="0"/>
                </a:endParaRPr>
              </a:p>
              <a:p>
                <a:pPr algn="ctr" defTabSz="914400">
                  <a:defRPr/>
                </a:pPr>
                <a:endParaRPr lang="en-US" kern="0" dirty="0">
                  <a:solidFill>
                    <a:sysClr val="windowText" lastClr="000000"/>
                  </a:solidFill>
                  <a:latin typeface="Arial" charset="0"/>
                </a:endParaRPr>
              </a:p>
            </p:txBody>
          </p:sp>
          <p:grpSp>
            <p:nvGrpSpPr>
              <p:cNvPr id="10" name="Group 78"/>
              <p:cNvGrpSpPr>
                <a:grpSpLocks/>
              </p:cNvGrpSpPr>
              <p:nvPr/>
            </p:nvGrpSpPr>
            <p:grpSpPr bwMode="auto">
              <a:xfrm>
                <a:off x="2841625" y="2686050"/>
                <a:ext cx="1325563" cy="357188"/>
                <a:chOff x="2030" y="2026"/>
                <a:chExt cx="835" cy="225"/>
              </a:xfrm>
            </p:grpSpPr>
            <p:sp>
              <p:nvSpPr>
                <p:cNvPr id="109" name="Rectangle 47"/>
                <p:cNvSpPr>
                  <a:spLocks noChangeArrowheads="1"/>
                </p:cNvSpPr>
                <p:nvPr/>
              </p:nvSpPr>
              <p:spPr bwMode="auto">
                <a:xfrm>
                  <a:off x="2028" y="2026"/>
                  <a:ext cx="167" cy="227"/>
                </a:xfrm>
                <a:prstGeom prst="rect">
                  <a:avLst/>
                </a:prstGeom>
                <a:solidFill>
                  <a:srgbClr val="C0C0C0"/>
                </a:solidFill>
                <a:ln w="9525">
                  <a:solidFill>
                    <a:srgbClr val="000000"/>
                  </a:solidFill>
                  <a:miter lim="800000"/>
                  <a:headEnd/>
                  <a:tailEnd/>
                </a:ln>
              </p:spPr>
              <p:txBody>
                <a:bodyPr wrap="none" anchor="ctr"/>
                <a:lstStyle/>
                <a:p>
                  <a:pPr defTabSz="914400">
                    <a:defRPr/>
                  </a:pPr>
                  <a:endParaRPr lang="de-DE" kern="0">
                    <a:solidFill>
                      <a:sysClr val="windowText" lastClr="000000"/>
                    </a:solidFill>
                    <a:latin typeface="Arial" charset="0"/>
                  </a:endParaRPr>
                </a:p>
              </p:txBody>
            </p:sp>
            <p:sp>
              <p:nvSpPr>
                <p:cNvPr id="110" name="Rectangle 48"/>
                <p:cNvSpPr>
                  <a:spLocks noChangeArrowheads="1"/>
                </p:cNvSpPr>
                <p:nvPr/>
              </p:nvSpPr>
              <p:spPr bwMode="auto">
                <a:xfrm>
                  <a:off x="2195" y="2026"/>
                  <a:ext cx="167" cy="227"/>
                </a:xfrm>
                <a:prstGeom prst="rect">
                  <a:avLst/>
                </a:prstGeom>
                <a:solidFill>
                  <a:srgbClr val="C0C0C0"/>
                </a:solidFill>
                <a:ln w="9525">
                  <a:solidFill>
                    <a:srgbClr val="000000"/>
                  </a:solidFill>
                  <a:miter lim="800000"/>
                  <a:headEnd/>
                  <a:tailEnd/>
                </a:ln>
              </p:spPr>
              <p:txBody>
                <a:bodyPr wrap="none" anchor="ctr"/>
                <a:lstStyle/>
                <a:p>
                  <a:pPr defTabSz="914400">
                    <a:defRPr/>
                  </a:pPr>
                  <a:endParaRPr lang="de-DE" kern="0">
                    <a:solidFill>
                      <a:sysClr val="windowText" lastClr="000000"/>
                    </a:solidFill>
                    <a:latin typeface="Arial" charset="0"/>
                  </a:endParaRPr>
                </a:p>
              </p:txBody>
            </p:sp>
            <p:sp>
              <p:nvSpPr>
                <p:cNvPr id="111" name="Rectangle 49"/>
                <p:cNvSpPr>
                  <a:spLocks noChangeArrowheads="1"/>
                </p:cNvSpPr>
                <p:nvPr/>
              </p:nvSpPr>
              <p:spPr bwMode="auto">
                <a:xfrm>
                  <a:off x="2362" y="2026"/>
                  <a:ext cx="167" cy="227"/>
                </a:xfrm>
                <a:prstGeom prst="rect">
                  <a:avLst/>
                </a:prstGeom>
                <a:solidFill>
                  <a:srgbClr val="C0C0C0"/>
                </a:solidFill>
                <a:ln w="9525">
                  <a:solidFill>
                    <a:srgbClr val="000000"/>
                  </a:solidFill>
                  <a:miter lim="800000"/>
                  <a:headEnd/>
                  <a:tailEnd/>
                </a:ln>
              </p:spPr>
              <p:txBody>
                <a:bodyPr wrap="none" anchor="ctr"/>
                <a:lstStyle/>
                <a:p>
                  <a:pPr defTabSz="914400">
                    <a:defRPr/>
                  </a:pPr>
                  <a:endParaRPr lang="de-DE" kern="0">
                    <a:solidFill>
                      <a:sysClr val="windowText" lastClr="000000"/>
                    </a:solidFill>
                    <a:latin typeface="Arial" charset="0"/>
                  </a:endParaRPr>
                </a:p>
              </p:txBody>
            </p:sp>
            <p:sp>
              <p:nvSpPr>
                <p:cNvPr id="112" name="Rectangle 50"/>
                <p:cNvSpPr>
                  <a:spLocks noChangeArrowheads="1"/>
                </p:cNvSpPr>
                <p:nvPr/>
              </p:nvSpPr>
              <p:spPr bwMode="auto">
                <a:xfrm>
                  <a:off x="2529" y="2026"/>
                  <a:ext cx="167" cy="227"/>
                </a:xfrm>
                <a:prstGeom prst="rect">
                  <a:avLst/>
                </a:prstGeom>
                <a:solidFill>
                  <a:srgbClr val="99CC00"/>
                </a:solidFill>
                <a:ln w="9525">
                  <a:solidFill>
                    <a:srgbClr val="000000"/>
                  </a:solidFill>
                  <a:miter lim="800000"/>
                  <a:headEnd/>
                  <a:tailEnd/>
                </a:ln>
              </p:spPr>
              <p:txBody>
                <a:bodyPr wrap="none" anchor="ctr"/>
                <a:lstStyle/>
                <a:p>
                  <a:pPr defTabSz="914400">
                    <a:defRPr/>
                  </a:pPr>
                  <a:endParaRPr lang="de-DE" kern="0">
                    <a:solidFill>
                      <a:sysClr val="windowText" lastClr="000000"/>
                    </a:solidFill>
                    <a:latin typeface="Arial" charset="0"/>
                  </a:endParaRPr>
                </a:p>
              </p:txBody>
            </p:sp>
            <p:sp>
              <p:nvSpPr>
                <p:cNvPr id="113" name="Rectangle 51"/>
                <p:cNvSpPr>
                  <a:spLocks noChangeArrowheads="1"/>
                </p:cNvSpPr>
                <p:nvPr/>
              </p:nvSpPr>
              <p:spPr bwMode="auto">
                <a:xfrm>
                  <a:off x="2696" y="2026"/>
                  <a:ext cx="167" cy="227"/>
                </a:xfrm>
                <a:prstGeom prst="rect">
                  <a:avLst/>
                </a:prstGeom>
                <a:solidFill>
                  <a:srgbClr val="99CC00"/>
                </a:solidFill>
                <a:ln w="9525">
                  <a:solidFill>
                    <a:srgbClr val="000000"/>
                  </a:solidFill>
                  <a:miter lim="800000"/>
                  <a:headEnd/>
                  <a:tailEnd/>
                </a:ln>
              </p:spPr>
              <p:txBody>
                <a:bodyPr wrap="none" anchor="ctr"/>
                <a:lstStyle/>
                <a:p>
                  <a:pPr defTabSz="914400">
                    <a:defRPr/>
                  </a:pPr>
                  <a:endParaRPr lang="de-DE" kern="0">
                    <a:solidFill>
                      <a:sysClr val="windowText" lastClr="000000"/>
                    </a:solidFill>
                    <a:latin typeface="Arial" charset="0"/>
                  </a:endParaRPr>
                </a:p>
              </p:txBody>
            </p:sp>
          </p:grpSp>
        </p:grpSp>
        <p:cxnSp>
          <p:nvCxnSpPr>
            <p:cNvPr id="66585" name="Straight Arrow Connector 105"/>
            <p:cNvCxnSpPr>
              <a:cxnSpLocks noChangeShapeType="1"/>
              <a:stCxn id="113" idx="3"/>
              <a:endCxn id="102" idx="2"/>
            </p:cNvCxnSpPr>
            <p:nvPr/>
          </p:nvCxnSpPr>
          <p:spPr bwMode="auto">
            <a:xfrm flipV="1">
              <a:off x="5507437" y="2196026"/>
              <a:ext cx="539257" cy="4850"/>
            </a:xfrm>
            <a:prstGeom prst="straightConnector1">
              <a:avLst/>
            </a:prstGeom>
            <a:noFill/>
            <a:ln w="9525" algn="ctr">
              <a:solidFill>
                <a:srgbClr val="000000"/>
              </a:solidFill>
              <a:round/>
              <a:headEnd/>
              <a:tailEnd type="arrow" w="med" len="med"/>
            </a:ln>
          </p:spPr>
        </p:cxnSp>
        <p:sp>
          <p:nvSpPr>
            <p:cNvPr id="98" name="Rounded Rectangle 97"/>
            <p:cNvSpPr/>
            <p:nvPr/>
          </p:nvSpPr>
          <p:spPr>
            <a:xfrm>
              <a:off x="1482197" y="3225670"/>
              <a:ext cx="1538114" cy="798906"/>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algn="ctr" defTabSz="914400">
                <a:defRPr/>
              </a:pPr>
              <a:r>
                <a:rPr lang="en-US" kern="0" dirty="0">
                  <a:solidFill>
                    <a:sysClr val="windowText" lastClr="000000"/>
                  </a:solidFill>
                  <a:latin typeface="Calibri"/>
                </a:rPr>
                <a:t>Scheduler</a:t>
              </a:r>
            </a:p>
          </p:txBody>
        </p:sp>
        <p:sp>
          <p:nvSpPr>
            <p:cNvPr id="99" name="Rectangle 69"/>
            <p:cNvSpPr>
              <a:spLocks noChangeArrowheads="1"/>
            </p:cNvSpPr>
            <p:nvPr/>
          </p:nvSpPr>
          <p:spPr bwMode="auto">
            <a:xfrm>
              <a:off x="5668304" y="4863995"/>
              <a:ext cx="325587" cy="275485"/>
            </a:xfrm>
            <a:prstGeom prst="rect">
              <a:avLst/>
            </a:prstGeom>
            <a:noFill/>
            <a:ln w="9525">
              <a:noFill/>
              <a:miter lim="800000"/>
              <a:headEnd/>
              <a:tailEnd/>
            </a:ln>
          </p:spPr>
          <p:txBody>
            <a:bodyPr wrap="none" anchor="ctr"/>
            <a:lstStyle/>
            <a:p>
              <a:pPr algn="ctr" defTabSz="914400">
                <a:defRPr/>
              </a:pPr>
              <a:r>
                <a:rPr lang="en-US" sz="1200" b="1" kern="0" dirty="0">
                  <a:solidFill>
                    <a:sysClr val="windowText" lastClr="000000"/>
                  </a:solidFill>
                  <a:latin typeface="Arial" charset="0"/>
                </a:rPr>
                <a:t>pop</a:t>
              </a:r>
            </a:p>
          </p:txBody>
        </p:sp>
        <p:sp>
          <p:nvSpPr>
            <p:cNvPr id="100" name="Rectangle 69"/>
            <p:cNvSpPr>
              <a:spLocks noChangeArrowheads="1"/>
            </p:cNvSpPr>
            <p:nvPr/>
          </p:nvSpPr>
          <p:spPr bwMode="auto">
            <a:xfrm>
              <a:off x="5641039" y="1960059"/>
              <a:ext cx="323982" cy="275485"/>
            </a:xfrm>
            <a:prstGeom prst="rect">
              <a:avLst/>
            </a:prstGeom>
            <a:noFill/>
            <a:ln w="9525">
              <a:noFill/>
              <a:miter lim="800000"/>
              <a:headEnd/>
              <a:tailEnd/>
            </a:ln>
          </p:spPr>
          <p:txBody>
            <a:bodyPr wrap="none" anchor="ctr"/>
            <a:lstStyle/>
            <a:p>
              <a:pPr algn="ctr" defTabSz="914400">
                <a:defRPr/>
              </a:pPr>
              <a:r>
                <a:rPr lang="en-US" sz="1200" b="1" kern="0" dirty="0">
                  <a:solidFill>
                    <a:sysClr val="windowText" lastClr="000000"/>
                  </a:solidFill>
                  <a:latin typeface="Arial" charset="0"/>
                </a:rPr>
                <a:t>pop</a:t>
              </a:r>
            </a:p>
          </p:txBody>
        </p:sp>
        <p:sp>
          <p:nvSpPr>
            <p:cNvPr id="101" name="Rectangle 69"/>
            <p:cNvSpPr>
              <a:spLocks noChangeArrowheads="1"/>
            </p:cNvSpPr>
            <p:nvPr/>
          </p:nvSpPr>
          <p:spPr bwMode="auto">
            <a:xfrm>
              <a:off x="5657077" y="2924257"/>
              <a:ext cx="325586" cy="277105"/>
            </a:xfrm>
            <a:prstGeom prst="rect">
              <a:avLst/>
            </a:prstGeom>
            <a:noFill/>
            <a:ln w="9525">
              <a:noFill/>
              <a:miter lim="800000"/>
              <a:headEnd/>
              <a:tailEnd/>
            </a:ln>
          </p:spPr>
          <p:txBody>
            <a:bodyPr wrap="none" anchor="ctr"/>
            <a:lstStyle/>
            <a:p>
              <a:pPr algn="ctr" defTabSz="914400">
                <a:defRPr/>
              </a:pPr>
              <a:r>
                <a:rPr lang="en-US" sz="1200" b="1" kern="0" dirty="0">
                  <a:solidFill>
                    <a:sysClr val="windowText" lastClr="000000"/>
                  </a:solidFill>
                  <a:latin typeface="Arial" charset="0"/>
                </a:rPr>
                <a:t>pop</a:t>
              </a:r>
            </a:p>
          </p:txBody>
        </p:sp>
        <p:sp>
          <p:nvSpPr>
            <p:cNvPr id="150" name="Down Arrow 149"/>
            <p:cNvSpPr/>
            <p:nvPr/>
          </p:nvSpPr>
          <p:spPr>
            <a:xfrm>
              <a:off x="2151012" y="2814063"/>
              <a:ext cx="178029" cy="3986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sz="2400">
                <a:solidFill>
                  <a:srgbClr val="FFFFFF"/>
                </a:solidFill>
                <a:latin typeface="Arial"/>
              </a:endParaRPr>
            </a:p>
          </p:txBody>
        </p:sp>
        <p:sp>
          <p:nvSpPr>
            <p:cNvPr id="66591" name="TextBox 150"/>
            <p:cNvSpPr txBox="1">
              <a:spLocks noChangeArrowheads="1"/>
            </p:cNvSpPr>
            <p:nvPr/>
          </p:nvSpPr>
          <p:spPr bwMode="auto">
            <a:xfrm>
              <a:off x="1201520" y="2377946"/>
              <a:ext cx="2135756" cy="369332"/>
            </a:xfrm>
            <a:prstGeom prst="rect">
              <a:avLst/>
            </a:prstGeom>
            <a:noFill/>
            <a:ln w="9525">
              <a:noFill/>
              <a:miter lim="800000"/>
              <a:headEnd/>
              <a:tailEnd/>
            </a:ln>
          </p:spPr>
          <p:txBody>
            <a:bodyPr>
              <a:spAutoFit/>
            </a:bodyPr>
            <a:lstStyle/>
            <a:p>
              <a:pPr algn="ctr" defTabSz="914400" fontAlgn="base">
                <a:spcBef>
                  <a:spcPct val="0"/>
                </a:spcBef>
                <a:spcAft>
                  <a:spcPct val="0"/>
                </a:spcAft>
              </a:pPr>
              <a:r>
                <a:rPr lang="en-US" dirty="0" err="1">
                  <a:solidFill>
                    <a:srgbClr val="000000"/>
                  </a:solidFill>
                  <a:latin typeface="Arial" charset="0"/>
                </a:rPr>
                <a:t>Create_Thread</a:t>
              </a:r>
              <a:endParaRPr lang="en-US" dirty="0">
                <a:solidFill>
                  <a:srgbClr val="000000"/>
                </a:solidFill>
                <a:latin typeface="Arial" charset="0"/>
              </a:endParaRPr>
            </a:p>
          </p:txBody>
        </p:sp>
        <p:grpSp>
          <p:nvGrpSpPr>
            <p:cNvPr id="11" name="Group 161"/>
            <p:cNvGrpSpPr>
              <a:grpSpLocks/>
            </p:cNvGrpSpPr>
            <p:nvPr/>
          </p:nvGrpSpPr>
          <p:grpSpPr bwMode="auto">
            <a:xfrm>
              <a:off x="3020241" y="2090225"/>
              <a:ext cx="1324464" cy="1534520"/>
              <a:chOff x="2223971" y="1594884"/>
              <a:chExt cx="1509946" cy="1757916"/>
            </a:xfrm>
          </p:grpSpPr>
          <p:cxnSp>
            <p:nvCxnSpPr>
              <p:cNvPr id="66602" name="AutoShape 65"/>
              <p:cNvCxnSpPr>
                <a:cxnSpLocks noChangeShapeType="1"/>
                <a:stCxn id="98" idx="3"/>
                <a:endCxn id="109" idx="1"/>
              </p:cNvCxnSpPr>
              <p:nvPr/>
            </p:nvCxnSpPr>
            <p:spPr bwMode="auto">
              <a:xfrm flipV="1">
                <a:off x="2223971" y="1721644"/>
                <a:ext cx="1509946" cy="1631156"/>
              </a:xfrm>
              <a:prstGeom prst="curvedConnector3">
                <a:avLst>
                  <a:gd name="adj1" fmla="val 50000"/>
                </a:avLst>
              </a:prstGeom>
              <a:noFill/>
              <a:ln w="9525">
                <a:solidFill>
                  <a:srgbClr val="000000"/>
                </a:solidFill>
                <a:round/>
                <a:headEnd/>
                <a:tailEnd type="triangle" w="med" len="med"/>
              </a:ln>
            </p:spPr>
          </p:cxnSp>
          <p:sp>
            <p:nvSpPr>
              <p:cNvPr id="93" name="Rectangle 70"/>
              <p:cNvSpPr>
                <a:spLocks noChangeArrowheads="1"/>
              </p:cNvSpPr>
              <p:nvPr/>
            </p:nvSpPr>
            <p:spPr bwMode="auto">
              <a:xfrm>
                <a:off x="3079782" y="1594282"/>
                <a:ext cx="511975" cy="157796"/>
              </a:xfrm>
              <a:prstGeom prst="rect">
                <a:avLst/>
              </a:prstGeom>
              <a:noFill/>
              <a:ln w="9525">
                <a:noFill/>
                <a:miter lim="800000"/>
                <a:headEnd/>
                <a:tailEnd/>
              </a:ln>
            </p:spPr>
            <p:txBody>
              <a:bodyPr wrap="none" anchor="ctr"/>
              <a:lstStyle/>
              <a:p>
                <a:pPr algn="ctr" defTabSz="914400">
                  <a:defRPr/>
                </a:pPr>
                <a:r>
                  <a:rPr lang="en-US" sz="1200" b="1" kern="0" dirty="0">
                    <a:solidFill>
                      <a:sysClr val="windowText" lastClr="000000"/>
                    </a:solidFill>
                    <a:latin typeface="Arial" charset="0"/>
                  </a:rPr>
                  <a:t>push</a:t>
                </a:r>
              </a:p>
            </p:txBody>
          </p:sp>
        </p:grpSp>
        <p:grpSp>
          <p:nvGrpSpPr>
            <p:cNvPr id="12" name="Group 162"/>
            <p:cNvGrpSpPr>
              <a:grpSpLocks/>
            </p:cNvGrpSpPr>
            <p:nvPr/>
          </p:nvGrpSpPr>
          <p:grpSpPr bwMode="auto">
            <a:xfrm>
              <a:off x="3020241" y="2999799"/>
              <a:ext cx="1331426" cy="624946"/>
              <a:chOff x="2223971" y="2636874"/>
              <a:chExt cx="1517883" cy="715926"/>
            </a:xfrm>
          </p:grpSpPr>
          <p:cxnSp>
            <p:nvCxnSpPr>
              <p:cNvPr id="66600" name="AutoShape 66"/>
              <p:cNvCxnSpPr>
                <a:cxnSpLocks noChangeShapeType="1"/>
                <a:stCxn id="98" idx="3"/>
                <a:endCxn id="121" idx="1"/>
              </p:cNvCxnSpPr>
              <p:nvPr/>
            </p:nvCxnSpPr>
            <p:spPr bwMode="auto">
              <a:xfrm flipV="1">
                <a:off x="2223971" y="2840302"/>
                <a:ext cx="1517883" cy="512498"/>
              </a:xfrm>
              <a:prstGeom prst="curvedConnector3">
                <a:avLst>
                  <a:gd name="adj1" fmla="val 50000"/>
                </a:avLst>
              </a:prstGeom>
              <a:noFill/>
              <a:ln w="9525">
                <a:solidFill>
                  <a:srgbClr val="000000"/>
                </a:solidFill>
                <a:round/>
                <a:headEnd/>
                <a:tailEnd type="triangle" w="med" len="med"/>
              </a:ln>
            </p:spPr>
          </p:cxnSp>
          <p:sp>
            <p:nvSpPr>
              <p:cNvPr id="159" name="Rectangle 70"/>
              <p:cNvSpPr>
                <a:spLocks noChangeArrowheads="1"/>
              </p:cNvSpPr>
              <p:nvPr/>
            </p:nvSpPr>
            <p:spPr bwMode="auto">
              <a:xfrm>
                <a:off x="3079782" y="2637585"/>
                <a:ext cx="511975" cy="213488"/>
              </a:xfrm>
              <a:prstGeom prst="rect">
                <a:avLst/>
              </a:prstGeom>
              <a:noFill/>
              <a:ln w="9525">
                <a:noFill/>
                <a:miter lim="800000"/>
                <a:headEnd/>
                <a:tailEnd/>
              </a:ln>
            </p:spPr>
            <p:txBody>
              <a:bodyPr wrap="none" anchor="ctr"/>
              <a:lstStyle/>
              <a:p>
                <a:pPr algn="ctr" defTabSz="914400">
                  <a:defRPr/>
                </a:pPr>
                <a:r>
                  <a:rPr lang="en-US" sz="1200" b="1" kern="0" dirty="0">
                    <a:solidFill>
                      <a:sysClr val="windowText" lastClr="000000"/>
                    </a:solidFill>
                    <a:latin typeface="Arial" charset="0"/>
                  </a:rPr>
                  <a:t>push</a:t>
                </a:r>
              </a:p>
            </p:txBody>
          </p:sp>
        </p:grpSp>
        <p:grpSp>
          <p:nvGrpSpPr>
            <p:cNvPr id="13" name="Group 163"/>
            <p:cNvGrpSpPr>
              <a:grpSpLocks/>
            </p:cNvGrpSpPr>
            <p:nvPr/>
          </p:nvGrpSpPr>
          <p:grpSpPr bwMode="auto">
            <a:xfrm>
              <a:off x="3020241" y="3624745"/>
              <a:ext cx="1331426" cy="660266"/>
              <a:chOff x="2223971" y="3352800"/>
              <a:chExt cx="1517883" cy="756388"/>
            </a:xfrm>
          </p:grpSpPr>
          <p:cxnSp>
            <p:nvCxnSpPr>
              <p:cNvPr id="66598" name="AutoShape 67"/>
              <p:cNvCxnSpPr>
                <a:cxnSpLocks noChangeShapeType="1"/>
                <a:stCxn id="98" idx="3"/>
                <a:endCxn id="133" idx="1"/>
              </p:cNvCxnSpPr>
              <p:nvPr/>
            </p:nvCxnSpPr>
            <p:spPr bwMode="auto">
              <a:xfrm>
                <a:off x="2223971" y="3352800"/>
                <a:ext cx="1517883" cy="606160"/>
              </a:xfrm>
              <a:prstGeom prst="curvedConnector3">
                <a:avLst>
                  <a:gd name="adj1" fmla="val 50000"/>
                </a:avLst>
              </a:prstGeom>
              <a:noFill/>
              <a:ln w="9525">
                <a:solidFill>
                  <a:srgbClr val="000000"/>
                </a:solidFill>
                <a:round/>
                <a:headEnd/>
                <a:tailEnd type="triangle" w="med" len="med"/>
              </a:ln>
            </p:spPr>
          </p:cxnSp>
          <p:sp>
            <p:nvSpPr>
              <p:cNvPr id="160" name="Rectangle 70"/>
              <p:cNvSpPr>
                <a:spLocks noChangeArrowheads="1"/>
              </p:cNvSpPr>
              <p:nvPr/>
            </p:nvSpPr>
            <p:spPr bwMode="auto">
              <a:xfrm>
                <a:off x="3079782" y="3970491"/>
                <a:ext cx="511975" cy="139232"/>
              </a:xfrm>
              <a:prstGeom prst="rect">
                <a:avLst/>
              </a:prstGeom>
              <a:noFill/>
              <a:ln w="9525">
                <a:noFill/>
                <a:miter lim="800000"/>
                <a:headEnd/>
                <a:tailEnd/>
              </a:ln>
            </p:spPr>
            <p:txBody>
              <a:bodyPr wrap="none" anchor="ctr"/>
              <a:lstStyle/>
              <a:p>
                <a:pPr algn="ctr" defTabSz="914400">
                  <a:defRPr/>
                </a:pPr>
                <a:r>
                  <a:rPr lang="en-US" sz="1200" b="1" kern="0" dirty="0">
                    <a:solidFill>
                      <a:sysClr val="windowText" lastClr="000000"/>
                    </a:solidFill>
                    <a:latin typeface="Arial" charset="0"/>
                  </a:rPr>
                  <a:t>push</a:t>
                </a:r>
              </a:p>
            </p:txBody>
          </p:sp>
        </p:grpSp>
        <p:grpSp>
          <p:nvGrpSpPr>
            <p:cNvPr id="14" name="Group 164"/>
            <p:cNvGrpSpPr>
              <a:grpSpLocks/>
            </p:cNvGrpSpPr>
            <p:nvPr/>
          </p:nvGrpSpPr>
          <p:grpSpPr bwMode="auto">
            <a:xfrm>
              <a:off x="3020240" y="3624745"/>
              <a:ext cx="1331426" cy="1600778"/>
              <a:chOff x="2223971" y="3352800"/>
              <a:chExt cx="1517883" cy="1833820"/>
            </a:xfrm>
          </p:grpSpPr>
          <p:cxnSp>
            <p:nvCxnSpPr>
              <p:cNvPr id="66596" name="AutoShape 68"/>
              <p:cNvCxnSpPr>
                <a:cxnSpLocks noChangeShapeType="1"/>
                <a:stCxn id="98" idx="3"/>
                <a:endCxn id="145" idx="1"/>
              </p:cNvCxnSpPr>
              <p:nvPr/>
            </p:nvCxnSpPr>
            <p:spPr bwMode="auto">
              <a:xfrm>
                <a:off x="2223971" y="3352800"/>
                <a:ext cx="1517883" cy="1719262"/>
              </a:xfrm>
              <a:prstGeom prst="curvedConnector3">
                <a:avLst>
                  <a:gd name="adj1" fmla="val 50000"/>
                </a:avLst>
              </a:prstGeom>
              <a:noFill/>
              <a:ln w="9525">
                <a:solidFill>
                  <a:srgbClr val="000000"/>
                </a:solidFill>
                <a:round/>
                <a:headEnd/>
                <a:tailEnd type="triangle" w="med" len="med"/>
              </a:ln>
            </p:spPr>
          </p:cxnSp>
          <p:sp>
            <p:nvSpPr>
              <p:cNvPr id="161" name="Rectangle 70"/>
              <p:cNvSpPr>
                <a:spLocks noChangeArrowheads="1"/>
              </p:cNvSpPr>
              <p:nvPr/>
            </p:nvSpPr>
            <p:spPr bwMode="auto">
              <a:xfrm>
                <a:off x="3079783" y="5047210"/>
                <a:ext cx="511975" cy="139232"/>
              </a:xfrm>
              <a:prstGeom prst="rect">
                <a:avLst/>
              </a:prstGeom>
              <a:noFill/>
              <a:ln w="9525">
                <a:noFill/>
                <a:miter lim="800000"/>
                <a:headEnd/>
                <a:tailEnd/>
              </a:ln>
            </p:spPr>
            <p:txBody>
              <a:bodyPr wrap="none" anchor="ctr"/>
              <a:lstStyle/>
              <a:p>
                <a:pPr algn="ctr" defTabSz="914400">
                  <a:defRPr/>
                </a:pPr>
                <a:r>
                  <a:rPr lang="en-US" sz="1200" b="1" kern="0" dirty="0">
                    <a:solidFill>
                      <a:sysClr val="windowText" lastClr="000000"/>
                    </a:solidFill>
                    <a:latin typeface="Arial" charset="0"/>
                  </a:rPr>
                  <a:t>push</a:t>
                </a:r>
              </a:p>
            </p:txBody>
          </p:sp>
        </p:grpSp>
      </p:grpSp>
      <p:sp>
        <p:nvSpPr>
          <p:cNvPr id="66564" name="Content Placeholder 2"/>
          <p:cNvSpPr>
            <a:spLocks noGrp="1"/>
          </p:cNvSpPr>
          <p:nvPr>
            <p:ph idx="1"/>
          </p:nvPr>
        </p:nvSpPr>
        <p:spPr>
          <a:xfrm>
            <a:off x="333375" y="898525"/>
            <a:ext cx="8467725" cy="1249363"/>
          </a:xfrm>
        </p:spPr>
        <p:txBody>
          <a:bodyPr/>
          <a:lstStyle/>
          <a:p>
            <a:r>
              <a:rPr lang="en-US" sz="2000" dirty="0" smtClean="0"/>
              <a:t>Use of an event queue for each core for task assignments</a:t>
            </a:r>
            <a:br>
              <a:rPr lang="en-US" sz="2000" dirty="0" smtClean="0"/>
            </a:br>
            <a:endParaRPr lang="en-US" sz="1400" dirty="0"/>
          </a:p>
          <a:p>
            <a:r>
              <a:rPr lang="en-US" sz="2000" dirty="0" smtClean="0"/>
              <a:t>Scheduler keeps track of the number of threads per core to distribute threads evenly on the cores</a:t>
            </a:r>
          </a:p>
        </p:txBody>
      </p:sp>
      <p:sp>
        <p:nvSpPr>
          <p:cNvPr id="74" name="TextBox 73"/>
          <p:cNvSpPr txBox="1"/>
          <p:nvPr/>
        </p:nvSpPr>
        <p:spPr>
          <a:xfrm>
            <a:off x="2971800" y="6477000"/>
            <a:ext cx="3109913" cy="369332"/>
          </a:xfrm>
          <a:prstGeom prst="rect">
            <a:avLst/>
          </a:prstGeom>
          <a:noFill/>
        </p:spPr>
        <p:txBody>
          <a:bodyPr wrap="square" rtlCol="0">
            <a:spAutoFit/>
          </a:bodyPr>
          <a:lstStyle/>
          <a:p>
            <a:pPr algn="ctr"/>
            <a:r>
              <a:rPr lang="en-US" dirty="0" smtClean="0">
                <a:latin typeface="+mn-lt"/>
              </a:rPr>
              <a:t>Source: Reference #3</a:t>
            </a:r>
            <a:endParaRPr lang="en-US" dirty="0">
              <a:latin typeface="+mn-lt"/>
            </a:endParaRPr>
          </a:p>
        </p:txBody>
      </p:sp>
    </p:spTree>
    <p:extLst>
      <p:ext uri="{BB962C8B-B14F-4D97-AF65-F5344CB8AC3E}">
        <p14:creationId xmlns="" xmlns:p14="http://schemas.microsoft.com/office/powerpoint/2010/main" val="17665634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a:xfrm>
            <a:off x="304800" y="76200"/>
            <a:ext cx="8610600" cy="762000"/>
          </a:xfrm>
        </p:spPr>
        <p:txBody>
          <a:bodyPr/>
          <a:lstStyle/>
          <a:p>
            <a:r>
              <a:rPr lang="en-US" sz="3600" dirty="0" err="1" smtClean="0"/>
              <a:t>OpenMP</a:t>
            </a:r>
            <a:r>
              <a:rPr lang="en-US" sz="3600" dirty="0" smtClean="0"/>
              <a:t> on 6678: Creating a Parallel </a:t>
            </a:r>
            <a:r>
              <a:rPr lang="en-US" sz="3600" dirty="0"/>
              <a:t>R</a:t>
            </a:r>
            <a:r>
              <a:rPr lang="en-US" sz="3600" dirty="0" smtClean="0"/>
              <a:t>egion	</a:t>
            </a:r>
          </a:p>
        </p:txBody>
      </p:sp>
      <p:sp>
        <p:nvSpPr>
          <p:cNvPr id="67586" name="Content Placeholder 2"/>
          <p:cNvSpPr>
            <a:spLocks noGrp="1"/>
          </p:cNvSpPr>
          <p:nvPr>
            <p:ph idx="1"/>
          </p:nvPr>
        </p:nvSpPr>
        <p:spPr>
          <a:xfrm>
            <a:off x="333375" y="1185863"/>
            <a:ext cx="8467725" cy="1181100"/>
          </a:xfrm>
        </p:spPr>
        <p:txBody>
          <a:bodyPr/>
          <a:lstStyle/>
          <a:p>
            <a:r>
              <a:rPr lang="en-US" sz="2400" dirty="0" smtClean="0"/>
              <a:t>Compiler extension translates the directives into calls to runtime library functions</a:t>
            </a:r>
          </a:p>
        </p:txBody>
      </p:sp>
      <p:sp>
        <p:nvSpPr>
          <p:cNvPr id="5" name="Rectangle 4"/>
          <p:cNvSpPr/>
          <p:nvPr/>
        </p:nvSpPr>
        <p:spPr>
          <a:xfrm>
            <a:off x="280988" y="2711450"/>
            <a:ext cx="3128962" cy="1838325"/>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sz="2400" dirty="0">
              <a:solidFill>
                <a:srgbClr val="FFFFFF"/>
              </a:solidFill>
            </a:endParaRPr>
          </a:p>
        </p:txBody>
      </p:sp>
      <p:sp>
        <p:nvSpPr>
          <p:cNvPr id="67589" name="TextBox 54"/>
          <p:cNvSpPr txBox="1">
            <a:spLocks noChangeArrowheads="1"/>
          </p:cNvSpPr>
          <p:nvPr/>
        </p:nvSpPr>
        <p:spPr bwMode="auto">
          <a:xfrm>
            <a:off x="400050" y="2827338"/>
            <a:ext cx="2933700" cy="400050"/>
          </a:xfrm>
          <a:prstGeom prst="rect">
            <a:avLst/>
          </a:prstGeom>
          <a:noFill/>
          <a:ln w="9525">
            <a:noFill/>
            <a:miter lim="800000"/>
            <a:headEnd/>
            <a:tailEnd/>
          </a:ln>
        </p:spPr>
        <p:txBody>
          <a:bodyPr>
            <a:spAutoFit/>
          </a:bodyPr>
          <a:lstStyle/>
          <a:p>
            <a:pPr marL="0" lvl="1" defTabSz="914400" fontAlgn="base">
              <a:spcBef>
                <a:spcPct val="0"/>
              </a:spcBef>
              <a:spcAft>
                <a:spcPct val="0"/>
              </a:spcAft>
            </a:pPr>
            <a:r>
              <a:rPr lang="en-US" sz="2000" b="1" dirty="0">
                <a:solidFill>
                  <a:srgbClr val="FF0000"/>
                </a:solidFill>
                <a:latin typeface="+mn-lt"/>
              </a:rPr>
              <a:t>#</a:t>
            </a:r>
            <a:r>
              <a:rPr lang="en-US" sz="2000" b="1" dirty="0" err="1">
                <a:solidFill>
                  <a:srgbClr val="FF0000"/>
                </a:solidFill>
                <a:latin typeface="+mn-lt"/>
              </a:rPr>
              <a:t>pragma</a:t>
            </a:r>
            <a:r>
              <a:rPr lang="en-US" sz="2000" b="1" dirty="0">
                <a:solidFill>
                  <a:srgbClr val="FF0000"/>
                </a:solidFill>
                <a:latin typeface="+mn-lt"/>
              </a:rPr>
              <a:t> </a:t>
            </a:r>
            <a:r>
              <a:rPr lang="en-US" sz="2000" b="1" dirty="0" err="1">
                <a:solidFill>
                  <a:srgbClr val="FF0000"/>
                </a:solidFill>
                <a:latin typeface="+mn-lt"/>
              </a:rPr>
              <a:t>omp</a:t>
            </a:r>
            <a:r>
              <a:rPr lang="en-US" sz="2000" b="1" dirty="0">
                <a:solidFill>
                  <a:srgbClr val="FF0000"/>
                </a:solidFill>
                <a:latin typeface="+mn-lt"/>
              </a:rPr>
              <a:t> parallel</a:t>
            </a:r>
          </a:p>
        </p:txBody>
      </p:sp>
      <p:sp>
        <p:nvSpPr>
          <p:cNvPr id="7" name="TextBox 55"/>
          <p:cNvSpPr txBox="1">
            <a:spLocks noChangeArrowheads="1"/>
          </p:cNvSpPr>
          <p:nvPr/>
        </p:nvSpPr>
        <p:spPr bwMode="auto">
          <a:xfrm>
            <a:off x="439738" y="3636963"/>
            <a:ext cx="2879725" cy="401637"/>
          </a:xfrm>
          <a:prstGeom prst="rect">
            <a:avLst/>
          </a:prstGeom>
          <a:noFill/>
          <a:ln w="9525">
            <a:noFill/>
            <a:miter lim="800000"/>
            <a:headEnd/>
            <a:tailEnd/>
          </a:ln>
        </p:spPr>
        <p:txBody>
          <a:bodyPr>
            <a:spAutoFit/>
          </a:bodyPr>
          <a:lstStyle/>
          <a:p>
            <a:pPr marL="0" lvl="1" defTabSz="914400" fontAlgn="base">
              <a:spcBef>
                <a:spcPct val="0"/>
              </a:spcBef>
              <a:spcAft>
                <a:spcPct val="0"/>
              </a:spcAft>
            </a:pPr>
            <a:r>
              <a:rPr lang="en-US" sz="2000">
                <a:solidFill>
                  <a:srgbClr val="000000"/>
                </a:solidFill>
                <a:latin typeface="+mn-lt"/>
              </a:rPr>
              <a:t>Structured Code;</a:t>
            </a:r>
          </a:p>
        </p:txBody>
      </p:sp>
      <p:sp>
        <p:nvSpPr>
          <p:cNvPr id="67591" name="TextBox 57"/>
          <p:cNvSpPr txBox="1">
            <a:spLocks noChangeArrowheads="1"/>
          </p:cNvSpPr>
          <p:nvPr/>
        </p:nvSpPr>
        <p:spPr bwMode="auto">
          <a:xfrm>
            <a:off x="428625" y="4033838"/>
            <a:ext cx="631825" cy="400050"/>
          </a:xfrm>
          <a:prstGeom prst="rect">
            <a:avLst/>
          </a:prstGeom>
          <a:noFill/>
          <a:ln w="9525">
            <a:noFill/>
            <a:miter lim="800000"/>
            <a:headEnd/>
            <a:tailEnd/>
          </a:ln>
        </p:spPr>
        <p:txBody>
          <a:bodyPr>
            <a:spAutoFit/>
          </a:bodyPr>
          <a:lstStyle/>
          <a:p>
            <a:pPr defTabSz="914400" fontAlgn="base">
              <a:spcBef>
                <a:spcPct val="0"/>
              </a:spcBef>
              <a:spcAft>
                <a:spcPct val="0"/>
              </a:spcAft>
            </a:pPr>
            <a:r>
              <a:rPr lang="en-US" sz="2000">
                <a:solidFill>
                  <a:srgbClr val="FF0000"/>
                </a:solidFill>
                <a:latin typeface="+mn-lt"/>
              </a:rPr>
              <a:t>}</a:t>
            </a:r>
          </a:p>
        </p:txBody>
      </p:sp>
      <p:sp>
        <p:nvSpPr>
          <p:cNvPr id="67592" name="TextBox 58"/>
          <p:cNvSpPr txBox="1">
            <a:spLocks noChangeArrowheads="1"/>
          </p:cNvSpPr>
          <p:nvPr/>
        </p:nvSpPr>
        <p:spPr bwMode="auto">
          <a:xfrm>
            <a:off x="390525" y="3230563"/>
            <a:ext cx="1365250" cy="400050"/>
          </a:xfrm>
          <a:prstGeom prst="rect">
            <a:avLst/>
          </a:prstGeom>
          <a:noFill/>
          <a:ln w="9525">
            <a:noFill/>
            <a:miter lim="800000"/>
            <a:headEnd/>
            <a:tailEnd/>
          </a:ln>
        </p:spPr>
        <p:txBody>
          <a:bodyPr>
            <a:spAutoFit/>
          </a:bodyPr>
          <a:lstStyle/>
          <a:p>
            <a:pPr defTabSz="914400" fontAlgn="base">
              <a:spcBef>
                <a:spcPct val="0"/>
              </a:spcBef>
              <a:spcAft>
                <a:spcPct val="0"/>
              </a:spcAft>
            </a:pPr>
            <a:r>
              <a:rPr lang="en-US" sz="2000">
                <a:solidFill>
                  <a:srgbClr val="FF0000"/>
                </a:solidFill>
                <a:latin typeface="+mn-lt"/>
              </a:rPr>
              <a:t>{</a:t>
            </a:r>
          </a:p>
        </p:txBody>
      </p:sp>
      <p:sp>
        <p:nvSpPr>
          <p:cNvPr id="13" name="Rectangle 12"/>
          <p:cNvSpPr/>
          <p:nvPr/>
        </p:nvSpPr>
        <p:spPr>
          <a:xfrm>
            <a:off x="4273550" y="2336800"/>
            <a:ext cx="4349750" cy="1084263"/>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sz="2400" dirty="0">
              <a:solidFill>
                <a:srgbClr val="FFFFFF"/>
              </a:solidFill>
            </a:endParaRPr>
          </a:p>
        </p:txBody>
      </p:sp>
      <p:sp>
        <p:nvSpPr>
          <p:cNvPr id="14" name="Rectangle 13"/>
          <p:cNvSpPr/>
          <p:nvPr/>
        </p:nvSpPr>
        <p:spPr>
          <a:xfrm>
            <a:off x="4273550" y="3798888"/>
            <a:ext cx="2557463" cy="12573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sz="2400" dirty="0">
              <a:solidFill>
                <a:srgbClr val="FFFFFF"/>
              </a:solidFill>
            </a:endParaRPr>
          </a:p>
        </p:txBody>
      </p:sp>
      <p:sp>
        <p:nvSpPr>
          <p:cNvPr id="15" name="TextBox 14"/>
          <p:cNvSpPr txBox="1">
            <a:spLocks noChangeArrowheads="1"/>
          </p:cNvSpPr>
          <p:nvPr/>
        </p:nvSpPr>
        <p:spPr bwMode="auto">
          <a:xfrm>
            <a:off x="4303713" y="2409825"/>
            <a:ext cx="4344987" cy="1200150"/>
          </a:xfrm>
          <a:prstGeom prst="rect">
            <a:avLst/>
          </a:prstGeom>
          <a:noFill/>
          <a:ln w="9525">
            <a:noFill/>
            <a:miter lim="800000"/>
            <a:headEnd/>
            <a:tailEnd/>
          </a:ln>
        </p:spPr>
        <p:txBody>
          <a:bodyPr>
            <a:spAutoFit/>
          </a:bodyPr>
          <a:lstStyle/>
          <a:p>
            <a:pPr defTabSz="914400" fontAlgn="base">
              <a:spcBef>
                <a:spcPct val="0"/>
              </a:spcBef>
              <a:spcAft>
                <a:spcPct val="0"/>
              </a:spcAft>
            </a:pPr>
            <a:r>
              <a:rPr lang="en-US" sz="1200" b="1" dirty="0">
                <a:solidFill>
                  <a:srgbClr val="000000"/>
                </a:solidFill>
                <a:latin typeface="+mn-lt"/>
                <a:ea typeface="Times New Roman" pitchFamily="18" charset="0"/>
                <a:cs typeface="Arial" charset="0"/>
              </a:rPr>
              <a:t>Setup data;</a:t>
            </a:r>
            <a:endParaRPr lang="en-US" sz="1200" dirty="0">
              <a:solidFill>
                <a:srgbClr val="000000"/>
              </a:solidFill>
              <a:latin typeface="+mn-lt"/>
              <a:ea typeface="Times New Roman" pitchFamily="18" charset="0"/>
              <a:cs typeface="Arial" charset="0"/>
            </a:endParaRPr>
          </a:p>
          <a:p>
            <a:pPr defTabSz="914400" eaLnBrk="0" fontAlgn="base" hangingPunct="0">
              <a:spcBef>
                <a:spcPct val="0"/>
              </a:spcBef>
              <a:spcAft>
                <a:spcPct val="0"/>
              </a:spcAft>
            </a:pPr>
            <a:r>
              <a:rPr lang="en-US" sz="1200" b="1" dirty="0" err="1">
                <a:solidFill>
                  <a:srgbClr val="000000"/>
                </a:solidFill>
                <a:latin typeface="+mn-lt"/>
                <a:ea typeface="Times New Roman" pitchFamily="18" charset="0"/>
                <a:cs typeface="Arial" charset="0"/>
              </a:rPr>
              <a:t>Gomp_parallel_start</a:t>
            </a:r>
            <a:r>
              <a:rPr lang="en-US" sz="1200" b="1" dirty="0">
                <a:solidFill>
                  <a:srgbClr val="000000"/>
                </a:solidFill>
                <a:latin typeface="+mn-lt"/>
                <a:ea typeface="Times New Roman" pitchFamily="18" charset="0"/>
                <a:cs typeface="Arial" charset="0"/>
              </a:rPr>
              <a:t> (&amp;</a:t>
            </a:r>
            <a:r>
              <a:rPr lang="en-US" sz="1200" b="1" dirty="0" err="1">
                <a:solidFill>
                  <a:srgbClr val="000000"/>
                </a:solidFill>
                <a:latin typeface="+mn-lt"/>
                <a:ea typeface="Times New Roman" pitchFamily="18" charset="0"/>
                <a:cs typeface="Arial" charset="0"/>
              </a:rPr>
              <a:t>subfunction</a:t>
            </a:r>
            <a:r>
              <a:rPr lang="en-US" sz="1200" b="1" dirty="0">
                <a:solidFill>
                  <a:srgbClr val="000000"/>
                </a:solidFill>
                <a:latin typeface="+mn-lt"/>
                <a:ea typeface="Times New Roman" pitchFamily="18" charset="0"/>
                <a:cs typeface="Arial" charset="0"/>
              </a:rPr>
              <a:t>, &amp;data, </a:t>
            </a:r>
            <a:r>
              <a:rPr lang="en-US" sz="1200" b="1" dirty="0" err="1">
                <a:solidFill>
                  <a:srgbClr val="000000"/>
                </a:solidFill>
                <a:latin typeface="+mn-lt"/>
                <a:ea typeface="Times New Roman" pitchFamily="18" charset="0"/>
                <a:cs typeface="Arial" charset="0"/>
              </a:rPr>
              <a:t>num_threads</a:t>
            </a:r>
            <a:r>
              <a:rPr lang="en-US" sz="1200" b="1" dirty="0">
                <a:solidFill>
                  <a:srgbClr val="000000"/>
                </a:solidFill>
                <a:latin typeface="+mn-lt"/>
                <a:ea typeface="Times New Roman" pitchFamily="18" charset="0"/>
                <a:cs typeface="Arial" charset="0"/>
              </a:rPr>
              <a:t>)</a:t>
            </a:r>
            <a:endParaRPr lang="en-US" sz="1200" dirty="0">
              <a:solidFill>
                <a:srgbClr val="000000"/>
              </a:solidFill>
              <a:latin typeface="+mn-lt"/>
              <a:ea typeface="Times New Roman" pitchFamily="18" charset="0"/>
              <a:cs typeface="Arial" charset="0"/>
            </a:endParaRPr>
          </a:p>
          <a:p>
            <a:pPr defTabSz="914400" eaLnBrk="0" fontAlgn="base" hangingPunct="0">
              <a:spcBef>
                <a:spcPct val="0"/>
              </a:spcBef>
              <a:spcAft>
                <a:spcPct val="0"/>
              </a:spcAft>
            </a:pPr>
            <a:endParaRPr lang="en-US" sz="1200" b="1" dirty="0">
              <a:solidFill>
                <a:srgbClr val="000000"/>
              </a:solidFill>
              <a:latin typeface="+mn-lt"/>
              <a:ea typeface="Times New Roman" pitchFamily="18" charset="0"/>
              <a:cs typeface="Arial" charset="0"/>
            </a:endParaRPr>
          </a:p>
          <a:p>
            <a:pPr defTabSz="914400" eaLnBrk="0" fontAlgn="base" hangingPunct="0">
              <a:spcBef>
                <a:spcPct val="0"/>
              </a:spcBef>
              <a:spcAft>
                <a:spcPct val="0"/>
              </a:spcAft>
            </a:pPr>
            <a:r>
              <a:rPr lang="en-US" sz="1200" b="1" dirty="0" err="1">
                <a:solidFill>
                  <a:srgbClr val="000000"/>
                </a:solidFill>
                <a:latin typeface="+mn-lt"/>
                <a:ea typeface="Times New Roman" pitchFamily="18" charset="0"/>
                <a:cs typeface="Arial" charset="0"/>
              </a:rPr>
              <a:t>Gomp_parallel_end</a:t>
            </a:r>
            <a:r>
              <a:rPr lang="en-US" sz="1200" b="1" dirty="0">
                <a:solidFill>
                  <a:srgbClr val="000000"/>
                </a:solidFill>
                <a:latin typeface="+mn-lt"/>
                <a:ea typeface="Times New Roman" pitchFamily="18" charset="0"/>
                <a:cs typeface="Arial" charset="0"/>
              </a:rPr>
              <a:t>();</a:t>
            </a:r>
            <a:endParaRPr lang="en-US" sz="1200" dirty="0">
              <a:solidFill>
                <a:srgbClr val="000000"/>
              </a:solidFill>
              <a:latin typeface="+mn-lt"/>
              <a:ea typeface="Times New Roman" pitchFamily="18" charset="0"/>
              <a:cs typeface="Arial" charset="0"/>
            </a:endParaRPr>
          </a:p>
          <a:p>
            <a:pPr defTabSz="914400" fontAlgn="base">
              <a:spcBef>
                <a:spcPct val="0"/>
              </a:spcBef>
              <a:spcAft>
                <a:spcPct val="0"/>
              </a:spcAft>
            </a:pPr>
            <a:endParaRPr lang="en-US" sz="2400" dirty="0">
              <a:solidFill>
                <a:srgbClr val="000000"/>
              </a:solidFill>
              <a:latin typeface="+mn-lt"/>
              <a:ea typeface="Times New Roman" pitchFamily="18" charset="0"/>
              <a:cs typeface="Arial" charset="0"/>
            </a:endParaRPr>
          </a:p>
        </p:txBody>
      </p:sp>
      <p:sp>
        <p:nvSpPr>
          <p:cNvPr id="24589" name="TextBox 15"/>
          <p:cNvSpPr txBox="1">
            <a:spLocks noChangeArrowheads="1"/>
          </p:cNvSpPr>
          <p:nvPr/>
        </p:nvSpPr>
        <p:spPr bwMode="auto">
          <a:xfrm>
            <a:off x="4367213" y="3894138"/>
            <a:ext cx="2420937" cy="1016000"/>
          </a:xfrm>
          <a:prstGeom prst="rect">
            <a:avLst/>
          </a:prstGeom>
          <a:noFill/>
          <a:ln w="9525">
            <a:noFill/>
            <a:miter lim="800000"/>
            <a:headEnd/>
            <a:tailEnd/>
          </a:ln>
        </p:spPr>
        <p:txBody>
          <a:bodyPr>
            <a:spAutoFit/>
          </a:bodyPr>
          <a:lstStyle/>
          <a:p>
            <a:pPr defTabSz="914400" fontAlgn="base">
              <a:spcBef>
                <a:spcPct val="0"/>
              </a:spcBef>
              <a:spcAft>
                <a:spcPct val="0"/>
              </a:spcAft>
            </a:pPr>
            <a:r>
              <a:rPr lang="en-US" sz="1200" b="1">
                <a:solidFill>
                  <a:srgbClr val="000000"/>
                </a:solidFill>
                <a:latin typeface="+mn-lt"/>
                <a:ea typeface="Times New Roman" pitchFamily="18" charset="0"/>
                <a:cs typeface="Arial" charset="0"/>
              </a:rPr>
              <a:t>Void subfunction (void *data)</a:t>
            </a:r>
            <a:endParaRPr lang="en-US" sz="1200">
              <a:solidFill>
                <a:srgbClr val="000000"/>
              </a:solidFill>
              <a:latin typeface="+mn-lt"/>
              <a:ea typeface="Times New Roman" pitchFamily="18" charset="0"/>
              <a:cs typeface="Arial" charset="0"/>
            </a:endParaRPr>
          </a:p>
          <a:p>
            <a:pPr defTabSz="914400" eaLnBrk="0" fontAlgn="base" hangingPunct="0">
              <a:spcBef>
                <a:spcPct val="0"/>
              </a:spcBef>
              <a:spcAft>
                <a:spcPct val="0"/>
              </a:spcAft>
            </a:pPr>
            <a:r>
              <a:rPr lang="en-US" sz="1200" b="1">
                <a:solidFill>
                  <a:srgbClr val="000000"/>
                </a:solidFill>
                <a:latin typeface="+mn-lt"/>
                <a:ea typeface="Times New Roman" pitchFamily="18" charset="0"/>
                <a:cs typeface="Arial" charset="0"/>
              </a:rPr>
              <a:t>{</a:t>
            </a:r>
            <a:endParaRPr lang="en-US" sz="1200">
              <a:solidFill>
                <a:srgbClr val="000000"/>
              </a:solidFill>
              <a:latin typeface="+mn-lt"/>
              <a:ea typeface="Times New Roman" pitchFamily="18" charset="0"/>
              <a:cs typeface="Arial" charset="0"/>
            </a:endParaRPr>
          </a:p>
          <a:p>
            <a:pPr defTabSz="914400" eaLnBrk="0" fontAlgn="base" hangingPunct="0">
              <a:spcBef>
                <a:spcPct val="0"/>
              </a:spcBef>
              <a:spcAft>
                <a:spcPct val="0"/>
              </a:spcAft>
            </a:pPr>
            <a:r>
              <a:rPr lang="en-US" sz="1200" b="1">
                <a:solidFill>
                  <a:srgbClr val="000000"/>
                </a:solidFill>
                <a:latin typeface="+mn-lt"/>
                <a:ea typeface="Times New Roman" pitchFamily="18" charset="0"/>
                <a:cs typeface="Arial" charset="0"/>
              </a:rPr>
              <a:t>   use data;</a:t>
            </a:r>
            <a:endParaRPr lang="en-US" sz="1200">
              <a:solidFill>
                <a:srgbClr val="000000"/>
              </a:solidFill>
              <a:latin typeface="+mn-lt"/>
              <a:ea typeface="Times New Roman" pitchFamily="18" charset="0"/>
              <a:cs typeface="Arial" charset="0"/>
            </a:endParaRPr>
          </a:p>
          <a:p>
            <a:pPr defTabSz="914400" eaLnBrk="0" fontAlgn="base" hangingPunct="0">
              <a:spcBef>
                <a:spcPct val="0"/>
              </a:spcBef>
              <a:spcAft>
                <a:spcPct val="0"/>
              </a:spcAft>
            </a:pPr>
            <a:r>
              <a:rPr lang="en-US" sz="1200" b="1">
                <a:solidFill>
                  <a:srgbClr val="000000"/>
                </a:solidFill>
                <a:latin typeface="+mn-lt"/>
                <a:ea typeface="Times New Roman" pitchFamily="18" charset="0"/>
                <a:cs typeface="Arial" charset="0"/>
              </a:rPr>
              <a:t>   </a:t>
            </a:r>
            <a:endParaRPr lang="en-US" sz="1200">
              <a:solidFill>
                <a:srgbClr val="000000"/>
              </a:solidFill>
              <a:latin typeface="+mn-lt"/>
              <a:ea typeface="Times New Roman" pitchFamily="18" charset="0"/>
              <a:cs typeface="Arial" charset="0"/>
            </a:endParaRPr>
          </a:p>
          <a:p>
            <a:pPr defTabSz="914400" eaLnBrk="0" fontAlgn="base" hangingPunct="0">
              <a:spcBef>
                <a:spcPct val="0"/>
              </a:spcBef>
              <a:spcAft>
                <a:spcPct val="0"/>
              </a:spcAft>
            </a:pPr>
            <a:r>
              <a:rPr lang="en-US" sz="1200" b="1">
                <a:solidFill>
                  <a:srgbClr val="000000"/>
                </a:solidFill>
                <a:latin typeface="+mn-lt"/>
                <a:ea typeface="Times New Roman" pitchFamily="18" charset="0"/>
                <a:cs typeface="Arial" charset="0"/>
              </a:rPr>
              <a:t>}</a:t>
            </a:r>
            <a:endParaRPr lang="en-US" sz="2400">
              <a:solidFill>
                <a:srgbClr val="000000"/>
              </a:solidFill>
              <a:latin typeface="+mn-lt"/>
              <a:ea typeface="Times New Roman" pitchFamily="18" charset="0"/>
              <a:cs typeface="Arial" charset="0"/>
            </a:endParaRPr>
          </a:p>
        </p:txBody>
      </p:sp>
      <p:cxnSp>
        <p:nvCxnSpPr>
          <p:cNvPr id="22" name="Elbow Connector 21"/>
          <p:cNvCxnSpPr>
            <a:stCxn id="5" idx="3"/>
            <a:endCxn id="13" idx="1"/>
          </p:cNvCxnSpPr>
          <p:nvPr/>
        </p:nvCxnSpPr>
        <p:spPr>
          <a:xfrm flipV="1">
            <a:off x="3409950" y="2878138"/>
            <a:ext cx="863600" cy="752475"/>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24" name="Elbow Connector 23"/>
          <p:cNvCxnSpPr>
            <a:stCxn id="5" idx="3"/>
            <a:endCxn id="14" idx="1"/>
          </p:cNvCxnSpPr>
          <p:nvPr/>
        </p:nvCxnSpPr>
        <p:spPr>
          <a:xfrm>
            <a:off x="3409950" y="3630613"/>
            <a:ext cx="863600" cy="796925"/>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25" name="TextBox 24"/>
          <p:cNvSpPr txBox="1">
            <a:spLocks noChangeArrowheads="1"/>
          </p:cNvSpPr>
          <p:nvPr/>
        </p:nvSpPr>
        <p:spPr bwMode="auto">
          <a:xfrm>
            <a:off x="4464050" y="4464050"/>
            <a:ext cx="1263359" cy="276999"/>
          </a:xfrm>
          <a:prstGeom prst="rect">
            <a:avLst/>
          </a:prstGeom>
          <a:noFill/>
          <a:ln w="9525">
            <a:noFill/>
            <a:miter lim="800000"/>
            <a:headEnd/>
            <a:tailEnd/>
          </a:ln>
        </p:spPr>
        <p:txBody>
          <a:bodyPr wrap="none">
            <a:spAutoFit/>
          </a:bodyPr>
          <a:lstStyle/>
          <a:p>
            <a:pPr defTabSz="914400" fontAlgn="base">
              <a:spcBef>
                <a:spcPct val="0"/>
              </a:spcBef>
              <a:spcAft>
                <a:spcPct val="0"/>
              </a:spcAft>
            </a:pPr>
            <a:r>
              <a:rPr lang="en-US" sz="1200" b="1">
                <a:solidFill>
                  <a:srgbClr val="000000"/>
                </a:solidFill>
                <a:latin typeface="+mn-lt"/>
                <a:ea typeface="Times New Roman" pitchFamily="18" charset="0"/>
                <a:cs typeface="Arial" charset="0"/>
              </a:rPr>
              <a:t>Structured Code;</a:t>
            </a:r>
            <a:endParaRPr lang="en-US" sz="1200">
              <a:solidFill>
                <a:srgbClr val="000000"/>
              </a:solidFill>
              <a:latin typeface="+mn-lt"/>
              <a:ea typeface="Times New Roman" pitchFamily="18" charset="0"/>
              <a:cs typeface="Arial" charset="0"/>
            </a:endParaRPr>
          </a:p>
        </p:txBody>
      </p:sp>
      <p:sp>
        <p:nvSpPr>
          <p:cNvPr id="26" name="TextBox 25"/>
          <p:cNvSpPr txBox="1">
            <a:spLocks noChangeArrowheads="1"/>
          </p:cNvSpPr>
          <p:nvPr/>
        </p:nvSpPr>
        <p:spPr bwMode="auto">
          <a:xfrm>
            <a:off x="4303713" y="2774950"/>
            <a:ext cx="1849437" cy="277813"/>
          </a:xfrm>
          <a:prstGeom prst="rect">
            <a:avLst/>
          </a:prstGeom>
          <a:noFill/>
          <a:ln w="9525">
            <a:noFill/>
            <a:miter lim="800000"/>
            <a:headEnd/>
            <a:tailEnd/>
          </a:ln>
        </p:spPr>
        <p:txBody>
          <a:bodyPr>
            <a:spAutoFit/>
          </a:bodyPr>
          <a:lstStyle/>
          <a:p>
            <a:pPr defTabSz="914400" fontAlgn="base">
              <a:spcBef>
                <a:spcPct val="0"/>
              </a:spcBef>
              <a:spcAft>
                <a:spcPct val="0"/>
              </a:spcAft>
            </a:pPr>
            <a:r>
              <a:rPr lang="en-US" sz="1200" b="1">
                <a:solidFill>
                  <a:srgbClr val="000000"/>
                </a:solidFill>
                <a:latin typeface="+mn-lt"/>
                <a:ea typeface="Times New Roman" pitchFamily="18" charset="0"/>
                <a:cs typeface="Arial" charset="0"/>
              </a:rPr>
              <a:t>Subfunction(&amp;data);</a:t>
            </a:r>
            <a:endParaRPr lang="en-US" sz="2400">
              <a:solidFill>
                <a:srgbClr val="000000"/>
              </a:solidFill>
              <a:latin typeface="+mn-lt"/>
              <a:ea typeface="Times New Roman" pitchFamily="18" charset="0"/>
              <a:cs typeface="Arial" charset="0"/>
            </a:endParaRPr>
          </a:p>
        </p:txBody>
      </p:sp>
      <p:sp>
        <p:nvSpPr>
          <p:cNvPr id="20" name="Right Brace 19"/>
          <p:cNvSpPr/>
          <p:nvPr/>
        </p:nvSpPr>
        <p:spPr>
          <a:xfrm rot="5400000">
            <a:off x="3729038" y="4860925"/>
            <a:ext cx="234950" cy="901700"/>
          </a:xfrm>
          <a:prstGeom prst="rightBrace">
            <a:avLst/>
          </a:prstGeom>
        </p:spPr>
        <p:style>
          <a:lnRef idx="2">
            <a:schemeClr val="accent1"/>
          </a:lnRef>
          <a:fillRef idx="0">
            <a:schemeClr val="accent1"/>
          </a:fillRef>
          <a:effectRef idx="1">
            <a:schemeClr val="accent1"/>
          </a:effectRef>
          <a:fontRef idx="minor">
            <a:schemeClr val="tx1"/>
          </a:fontRef>
        </p:style>
        <p:txBody>
          <a:bodyPr anchor="ctr"/>
          <a:lstStyle/>
          <a:p>
            <a:pPr algn="ctr" defTabSz="914400" fontAlgn="base">
              <a:spcBef>
                <a:spcPct val="0"/>
              </a:spcBef>
              <a:spcAft>
                <a:spcPct val="0"/>
              </a:spcAft>
              <a:defRPr/>
            </a:pPr>
            <a:endParaRPr lang="en-US" sz="2400">
              <a:solidFill>
                <a:srgbClr val="000000"/>
              </a:solidFill>
            </a:endParaRPr>
          </a:p>
        </p:txBody>
      </p:sp>
      <p:sp>
        <p:nvSpPr>
          <p:cNvPr id="21" name="TextBox 20"/>
          <p:cNvSpPr txBox="1">
            <a:spLocks noChangeArrowheads="1"/>
          </p:cNvSpPr>
          <p:nvPr/>
        </p:nvSpPr>
        <p:spPr bwMode="auto">
          <a:xfrm>
            <a:off x="2273300" y="5451475"/>
            <a:ext cx="3170238" cy="369888"/>
          </a:xfrm>
          <a:prstGeom prst="rect">
            <a:avLst/>
          </a:prstGeom>
          <a:noFill/>
          <a:ln w="9525">
            <a:solidFill>
              <a:srgbClr val="0066FF"/>
            </a:solidFill>
            <a:miter lim="800000"/>
            <a:headEnd/>
            <a:tailEnd/>
          </a:ln>
        </p:spPr>
        <p:txBody>
          <a:bodyPr>
            <a:spAutoFit/>
          </a:bodyPr>
          <a:lstStyle/>
          <a:p>
            <a:pPr algn="ctr" defTabSz="914400" fontAlgn="base">
              <a:spcBef>
                <a:spcPct val="0"/>
              </a:spcBef>
              <a:spcAft>
                <a:spcPct val="0"/>
              </a:spcAft>
            </a:pPr>
            <a:r>
              <a:rPr lang="en-US">
                <a:solidFill>
                  <a:srgbClr val="000000"/>
                </a:solidFill>
                <a:latin typeface="+mn-lt"/>
              </a:rPr>
              <a:t>Compiler Translation</a:t>
            </a:r>
          </a:p>
        </p:txBody>
      </p:sp>
      <p:sp>
        <p:nvSpPr>
          <p:cNvPr id="23" name="TextBox 22"/>
          <p:cNvSpPr txBox="1"/>
          <p:nvPr/>
        </p:nvSpPr>
        <p:spPr>
          <a:xfrm>
            <a:off x="3519487" y="6477000"/>
            <a:ext cx="3109913" cy="369332"/>
          </a:xfrm>
          <a:prstGeom prst="rect">
            <a:avLst/>
          </a:prstGeom>
          <a:noFill/>
        </p:spPr>
        <p:txBody>
          <a:bodyPr wrap="square" rtlCol="0">
            <a:spAutoFit/>
          </a:bodyPr>
          <a:lstStyle/>
          <a:p>
            <a:r>
              <a:rPr lang="en-US" dirty="0" smtClean="0">
                <a:latin typeface="+mn-lt"/>
              </a:rPr>
              <a:t>Source: Reference #3</a:t>
            </a:r>
            <a:endParaRPr lang="en-US" dirty="0">
              <a:latin typeface="+mn-lt"/>
            </a:endParaRPr>
          </a:p>
        </p:txBody>
      </p:sp>
    </p:spTree>
    <p:extLst>
      <p:ext uri="{BB962C8B-B14F-4D97-AF65-F5344CB8AC3E}">
        <p14:creationId xmlns="" xmlns:p14="http://schemas.microsoft.com/office/powerpoint/2010/main" val="37717303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507" y="1737311"/>
            <a:ext cx="184666" cy="369332"/>
          </a:xfrm>
          <a:prstGeom prst="rect">
            <a:avLst/>
          </a:prstGeom>
          <a:noFill/>
        </p:spPr>
        <p:txBody>
          <a:bodyPr wrap="none" rtlCol="0">
            <a:spAutoFit/>
          </a:bodyPr>
          <a:lstStyle/>
          <a:p>
            <a:endParaRPr lang="en-US"/>
          </a:p>
        </p:txBody>
      </p:sp>
      <p:sp>
        <p:nvSpPr>
          <p:cNvPr id="6" name="Rectangle 5"/>
          <p:cNvSpPr/>
          <p:nvPr/>
        </p:nvSpPr>
        <p:spPr>
          <a:xfrm>
            <a:off x="387477" y="866775"/>
            <a:ext cx="8490516" cy="5632311"/>
          </a:xfrm>
          <a:prstGeom prst="rect">
            <a:avLst/>
          </a:prstGeom>
        </p:spPr>
        <p:txBody>
          <a:bodyPr wrap="square">
            <a:spAutoFit/>
          </a:bodyPr>
          <a:lstStyle/>
          <a:p>
            <a:pPr marL="342900" indent="-342900">
              <a:buFont typeface="+mj-lt"/>
              <a:buAutoNum type="arabicPeriod"/>
            </a:pPr>
            <a:r>
              <a:rPr lang="en-US" i="1" dirty="0" smtClean="0">
                <a:latin typeface="+mn-lt"/>
              </a:rPr>
              <a:t>Using </a:t>
            </a:r>
            <a:r>
              <a:rPr lang="en-US" i="1" dirty="0" err="1" smtClean="0">
                <a:latin typeface="+mn-lt"/>
              </a:rPr>
              <a:t>OpenMP</a:t>
            </a:r>
            <a:r>
              <a:rPr lang="en-US" dirty="0" smtClean="0">
                <a:latin typeface="+mn-lt"/>
              </a:rPr>
              <a:t>, B. Chapman, G. </a:t>
            </a:r>
            <a:r>
              <a:rPr lang="en-US" dirty="0" err="1" smtClean="0">
                <a:latin typeface="+mn-lt"/>
              </a:rPr>
              <a:t>Jost</a:t>
            </a:r>
            <a:r>
              <a:rPr lang="en-US" dirty="0" smtClean="0">
                <a:latin typeface="+mn-lt"/>
              </a:rPr>
              <a:t>, R. Van </a:t>
            </a:r>
            <a:r>
              <a:rPr lang="en-US" dirty="0" err="1" smtClean="0">
                <a:latin typeface="+mn-lt"/>
              </a:rPr>
              <a:t>Der</a:t>
            </a:r>
            <a:r>
              <a:rPr lang="en-US" dirty="0" smtClean="0">
                <a:latin typeface="+mn-lt"/>
              </a:rPr>
              <a:t> Pas </a:t>
            </a:r>
            <a:r>
              <a:rPr lang="en-US" dirty="0" smtClean="0">
                <a:latin typeface="+mn-lt"/>
                <a:hlinkClick r:id="rId3"/>
              </a:rPr>
              <a:t>http</a:t>
            </a:r>
            <a:r>
              <a:rPr lang="en-US" dirty="0">
                <a:latin typeface="+mn-lt"/>
                <a:hlinkClick r:id="rId3"/>
              </a:rPr>
              <a:t>://www.amazon.com/Using-OpenMP-Programming-Engineering-Computation/dp/0262533022</a:t>
            </a:r>
            <a:r>
              <a:rPr lang="en-US" dirty="0" smtClean="0">
                <a:latin typeface="+mn-lt"/>
                <a:hlinkClick r:id="rId3"/>
              </a:rPr>
              <a:t>/</a:t>
            </a:r>
            <a:r>
              <a:rPr lang="en-US" dirty="0" smtClean="0">
                <a:latin typeface="+mn-lt"/>
              </a:rPr>
              <a:t/>
            </a:r>
            <a:br>
              <a:rPr lang="en-US" dirty="0" smtClean="0">
                <a:latin typeface="+mn-lt"/>
              </a:rPr>
            </a:br>
            <a:endParaRPr lang="en-US" dirty="0" smtClean="0">
              <a:latin typeface="+mn-lt"/>
            </a:endParaRPr>
          </a:p>
          <a:p>
            <a:pPr marL="342900" indent="-342900">
              <a:buFont typeface="+mj-lt"/>
              <a:buAutoNum type="arabicPeriod"/>
            </a:pPr>
            <a:r>
              <a:rPr lang="en-US" i="1" dirty="0" smtClean="0">
                <a:latin typeface="+mn-lt"/>
              </a:rPr>
              <a:t>Introduction to </a:t>
            </a:r>
            <a:r>
              <a:rPr lang="en-US" i="1" dirty="0" err="1" smtClean="0">
                <a:latin typeface="+mn-lt"/>
              </a:rPr>
              <a:t>OpenMP</a:t>
            </a:r>
            <a:r>
              <a:rPr lang="en-US" i="1" dirty="0" smtClean="0">
                <a:latin typeface="+mn-lt"/>
              </a:rPr>
              <a:t>  </a:t>
            </a:r>
            <a:r>
              <a:rPr lang="en-US" dirty="0" smtClean="0">
                <a:latin typeface="+mn-lt"/>
                <a:hlinkClick r:id="rId4"/>
              </a:rPr>
              <a:t>http</a:t>
            </a:r>
            <a:r>
              <a:rPr lang="en-US" dirty="0">
                <a:latin typeface="+mn-lt"/>
                <a:hlinkClick r:id="rId4"/>
              </a:rPr>
              <a:t>://</a:t>
            </a:r>
            <a:r>
              <a:rPr lang="en-US" dirty="0" smtClean="0">
                <a:latin typeface="+mn-lt"/>
                <a:hlinkClick r:id="rId4"/>
              </a:rPr>
              <a:t>community.topcoder.com/tc?module=Static&amp;d1=features&amp;d2=091106</a:t>
            </a:r>
            <a:endParaRPr lang="en-US" dirty="0" smtClean="0">
              <a:latin typeface="+mn-lt"/>
            </a:endParaRPr>
          </a:p>
          <a:p>
            <a:pPr marL="342900" indent="-342900">
              <a:buFont typeface="+mj-lt"/>
              <a:buAutoNum type="arabicPeriod"/>
            </a:pPr>
            <a:endParaRPr lang="en-US" dirty="0" smtClean="0">
              <a:latin typeface="+mn-lt"/>
            </a:endParaRPr>
          </a:p>
          <a:p>
            <a:pPr marL="342900" indent="-342900">
              <a:buFont typeface="+mj-lt"/>
              <a:buAutoNum type="arabicPeriod"/>
            </a:pPr>
            <a:r>
              <a:rPr lang="en-US" i="1" dirty="0" smtClean="0">
                <a:latin typeface="+mn-lt"/>
              </a:rPr>
              <a:t>Multiple Presentations </a:t>
            </a:r>
            <a:r>
              <a:rPr lang="en-US" dirty="0" smtClean="0">
                <a:latin typeface="+mn-lt"/>
              </a:rPr>
              <a:t>Eric Stotzer (TI), Barbara Chapman (UH), Yogesh Siraswar(TI) </a:t>
            </a:r>
          </a:p>
          <a:p>
            <a:pPr marL="342900" indent="-342900">
              <a:buFont typeface="+mj-lt"/>
              <a:buAutoNum type="arabicPeriod"/>
            </a:pPr>
            <a:endParaRPr lang="en-US" i="1" dirty="0" smtClean="0">
              <a:latin typeface="+mn-lt"/>
            </a:endParaRPr>
          </a:p>
          <a:p>
            <a:pPr marL="342900" indent="-342900">
              <a:buFont typeface="+mj-lt"/>
              <a:buAutoNum type="arabicPeriod"/>
            </a:pPr>
            <a:r>
              <a:rPr lang="en-US" i="1" dirty="0" err="1" smtClean="0">
                <a:latin typeface="+mn-lt"/>
              </a:rPr>
              <a:t>OpenMP</a:t>
            </a:r>
            <a:r>
              <a:rPr lang="en-US" i="1" dirty="0" smtClean="0">
                <a:latin typeface="+mn-lt"/>
              </a:rPr>
              <a:t> Specification,</a:t>
            </a:r>
            <a:r>
              <a:rPr lang="en-US" dirty="0" smtClean="0">
                <a:latin typeface="+mn-lt"/>
              </a:rPr>
              <a:t> </a:t>
            </a:r>
            <a:r>
              <a:rPr lang="en-US" dirty="0" smtClean="0">
                <a:latin typeface="+mn-lt"/>
                <a:hlinkClick r:id="rId5"/>
              </a:rPr>
              <a:t>http://openmp.org/wp/openmp-specifications/</a:t>
            </a:r>
            <a:endParaRPr lang="en-US" dirty="0" smtClean="0">
              <a:latin typeface="+mn-lt"/>
            </a:endParaRPr>
          </a:p>
          <a:p>
            <a:pPr marL="342900" indent="-342900">
              <a:buFont typeface="+mj-lt"/>
              <a:buAutoNum type="arabicPeriod"/>
            </a:pPr>
            <a:endParaRPr lang="en-US" i="1" dirty="0" smtClean="0">
              <a:latin typeface="+mn-lt"/>
            </a:endParaRPr>
          </a:p>
          <a:p>
            <a:pPr marL="342900" indent="-342900">
              <a:buFont typeface="+mj-lt"/>
              <a:buAutoNum type="arabicPeriod"/>
            </a:pPr>
            <a:r>
              <a:rPr lang="en-US" i="1" dirty="0" err="1" smtClean="0">
                <a:latin typeface="+mn-lt"/>
              </a:rPr>
              <a:t>OpenMP</a:t>
            </a:r>
            <a:r>
              <a:rPr lang="en-US" i="1" dirty="0" smtClean="0">
                <a:latin typeface="+mn-lt"/>
              </a:rPr>
              <a:t> Runtime for SYS/BIOS User’s Guide</a:t>
            </a:r>
            <a:br>
              <a:rPr lang="en-US" i="1" dirty="0" smtClean="0">
                <a:latin typeface="+mn-lt"/>
              </a:rPr>
            </a:br>
            <a:r>
              <a:rPr lang="en-US" dirty="0" smtClean="0">
                <a:latin typeface="+mn-lt"/>
              </a:rPr>
              <a:t>Included in OMP/docs folder when you install MCSDK 2.1</a:t>
            </a:r>
            <a:endParaRPr lang="en-US" dirty="0">
              <a:latin typeface="+mn-lt"/>
            </a:endParaRPr>
          </a:p>
          <a:p>
            <a:pPr marL="342900" indent="-342900">
              <a:buFont typeface="+mj-lt"/>
              <a:buAutoNum type="arabicPeriod"/>
            </a:pPr>
            <a:endParaRPr lang="en-US" u="sng" dirty="0" smtClean="0">
              <a:latin typeface="+mn-lt"/>
            </a:endParaRPr>
          </a:p>
          <a:p>
            <a:pPr marL="342900" indent="-342900">
              <a:buFont typeface="+mj-lt"/>
              <a:buAutoNum type="arabicPeriod"/>
            </a:pPr>
            <a:r>
              <a:rPr lang="en-US" i="1" dirty="0" smtClean="0">
                <a:latin typeface="+mn-lt"/>
              </a:rPr>
              <a:t>MCSDK  2.1 Addendum</a:t>
            </a:r>
            <a:r>
              <a:rPr lang="en-US" dirty="0" smtClean="0">
                <a:latin typeface="+mn-lt"/>
              </a:rPr>
              <a:t/>
            </a:r>
            <a:br>
              <a:rPr lang="en-US" dirty="0" smtClean="0">
                <a:latin typeface="+mn-lt"/>
              </a:rPr>
            </a:br>
            <a:r>
              <a:rPr lang="en-US" dirty="0" smtClean="0">
                <a:latin typeface="+mn-lt"/>
              </a:rPr>
              <a:t>Included in MCSDK/docs folder when you install MCSDK 2.1</a:t>
            </a:r>
          </a:p>
          <a:p>
            <a:pPr marL="342900" indent="-342900">
              <a:buFont typeface="+mj-lt"/>
              <a:buAutoNum type="arabicPeriod"/>
            </a:pPr>
            <a:endParaRPr lang="en-US" dirty="0" smtClean="0">
              <a:latin typeface="+mn-lt"/>
            </a:endParaRPr>
          </a:p>
          <a:p>
            <a:pPr marL="342900" indent="-342900">
              <a:buFont typeface="+mj-lt"/>
              <a:buAutoNum type="arabicPeriod"/>
            </a:pPr>
            <a:r>
              <a:rPr lang="en-US" dirty="0" smtClean="0">
                <a:latin typeface="+mn-lt"/>
              </a:rPr>
              <a:t>TI Internal MCSDK alpha download link: </a:t>
            </a:r>
            <a:r>
              <a:rPr lang="en-US" u="sng" dirty="0" smtClean="0">
                <a:latin typeface="+mn-lt"/>
                <a:hlinkClick r:id="rId6"/>
              </a:rPr>
              <a:t>http://tigt_qa.gt.design.ti.com/qacm/test_area/BIOS-MCSDK/02_01_00_00/index_FDS.html</a:t>
            </a:r>
            <a:endParaRPr lang="en-US" u="sng" dirty="0" smtClean="0">
              <a:latin typeface="+mn-lt"/>
            </a:endParaRPr>
          </a:p>
          <a:p>
            <a:pPr marL="285750" indent="-285750">
              <a:buFont typeface="Arial"/>
              <a:buChar char="•"/>
            </a:pPr>
            <a:endParaRPr lang="en-US" dirty="0" smtClean="0"/>
          </a:p>
        </p:txBody>
      </p:sp>
      <p:sp>
        <p:nvSpPr>
          <p:cNvPr id="5" name="Title 1"/>
          <p:cNvSpPr txBox="1">
            <a:spLocks/>
          </p:cNvSpPr>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eaLnBrk="0" hangingPunct="0"/>
            <a:r>
              <a:rPr lang="en-US" sz="4000" kern="0" dirty="0" smtClean="0">
                <a:latin typeface="Arial" pitchFamily="34" charset="0"/>
                <a:ea typeface="+mj-ea"/>
                <a:cs typeface="Arial" pitchFamily="34" charset="0"/>
              </a:rPr>
              <a:t>References</a:t>
            </a:r>
          </a:p>
        </p:txBody>
      </p:sp>
    </p:spTree>
    <p:extLst>
      <p:ext uri="{BB962C8B-B14F-4D97-AF65-F5344CB8AC3E}">
        <p14:creationId xmlns="" xmlns:p14="http://schemas.microsoft.com/office/powerpoint/2010/main" val="10016342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2"/>
          <p:cNvSpPr txBox="1">
            <a:spLocks noChangeArrowheads="1"/>
          </p:cNvSpPr>
          <p:nvPr/>
        </p:nvSpPr>
        <p:spPr bwMode="auto">
          <a:xfrm>
            <a:off x="434570" y="2595006"/>
            <a:ext cx="8078787" cy="838200"/>
          </a:xfrm>
          <a:prstGeom prst="rect">
            <a:avLst/>
          </a:prstGeom>
          <a:noFill/>
          <a:ln>
            <a:noFill/>
          </a:ln>
          <a:effectLst/>
          <a:extLst/>
        </p:spPr>
        <p:txBody>
          <a:bodyPr anchor="ctr"/>
          <a:lstStyle>
            <a:lvl1pPr algn="l" rtl="0" fontAlgn="base">
              <a:lnSpc>
                <a:spcPct val="85000"/>
              </a:lnSpc>
              <a:spcBef>
                <a:spcPct val="0"/>
              </a:spcBef>
              <a:spcAft>
                <a:spcPct val="0"/>
              </a:spcAft>
              <a:defRPr sz="3200" b="1">
                <a:solidFill>
                  <a:srgbClr val="FF0000"/>
                </a:solidFill>
                <a:latin typeface="+mj-lt"/>
                <a:ea typeface="+mj-ea"/>
                <a:cs typeface="+mj-cs"/>
              </a:defRPr>
            </a:lvl1pPr>
            <a:lvl2pPr algn="l" rtl="0" fontAlgn="base">
              <a:lnSpc>
                <a:spcPct val="85000"/>
              </a:lnSpc>
              <a:spcBef>
                <a:spcPct val="0"/>
              </a:spcBef>
              <a:spcAft>
                <a:spcPct val="0"/>
              </a:spcAft>
              <a:defRPr sz="3200" b="1">
                <a:solidFill>
                  <a:srgbClr val="FF0000"/>
                </a:solidFill>
                <a:latin typeface="Arial" charset="0"/>
                <a:ea typeface="ＭＳ Ｐゴシック" charset="0"/>
              </a:defRPr>
            </a:lvl2pPr>
            <a:lvl3pPr algn="l" rtl="0" fontAlgn="base">
              <a:lnSpc>
                <a:spcPct val="85000"/>
              </a:lnSpc>
              <a:spcBef>
                <a:spcPct val="0"/>
              </a:spcBef>
              <a:spcAft>
                <a:spcPct val="0"/>
              </a:spcAft>
              <a:defRPr sz="3200" b="1">
                <a:solidFill>
                  <a:srgbClr val="FF0000"/>
                </a:solidFill>
                <a:latin typeface="Arial" charset="0"/>
                <a:ea typeface="ＭＳ Ｐゴシック" charset="0"/>
              </a:defRPr>
            </a:lvl3pPr>
            <a:lvl4pPr algn="l" rtl="0" fontAlgn="base">
              <a:lnSpc>
                <a:spcPct val="85000"/>
              </a:lnSpc>
              <a:spcBef>
                <a:spcPct val="0"/>
              </a:spcBef>
              <a:spcAft>
                <a:spcPct val="0"/>
              </a:spcAft>
              <a:defRPr sz="3200" b="1">
                <a:solidFill>
                  <a:srgbClr val="FF0000"/>
                </a:solidFill>
                <a:latin typeface="Arial" charset="0"/>
                <a:ea typeface="ＭＳ Ｐゴシック" charset="0"/>
              </a:defRPr>
            </a:lvl4pPr>
            <a:lvl5pPr algn="l" rtl="0" fontAlgn="base">
              <a:lnSpc>
                <a:spcPct val="85000"/>
              </a:lnSpc>
              <a:spcBef>
                <a:spcPct val="0"/>
              </a:spcBef>
              <a:spcAft>
                <a:spcPct val="0"/>
              </a:spcAft>
              <a:defRPr sz="3200" b="1">
                <a:solidFill>
                  <a:srgbClr val="FF0000"/>
                </a:solidFill>
                <a:latin typeface="Arial" charset="0"/>
                <a:ea typeface="ＭＳ Ｐゴシック" charset="0"/>
              </a:defRPr>
            </a:lvl5pPr>
            <a:lvl6pPr marL="457200" algn="l" rtl="0" fontAlgn="base">
              <a:lnSpc>
                <a:spcPct val="85000"/>
              </a:lnSpc>
              <a:spcBef>
                <a:spcPct val="0"/>
              </a:spcBef>
              <a:spcAft>
                <a:spcPct val="0"/>
              </a:spcAft>
              <a:defRPr sz="3200" b="1">
                <a:solidFill>
                  <a:srgbClr val="FF0000"/>
                </a:solidFill>
                <a:latin typeface="Arial" charset="0"/>
                <a:ea typeface="ＭＳ Ｐゴシック" charset="0"/>
              </a:defRPr>
            </a:lvl6pPr>
            <a:lvl7pPr marL="914400" algn="l" rtl="0" fontAlgn="base">
              <a:lnSpc>
                <a:spcPct val="85000"/>
              </a:lnSpc>
              <a:spcBef>
                <a:spcPct val="0"/>
              </a:spcBef>
              <a:spcAft>
                <a:spcPct val="0"/>
              </a:spcAft>
              <a:defRPr sz="3200" b="1">
                <a:solidFill>
                  <a:srgbClr val="FF0000"/>
                </a:solidFill>
                <a:latin typeface="Arial" charset="0"/>
                <a:ea typeface="ＭＳ Ｐゴシック" charset="0"/>
              </a:defRPr>
            </a:lvl7pPr>
            <a:lvl8pPr marL="1371600" algn="l" rtl="0" fontAlgn="base">
              <a:lnSpc>
                <a:spcPct val="85000"/>
              </a:lnSpc>
              <a:spcBef>
                <a:spcPct val="0"/>
              </a:spcBef>
              <a:spcAft>
                <a:spcPct val="0"/>
              </a:spcAft>
              <a:defRPr sz="3200" b="1">
                <a:solidFill>
                  <a:srgbClr val="FF0000"/>
                </a:solidFill>
                <a:latin typeface="Arial" charset="0"/>
                <a:ea typeface="ＭＳ Ｐゴシック" charset="0"/>
              </a:defRPr>
            </a:lvl8pPr>
            <a:lvl9pPr marL="1828800" algn="l" rtl="0" fontAlgn="base">
              <a:lnSpc>
                <a:spcPct val="85000"/>
              </a:lnSpc>
              <a:spcBef>
                <a:spcPct val="0"/>
              </a:spcBef>
              <a:spcAft>
                <a:spcPct val="0"/>
              </a:spcAft>
              <a:defRPr sz="3200" b="1">
                <a:solidFill>
                  <a:srgbClr val="FF0000"/>
                </a:solidFill>
                <a:latin typeface="Arial" charset="0"/>
                <a:ea typeface="ＭＳ Ｐゴシック" charset="0"/>
              </a:defRPr>
            </a:lvl9pPr>
          </a:lstStyle>
          <a:p>
            <a:pPr defTabSz="914400">
              <a:defRPr/>
            </a:pPr>
            <a:r>
              <a:rPr lang="en-US" kern="0" dirty="0" smtClean="0">
                <a:latin typeface="Arial"/>
                <a:ea typeface="ＭＳ Ｐゴシック"/>
              </a:rPr>
              <a:t>Backup Slides</a:t>
            </a:r>
          </a:p>
        </p:txBody>
      </p:sp>
      <p:sp>
        <p:nvSpPr>
          <p:cNvPr id="2" name="TextBox 1"/>
          <p:cNvSpPr txBox="1"/>
          <p:nvPr/>
        </p:nvSpPr>
        <p:spPr>
          <a:xfrm>
            <a:off x="12700507" y="1737311"/>
            <a:ext cx="184666" cy="369332"/>
          </a:xfrm>
          <a:prstGeom prst="rect">
            <a:avLst/>
          </a:prstGeom>
          <a:noFill/>
        </p:spPr>
        <p:txBody>
          <a:bodyPr wrap="none" rtlCol="0">
            <a:spAutoFit/>
          </a:bodyPr>
          <a:lstStyle/>
          <a:p>
            <a:endParaRPr lang="en-US"/>
          </a:p>
        </p:txBody>
      </p:sp>
    </p:spTree>
    <p:extLst>
      <p:ext uri="{BB962C8B-B14F-4D97-AF65-F5344CB8AC3E}">
        <p14:creationId xmlns="" xmlns:p14="http://schemas.microsoft.com/office/powerpoint/2010/main" val="76680570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2"/>
          <p:cNvSpPr txBox="1">
            <a:spLocks noChangeArrowheads="1"/>
          </p:cNvSpPr>
          <p:nvPr/>
        </p:nvSpPr>
        <p:spPr bwMode="auto">
          <a:xfrm>
            <a:off x="264358" y="28575"/>
            <a:ext cx="8078787" cy="838200"/>
          </a:xfrm>
          <a:prstGeom prst="rect">
            <a:avLst/>
          </a:prstGeom>
          <a:noFill/>
          <a:ln>
            <a:noFill/>
          </a:ln>
          <a:effectLst/>
          <a:extLst/>
        </p:spPr>
        <p:txBody>
          <a:bodyPr anchor="ctr"/>
          <a:lstStyle>
            <a:lvl1pPr algn="l" rtl="0" fontAlgn="base">
              <a:lnSpc>
                <a:spcPct val="85000"/>
              </a:lnSpc>
              <a:spcBef>
                <a:spcPct val="0"/>
              </a:spcBef>
              <a:spcAft>
                <a:spcPct val="0"/>
              </a:spcAft>
              <a:defRPr sz="3200" b="1">
                <a:solidFill>
                  <a:srgbClr val="FF0000"/>
                </a:solidFill>
                <a:latin typeface="+mj-lt"/>
                <a:ea typeface="+mj-ea"/>
                <a:cs typeface="+mj-cs"/>
              </a:defRPr>
            </a:lvl1pPr>
            <a:lvl2pPr algn="l" rtl="0" fontAlgn="base">
              <a:lnSpc>
                <a:spcPct val="85000"/>
              </a:lnSpc>
              <a:spcBef>
                <a:spcPct val="0"/>
              </a:spcBef>
              <a:spcAft>
                <a:spcPct val="0"/>
              </a:spcAft>
              <a:defRPr sz="3200" b="1">
                <a:solidFill>
                  <a:srgbClr val="FF0000"/>
                </a:solidFill>
                <a:latin typeface="Arial" charset="0"/>
                <a:ea typeface="ＭＳ Ｐゴシック" charset="0"/>
              </a:defRPr>
            </a:lvl2pPr>
            <a:lvl3pPr algn="l" rtl="0" fontAlgn="base">
              <a:lnSpc>
                <a:spcPct val="85000"/>
              </a:lnSpc>
              <a:spcBef>
                <a:spcPct val="0"/>
              </a:spcBef>
              <a:spcAft>
                <a:spcPct val="0"/>
              </a:spcAft>
              <a:defRPr sz="3200" b="1">
                <a:solidFill>
                  <a:srgbClr val="FF0000"/>
                </a:solidFill>
                <a:latin typeface="Arial" charset="0"/>
                <a:ea typeface="ＭＳ Ｐゴシック" charset="0"/>
              </a:defRPr>
            </a:lvl3pPr>
            <a:lvl4pPr algn="l" rtl="0" fontAlgn="base">
              <a:lnSpc>
                <a:spcPct val="85000"/>
              </a:lnSpc>
              <a:spcBef>
                <a:spcPct val="0"/>
              </a:spcBef>
              <a:spcAft>
                <a:spcPct val="0"/>
              </a:spcAft>
              <a:defRPr sz="3200" b="1">
                <a:solidFill>
                  <a:srgbClr val="FF0000"/>
                </a:solidFill>
                <a:latin typeface="Arial" charset="0"/>
                <a:ea typeface="ＭＳ Ｐゴシック" charset="0"/>
              </a:defRPr>
            </a:lvl4pPr>
            <a:lvl5pPr algn="l" rtl="0" fontAlgn="base">
              <a:lnSpc>
                <a:spcPct val="85000"/>
              </a:lnSpc>
              <a:spcBef>
                <a:spcPct val="0"/>
              </a:spcBef>
              <a:spcAft>
                <a:spcPct val="0"/>
              </a:spcAft>
              <a:defRPr sz="3200" b="1">
                <a:solidFill>
                  <a:srgbClr val="FF0000"/>
                </a:solidFill>
                <a:latin typeface="Arial" charset="0"/>
                <a:ea typeface="ＭＳ Ｐゴシック" charset="0"/>
              </a:defRPr>
            </a:lvl5pPr>
            <a:lvl6pPr marL="457200" algn="l" rtl="0" fontAlgn="base">
              <a:lnSpc>
                <a:spcPct val="85000"/>
              </a:lnSpc>
              <a:spcBef>
                <a:spcPct val="0"/>
              </a:spcBef>
              <a:spcAft>
                <a:spcPct val="0"/>
              </a:spcAft>
              <a:defRPr sz="3200" b="1">
                <a:solidFill>
                  <a:srgbClr val="FF0000"/>
                </a:solidFill>
                <a:latin typeface="Arial" charset="0"/>
                <a:ea typeface="ＭＳ Ｐゴシック" charset="0"/>
              </a:defRPr>
            </a:lvl6pPr>
            <a:lvl7pPr marL="914400" algn="l" rtl="0" fontAlgn="base">
              <a:lnSpc>
                <a:spcPct val="85000"/>
              </a:lnSpc>
              <a:spcBef>
                <a:spcPct val="0"/>
              </a:spcBef>
              <a:spcAft>
                <a:spcPct val="0"/>
              </a:spcAft>
              <a:defRPr sz="3200" b="1">
                <a:solidFill>
                  <a:srgbClr val="FF0000"/>
                </a:solidFill>
                <a:latin typeface="Arial" charset="0"/>
                <a:ea typeface="ＭＳ Ｐゴシック" charset="0"/>
              </a:defRPr>
            </a:lvl7pPr>
            <a:lvl8pPr marL="1371600" algn="l" rtl="0" fontAlgn="base">
              <a:lnSpc>
                <a:spcPct val="85000"/>
              </a:lnSpc>
              <a:spcBef>
                <a:spcPct val="0"/>
              </a:spcBef>
              <a:spcAft>
                <a:spcPct val="0"/>
              </a:spcAft>
              <a:defRPr sz="3200" b="1">
                <a:solidFill>
                  <a:srgbClr val="FF0000"/>
                </a:solidFill>
                <a:latin typeface="Arial" charset="0"/>
                <a:ea typeface="ＭＳ Ｐゴシック" charset="0"/>
              </a:defRPr>
            </a:lvl8pPr>
            <a:lvl9pPr marL="1828800" algn="l" rtl="0" fontAlgn="base">
              <a:lnSpc>
                <a:spcPct val="85000"/>
              </a:lnSpc>
              <a:spcBef>
                <a:spcPct val="0"/>
              </a:spcBef>
              <a:spcAft>
                <a:spcPct val="0"/>
              </a:spcAft>
              <a:defRPr sz="3200" b="1">
                <a:solidFill>
                  <a:srgbClr val="FF0000"/>
                </a:solidFill>
                <a:latin typeface="Arial" charset="0"/>
                <a:ea typeface="ＭＳ Ｐゴシック" charset="0"/>
              </a:defRPr>
            </a:lvl9pPr>
          </a:lstStyle>
          <a:p>
            <a:pPr defTabSz="914400">
              <a:defRPr/>
            </a:pPr>
            <a:r>
              <a:rPr lang="en-US" kern="0" dirty="0" err="1" smtClean="0">
                <a:latin typeface="Arial"/>
                <a:ea typeface="ＭＳ Ｐゴシック"/>
              </a:rPr>
              <a:t>OpenMP</a:t>
            </a:r>
            <a:r>
              <a:rPr lang="en-US" kern="0" dirty="0" smtClean="0">
                <a:latin typeface="Arial"/>
                <a:ea typeface="ＭＳ Ｐゴシック"/>
              </a:rPr>
              <a:t> on 6678: Starting Points</a:t>
            </a:r>
          </a:p>
        </p:txBody>
      </p:sp>
      <p:sp>
        <p:nvSpPr>
          <p:cNvPr id="25" name="Rectangle 24"/>
          <p:cNvSpPr/>
          <p:nvPr/>
        </p:nvSpPr>
        <p:spPr>
          <a:xfrm>
            <a:off x="677863" y="3614738"/>
            <a:ext cx="6862762" cy="1538287"/>
          </a:xfrm>
          <a:prstGeom prst="rect">
            <a:avLst/>
          </a:prstGeom>
          <a:noFill/>
          <a:ln>
            <a:solidFill>
              <a:schemeClr val="tx2"/>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solidFill>
                <a:srgbClr val="000000"/>
              </a:solidFill>
              <a:latin typeface="Arial"/>
              <a:ea typeface="ＭＳ Ｐゴシック"/>
            </a:endParaRPr>
          </a:p>
        </p:txBody>
      </p:sp>
      <p:sp>
        <p:nvSpPr>
          <p:cNvPr id="30" name="TextBox 29"/>
          <p:cNvSpPr txBox="1"/>
          <p:nvPr/>
        </p:nvSpPr>
        <p:spPr>
          <a:xfrm>
            <a:off x="8051800" y="4711700"/>
            <a:ext cx="184666" cy="461665"/>
          </a:xfrm>
          <a:prstGeom prst="rect">
            <a:avLst/>
          </a:prstGeom>
          <a:noFill/>
        </p:spPr>
        <p:txBody>
          <a:bodyPr wrap="none" rtlCol="0">
            <a:spAutoFit/>
          </a:bodyPr>
          <a:lstStyle/>
          <a:p>
            <a:endParaRPr lang="en-US" dirty="0">
              <a:solidFill>
                <a:srgbClr val="000000"/>
              </a:solidFill>
              <a:latin typeface="Arial"/>
              <a:ea typeface="ＭＳ Ｐゴシック"/>
            </a:endParaRPr>
          </a:p>
        </p:txBody>
      </p:sp>
      <p:sp>
        <p:nvSpPr>
          <p:cNvPr id="7" name="Rectangle 6"/>
          <p:cNvSpPr/>
          <p:nvPr/>
        </p:nvSpPr>
        <p:spPr>
          <a:xfrm>
            <a:off x="387477" y="866775"/>
            <a:ext cx="8280255" cy="5262979"/>
          </a:xfrm>
          <a:prstGeom prst="rect">
            <a:avLst/>
          </a:prstGeom>
        </p:spPr>
        <p:txBody>
          <a:bodyPr wrap="square">
            <a:spAutoFit/>
          </a:bodyPr>
          <a:lstStyle/>
          <a:p>
            <a:pPr marL="342900" indent="-342900">
              <a:buFont typeface="Arial"/>
              <a:buChar char="•"/>
            </a:pPr>
            <a:r>
              <a:rPr lang="en-US" sz="2400" dirty="0" smtClean="0">
                <a:latin typeface="Arial" charset="0"/>
              </a:rPr>
              <a:t>Code Composer Studio </a:t>
            </a:r>
          </a:p>
          <a:p>
            <a:pPr marL="342900" indent="-342900">
              <a:buFont typeface="Arial"/>
              <a:buChar char="•"/>
            </a:pPr>
            <a:r>
              <a:rPr lang="en-US" sz="2400" dirty="0" smtClean="0">
                <a:latin typeface="Arial" charset="0"/>
              </a:rPr>
              <a:t>Latest TI MCSDK Alpha-3 releases today,  April 27</a:t>
            </a:r>
            <a:br>
              <a:rPr lang="en-US" sz="2400" dirty="0" smtClean="0">
                <a:latin typeface="Arial" charset="0"/>
              </a:rPr>
            </a:br>
            <a:endParaRPr lang="en-US" sz="2400" dirty="0" smtClean="0">
              <a:latin typeface="Arial" charset="0"/>
            </a:endParaRPr>
          </a:p>
          <a:p>
            <a:pPr marL="342900" indent="-342900">
              <a:buFont typeface="Arial"/>
              <a:buChar char="•"/>
            </a:pPr>
            <a:r>
              <a:rPr lang="en-US" sz="2400" dirty="0" smtClean="0">
                <a:latin typeface="Arial" charset="0"/>
              </a:rPr>
              <a:t>Externally available with MCSDK v2.1 release, May 14</a:t>
            </a:r>
          </a:p>
          <a:p>
            <a:pPr marL="342900" indent="-342900">
              <a:buFont typeface="Arial"/>
              <a:buChar char="•"/>
            </a:pPr>
            <a:endParaRPr lang="en-US" sz="2400" dirty="0" smtClean="0">
              <a:latin typeface="Arial" charset="0"/>
            </a:endParaRPr>
          </a:p>
          <a:p>
            <a:pPr marL="342900" indent="-342900">
              <a:buFont typeface="Arial"/>
              <a:buChar char="•"/>
            </a:pPr>
            <a:r>
              <a:rPr lang="en-US" sz="2400" dirty="0" smtClean="0"/>
              <a:t>MCSDK will include an OMP package w/ </a:t>
            </a:r>
            <a:r>
              <a:rPr lang="en-US" sz="2400" dirty="0" err="1" smtClean="0"/>
              <a:t>OpenMP</a:t>
            </a:r>
            <a:r>
              <a:rPr lang="en-US" sz="2400" dirty="0" smtClean="0"/>
              <a:t> programming layer and runtime, and </a:t>
            </a:r>
            <a:r>
              <a:rPr lang="en-US" sz="2400" dirty="0" err="1" smtClean="0"/>
              <a:t>CodeGen</a:t>
            </a:r>
            <a:r>
              <a:rPr lang="en-US" sz="2400" dirty="0" smtClean="0"/>
              <a:t> 7.4.x compiler</a:t>
            </a:r>
            <a:endParaRPr lang="en-US" sz="2400" dirty="0"/>
          </a:p>
          <a:p>
            <a:pPr marL="342900" indent="-342900">
              <a:buFont typeface="Arial"/>
              <a:buChar char="•"/>
            </a:pPr>
            <a:endParaRPr lang="en-US" sz="2400" dirty="0" smtClean="0"/>
          </a:p>
          <a:p>
            <a:pPr marL="342900" lvl="0" indent="-342900">
              <a:buFont typeface="Arial"/>
              <a:buChar char="•"/>
            </a:pPr>
            <a:r>
              <a:rPr lang="en-US" sz="2400" dirty="0">
                <a:solidFill>
                  <a:srgbClr val="000000"/>
                </a:solidFill>
              </a:rPr>
              <a:t>We will now switch to the Code Composer Studio Environment to explore what the OMP package contains and how to start with building and running an </a:t>
            </a:r>
            <a:r>
              <a:rPr lang="en-US" sz="2400" dirty="0" err="1">
                <a:solidFill>
                  <a:srgbClr val="000000"/>
                </a:solidFill>
              </a:rPr>
              <a:t>OpenMP</a:t>
            </a:r>
            <a:r>
              <a:rPr lang="en-US" sz="2400" dirty="0">
                <a:solidFill>
                  <a:srgbClr val="000000"/>
                </a:solidFill>
              </a:rPr>
              <a:t> example on 6678</a:t>
            </a:r>
          </a:p>
          <a:p>
            <a:pPr marL="342900" indent="-342900">
              <a:buFont typeface="Arial"/>
              <a:buChar char="•"/>
            </a:pPr>
            <a:endParaRPr lang="en-US" sz="2400" dirty="0" smtClean="0"/>
          </a:p>
        </p:txBody>
      </p:sp>
    </p:spTree>
    <p:extLst>
      <p:ext uri="{BB962C8B-B14F-4D97-AF65-F5344CB8AC3E}">
        <p14:creationId xmlns="" xmlns:p14="http://schemas.microsoft.com/office/powerpoint/2010/main" val="220813425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2"/>
          <p:cNvSpPr txBox="1">
            <a:spLocks noChangeArrowheads="1"/>
          </p:cNvSpPr>
          <p:nvPr/>
        </p:nvSpPr>
        <p:spPr bwMode="auto">
          <a:xfrm>
            <a:off x="264358" y="28575"/>
            <a:ext cx="8078787" cy="838200"/>
          </a:xfrm>
          <a:prstGeom prst="rect">
            <a:avLst/>
          </a:prstGeom>
          <a:noFill/>
          <a:ln>
            <a:noFill/>
          </a:ln>
          <a:effectLst/>
          <a:extLst/>
        </p:spPr>
        <p:txBody>
          <a:bodyPr anchor="ctr"/>
          <a:lstStyle>
            <a:lvl1pPr algn="l" rtl="0" fontAlgn="base">
              <a:lnSpc>
                <a:spcPct val="85000"/>
              </a:lnSpc>
              <a:spcBef>
                <a:spcPct val="0"/>
              </a:spcBef>
              <a:spcAft>
                <a:spcPct val="0"/>
              </a:spcAft>
              <a:defRPr sz="3200" b="1">
                <a:solidFill>
                  <a:srgbClr val="FF0000"/>
                </a:solidFill>
                <a:latin typeface="+mj-lt"/>
                <a:ea typeface="+mj-ea"/>
                <a:cs typeface="+mj-cs"/>
              </a:defRPr>
            </a:lvl1pPr>
            <a:lvl2pPr algn="l" rtl="0" fontAlgn="base">
              <a:lnSpc>
                <a:spcPct val="85000"/>
              </a:lnSpc>
              <a:spcBef>
                <a:spcPct val="0"/>
              </a:spcBef>
              <a:spcAft>
                <a:spcPct val="0"/>
              </a:spcAft>
              <a:defRPr sz="3200" b="1">
                <a:solidFill>
                  <a:srgbClr val="FF0000"/>
                </a:solidFill>
                <a:latin typeface="Arial" charset="0"/>
                <a:ea typeface="ＭＳ Ｐゴシック" charset="0"/>
              </a:defRPr>
            </a:lvl2pPr>
            <a:lvl3pPr algn="l" rtl="0" fontAlgn="base">
              <a:lnSpc>
                <a:spcPct val="85000"/>
              </a:lnSpc>
              <a:spcBef>
                <a:spcPct val="0"/>
              </a:spcBef>
              <a:spcAft>
                <a:spcPct val="0"/>
              </a:spcAft>
              <a:defRPr sz="3200" b="1">
                <a:solidFill>
                  <a:srgbClr val="FF0000"/>
                </a:solidFill>
                <a:latin typeface="Arial" charset="0"/>
                <a:ea typeface="ＭＳ Ｐゴシック" charset="0"/>
              </a:defRPr>
            </a:lvl3pPr>
            <a:lvl4pPr algn="l" rtl="0" fontAlgn="base">
              <a:lnSpc>
                <a:spcPct val="85000"/>
              </a:lnSpc>
              <a:spcBef>
                <a:spcPct val="0"/>
              </a:spcBef>
              <a:spcAft>
                <a:spcPct val="0"/>
              </a:spcAft>
              <a:defRPr sz="3200" b="1">
                <a:solidFill>
                  <a:srgbClr val="FF0000"/>
                </a:solidFill>
                <a:latin typeface="Arial" charset="0"/>
                <a:ea typeface="ＭＳ Ｐゴシック" charset="0"/>
              </a:defRPr>
            </a:lvl4pPr>
            <a:lvl5pPr algn="l" rtl="0" fontAlgn="base">
              <a:lnSpc>
                <a:spcPct val="85000"/>
              </a:lnSpc>
              <a:spcBef>
                <a:spcPct val="0"/>
              </a:spcBef>
              <a:spcAft>
                <a:spcPct val="0"/>
              </a:spcAft>
              <a:defRPr sz="3200" b="1">
                <a:solidFill>
                  <a:srgbClr val="FF0000"/>
                </a:solidFill>
                <a:latin typeface="Arial" charset="0"/>
                <a:ea typeface="ＭＳ Ｐゴシック" charset="0"/>
              </a:defRPr>
            </a:lvl5pPr>
            <a:lvl6pPr marL="457200" algn="l" rtl="0" fontAlgn="base">
              <a:lnSpc>
                <a:spcPct val="85000"/>
              </a:lnSpc>
              <a:spcBef>
                <a:spcPct val="0"/>
              </a:spcBef>
              <a:spcAft>
                <a:spcPct val="0"/>
              </a:spcAft>
              <a:defRPr sz="3200" b="1">
                <a:solidFill>
                  <a:srgbClr val="FF0000"/>
                </a:solidFill>
                <a:latin typeface="Arial" charset="0"/>
                <a:ea typeface="ＭＳ Ｐゴシック" charset="0"/>
              </a:defRPr>
            </a:lvl6pPr>
            <a:lvl7pPr marL="914400" algn="l" rtl="0" fontAlgn="base">
              <a:lnSpc>
                <a:spcPct val="85000"/>
              </a:lnSpc>
              <a:spcBef>
                <a:spcPct val="0"/>
              </a:spcBef>
              <a:spcAft>
                <a:spcPct val="0"/>
              </a:spcAft>
              <a:defRPr sz="3200" b="1">
                <a:solidFill>
                  <a:srgbClr val="FF0000"/>
                </a:solidFill>
                <a:latin typeface="Arial" charset="0"/>
                <a:ea typeface="ＭＳ Ｐゴシック" charset="0"/>
              </a:defRPr>
            </a:lvl7pPr>
            <a:lvl8pPr marL="1371600" algn="l" rtl="0" fontAlgn="base">
              <a:lnSpc>
                <a:spcPct val="85000"/>
              </a:lnSpc>
              <a:spcBef>
                <a:spcPct val="0"/>
              </a:spcBef>
              <a:spcAft>
                <a:spcPct val="0"/>
              </a:spcAft>
              <a:defRPr sz="3200" b="1">
                <a:solidFill>
                  <a:srgbClr val="FF0000"/>
                </a:solidFill>
                <a:latin typeface="Arial" charset="0"/>
                <a:ea typeface="ＭＳ Ｐゴシック" charset="0"/>
              </a:defRPr>
            </a:lvl8pPr>
            <a:lvl9pPr marL="1828800" algn="l" rtl="0" fontAlgn="base">
              <a:lnSpc>
                <a:spcPct val="85000"/>
              </a:lnSpc>
              <a:spcBef>
                <a:spcPct val="0"/>
              </a:spcBef>
              <a:spcAft>
                <a:spcPct val="0"/>
              </a:spcAft>
              <a:defRPr sz="3200" b="1">
                <a:solidFill>
                  <a:srgbClr val="FF0000"/>
                </a:solidFill>
                <a:latin typeface="Arial" charset="0"/>
                <a:ea typeface="ＭＳ Ｐゴシック" charset="0"/>
              </a:defRPr>
            </a:lvl9pPr>
          </a:lstStyle>
          <a:p>
            <a:pPr defTabSz="914400">
              <a:defRPr/>
            </a:pPr>
            <a:r>
              <a:rPr lang="en-US" kern="0" dirty="0" smtClean="0">
                <a:latin typeface="Arial"/>
                <a:ea typeface="ＭＳ Ｐゴシック"/>
              </a:rPr>
              <a:t>Heterogeneous </a:t>
            </a:r>
            <a:r>
              <a:rPr lang="en-US" kern="0" dirty="0" err="1" smtClean="0">
                <a:latin typeface="Arial"/>
                <a:ea typeface="ＭＳ Ｐゴシック"/>
              </a:rPr>
              <a:t>OpenMP</a:t>
            </a:r>
            <a:endParaRPr lang="en-US" kern="0" dirty="0" smtClean="0">
              <a:latin typeface="Arial"/>
              <a:ea typeface="ＭＳ Ｐゴシック"/>
            </a:endParaRPr>
          </a:p>
        </p:txBody>
      </p:sp>
      <p:sp>
        <p:nvSpPr>
          <p:cNvPr id="46" name="Rectangle 3"/>
          <p:cNvSpPr txBox="1">
            <a:spLocks noChangeArrowheads="1"/>
          </p:cNvSpPr>
          <p:nvPr/>
        </p:nvSpPr>
        <p:spPr bwMode="auto">
          <a:xfrm>
            <a:off x="333375" y="935389"/>
            <a:ext cx="8618538" cy="53299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5000"/>
              <a:buFont typeface="Wingdings" pitchFamily="2" charset="2"/>
              <a:buChar char="§"/>
              <a:defRPr sz="2400" b="1">
                <a:solidFill>
                  <a:schemeClr val="tx1"/>
                </a:solidFill>
                <a:latin typeface="+mn-lt"/>
                <a:ea typeface="+mn-ea"/>
                <a:cs typeface="ＭＳ Ｐゴシック"/>
              </a:defRPr>
            </a:lvl1pPr>
            <a:lvl2pPr marL="742950" indent="-285750" algn="l" rtl="0" eaLnBrk="0" fontAlgn="base" hangingPunct="0">
              <a:spcBef>
                <a:spcPct val="20000"/>
              </a:spcBef>
              <a:spcAft>
                <a:spcPct val="0"/>
              </a:spcAft>
              <a:buClr>
                <a:schemeClr val="bg2"/>
              </a:buClr>
              <a:buSzPct val="125000"/>
              <a:buFont typeface="Wingdings" pitchFamily="2" charset="2"/>
              <a:buChar char="§"/>
              <a:defRPr sz="2000" b="1">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defTabSz="914400" eaLnBrk="1" hangingPunct="1">
              <a:lnSpc>
                <a:spcPct val="80000"/>
              </a:lnSpc>
              <a:buClr>
                <a:srgbClr val="FF0000"/>
              </a:buClr>
              <a:defRPr/>
            </a:pPr>
            <a:r>
              <a:rPr lang="en-US" sz="2200" kern="0" dirty="0" smtClean="0">
                <a:solidFill>
                  <a:srgbClr val="000000"/>
                </a:solidFill>
                <a:latin typeface="Arial"/>
                <a:ea typeface="ＭＳ Ｐゴシック"/>
              </a:rPr>
              <a:t>2 orthogonal problems</a:t>
            </a:r>
          </a:p>
          <a:p>
            <a:pPr lvl="1" defTabSz="914400" eaLnBrk="1" hangingPunct="1">
              <a:lnSpc>
                <a:spcPct val="80000"/>
              </a:lnSpc>
              <a:buClr>
                <a:srgbClr val="FF0000"/>
              </a:buClr>
              <a:defRPr/>
            </a:pPr>
            <a:r>
              <a:rPr lang="en-US" sz="1800" b="0" kern="0" dirty="0" err="1" smtClean="0">
                <a:solidFill>
                  <a:srgbClr val="000000"/>
                </a:solidFill>
                <a:latin typeface="Arial"/>
                <a:ea typeface="ＭＳ Ｐゴシック"/>
              </a:rPr>
              <a:t>OpenMP</a:t>
            </a:r>
            <a:r>
              <a:rPr lang="en-US" sz="1800" b="0" kern="0" dirty="0" smtClean="0">
                <a:solidFill>
                  <a:srgbClr val="000000"/>
                </a:solidFill>
                <a:latin typeface="Arial"/>
                <a:ea typeface="ＭＳ Ｐゴシック"/>
              </a:rPr>
              <a:t> assumes a single shared address space (and not currently there for distributed space)</a:t>
            </a:r>
          </a:p>
          <a:p>
            <a:pPr lvl="1" defTabSz="914400" eaLnBrk="1" hangingPunct="1">
              <a:lnSpc>
                <a:spcPct val="80000"/>
              </a:lnSpc>
              <a:buClr>
                <a:srgbClr val="FF0000"/>
              </a:buClr>
              <a:defRPr/>
            </a:pPr>
            <a:r>
              <a:rPr lang="en-US" sz="1800" b="0" kern="0" dirty="0" smtClean="0">
                <a:solidFill>
                  <a:srgbClr val="000000"/>
                </a:solidFill>
                <a:latin typeface="Arial"/>
                <a:ea typeface="ＭＳ Ｐゴシック"/>
              </a:rPr>
              <a:t>No mechanism in </a:t>
            </a:r>
            <a:r>
              <a:rPr lang="en-US" sz="1800" b="0" kern="0" dirty="0" err="1" smtClean="0">
                <a:solidFill>
                  <a:srgbClr val="000000"/>
                </a:solidFill>
                <a:latin typeface="Arial"/>
                <a:ea typeface="ＭＳ Ｐゴシック"/>
              </a:rPr>
              <a:t>OpenMP</a:t>
            </a:r>
            <a:r>
              <a:rPr lang="en-US" sz="1800" b="0" kern="0" dirty="0" smtClean="0">
                <a:solidFill>
                  <a:srgbClr val="000000"/>
                </a:solidFill>
                <a:latin typeface="Arial"/>
                <a:ea typeface="ＭＳ Ｐゴシック"/>
              </a:rPr>
              <a:t> for allocating work specific processors on an architecture and also working </a:t>
            </a:r>
            <a:r>
              <a:rPr lang="en-US" sz="1800" b="0" kern="0" dirty="0" err="1" smtClean="0">
                <a:solidFill>
                  <a:srgbClr val="000000"/>
                </a:solidFill>
                <a:latin typeface="Arial"/>
                <a:ea typeface="ＭＳ Ｐゴシック"/>
              </a:rPr>
              <a:t>acorss</a:t>
            </a:r>
            <a:r>
              <a:rPr lang="en-US" sz="1800" b="0" kern="0" dirty="0" smtClean="0">
                <a:solidFill>
                  <a:srgbClr val="000000"/>
                </a:solidFill>
                <a:latin typeface="Arial"/>
                <a:ea typeface="ＭＳ Ｐゴシック"/>
              </a:rPr>
              <a:t> 2 different operating systems </a:t>
            </a:r>
          </a:p>
          <a:p>
            <a:pPr marL="457200" lvl="1" indent="0" defTabSz="914400" eaLnBrk="1" hangingPunct="1">
              <a:lnSpc>
                <a:spcPct val="80000"/>
              </a:lnSpc>
              <a:buClr>
                <a:srgbClr val="FF0000"/>
              </a:buClr>
              <a:buNone/>
              <a:defRPr/>
            </a:pPr>
            <a:endParaRPr lang="en-US" sz="1800" b="0" kern="0" dirty="0" smtClean="0">
              <a:solidFill>
                <a:srgbClr val="000000"/>
              </a:solidFill>
              <a:latin typeface="Arial"/>
              <a:ea typeface="ＭＳ Ｐゴシック"/>
            </a:endParaRPr>
          </a:p>
          <a:p>
            <a:pPr defTabSz="914400" eaLnBrk="1" hangingPunct="1">
              <a:lnSpc>
                <a:spcPct val="80000"/>
              </a:lnSpc>
              <a:buClr>
                <a:srgbClr val="FF0000"/>
              </a:buClr>
              <a:defRPr/>
            </a:pPr>
            <a:r>
              <a:rPr lang="en-US" sz="2200" kern="0" dirty="0" smtClean="0">
                <a:solidFill>
                  <a:srgbClr val="000000"/>
                </a:solidFill>
                <a:latin typeface="Arial"/>
                <a:ea typeface="ＭＳ Ｐゴシック"/>
              </a:rPr>
              <a:t>Key Points</a:t>
            </a:r>
          </a:p>
          <a:p>
            <a:pPr lvl="1" defTabSz="914400" eaLnBrk="1" hangingPunct="1">
              <a:lnSpc>
                <a:spcPct val="80000"/>
              </a:lnSpc>
              <a:buClr>
                <a:srgbClr val="FF0000"/>
              </a:buClr>
              <a:defRPr/>
            </a:pPr>
            <a:r>
              <a:rPr lang="en-US" sz="1800" b="0" kern="0" dirty="0" smtClean="0">
                <a:solidFill>
                  <a:srgbClr val="000000"/>
                </a:solidFill>
                <a:latin typeface="Arial"/>
                <a:ea typeface="ＭＳ Ｐゴシック"/>
              </a:rPr>
              <a:t>Memory subsystems of GPUs</a:t>
            </a:r>
          </a:p>
          <a:p>
            <a:pPr lvl="1" defTabSz="914400" eaLnBrk="1" hangingPunct="1">
              <a:lnSpc>
                <a:spcPct val="80000"/>
              </a:lnSpc>
              <a:buClr>
                <a:srgbClr val="FF0000"/>
              </a:buClr>
              <a:defRPr/>
            </a:pPr>
            <a:r>
              <a:rPr lang="en-US" sz="1800" b="0" kern="0" dirty="0" smtClean="0">
                <a:solidFill>
                  <a:srgbClr val="000000"/>
                </a:solidFill>
                <a:latin typeface="Arial"/>
                <a:ea typeface="ＭＳ Ｐゴシック"/>
              </a:rPr>
              <a:t>More than one accelerator</a:t>
            </a:r>
          </a:p>
          <a:p>
            <a:pPr lvl="1" defTabSz="914400" eaLnBrk="1" hangingPunct="1">
              <a:lnSpc>
                <a:spcPct val="80000"/>
              </a:lnSpc>
              <a:buClr>
                <a:srgbClr val="FF0000"/>
              </a:buClr>
              <a:defRPr/>
            </a:pPr>
            <a:r>
              <a:rPr lang="en-US" sz="1800" b="0" kern="0" dirty="0" smtClean="0">
                <a:solidFill>
                  <a:srgbClr val="000000"/>
                </a:solidFill>
                <a:latin typeface="Arial"/>
                <a:ea typeface="ＭＳ Ｐゴシック"/>
              </a:rPr>
              <a:t>Each accelerator using its own separate memory</a:t>
            </a:r>
          </a:p>
          <a:p>
            <a:pPr lvl="1" defTabSz="914400" eaLnBrk="1" hangingPunct="1">
              <a:lnSpc>
                <a:spcPct val="80000"/>
              </a:lnSpc>
              <a:buClr>
                <a:srgbClr val="FF0000"/>
              </a:buClr>
              <a:defRPr/>
            </a:pPr>
            <a:r>
              <a:rPr lang="en-US" sz="1800" b="0" kern="0" dirty="0" smtClean="0">
                <a:solidFill>
                  <a:srgbClr val="000000"/>
                </a:solidFill>
                <a:latin typeface="Arial"/>
                <a:ea typeface="ＭＳ Ｐゴシック"/>
              </a:rPr>
              <a:t>Need to extend </a:t>
            </a:r>
            <a:r>
              <a:rPr lang="en-US" sz="1800" b="0" kern="0" dirty="0" err="1" smtClean="0">
                <a:solidFill>
                  <a:srgbClr val="000000"/>
                </a:solidFill>
                <a:latin typeface="Arial"/>
                <a:ea typeface="ＭＳ Ｐゴシック"/>
              </a:rPr>
              <a:t>OpenMP</a:t>
            </a:r>
            <a:r>
              <a:rPr lang="en-US" sz="1800" b="0" kern="0" dirty="0" smtClean="0">
                <a:solidFill>
                  <a:srgbClr val="000000"/>
                </a:solidFill>
                <a:latin typeface="Arial"/>
                <a:ea typeface="ＭＳ Ｐゴシック"/>
              </a:rPr>
              <a:t> to support this</a:t>
            </a:r>
          </a:p>
          <a:p>
            <a:pPr lvl="1" defTabSz="914400" eaLnBrk="1" hangingPunct="1">
              <a:lnSpc>
                <a:spcPct val="80000"/>
              </a:lnSpc>
              <a:buClr>
                <a:srgbClr val="FF0000"/>
              </a:buClr>
              <a:defRPr/>
            </a:pPr>
            <a:endParaRPr lang="en-US" sz="1800" b="0" kern="0" dirty="0" smtClean="0">
              <a:solidFill>
                <a:srgbClr val="000000"/>
              </a:solidFill>
              <a:latin typeface="Arial"/>
              <a:ea typeface="ＭＳ Ｐゴシック"/>
            </a:endParaRPr>
          </a:p>
          <a:p>
            <a:pPr defTabSz="914400" eaLnBrk="1" hangingPunct="1">
              <a:lnSpc>
                <a:spcPct val="80000"/>
              </a:lnSpc>
              <a:buClr>
                <a:srgbClr val="FF0000"/>
              </a:buClr>
              <a:defRPr/>
            </a:pPr>
            <a:r>
              <a:rPr lang="en-US" sz="2200" kern="0" dirty="0" smtClean="0">
                <a:solidFill>
                  <a:srgbClr val="000000"/>
                </a:solidFill>
                <a:latin typeface="Arial"/>
                <a:ea typeface="ＭＳ Ｐゴシック"/>
              </a:rPr>
              <a:t>Why not use </a:t>
            </a:r>
            <a:r>
              <a:rPr lang="en-US" sz="2200" kern="0" dirty="0" err="1" smtClean="0">
                <a:solidFill>
                  <a:srgbClr val="000000"/>
                </a:solidFill>
                <a:latin typeface="Arial"/>
                <a:ea typeface="ＭＳ Ｐゴシック"/>
              </a:rPr>
              <a:t>OpenCL</a:t>
            </a:r>
            <a:r>
              <a:rPr lang="en-US" sz="2200" kern="0" dirty="0" smtClean="0">
                <a:solidFill>
                  <a:srgbClr val="000000"/>
                </a:solidFill>
                <a:latin typeface="Arial"/>
                <a:ea typeface="ＭＳ Ｐゴシック"/>
              </a:rPr>
              <a:t>?</a:t>
            </a:r>
          </a:p>
          <a:p>
            <a:pPr lvl="1" defTabSz="914400" eaLnBrk="1" hangingPunct="1">
              <a:lnSpc>
                <a:spcPct val="80000"/>
              </a:lnSpc>
              <a:buClr>
                <a:srgbClr val="FF0000"/>
              </a:buClr>
              <a:defRPr/>
            </a:pPr>
            <a:r>
              <a:rPr lang="en-US" sz="1800" b="0" kern="0" dirty="0" smtClean="0">
                <a:solidFill>
                  <a:srgbClr val="000000"/>
                </a:solidFill>
                <a:latin typeface="Arial"/>
                <a:ea typeface="ＭＳ Ｐゴシック"/>
              </a:rPr>
              <a:t>Because abstraction is low-level…better solution compared to CUDA but not as high-level as </a:t>
            </a:r>
            <a:r>
              <a:rPr lang="en-US" sz="1800" b="0" kern="0" dirty="0" err="1" smtClean="0">
                <a:solidFill>
                  <a:srgbClr val="000000"/>
                </a:solidFill>
                <a:latin typeface="Arial"/>
                <a:ea typeface="ＭＳ Ｐゴシック"/>
              </a:rPr>
              <a:t>OpenMP</a:t>
            </a:r>
            <a:endParaRPr lang="en-US" sz="1800" b="0" kern="0" dirty="0" smtClean="0">
              <a:solidFill>
                <a:srgbClr val="000000"/>
              </a:solidFill>
              <a:latin typeface="Arial"/>
              <a:ea typeface="ＭＳ Ｐゴシック"/>
            </a:endParaRPr>
          </a:p>
          <a:p>
            <a:pPr lvl="1" defTabSz="914400" eaLnBrk="1" hangingPunct="1">
              <a:lnSpc>
                <a:spcPct val="80000"/>
              </a:lnSpc>
              <a:buClr>
                <a:srgbClr val="FF0000"/>
              </a:buClr>
              <a:defRPr/>
            </a:pPr>
            <a:endParaRPr lang="en-US" sz="1800" b="0" kern="0" dirty="0">
              <a:solidFill>
                <a:srgbClr val="000000"/>
              </a:solidFill>
              <a:latin typeface="Arial"/>
              <a:ea typeface="ＭＳ Ｐゴシック"/>
            </a:endParaRPr>
          </a:p>
          <a:p>
            <a:pPr defTabSz="914400" eaLnBrk="1" hangingPunct="1">
              <a:lnSpc>
                <a:spcPct val="80000"/>
              </a:lnSpc>
              <a:buClr>
                <a:srgbClr val="FF0000"/>
              </a:buClr>
              <a:defRPr/>
            </a:pPr>
            <a:r>
              <a:rPr lang="en-US" sz="2200" kern="0" dirty="0" smtClean="0">
                <a:solidFill>
                  <a:srgbClr val="000000"/>
                </a:solidFill>
                <a:latin typeface="Arial"/>
                <a:ea typeface="ＭＳ Ｐゴシック"/>
              </a:rPr>
              <a:t>Current approaches under investigation</a:t>
            </a:r>
          </a:p>
          <a:p>
            <a:pPr lvl="1" defTabSz="914400" eaLnBrk="1" hangingPunct="1">
              <a:lnSpc>
                <a:spcPct val="80000"/>
              </a:lnSpc>
              <a:buClr>
                <a:srgbClr val="FF0000"/>
              </a:buClr>
              <a:defRPr/>
            </a:pPr>
            <a:r>
              <a:rPr lang="en-US" sz="1800" b="0" kern="0" dirty="0" err="1" smtClean="0">
                <a:solidFill>
                  <a:srgbClr val="000000"/>
                </a:solidFill>
                <a:latin typeface="Arial"/>
                <a:ea typeface="ＭＳ Ｐゴシック"/>
              </a:rPr>
              <a:t>StarPU</a:t>
            </a:r>
            <a:r>
              <a:rPr lang="en-US" sz="1800" b="0" kern="0" dirty="0" smtClean="0">
                <a:solidFill>
                  <a:srgbClr val="000000"/>
                </a:solidFill>
                <a:latin typeface="Arial"/>
                <a:ea typeface="ＭＳ Ｐゴシック"/>
              </a:rPr>
              <a:t>, Barcelona Super Computing, Multicore Association including MCAPI, MRAPI, etc.</a:t>
            </a:r>
          </a:p>
          <a:p>
            <a:pPr defTabSz="914400" eaLnBrk="1" hangingPunct="1">
              <a:lnSpc>
                <a:spcPct val="80000"/>
              </a:lnSpc>
              <a:buClr>
                <a:srgbClr val="FF0000"/>
              </a:buClr>
              <a:defRPr/>
            </a:pPr>
            <a:endParaRPr lang="en-US" sz="2200" b="0" kern="0" dirty="0" smtClean="0">
              <a:solidFill>
                <a:srgbClr val="000000"/>
              </a:solidFill>
              <a:latin typeface="Arial"/>
              <a:ea typeface="ＭＳ Ｐゴシック"/>
            </a:endParaRPr>
          </a:p>
          <a:p>
            <a:pPr marL="457200" lvl="1" indent="0" defTabSz="914400" eaLnBrk="1" hangingPunct="1">
              <a:lnSpc>
                <a:spcPct val="80000"/>
              </a:lnSpc>
              <a:buClr>
                <a:srgbClr val="FF0000"/>
              </a:buClr>
              <a:buNone/>
              <a:defRPr/>
            </a:pPr>
            <a:endParaRPr lang="en-US" sz="1800" b="0" kern="0" dirty="0" smtClean="0">
              <a:solidFill>
                <a:srgbClr val="000000"/>
              </a:solidFill>
              <a:latin typeface="Arial"/>
              <a:ea typeface="ＭＳ Ｐゴシック"/>
            </a:endParaRPr>
          </a:p>
        </p:txBody>
      </p:sp>
    </p:spTree>
    <p:extLst>
      <p:ext uri="{BB962C8B-B14F-4D97-AF65-F5344CB8AC3E}">
        <p14:creationId xmlns="" xmlns:p14="http://schemas.microsoft.com/office/powerpoint/2010/main" val="203413906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2"/>
          <p:cNvSpPr txBox="1">
            <a:spLocks noChangeArrowheads="1"/>
          </p:cNvSpPr>
          <p:nvPr/>
        </p:nvSpPr>
        <p:spPr bwMode="auto">
          <a:xfrm>
            <a:off x="264358" y="28575"/>
            <a:ext cx="8078787" cy="838200"/>
          </a:xfrm>
          <a:prstGeom prst="rect">
            <a:avLst/>
          </a:prstGeom>
          <a:noFill/>
          <a:ln>
            <a:noFill/>
          </a:ln>
          <a:effectLst/>
          <a:extLst/>
        </p:spPr>
        <p:txBody>
          <a:bodyPr anchor="ctr"/>
          <a:lstStyle>
            <a:lvl1pPr algn="l" rtl="0" fontAlgn="base">
              <a:lnSpc>
                <a:spcPct val="85000"/>
              </a:lnSpc>
              <a:spcBef>
                <a:spcPct val="0"/>
              </a:spcBef>
              <a:spcAft>
                <a:spcPct val="0"/>
              </a:spcAft>
              <a:defRPr sz="3200" b="1">
                <a:solidFill>
                  <a:srgbClr val="FF0000"/>
                </a:solidFill>
                <a:latin typeface="+mj-lt"/>
                <a:ea typeface="+mj-ea"/>
                <a:cs typeface="+mj-cs"/>
              </a:defRPr>
            </a:lvl1pPr>
            <a:lvl2pPr algn="l" rtl="0" fontAlgn="base">
              <a:lnSpc>
                <a:spcPct val="85000"/>
              </a:lnSpc>
              <a:spcBef>
                <a:spcPct val="0"/>
              </a:spcBef>
              <a:spcAft>
                <a:spcPct val="0"/>
              </a:spcAft>
              <a:defRPr sz="3200" b="1">
                <a:solidFill>
                  <a:srgbClr val="FF0000"/>
                </a:solidFill>
                <a:latin typeface="Arial" charset="0"/>
                <a:ea typeface="ＭＳ Ｐゴシック" charset="0"/>
              </a:defRPr>
            </a:lvl2pPr>
            <a:lvl3pPr algn="l" rtl="0" fontAlgn="base">
              <a:lnSpc>
                <a:spcPct val="85000"/>
              </a:lnSpc>
              <a:spcBef>
                <a:spcPct val="0"/>
              </a:spcBef>
              <a:spcAft>
                <a:spcPct val="0"/>
              </a:spcAft>
              <a:defRPr sz="3200" b="1">
                <a:solidFill>
                  <a:srgbClr val="FF0000"/>
                </a:solidFill>
                <a:latin typeface="Arial" charset="0"/>
                <a:ea typeface="ＭＳ Ｐゴシック" charset="0"/>
              </a:defRPr>
            </a:lvl3pPr>
            <a:lvl4pPr algn="l" rtl="0" fontAlgn="base">
              <a:lnSpc>
                <a:spcPct val="85000"/>
              </a:lnSpc>
              <a:spcBef>
                <a:spcPct val="0"/>
              </a:spcBef>
              <a:spcAft>
                <a:spcPct val="0"/>
              </a:spcAft>
              <a:defRPr sz="3200" b="1">
                <a:solidFill>
                  <a:srgbClr val="FF0000"/>
                </a:solidFill>
                <a:latin typeface="Arial" charset="0"/>
                <a:ea typeface="ＭＳ Ｐゴシック" charset="0"/>
              </a:defRPr>
            </a:lvl4pPr>
            <a:lvl5pPr algn="l" rtl="0" fontAlgn="base">
              <a:lnSpc>
                <a:spcPct val="85000"/>
              </a:lnSpc>
              <a:spcBef>
                <a:spcPct val="0"/>
              </a:spcBef>
              <a:spcAft>
                <a:spcPct val="0"/>
              </a:spcAft>
              <a:defRPr sz="3200" b="1">
                <a:solidFill>
                  <a:srgbClr val="FF0000"/>
                </a:solidFill>
                <a:latin typeface="Arial" charset="0"/>
                <a:ea typeface="ＭＳ Ｐゴシック" charset="0"/>
              </a:defRPr>
            </a:lvl5pPr>
            <a:lvl6pPr marL="457200" algn="l" rtl="0" fontAlgn="base">
              <a:lnSpc>
                <a:spcPct val="85000"/>
              </a:lnSpc>
              <a:spcBef>
                <a:spcPct val="0"/>
              </a:spcBef>
              <a:spcAft>
                <a:spcPct val="0"/>
              </a:spcAft>
              <a:defRPr sz="3200" b="1">
                <a:solidFill>
                  <a:srgbClr val="FF0000"/>
                </a:solidFill>
                <a:latin typeface="Arial" charset="0"/>
                <a:ea typeface="ＭＳ Ｐゴシック" charset="0"/>
              </a:defRPr>
            </a:lvl6pPr>
            <a:lvl7pPr marL="914400" algn="l" rtl="0" fontAlgn="base">
              <a:lnSpc>
                <a:spcPct val="85000"/>
              </a:lnSpc>
              <a:spcBef>
                <a:spcPct val="0"/>
              </a:spcBef>
              <a:spcAft>
                <a:spcPct val="0"/>
              </a:spcAft>
              <a:defRPr sz="3200" b="1">
                <a:solidFill>
                  <a:srgbClr val="FF0000"/>
                </a:solidFill>
                <a:latin typeface="Arial" charset="0"/>
                <a:ea typeface="ＭＳ Ｐゴシック" charset="0"/>
              </a:defRPr>
            </a:lvl7pPr>
            <a:lvl8pPr marL="1371600" algn="l" rtl="0" fontAlgn="base">
              <a:lnSpc>
                <a:spcPct val="85000"/>
              </a:lnSpc>
              <a:spcBef>
                <a:spcPct val="0"/>
              </a:spcBef>
              <a:spcAft>
                <a:spcPct val="0"/>
              </a:spcAft>
              <a:defRPr sz="3200" b="1">
                <a:solidFill>
                  <a:srgbClr val="FF0000"/>
                </a:solidFill>
                <a:latin typeface="Arial" charset="0"/>
                <a:ea typeface="ＭＳ Ｐゴシック" charset="0"/>
              </a:defRPr>
            </a:lvl8pPr>
            <a:lvl9pPr marL="1828800" algn="l" rtl="0" fontAlgn="base">
              <a:lnSpc>
                <a:spcPct val="85000"/>
              </a:lnSpc>
              <a:spcBef>
                <a:spcPct val="0"/>
              </a:spcBef>
              <a:spcAft>
                <a:spcPct val="0"/>
              </a:spcAft>
              <a:defRPr sz="3200" b="1">
                <a:solidFill>
                  <a:srgbClr val="FF0000"/>
                </a:solidFill>
                <a:latin typeface="Arial" charset="0"/>
                <a:ea typeface="ＭＳ Ｐゴシック" charset="0"/>
              </a:defRPr>
            </a:lvl9pPr>
          </a:lstStyle>
          <a:p>
            <a:pPr defTabSz="914400">
              <a:defRPr/>
            </a:pPr>
            <a:r>
              <a:rPr lang="en-US" kern="0" dirty="0" smtClean="0">
                <a:latin typeface="Arial"/>
                <a:ea typeface="ＭＳ Ｐゴシック"/>
              </a:rPr>
              <a:t>TI &amp; </a:t>
            </a:r>
            <a:r>
              <a:rPr lang="en-US" kern="0" dirty="0" err="1" smtClean="0">
                <a:latin typeface="Arial"/>
                <a:ea typeface="ＭＳ Ｐゴシック"/>
              </a:rPr>
              <a:t>OpenMP</a:t>
            </a:r>
            <a:r>
              <a:rPr lang="en-US" kern="0" dirty="0" smtClean="0">
                <a:latin typeface="Arial"/>
                <a:ea typeface="ＭＳ Ｐゴシック"/>
              </a:rPr>
              <a:t>: History</a:t>
            </a:r>
          </a:p>
        </p:txBody>
      </p:sp>
      <p:sp>
        <p:nvSpPr>
          <p:cNvPr id="25" name="Rectangle 24"/>
          <p:cNvSpPr/>
          <p:nvPr/>
        </p:nvSpPr>
        <p:spPr>
          <a:xfrm>
            <a:off x="677863" y="3614738"/>
            <a:ext cx="6862762" cy="1538287"/>
          </a:xfrm>
          <a:prstGeom prst="rect">
            <a:avLst/>
          </a:prstGeom>
          <a:noFill/>
          <a:ln>
            <a:solidFill>
              <a:schemeClr val="tx2"/>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solidFill>
                <a:srgbClr val="000000"/>
              </a:solidFill>
              <a:latin typeface="Arial"/>
              <a:ea typeface="ＭＳ Ｐゴシック"/>
            </a:endParaRPr>
          </a:p>
        </p:txBody>
      </p:sp>
      <p:sp>
        <p:nvSpPr>
          <p:cNvPr id="30" name="TextBox 29"/>
          <p:cNvSpPr txBox="1"/>
          <p:nvPr/>
        </p:nvSpPr>
        <p:spPr>
          <a:xfrm>
            <a:off x="8051800" y="4711700"/>
            <a:ext cx="184666" cy="461665"/>
          </a:xfrm>
          <a:prstGeom prst="rect">
            <a:avLst/>
          </a:prstGeom>
          <a:noFill/>
        </p:spPr>
        <p:txBody>
          <a:bodyPr wrap="none" rtlCol="0">
            <a:spAutoFit/>
          </a:bodyPr>
          <a:lstStyle/>
          <a:p>
            <a:endParaRPr lang="en-US" dirty="0">
              <a:solidFill>
                <a:srgbClr val="000000"/>
              </a:solidFill>
              <a:latin typeface="Arial"/>
              <a:ea typeface="ＭＳ Ｐゴシック"/>
            </a:endParaRPr>
          </a:p>
        </p:txBody>
      </p:sp>
      <p:sp>
        <p:nvSpPr>
          <p:cNvPr id="3" name="Rectangle 2"/>
          <p:cNvSpPr/>
          <p:nvPr/>
        </p:nvSpPr>
        <p:spPr>
          <a:xfrm>
            <a:off x="387477" y="866775"/>
            <a:ext cx="8450467" cy="2462212"/>
          </a:xfrm>
          <a:prstGeom prst="rect">
            <a:avLst/>
          </a:prstGeom>
        </p:spPr>
        <p:txBody>
          <a:bodyPr wrap="square">
            <a:spAutoFit/>
          </a:bodyPr>
          <a:lstStyle/>
          <a:p>
            <a:pPr marL="285750" indent="-285750">
              <a:buFont typeface="Arial"/>
              <a:buChar char="•"/>
            </a:pPr>
            <a:r>
              <a:rPr lang="en-US" sz="2200" dirty="0" smtClean="0"/>
              <a:t>Former TI-</a:t>
            </a:r>
            <a:r>
              <a:rPr lang="en-US" sz="2200" dirty="0" err="1" smtClean="0"/>
              <a:t>er</a:t>
            </a:r>
            <a:r>
              <a:rPr lang="en-US" sz="2200" dirty="0" smtClean="0"/>
              <a:t> </a:t>
            </a:r>
            <a:r>
              <a:rPr lang="en-US" sz="2200" dirty="0" err="1" smtClean="0"/>
              <a:t>Shreyas</a:t>
            </a:r>
            <a:r>
              <a:rPr lang="en-US" sz="2200" dirty="0" smtClean="0"/>
              <a:t> (CA) worked on initial version of package</a:t>
            </a:r>
          </a:p>
          <a:p>
            <a:pPr marL="285750" indent="-285750">
              <a:buFont typeface="Arial"/>
              <a:buChar char="•"/>
            </a:pPr>
            <a:endParaRPr lang="en-US" sz="2200" dirty="0"/>
          </a:p>
          <a:p>
            <a:pPr marL="285750" indent="-285750">
              <a:buFont typeface="Arial"/>
              <a:buChar char="•"/>
            </a:pPr>
            <a:r>
              <a:rPr lang="en-US" sz="2200" dirty="0" smtClean="0"/>
              <a:t>Took </a:t>
            </a:r>
            <a:r>
              <a:rPr lang="en-US" sz="2200" dirty="0" err="1" smtClean="0"/>
              <a:t>LibGOMP</a:t>
            </a:r>
            <a:r>
              <a:rPr lang="en-US" sz="2200" dirty="0"/>
              <a:t> </a:t>
            </a:r>
            <a:r>
              <a:rPr lang="en-US" sz="2200" dirty="0" smtClean="0"/>
              <a:t>(under </a:t>
            </a:r>
            <a:r>
              <a:rPr lang="en-US" sz="2200" dirty="0" err="1" smtClean="0"/>
              <a:t>gcc</a:t>
            </a:r>
            <a:r>
              <a:rPr lang="en-US" sz="2200" dirty="0" smtClean="0"/>
              <a:t> compiler) and implemented it on top of SYS/BIOS</a:t>
            </a:r>
          </a:p>
          <a:p>
            <a:pPr marL="285750" indent="-285750">
              <a:buFont typeface="Arial"/>
              <a:buChar char="•"/>
            </a:pPr>
            <a:endParaRPr lang="en-US" sz="2200" dirty="0"/>
          </a:p>
          <a:p>
            <a:pPr marL="285750" indent="-285750">
              <a:buFont typeface="Arial"/>
              <a:buChar char="•"/>
            </a:pPr>
            <a:r>
              <a:rPr lang="en-US" sz="2200" dirty="0" smtClean="0"/>
              <a:t>TI-</a:t>
            </a:r>
            <a:r>
              <a:rPr lang="en-US" sz="2200" dirty="0" err="1" smtClean="0"/>
              <a:t>er</a:t>
            </a:r>
            <a:r>
              <a:rPr lang="en-US" sz="2200" dirty="0" smtClean="0"/>
              <a:t> </a:t>
            </a:r>
            <a:r>
              <a:rPr lang="en-US" sz="2200" dirty="0" err="1" smtClean="0"/>
              <a:t>Yogesh</a:t>
            </a:r>
            <a:r>
              <a:rPr lang="en-US" sz="2200" dirty="0" smtClean="0"/>
              <a:t> (MD) added QMSS-based approach and continues to work on speeding up runtime</a:t>
            </a:r>
            <a:endParaRPr lang="en-US" sz="2200" dirty="0"/>
          </a:p>
        </p:txBody>
      </p:sp>
    </p:spTree>
    <p:extLst>
      <p:ext uri="{BB962C8B-B14F-4D97-AF65-F5344CB8AC3E}">
        <p14:creationId xmlns="" xmlns:p14="http://schemas.microsoft.com/office/powerpoint/2010/main" val="32338468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edge">
                                      <p:cBhvr>
                                        <p:cTn id="7"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2"/>
          <p:cNvSpPr txBox="1">
            <a:spLocks noChangeArrowheads="1"/>
          </p:cNvSpPr>
          <p:nvPr/>
        </p:nvSpPr>
        <p:spPr bwMode="auto">
          <a:xfrm>
            <a:off x="264358" y="28575"/>
            <a:ext cx="8078787" cy="838200"/>
          </a:xfrm>
          <a:prstGeom prst="rect">
            <a:avLst/>
          </a:prstGeom>
          <a:noFill/>
          <a:ln>
            <a:noFill/>
          </a:ln>
          <a:effectLst/>
          <a:extLst/>
        </p:spPr>
        <p:txBody>
          <a:bodyPr anchor="ctr"/>
          <a:lstStyle>
            <a:lvl1pPr algn="l" rtl="0" fontAlgn="base">
              <a:lnSpc>
                <a:spcPct val="85000"/>
              </a:lnSpc>
              <a:spcBef>
                <a:spcPct val="0"/>
              </a:spcBef>
              <a:spcAft>
                <a:spcPct val="0"/>
              </a:spcAft>
              <a:defRPr sz="3200" b="1">
                <a:solidFill>
                  <a:srgbClr val="FF0000"/>
                </a:solidFill>
                <a:latin typeface="+mj-lt"/>
                <a:ea typeface="+mj-ea"/>
                <a:cs typeface="+mj-cs"/>
              </a:defRPr>
            </a:lvl1pPr>
            <a:lvl2pPr algn="l" rtl="0" fontAlgn="base">
              <a:lnSpc>
                <a:spcPct val="85000"/>
              </a:lnSpc>
              <a:spcBef>
                <a:spcPct val="0"/>
              </a:spcBef>
              <a:spcAft>
                <a:spcPct val="0"/>
              </a:spcAft>
              <a:defRPr sz="3200" b="1">
                <a:solidFill>
                  <a:srgbClr val="FF0000"/>
                </a:solidFill>
                <a:latin typeface="Arial" charset="0"/>
                <a:ea typeface="ＭＳ Ｐゴシック" charset="0"/>
              </a:defRPr>
            </a:lvl2pPr>
            <a:lvl3pPr algn="l" rtl="0" fontAlgn="base">
              <a:lnSpc>
                <a:spcPct val="85000"/>
              </a:lnSpc>
              <a:spcBef>
                <a:spcPct val="0"/>
              </a:spcBef>
              <a:spcAft>
                <a:spcPct val="0"/>
              </a:spcAft>
              <a:defRPr sz="3200" b="1">
                <a:solidFill>
                  <a:srgbClr val="FF0000"/>
                </a:solidFill>
                <a:latin typeface="Arial" charset="0"/>
                <a:ea typeface="ＭＳ Ｐゴシック" charset="0"/>
              </a:defRPr>
            </a:lvl3pPr>
            <a:lvl4pPr algn="l" rtl="0" fontAlgn="base">
              <a:lnSpc>
                <a:spcPct val="85000"/>
              </a:lnSpc>
              <a:spcBef>
                <a:spcPct val="0"/>
              </a:spcBef>
              <a:spcAft>
                <a:spcPct val="0"/>
              </a:spcAft>
              <a:defRPr sz="3200" b="1">
                <a:solidFill>
                  <a:srgbClr val="FF0000"/>
                </a:solidFill>
                <a:latin typeface="Arial" charset="0"/>
                <a:ea typeface="ＭＳ Ｐゴシック" charset="0"/>
              </a:defRPr>
            </a:lvl4pPr>
            <a:lvl5pPr algn="l" rtl="0" fontAlgn="base">
              <a:lnSpc>
                <a:spcPct val="85000"/>
              </a:lnSpc>
              <a:spcBef>
                <a:spcPct val="0"/>
              </a:spcBef>
              <a:spcAft>
                <a:spcPct val="0"/>
              </a:spcAft>
              <a:defRPr sz="3200" b="1">
                <a:solidFill>
                  <a:srgbClr val="FF0000"/>
                </a:solidFill>
                <a:latin typeface="Arial" charset="0"/>
                <a:ea typeface="ＭＳ Ｐゴシック" charset="0"/>
              </a:defRPr>
            </a:lvl5pPr>
            <a:lvl6pPr marL="457200" algn="l" rtl="0" fontAlgn="base">
              <a:lnSpc>
                <a:spcPct val="85000"/>
              </a:lnSpc>
              <a:spcBef>
                <a:spcPct val="0"/>
              </a:spcBef>
              <a:spcAft>
                <a:spcPct val="0"/>
              </a:spcAft>
              <a:defRPr sz="3200" b="1">
                <a:solidFill>
                  <a:srgbClr val="FF0000"/>
                </a:solidFill>
                <a:latin typeface="Arial" charset="0"/>
                <a:ea typeface="ＭＳ Ｐゴシック" charset="0"/>
              </a:defRPr>
            </a:lvl6pPr>
            <a:lvl7pPr marL="914400" algn="l" rtl="0" fontAlgn="base">
              <a:lnSpc>
                <a:spcPct val="85000"/>
              </a:lnSpc>
              <a:spcBef>
                <a:spcPct val="0"/>
              </a:spcBef>
              <a:spcAft>
                <a:spcPct val="0"/>
              </a:spcAft>
              <a:defRPr sz="3200" b="1">
                <a:solidFill>
                  <a:srgbClr val="FF0000"/>
                </a:solidFill>
                <a:latin typeface="Arial" charset="0"/>
                <a:ea typeface="ＭＳ Ｐゴシック" charset="0"/>
              </a:defRPr>
            </a:lvl7pPr>
            <a:lvl8pPr marL="1371600" algn="l" rtl="0" fontAlgn="base">
              <a:lnSpc>
                <a:spcPct val="85000"/>
              </a:lnSpc>
              <a:spcBef>
                <a:spcPct val="0"/>
              </a:spcBef>
              <a:spcAft>
                <a:spcPct val="0"/>
              </a:spcAft>
              <a:defRPr sz="3200" b="1">
                <a:solidFill>
                  <a:srgbClr val="FF0000"/>
                </a:solidFill>
                <a:latin typeface="Arial" charset="0"/>
                <a:ea typeface="ＭＳ Ｐゴシック" charset="0"/>
              </a:defRPr>
            </a:lvl8pPr>
            <a:lvl9pPr marL="1828800" algn="l" rtl="0" fontAlgn="base">
              <a:lnSpc>
                <a:spcPct val="85000"/>
              </a:lnSpc>
              <a:spcBef>
                <a:spcPct val="0"/>
              </a:spcBef>
              <a:spcAft>
                <a:spcPct val="0"/>
              </a:spcAft>
              <a:defRPr sz="3200" b="1">
                <a:solidFill>
                  <a:srgbClr val="FF0000"/>
                </a:solidFill>
                <a:latin typeface="Arial" charset="0"/>
                <a:ea typeface="ＭＳ Ｐゴシック" charset="0"/>
              </a:defRPr>
            </a:lvl9pPr>
          </a:lstStyle>
          <a:p>
            <a:pPr defTabSz="914400">
              <a:defRPr/>
            </a:pPr>
            <a:r>
              <a:rPr lang="en-US" kern="0" dirty="0" smtClean="0">
                <a:latin typeface="Arial"/>
                <a:ea typeface="ＭＳ Ｐゴシック"/>
              </a:rPr>
              <a:t>Backup</a:t>
            </a:r>
          </a:p>
        </p:txBody>
      </p:sp>
      <p:sp>
        <p:nvSpPr>
          <p:cNvPr id="2" name="TextBox 1"/>
          <p:cNvSpPr txBox="1"/>
          <p:nvPr/>
        </p:nvSpPr>
        <p:spPr>
          <a:xfrm>
            <a:off x="12700507" y="1737311"/>
            <a:ext cx="184666" cy="369332"/>
          </a:xfrm>
          <a:prstGeom prst="rect">
            <a:avLst/>
          </a:prstGeom>
          <a:noFill/>
        </p:spPr>
        <p:txBody>
          <a:bodyPr wrap="none" rtlCol="0">
            <a:spAutoFit/>
          </a:bodyPr>
          <a:lstStyle/>
          <a:p>
            <a:endParaRPr lang="en-US"/>
          </a:p>
        </p:txBody>
      </p:sp>
      <p:sp>
        <p:nvSpPr>
          <p:cNvPr id="3" name="Rectangle 2"/>
          <p:cNvSpPr/>
          <p:nvPr/>
        </p:nvSpPr>
        <p:spPr>
          <a:xfrm>
            <a:off x="2286000" y="2824219"/>
            <a:ext cx="4572000" cy="1209562"/>
          </a:xfrm>
          <a:prstGeom prst="rect">
            <a:avLst/>
          </a:prstGeom>
        </p:spPr>
        <p:txBody>
          <a:bodyPr>
            <a:spAutoFit/>
          </a:bodyPr>
          <a:lstStyle/>
          <a:p>
            <a:pPr marL="342900" lvl="0" indent="-342900" defTabSz="914400" fontAlgn="base">
              <a:lnSpc>
                <a:spcPct val="80000"/>
              </a:lnSpc>
              <a:spcBef>
                <a:spcPct val="20000"/>
              </a:spcBef>
              <a:spcAft>
                <a:spcPct val="0"/>
              </a:spcAft>
              <a:buClr>
                <a:srgbClr val="FF0000"/>
              </a:buClr>
              <a:buSzPct val="125000"/>
              <a:buFont typeface="Wingdings" charset="0"/>
              <a:buChar char="§"/>
              <a:defRPr/>
            </a:pPr>
            <a:r>
              <a:rPr lang="en-US" kern="0" dirty="0">
                <a:solidFill>
                  <a:srgbClr val="000000"/>
                </a:solidFill>
              </a:rPr>
              <a:t>SMP – processing engines are identical, and shared memory through which that they can communicate (these are two criteria that </a:t>
            </a:r>
            <a:r>
              <a:rPr lang="en-US" kern="0" dirty="0" err="1">
                <a:solidFill>
                  <a:srgbClr val="000000"/>
                </a:solidFill>
              </a:rPr>
              <a:t>openMP</a:t>
            </a:r>
            <a:r>
              <a:rPr lang="en-US" kern="0" dirty="0">
                <a:solidFill>
                  <a:srgbClr val="000000"/>
                </a:solidFill>
              </a:rPr>
              <a:t> needs)</a:t>
            </a:r>
          </a:p>
        </p:txBody>
      </p:sp>
      <p:sp>
        <p:nvSpPr>
          <p:cNvPr id="4" name="Rectangle 3"/>
          <p:cNvSpPr/>
          <p:nvPr/>
        </p:nvSpPr>
        <p:spPr>
          <a:xfrm>
            <a:off x="2286000" y="380675"/>
            <a:ext cx="4572000" cy="2040559"/>
          </a:xfrm>
          <a:prstGeom prst="rect">
            <a:avLst/>
          </a:prstGeom>
        </p:spPr>
        <p:txBody>
          <a:bodyPr>
            <a:spAutoFit/>
          </a:bodyPr>
          <a:lstStyle/>
          <a:p>
            <a:pPr marL="342900" lvl="0" indent="-342900" defTabSz="914400" fontAlgn="base">
              <a:lnSpc>
                <a:spcPct val="80000"/>
              </a:lnSpc>
              <a:spcBef>
                <a:spcPct val="20000"/>
              </a:spcBef>
              <a:spcAft>
                <a:spcPct val="0"/>
              </a:spcAft>
              <a:buClr>
                <a:srgbClr val="FF0000"/>
              </a:buClr>
              <a:buSzPct val="125000"/>
              <a:buFont typeface="Wingdings" charset="0"/>
              <a:buChar char="§"/>
              <a:defRPr/>
            </a:pPr>
            <a:r>
              <a:rPr lang="en-US" kern="0" dirty="0">
                <a:solidFill>
                  <a:srgbClr val="000000"/>
                </a:solidFill>
              </a:rPr>
              <a:t>Well known – </a:t>
            </a:r>
            <a:r>
              <a:rPr lang="en-US" kern="0" dirty="0" err="1">
                <a:solidFill>
                  <a:srgbClr val="000000"/>
                </a:solidFill>
              </a:rPr>
              <a:t>OpenMP</a:t>
            </a:r>
            <a:r>
              <a:rPr lang="en-US" kern="0" dirty="0">
                <a:solidFill>
                  <a:srgbClr val="000000"/>
                </a:solidFill>
              </a:rPr>
              <a:t> Symmetric multiprocessing – </a:t>
            </a:r>
          </a:p>
          <a:p>
            <a:pPr marL="342900" lvl="0" indent="-342900" defTabSz="914400" fontAlgn="base">
              <a:lnSpc>
                <a:spcPct val="80000"/>
              </a:lnSpc>
              <a:spcBef>
                <a:spcPct val="20000"/>
              </a:spcBef>
              <a:spcAft>
                <a:spcPct val="0"/>
              </a:spcAft>
              <a:buClr>
                <a:srgbClr val="FF0000"/>
              </a:buClr>
              <a:buSzPct val="125000"/>
              <a:buFont typeface="Wingdings" charset="0"/>
              <a:buChar char="§"/>
              <a:defRPr/>
            </a:pPr>
            <a:r>
              <a:rPr lang="en-US" kern="0" dirty="0">
                <a:solidFill>
                  <a:srgbClr val="000000"/>
                </a:solidFill>
              </a:rPr>
              <a:t>Distributed memory systems – MPI</a:t>
            </a:r>
          </a:p>
          <a:p>
            <a:pPr marL="342900" lvl="0" indent="-342900" defTabSz="914400" fontAlgn="base">
              <a:lnSpc>
                <a:spcPct val="80000"/>
              </a:lnSpc>
              <a:spcBef>
                <a:spcPct val="20000"/>
              </a:spcBef>
              <a:spcAft>
                <a:spcPct val="0"/>
              </a:spcAft>
              <a:buClr>
                <a:srgbClr val="FF0000"/>
              </a:buClr>
              <a:buSzPct val="125000"/>
              <a:buFont typeface="Wingdings" charset="0"/>
              <a:buChar char="§"/>
              <a:defRPr/>
            </a:pPr>
            <a:r>
              <a:rPr lang="en-US" kern="0" dirty="0" err="1">
                <a:solidFill>
                  <a:srgbClr val="000000"/>
                </a:solidFill>
              </a:rPr>
              <a:t>OpenCL</a:t>
            </a:r>
            <a:r>
              <a:rPr lang="en-US" kern="0" dirty="0">
                <a:solidFill>
                  <a:srgbClr val="000000"/>
                </a:solidFill>
              </a:rPr>
              <a:t> – host talking to a general purpose computing GPU</a:t>
            </a:r>
          </a:p>
          <a:p>
            <a:pPr marL="342900" lvl="0" indent="-342900" defTabSz="914400" fontAlgn="base">
              <a:lnSpc>
                <a:spcPct val="80000"/>
              </a:lnSpc>
              <a:spcBef>
                <a:spcPct val="20000"/>
              </a:spcBef>
              <a:spcAft>
                <a:spcPct val="0"/>
              </a:spcAft>
              <a:buClr>
                <a:srgbClr val="FF0000"/>
              </a:buClr>
              <a:buSzPct val="125000"/>
              <a:buFont typeface="Wingdings" charset="0"/>
              <a:buChar char="§"/>
              <a:defRPr/>
            </a:pPr>
            <a:r>
              <a:rPr lang="en-US" kern="0" dirty="0">
                <a:solidFill>
                  <a:srgbClr val="000000"/>
                </a:solidFill>
              </a:rPr>
              <a:t>At TI we don’t exclusively tie you to any of them, but we focus here on symmetric </a:t>
            </a:r>
          </a:p>
        </p:txBody>
      </p:sp>
    </p:spTree>
    <p:extLst>
      <p:ext uri="{BB962C8B-B14F-4D97-AF65-F5344CB8AC3E}">
        <p14:creationId xmlns="" xmlns:p14="http://schemas.microsoft.com/office/powerpoint/2010/main" val="135758182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2"/>
          <p:cNvSpPr>
            <a:spLocks noGrp="1" noChangeArrowheads="1"/>
          </p:cNvSpPr>
          <p:nvPr>
            <p:ph type="title"/>
          </p:nvPr>
        </p:nvSpPr>
        <p:spPr>
          <a:xfrm>
            <a:off x="228600" y="151195"/>
            <a:ext cx="8435975" cy="487363"/>
          </a:xfrm>
        </p:spPr>
        <p:txBody>
          <a:bodyPr/>
          <a:lstStyle/>
          <a:p>
            <a:pPr eaLnBrk="1" hangingPunct="1"/>
            <a:r>
              <a:rPr lang="en-US" sz="4000" b="0" dirty="0" smtClean="0">
                <a:ea typeface="ＭＳ Ｐゴシック"/>
                <a:cs typeface="ＭＳ Ｐゴシック"/>
              </a:rPr>
              <a:t>Motivation: TI Multicore Perspective</a:t>
            </a:r>
          </a:p>
        </p:txBody>
      </p:sp>
      <p:sp>
        <p:nvSpPr>
          <p:cNvPr id="630789" name="AutoShape 5"/>
          <p:cNvSpPr>
            <a:spLocks noChangeArrowheads="1"/>
          </p:cNvSpPr>
          <p:nvPr/>
        </p:nvSpPr>
        <p:spPr bwMode="auto">
          <a:xfrm>
            <a:off x="3096396" y="1450964"/>
            <a:ext cx="2795587" cy="2051050"/>
          </a:xfrm>
          <a:prstGeom prst="roundRect">
            <a:avLst>
              <a:gd name="adj" fmla="val 16667"/>
            </a:avLst>
          </a:prstGeom>
          <a:gradFill rotWithShape="1">
            <a:gsLst>
              <a:gs pos="0">
                <a:schemeClr val="bg1"/>
              </a:gs>
              <a:gs pos="50000">
                <a:srgbClr val="99CCFF"/>
              </a:gs>
              <a:gs pos="100000">
                <a:schemeClr val="bg1"/>
              </a:gs>
            </a:gsLst>
            <a:lin ang="5400000" scaled="1"/>
          </a:gradFill>
          <a:ln w="9525">
            <a:solidFill>
              <a:schemeClr val="tx1"/>
            </a:solidFill>
            <a:round/>
            <a:headEnd/>
            <a:tailEnd/>
          </a:ln>
          <a:effectLst/>
        </p:spPr>
        <p:txBody>
          <a:bodyPr wrap="none" anchor="ctr"/>
          <a:lstStyle/>
          <a:p>
            <a:pPr defTabSz="914400" fontAlgn="base">
              <a:spcBef>
                <a:spcPct val="0"/>
              </a:spcBef>
              <a:spcAft>
                <a:spcPct val="0"/>
              </a:spcAft>
              <a:defRPr/>
            </a:pPr>
            <a:endParaRPr lang="en-US" sz="2000" b="1">
              <a:solidFill>
                <a:srgbClr val="000000"/>
              </a:solidFill>
              <a:latin typeface="Arial Narrow" pitchFamily="34" charset="0"/>
            </a:endParaRPr>
          </a:p>
        </p:txBody>
      </p:sp>
      <p:sp>
        <p:nvSpPr>
          <p:cNvPr id="186371" name="AutoShape 10"/>
          <p:cNvSpPr>
            <a:spLocks noChangeArrowheads="1"/>
          </p:cNvSpPr>
          <p:nvPr/>
        </p:nvSpPr>
        <p:spPr bwMode="auto">
          <a:xfrm>
            <a:off x="3105921" y="754051"/>
            <a:ext cx="2752725" cy="652463"/>
          </a:xfrm>
          <a:prstGeom prst="roundRect">
            <a:avLst>
              <a:gd name="adj" fmla="val 16667"/>
            </a:avLst>
          </a:prstGeom>
          <a:gradFill rotWithShape="1">
            <a:gsLst>
              <a:gs pos="0">
                <a:srgbClr val="FF0000"/>
              </a:gs>
              <a:gs pos="100000">
                <a:srgbClr val="760000"/>
              </a:gs>
            </a:gsLst>
            <a:lin ang="5400000" scaled="1"/>
          </a:gradFill>
          <a:ln w="28575">
            <a:solidFill>
              <a:srgbClr val="000000"/>
            </a:solidFill>
            <a:round/>
            <a:headEnd/>
            <a:tailEnd/>
          </a:ln>
        </p:spPr>
        <p:txBody>
          <a:bodyPr anchor="ctr"/>
          <a:lstStyle/>
          <a:p>
            <a:pPr defTabSz="914400" fontAlgn="base">
              <a:lnSpc>
                <a:spcPct val="90000"/>
              </a:lnSpc>
              <a:spcBef>
                <a:spcPct val="50000"/>
              </a:spcBef>
              <a:spcAft>
                <a:spcPct val="0"/>
              </a:spcAft>
            </a:pPr>
            <a:r>
              <a:rPr lang="en-US" sz="2000" b="1">
                <a:solidFill>
                  <a:srgbClr val="FFFFFF"/>
                </a:solidFill>
                <a:latin typeface="Calibri" pitchFamily="34" charset="0"/>
              </a:rPr>
              <a:t>Test and Automation</a:t>
            </a:r>
          </a:p>
        </p:txBody>
      </p:sp>
      <p:sp>
        <p:nvSpPr>
          <p:cNvPr id="630793" name="AutoShape 9"/>
          <p:cNvSpPr>
            <a:spLocks noChangeArrowheads="1"/>
          </p:cNvSpPr>
          <p:nvPr/>
        </p:nvSpPr>
        <p:spPr bwMode="auto">
          <a:xfrm>
            <a:off x="245246" y="1450964"/>
            <a:ext cx="2794000" cy="2051050"/>
          </a:xfrm>
          <a:prstGeom prst="roundRect">
            <a:avLst>
              <a:gd name="adj" fmla="val 16667"/>
            </a:avLst>
          </a:prstGeom>
          <a:gradFill rotWithShape="1">
            <a:gsLst>
              <a:gs pos="0">
                <a:schemeClr val="bg1"/>
              </a:gs>
              <a:gs pos="50000">
                <a:srgbClr val="99CCFF"/>
              </a:gs>
              <a:gs pos="100000">
                <a:schemeClr val="bg1"/>
              </a:gs>
            </a:gsLst>
            <a:lin ang="5400000" scaled="1"/>
          </a:gradFill>
          <a:ln w="9525">
            <a:solidFill>
              <a:schemeClr val="tx1"/>
            </a:solidFill>
            <a:round/>
            <a:headEnd/>
            <a:tailEnd/>
          </a:ln>
          <a:effectLst/>
        </p:spPr>
        <p:txBody>
          <a:bodyPr wrap="none" anchor="ctr"/>
          <a:lstStyle/>
          <a:p>
            <a:pPr defTabSz="914400" fontAlgn="base">
              <a:spcBef>
                <a:spcPct val="0"/>
              </a:spcBef>
              <a:spcAft>
                <a:spcPct val="0"/>
              </a:spcAft>
              <a:defRPr/>
            </a:pPr>
            <a:endParaRPr lang="en-US" sz="2000" b="1">
              <a:solidFill>
                <a:srgbClr val="000000"/>
              </a:solidFill>
              <a:latin typeface="Arial Narrow" pitchFamily="34" charset="0"/>
            </a:endParaRPr>
          </a:p>
        </p:txBody>
      </p:sp>
      <p:sp>
        <p:nvSpPr>
          <p:cNvPr id="186373" name="AutoShape 10"/>
          <p:cNvSpPr>
            <a:spLocks noChangeArrowheads="1"/>
          </p:cNvSpPr>
          <p:nvPr/>
        </p:nvSpPr>
        <p:spPr bwMode="auto">
          <a:xfrm>
            <a:off x="254771" y="754051"/>
            <a:ext cx="2751137" cy="652463"/>
          </a:xfrm>
          <a:prstGeom prst="roundRect">
            <a:avLst>
              <a:gd name="adj" fmla="val 16667"/>
            </a:avLst>
          </a:prstGeom>
          <a:gradFill rotWithShape="1">
            <a:gsLst>
              <a:gs pos="0">
                <a:srgbClr val="FF0000"/>
              </a:gs>
              <a:gs pos="100000">
                <a:srgbClr val="760000"/>
              </a:gs>
            </a:gsLst>
            <a:lin ang="5400000" scaled="1"/>
          </a:gradFill>
          <a:ln w="28575">
            <a:solidFill>
              <a:srgbClr val="000000"/>
            </a:solidFill>
            <a:round/>
            <a:headEnd/>
            <a:tailEnd/>
          </a:ln>
        </p:spPr>
        <p:txBody>
          <a:bodyPr anchor="ctr"/>
          <a:lstStyle/>
          <a:p>
            <a:pPr defTabSz="914400" fontAlgn="base">
              <a:lnSpc>
                <a:spcPct val="90000"/>
              </a:lnSpc>
              <a:spcBef>
                <a:spcPct val="50000"/>
              </a:spcBef>
              <a:spcAft>
                <a:spcPct val="0"/>
              </a:spcAft>
            </a:pPr>
            <a:r>
              <a:rPr lang="en-US" sz="2000" b="1">
                <a:solidFill>
                  <a:srgbClr val="FFFFFF"/>
                </a:solidFill>
                <a:latin typeface="Calibri" pitchFamily="34" charset="0"/>
              </a:rPr>
              <a:t>Mission Critical</a:t>
            </a:r>
          </a:p>
        </p:txBody>
      </p:sp>
      <p:pic>
        <p:nvPicPr>
          <p:cNvPr id="186374" name="Picture 11" descr="gps-block2f-jpo"/>
          <p:cNvPicPr>
            <a:picLocks noChangeAspect="1" noChangeArrowheads="1"/>
          </p:cNvPicPr>
          <p:nvPr/>
        </p:nvPicPr>
        <p:blipFill>
          <a:blip r:embed="rId3" cstate="print"/>
          <a:srcRect/>
          <a:stretch>
            <a:fillRect/>
          </a:stretch>
        </p:blipFill>
        <p:spPr bwMode="auto">
          <a:xfrm>
            <a:off x="391296" y="2560626"/>
            <a:ext cx="577850" cy="741363"/>
          </a:xfrm>
          <a:prstGeom prst="rect">
            <a:avLst/>
          </a:prstGeom>
          <a:noFill/>
          <a:ln w="9525">
            <a:noFill/>
            <a:miter lim="800000"/>
            <a:headEnd/>
            <a:tailEnd/>
          </a:ln>
        </p:spPr>
      </p:pic>
      <p:pic>
        <p:nvPicPr>
          <p:cNvPr id="186375" name="Picture 12" descr="シグナルアナライザ MS2690A/MS2691A/MS2692A"/>
          <p:cNvPicPr>
            <a:picLocks noChangeAspect="1" noChangeArrowheads="1"/>
          </p:cNvPicPr>
          <p:nvPr/>
        </p:nvPicPr>
        <p:blipFill>
          <a:blip r:embed="rId4" cstate="print">
            <a:clrChange>
              <a:clrFrom>
                <a:srgbClr val="FFFEFF"/>
              </a:clrFrom>
              <a:clrTo>
                <a:srgbClr val="FFFEFF">
                  <a:alpha val="0"/>
                </a:srgbClr>
              </a:clrTo>
            </a:clrChange>
          </a:blip>
          <a:srcRect/>
          <a:stretch>
            <a:fillRect/>
          </a:stretch>
        </p:blipFill>
        <p:spPr bwMode="auto">
          <a:xfrm>
            <a:off x="3104333" y="1638289"/>
            <a:ext cx="895350" cy="746125"/>
          </a:xfrm>
          <a:prstGeom prst="rect">
            <a:avLst/>
          </a:prstGeom>
          <a:noFill/>
          <a:ln w="9525">
            <a:noFill/>
            <a:miter lim="800000"/>
            <a:headEnd/>
            <a:tailEnd/>
          </a:ln>
        </p:spPr>
      </p:pic>
      <p:pic>
        <p:nvPicPr>
          <p:cNvPr id="186376" name="Picture 13" descr="lm_verigy_hp93000_1990_intro">
            <a:hlinkClick r:id="rId5"/>
          </p:cNvPr>
          <p:cNvPicPr>
            <a:picLocks noChangeAspect="1" noChangeArrowheads="1"/>
          </p:cNvPicPr>
          <p:nvPr/>
        </p:nvPicPr>
        <p:blipFill>
          <a:blip r:embed="rId6" cstate="print"/>
          <a:srcRect/>
          <a:stretch>
            <a:fillRect/>
          </a:stretch>
        </p:blipFill>
        <p:spPr bwMode="auto">
          <a:xfrm>
            <a:off x="4190183" y="1695439"/>
            <a:ext cx="679450" cy="725487"/>
          </a:xfrm>
          <a:prstGeom prst="rect">
            <a:avLst/>
          </a:prstGeom>
          <a:noFill/>
          <a:ln w="9525">
            <a:noFill/>
            <a:miter lim="800000"/>
            <a:headEnd/>
            <a:tailEnd/>
          </a:ln>
        </p:spPr>
      </p:pic>
      <p:pic>
        <p:nvPicPr>
          <p:cNvPr id="186377" name="Picture 16"/>
          <p:cNvPicPr>
            <a:picLocks noChangeAspect="1" noChangeArrowheads="1"/>
          </p:cNvPicPr>
          <p:nvPr/>
        </p:nvPicPr>
        <p:blipFill>
          <a:blip r:embed="rId7" cstate="print"/>
          <a:srcRect/>
          <a:stretch>
            <a:fillRect/>
          </a:stretch>
        </p:blipFill>
        <p:spPr bwMode="auto">
          <a:xfrm>
            <a:off x="6085658" y="1558914"/>
            <a:ext cx="842963" cy="963612"/>
          </a:xfrm>
          <a:prstGeom prst="rect">
            <a:avLst/>
          </a:prstGeom>
          <a:noFill/>
          <a:ln w="9525">
            <a:noFill/>
            <a:miter lim="800000"/>
            <a:headEnd/>
            <a:tailEnd/>
          </a:ln>
        </p:spPr>
      </p:pic>
      <p:pic>
        <p:nvPicPr>
          <p:cNvPr id="186378" name="Picture 18"/>
          <p:cNvPicPr>
            <a:picLocks noChangeAspect="1" noChangeArrowheads="1"/>
          </p:cNvPicPr>
          <p:nvPr/>
        </p:nvPicPr>
        <p:blipFill>
          <a:blip r:embed="rId8" cstate="print"/>
          <a:srcRect l="2310" b="931"/>
          <a:stretch>
            <a:fillRect/>
          </a:stretch>
        </p:blipFill>
        <p:spPr bwMode="auto">
          <a:xfrm>
            <a:off x="953271" y="2538401"/>
            <a:ext cx="560387" cy="769938"/>
          </a:xfrm>
          <a:prstGeom prst="rect">
            <a:avLst/>
          </a:prstGeom>
          <a:noFill/>
          <a:ln w="9525">
            <a:noFill/>
            <a:miter lim="800000"/>
            <a:headEnd/>
            <a:tailEnd/>
          </a:ln>
        </p:spPr>
      </p:pic>
      <p:pic>
        <p:nvPicPr>
          <p:cNvPr id="186379" name="Picture 19" descr="Garmin G1000 EFIS by olaborda">
            <a:hlinkClick r:id="rId9" tooltip="Garmin G1000 EFIS by olaborda"/>
          </p:cNvPr>
          <p:cNvPicPr>
            <a:picLocks noChangeAspect="1" noChangeArrowheads="1"/>
          </p:cNvPicPr>
          <p:nvPr/>
        </p:nvPicPr>
        <p:blipFill>
          <a:blip r:embed="rId10" cstate="print"/>
          <a:srcRect/>
          <a:stretch>
            <a:fillRect/>
          </a:stretch>
        </p:blipFill>
        <p:spPr bwMode="auto">
          <a:xfrm>
            <a:off x="391296" y="1663689"/>
            <a:ext cx="1131887" cy="890587"/>
          </a:xfrm>
          <a:prstGeom prst="rect">
            <a:avLst/>
          </a:prstGeom>
          <a:noFill/>
          <a:ln w="9525">
            <a:noFill/>
            <a:miter lim="800000"/>
            <a:headEnd/>
            <a:tailEnd/>
          </a:ln>
        </p:spPr>
      </p:pic>
      <p:pic>
        <p:nvPicPr>
          <p:cNvPr id="186380" name="Picture 23"/>
          <p:cNvPicPr>
            <a:picLocks noChangeAspect="1" noChangeArrowheads="1"/>
          </p:cNvPicPr>
          <p:nvPr/>
        </p:nvPicPr>
        <p:blipFill>
          <a:blip r:embed="rId11" cstate="print"/>
          <a:srcRect/>
          <a:stretch>
            <a:fillRect/>
          </a:stretch>
        </p:blipFill>
        <p:spPr bwMode="auto">
          <a:xfrm>
            <a:off x="1675583" y="1665276"/>
            <a:ext cx="1146175" cy="1643063"/>
          </a:xfrm>
          <a:prstGeom prst="rect">
            <a:avLst/>
          </a:prstGeom>
          <a:noFill/>
          <a:ln w="9525">
            <a:noFill/>
            <a:miter lim="800000"/>
            <a:headEnd/>
            <a:tailEnd/>
          </a:ln>
        </p:spPr>
      </p:pic>
      <p:pic>
        <p:nvPicPr>
          <p:cNvPr id="186381" name="Picture 17" descr="atm-y.jpg">
            <a:hlinkClick r:id="rId12"/>
          </p:cNvPr>
          <p:cNvPicPr>
            <a:picLocks noChangeAspect="1" noChangeArrowheads="1"/>
          </p:cNvPicPr>
          <p:nvPr/>
        </p:nvPicPr>
        <p:blipFill>
          <a:blip r:embed="rId13" cstate="print"/>
          <a:srcRect/>
          <a:stretch>
            <a:fillRect/>
          </a:stretch>
        </p:blipFill>
        <p:spPr bwMode="auto">
          <a:xfrm>
            <a:off x="3212283" y="2619364"/>
            <a:ext cx="596900" cy="749300"/>
          </a:xfrm>
          <a:prstGeom prst="rect">
            <a:avLst/>
          </a:prstGeom>
          <a:noFill/>
          <a:ln w="9525">
            <a:noFill/>
            <a:miter lim="800000"/>
            <a:headEnd/>
            <a:tailEnd/>
          </a:ln>
        </p:spPr>
      </p:pic>
      <p:pic>
        <p:nvPicPr>
          <p:cNvPr id="186382" name="Picture 4" descr="http://t3.gstatic.com/images?q=tbn:jbGzS1ja8jWVFM:http://www.fintexs.com.my/userfiles/image/Vision-System-Automation/large/Product-inspection-to-detect-defects.jpg">
            <a:hlinkClick r:id="rId14"/>
          </p:cNvPr>
          <p:cNvPicPr>
            <a:picLocks noChangeAspect="1" noChangeArrowheads="1"/>
          </p:cNvPicPr>
          <p:nvPr/>
        </p:nvPicPr>
        <p:blipFill>
          <a:blip r:embed="rId15" cstate="print"/>
          <a:srcRect/>
          <a:stretch>
            <a:fillRect/>
          </a:stretch>
        </p:blipFill>
        <p:spPr bwMode="auto">
          <a:xfrm>
            <a:off x="5117283" y="1803389"/>
            <a:ext cx="636588" cy="1449387"/>
          </a:xfrm>
          <a:prstGeom prst="rect">
            <a:avLst/>
          </a:prstGeom>
          <a:noFill/>
          <a:ln w="9525">
            <a:noFill/>
            <a:miter lim="800000"/>
            <a:headEnd/>
            <a:tailEnd/>
          </a:ln>
        </p:spPr>
      </p:pic>
      <p:sp>
        <p:nvSpPr>
          <p:cNvPr id="34" name="AutoShape 5"/>
          <p:cNvSpPr>
            <a:spLocks noChangeArrowheads="1"/>
          </p:cNvSpPr>
          <p:nvPr/>
        </p:nvSpPr>
        <p:spPr bwMode="auto">
          <a:xfrm>
            <a:off x="5982471" y="1439851"/>
            <a:ext cx="2794000" cy="2051050"/>
          </a:xfrm>
          <a:prstGeom prst="roundRect">
            <a:avLst>
              <a:gd name="adj" fmla="val 16667"/>
            </a:avLst>
          </a:prstGeom>
          <a:gradFill rotWithShape="1">
            <a:gsLst>
              <a:gs pos="0">
                <a:schemeClr val="bg1"/>
              </a:gs>
              <a:gs pos="50000">
                <a:srgbClr val="99CCFF"/>
              </a:gs>
              <a:gs pos="100000">
                <a:schemeClr val="bg1"/>
              </a:gs>
            </a:gsLst>
            <a:lin ang="5400000" scaled="1"/>
          </a:gradFill>
          <a:ln w="9525">
            <a:solidFill>
              <a:schemeClr val="tx1"/>
            </a:solidFill>
            <a:round/>
            <a:headEnd/>
            <a:tailEnd/>
          </a:ln>
          <a:effectLst/>
        </p:spPr>
        <p:txBody>
          <a:bodyPr wrap="none" anchor="ctr"/>
          <a:lstStyle/>
          <a:p>
            <a:pPr defTabSz="914400" fontAlgn="base">
              <a:spcBef>
                <a:spcPct val="0"/>
              </a:spcBef>
              <a:spcAft>
                <a:spcPct val="0"/>
              </a:spcAft>
              <a:defRPr/>
            </a:pPr>
            <a:endParaRPr lang="en-US" sz="2000" b="1">
              <a:solidFill>
                <a:srgbClr val="000000"/>
              </a:solidFill>
              <a:latin typeface="Arial Narrow" pitchFamily="34" charset="0"/>
            </a:endParaRPr>
          </a:p>
        </p:txBody>
      </p:sp>
      <p:sp>
        <p:nvSpPr>
          <p:cNvPr id="186384" name="AutoShape 10"/>
          <p:cNvSpPr>
            <a:spLocks noChangeArrowheads="1"/>
          </p:cNvSpPr>
          <p:nvPr/>
        </p:nvSpPr>
        <p:spPr bwMode="auto">
          <a:xfrm>
            <a:off x="5991996" y="742939"/>
            <a:ext cx="2751137" cy="652462"/>
          </a:xfrm>
          <a:prstGeom prst="roundRect">
            <a:avLst>
              <a:gd name="adj" fmla="val 16667"/>
            </a:avLst>
          </a:prstGeom>
          <a:gradFill rotWithShape="1">
            <a:gsLst>
              <a:gs pos="0">
                <a:srgbClr val="FF0000"/>
              </a:gs>
              <a:gs pos="100000">
                <a:srgbClr val="760000"/>
              </a:gs>
            </a:gsLst>
            <a:lin ang="5400000" scaled="1"/>
          </a:gradFill>
          <a:ln w="28575">
            <a:solidFill>
              <a:srgbClr val="000000"/>
            </a:solidFill>
            <a:round/>
            <a:headEnd/>
            <a:tailEnd/>
          </a:ln>
        </p:spPr>
        <p:txBody>
          <a:bodyPr anchor="ctr"/>
          <a:lstStyle/>
          <a:p>
            <a:pPr defTabSz="914400" fontAlgn="base">
              <a:lnSpc>
                <a:spcPct val="90000"/>
              </a:lnSpc>
              <a:spcBef>
                <a:spcPct val="50000"/>
              </a:spcBef>
              <a:spcAft>
                <a:spcPct val="0"/>
              </a:spcAft>
            </a:pPr>
            <a:r>
              <a:rPr lang="en-US" sz="2000" b="1">
                <a:solidFill>
                  <a:srgbClr val="FFFFFF"/>
                </a:solidFill>
                <a:latin typeface="Calibri" pitchFamily="34" charset="0"/>
              </a:rPr>
              <a:t>Medical Imaging </a:t>
            </a:r>
          </a:p>
        </p:txBody>
      </p:sp>
      <p:sp>
        <p:nvSpPr>
          <p:cNvPr id="186385" name="AutoShape 10"/>
          <p:cNvSpPr>
            <a:spLocks noChangeArrowheads="1"/>
          </p:cNvSpPr>
          <p:nvPr/>
        </p:nvSpPr>
        <p:spPr bwMode="auto">
          <a:xfrm>
            <a:off x="6007871" y="3590914"/>
            <a:ext cx="2747962" cy="652462"/>
          </a:xfrm>
          <a:prstGeom prst="roundRect">
            <a:avLst>
              <a:gd name="adj" fmla="val 16667"/>
            </a:avLst>
          </a:prstGeom>
          <a:gradFill rotWithShape="1">
            <a:gsLst>
              <a:gs pos="0">
                <a:srgbClr val="FF0000"/>
              </a:gs>
              <a:gs pos="100000">
                <a:srgbClr val="760000"/>
              </a:gs>
            </a:gsLst>
            <a:lin ang="5400000" scaled="1"/>
          </a:gradFill>
          <a:ln w="28575">
            <a:solidFill>
              <a:srgbClr val="000000"/>
            </a:solidFill>
            <a:round/>
            <a:headEnd/>
            <a:tailEnd/>
          </a:ln>
        </p:spPr>
        <p:txBody>
          <a:bodyPr anchor="ctr"/>
          <a:lstStyle/>
          <a:p>
            <a:pPr defTabSz="914400" fontAlgn="base">
              <a:lnSpc>
                <a:spcPct val="90000"/>
              </a:lnSpc>
              <a:spcBef>
                <a:spcPct val="50000"/>
              </a:spcBef>
              <a:spcAft>
                <a:spcPct val="0"/>
              </a:spcAft>
            </a:pPr>
            <a:r>
              <a:rPr lang="en-US" sz="2000" b="1">
                <a:solidFill>
                  <a:srgbClr val="FFFFFF"/>
                </a:solidFill>
                <a:latin typeface="Calibri" pitchFamily="34" charset="0"/>
              </a:rPr>
              <a:t>Emerging</a:t>
            </a:r>
          </a:p>
        </p:txBody>
      </p:sp>
      <p:sp>
        <p:nvSpPr>
          <p:cNvPr id="39" name="AutoShape 3"/>
          <p:cNvSpPr>
            <a:spLocks noChangeArrowheads="1"/>
          </p:cNvSpPr>
          <p:nvPr/>
        </p:nvSpPr>
        <p:spPr bwMode="auto">
          <a:xfrm>
            <a:off x="5996758" y="4268776"/>
            <a:ext cx="2794000" cy="2051050"/>
          </a:xfrm>
          <a:prstGeom prst="roundRect">
            <a:avLst>
              <a:gd name="adj" fmla="val 16667"/>
            </a:avLst>
          </a:prstGeom>
          <a:gradFill rotWithShape="1">
            <a:gsLst>
              <a:gs pos="0">
                <a:schemeClr val="bg1"/>
              </a:gs>
              <a:gs pos="50000">
                <a:srgbClr val="99CCFF"/>
              </a:gs>
              <a:gs pos="100000">
                <a:schemeClr val="bg1"/>
              </a:gs>
            </a:gsLst>
            <a:lin ang="5400000" scaled="1"/>
          </a:gradFill>
          <a:ln w="9525">
            <a:solidFill>
              <a:schemeClr val="tx1"/>
            </a:solidFill>
            <a:round/>
            <a:headEnd/>
            <a:tailEnd/>
          </a:ln>
          <a:effectLst/>
        </p:spPr>
        <p:txBody>
          <a:bodyPr wrap="none" anchor="ctr"/>
          <a:lstStyle/>
          <a:p>
            <a:pPr defTabSz="914400" fontAlgn="base">
              <a:spcBef>
                <a:spcPct val="0"/>
              </a:spcBef>
              <a:spcAft>
                <a:spcPct val="0"/>
              </a:spcAft>
              <a:defRPr/>
            </a:pPr>
            <a:endParaRPr lang="en-US" sz="2000" b="1">
              <a:solidFill>
                <a:srgbClr val="000000"/>
              </a:solidFill>
              <a:latin typeface="Arial Narrow" pitchFamily="34" charset="0"/>
            </a:endParaRPr>
          </a:p>
        </p:txBody>
      </p:sp>
      <p:pic>
        <p:nvPicPr>
          <p:cNvPr id="186387" name="Picture 6" descr="fluroscopy"/>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a:off x="7157221" y="2474901"/>
            <a:ext cx="765175" cy="731838"/>
          </a:xfrm>
          <a:prstGeom prst="rect">
            <a:avLst/>
          </a:prstGeom>
          <a:noFill/>
          <a:ln w="9525">
            <a:noFill/>
            <a:miter lim="800000"/>
            <a:headEnd/>
            <a:tailEnd/>
          </a:ln>
        </p:spPr>
      </p:pic>
      <p:pic>
        <p:nvPicPr>
          <p:cNvPr id="186388" name="Picture 6" descr="Senorita with Image"/>
          <p:cNvPicPr>
            <a:picLocks noChangeAspect="1" noChangeArrowheads="1"/>
          </p:cNvPicPr>
          <p:nvPr/>
        </p:nvPicPr>
        <p:blipFill>
          <a:blip r:embed="rId17" cstate="print"/>
          <a:srcRect/>
          <a:stretch>
            <a:fillRect/>
          </a:stretch>
        </p:blipFill>
        <p:spPr bwMode="auto">
          <a:xfrm>
            <a:off x="6123758" y="1679564"/>
            <a:ext cx="903288" cy="1582737"/>
          </a:xfrm>
          <a:prstGeom prst="rect">
            <a:avLst/>
          </a:prstGeom>
          <a:noFill/>
          <a:ln w="9525">
            <a:noFill/>
            <a:miter lim="800000"/>
            <a:headEnd/>
            <a:tailEnd/>
          </a:ln>
        </p:spPr>
      </p:pic>
      <p:pic>
        <p:nvPicPr>
          <p:cNvPr id="186389" name="Picture 26"/>
          <p:cNvPicPr>
            <a:picLocks noChangeAspect="1" noChangeArrowheads="1"/>
          </p:cNvPicPr>
          <p:nvPr/>
        </p:nvPicPr>
        <p:blipFill>
          <a:blip r:embed="rId18" cstate="print"/>
          <a:srcRect/>
          <a:stretch>
            <a:fillRect/>
          </a:stretch>
        </p:blipFill>
        <p:spPr bwMode="auto">
          <a:xfrm>
            <a:off x="8004946" y="1774814"/>
            <a:ext cx="695325" cy="1431925"/>
          </a:xfrm>
          <a:prstGeom prst="rect">
            <a:avLst/>
          </a:prstGeom>
          <a:noFill/>
          <a:ln w="9525">
            <a:noFill/>
            <a:miter lim="800000"/>
            <a:headEnd/>
            <a:tailEnd/>
          </a:ln>
        </p:spPr>
      </p:pic>
      <p:pic>
        <p:nvPicPr>
          <p:cNvPr id="186390" name="Picture 35" descr="Image3">
            <a:hlinkClick r:id="rId19"/>
          </p:cNvPr>
          <p:cNvPicPr>
            <a:picLocks noChangeAspect="1" noChangeArrowheads="1"/>
          </p:cNvPicPr>
          <p:nvPr/>
        </p:nvPicPr>
        <p:blipFill>
          <a:blip r:embed="rId20" cstate="print">
            <a:clrChange>
              <a:clrFrom>
                <a:srgbClr val="F1F1F1"/>
              </a:clrFrom>
              <a:clrTo>
                <a:srgbClr val="F1F1F1">
                  <a:alpha val="0"/>
                </a:srgbClr>
              </a:clrTo>
            </a:clrChange>
          </a:blip>
          <a:srcRect/>
          <a:stretch>
            <a:fillRect/>
          </a:stretch>
        </p:blipFill>
        <p:spPr bwMode="auto">
          <a:xfrm>
            <a:off x="7154046" y="1650989"/>
            <a:ext cx="717550" cy="650875"/>
          </a:xfrm>
          <a:prstGeom prst="rect">
            <a:avLst/>
          </a:prstGeom>
          <a:noFill/>
          <a:ln w="9525">
            <a:noFill/>
            <a:miter lim="800000"/>
            <a:headEnd/>
            <a:tailEnd/>
          </a:ln>
        </p:spPr>
      </p:pic>
      <p:pic>
        <p:nvPicPr>
          <p:cNvPr id="186391" name="Picture 5" descr="transmission"/>
          <p:cNvPicPr>
            <a:picLocks noChangeAspect="1" noChangeArrowheads="1"/>
          </p:cNvPicPr>
          <p:nvPr/>
        </p:nvPicPr>
        <p:blipFill>
          <a:blip r:embed="rId21" cstate="print"/>
          <a:srcRect/>
          <a:stretch>
            <a:fillRect/>
          </a:stretch>
        </p:blipFill>
        <p:spPr bwMode="auto">
          <a:xfrm>
            <a:off x="6117408" y="4403714"/>
            <a:ext cx="1057275" cy="684212"/>
          </a:xfrm>
          <a:prstGeom prst="rect">
            <a:avLst/>
          </a:prstGeom>
          <a:noFill/>
          <a:ln w="9525">
            <a:noFill/>
            <a:miter lim="800000"/>
            <a:headEnd/>
            <a:tailEnd/>
          </a:ln>
        </p:spPr>
      </p:pic>
      <p:sp>
        <p:nvSpPr>
          <p:cNvPr id="630787" name="AutoShape 3"/>
          <p:cNvSpPr>
            <a:spLocks noChangeArrowheads="1"/>
          </p:cNvSpPr>
          <p:nvPr/>
        </p:nvSpPr>
        <p:spPr bwMode="auto">
          <a:xfrm>
            <a:off x="3167833" y="4302114"/>
            <a:ext cx="2794000" cy="2051050"/>
          </a:xfrm>
          <a:prstGeom prst="roundRect">
            <a:avLst>
              <a:gd name="adj" fmla="val 16667"/>
            </a:avLst>
          </a:prstGeom>
          <a:gradFill rotWithShape="1">
            <a:gsLst>
              <a:gs pos="0">
                <a:schemeClr val="bg1"/>
              </a:gs>
              <a:gs pos="50000">
                <a:srgbClr val="99CCFF"/>
              </a:gs>
              <a:gs pos="100000">
                <a:schemeClr val="bg1"/>
              </a:gs>
            </a:gsLst>
            <a:lin ang="5400000" scaled="1"/>
          </a:gradFill>
          <a:ln w="9525">
            <a:solidFill>
              <a:schemeClr val="tx1"/>
            </a:solidFill>
            <a:round/>
            <a:headEnd/>
            <a:tailEnd/>
          </a:ln>
          <a:effectLst/>
        </p:spPr>
        <p:txBody>
          <a:bodyPr wrap="none" anchor="ctr"/>
          <a:lstStyle/>
          <a:p>
            <a:pPr defTabSz="914400" fontAlgn="base">
              <a:spcBef>
                <a:spcPct val="0"/>
              </a:spcBef>
              <a:spcAft>
                <a:spcPct val="0"/>
              </a:spcAft>
              <a:defRPr/>
            </a:pPr>
            <a:endParaRPr lang="en-US" sz="2000" b="1">
              <a:solidFill>
                <a:srgbClr val="000000"/>
              </a:solidFill>
              <a:latin typeface="Arial Narrow" pitchFamily="34" charset="0"/>
            </a:endParaRPr>
          </a:p>
        </p:txBody>
      </p:sp>
      <p:sp>
        <p:nvSpPr>
          <p:cNvPr id="186393" name="AutoShape 10"/>
          <p:cNvSpPr>
            <a:spLocks noChangeArrowheads="1"/>
          </p:cNvSpPr>
          <p:nvPr/>
        </p:nvSpPr>
        <p:spPr bwMode="auto">
          <a:xfrm>
            <a:off x="3169421" y="3605201"/>
            <a:ext cx="2768600" cy="652463"/>
          </a:xfrm>
          <a:prstGeom prst="roundRect">
            <a:avLst>
              <a:gd name="adj" fmla="val 16667"/>
            </a:avLst>
          </a:prstGeom>
          <a:gradFill rotWithShape="1">
            <a:gsLst>
              <a:gs pos="0">
                <a:srgbClr val="FF0000"/>
              </a:gs>
              <a:gs pos="100000">
                <a:srgbClr val="760000"/>
              </a:gs>
            </a:gsLst>
            <a:lin ang="5400000" scaled="1"/>
          </a:gradFill>
          <a:ln w="28575">
            <a:solidFill>
              <a:srgbClr val="000000"/>
            </a:solidFill>
            <a:round/>
            <a:headEnd/>
            <a:tailEnd/>
          </a:ln>
        </p:spPr>
        <p:txBody>
          <a:bodyPr anchor="ctr"/>
          <a:lstStyle/>
          <a:p>
            <a:pPr defTabSz="914400" fontAlgn="base">
              <a:lnSpc>
                <a:spcPct val="90000"/>
              </a:lnSpc>
              <a:spcBef>
                <a:spcPct val="50000"/>
              </a:spcBef>
              <a:spcAft>
                <a:spcPct val="0"/>
              </a:spcAft>
            </a:pPr>
            <a:r>
              <a:rPr lang="en-US" sz="2000" b="1">
                <a:solidFill>
                  <a:srgbClr val="FFFFFF"/>
                </a:solidFill>
                <a:latin typeface="Calibri" pitchFamily="34" charset="0"/>
              </a:rPr>
              <a:t>Emerging Broadband</a:t>
            </a:r>
          </a:p>
        </p:txBody>
      </p:sp>
      <p:pic>
        <p:nvPicPr>
          <p:cNvPr id="186394" name="Picture 12" descr="cisco-routers copy"/>
          <p:cNvPicPr>
            <a:picLocks noChangeAspect="1" noChangeArrowheads="1"/>
          </p:cNvPicPr>
          <p:nvPr/>
        </p:nvPicPr>
        <p:blipFill>
          <a:blip r:embed="rId22" cstate="print"/>
          <a:srcRect/>
          <a:stretch>
            <a:fillRect/>
          </a:stretch>
        </p:blipFill>
        <p:spPr bwMode="auto">
          <a:xfrm>
            <a:off x="4394971" y="5459401"/>
            <a:ext cx="1266825" cy="895350"/>
          </a:xfrm>
          <a:prstGeom prst="rect">
            <a:avLst/>
          </a:prstGeom>
          <a:noFill/>
          <a:ln w="9525">
            <a:noFill/>
            <a:miter lim="800000"/>
            <a:headEnd/>
            <a:tailEnd/>
          </a:ln>
        </p:spPr>
      </p:pic>
      <p:pic>
        <p:nvPicPr>
          <p:cNvPr id="186395" name="Picture 13" descr="Rack computer copy"/>
          <p:cNvPicPr>
            <a:picLocks noChangeAspect="1" noChangeArrowheads="1"/>
          </p:cNvPicPr>
          <p:nvPr/>
        </p:nvPicPr>
        <p:blipFill>
          <a:blip r:embed="rId23" cstate="print"/>
          <a:srcRect/>
          <a:stretch>
            <a:fillRect/>
          </a:stretch>
        </p:blipFill>
        <p:spPr bwMode="auto">
          <a:xfrm>
            <a:off x="3363096" y="4451339"/>
            <a:ext cx="912812" cy="1855787"/>
          </a:xfrm>
          <a:prstGeom prst="rect">
            <a:avLst/>
          </a:prstGeom>
          <a:noFill/>
          <a:ln w="9525">
            <a:noFill/>
            <a:miter lim="800000"/>
            <a:headEnd/>
            <a:tailEnd/>
          </a:ln>
        </p:spPr>
      </p:pic>
      <p:pic>
        <p:nvPicPr>
          <p:cNvPr id="186396" name="Picture 29" descr="http://t3.gstatic.com/images?q=tbn:38f_76EdVdfV4M:http://www.telecoms.com/files/2009/07/wirelessearth2-300x247.jpg">
            <a:hlinkClick r:id="rId24"/>
          </p:cNvPr>
          <p:cNvPicPr>
            <a:picLocks noChangeAspect="1" noChangeArrowheads="1"/>
          </p:cNvPicPr>
          <p:nvPr/>
        </p:nvPicPr>
        <p:blipFill>
          <a:blip r:embed="rId25" cstate="print"/>
          <a:srcRect/>
          <a:stretch>
            <a:fillRect/>
          </a:stretch>
        </p:blipFill>
        <p:spPr bwMode="auto">
          <a:xfrm>
            <a:off x="4582296" y="4451339"/>
            <a:ext cx="992187" cy="914400"/>
          </a:xfrm>
          <a:prstGeom prst="rect">
            <a:avLst/>
          </a:prstGeom>
          <a:noFill/>
          <a:ln w="9525">
            <a:noFill/>
            <a:miter lim="800000"/>
            <a:headEnd/>
            <a:tailEnd/>
          </a:ln>
        </p:spPr>
      </p:pic>
      <p:pic>
        <p:nvPicPr>
          <p:cNvPr id="186397" name="Picture 16" descr="bg_display_wall"/>
          <p:cNvPicPr>
            <a:picLocks noChangeAspect="1" noChangeArrowheads="1"/>
          </p:cNvPicPr>
          <p:nvPr/>
        </p:nvPicPr>
        <p:blipFill>
          <a:blip r:embed="rId26" cstate="print"/>
          <a:srcRect/>
          <a:stretch>
            <a:fillRect/>
          </a:stretch>
        </p:blipFill>
        <p:spPr bwMode="auto">
          <a:xfrm>
            <a:off x="6049146" y="5303826"/>
            <a:ext cx="792162" cy="792163"/>
          </a:xfrm>
          <a:prstGeom prst="rect">
            <a:avLst/>
          </a:prstGeom>
          <a:noFill/>
          <a:ln w="9525">
            <a:noFill/>
            <a:miter lim="800000"/>
            <a:headEnd/>
            <a:tailEnd/>
          </a:ln>
        </p:spPr>
      </p:pic>
      <p:grpSp>
        <p:nvGrpSpPr>
          <p:cNvPr id="2" name="Oval 29"/>
          <p:cNvGrpSpPr>
            <a:grpSpLocks/>
          </p:cNvGrpSpPr>
          <p:nvPr/>
        </p:nvGrpSpPr>
        <p:grpSpPr bwMode="auto">
          <a:xfrm>
            <a:off x="7022283" y="5197464"/>
            <a:ext cx="1743075" cy="877887"/>
            <a:chOff x="4374" y="3241"/>
            <a:chExt cx="1098" cy="553"/>
          </a:xfrm>
        </p:grpSpPr>
        <p:pic>
          <p:nvPicPr>
            <p:cNvPr id="186409" name="Oval 29"/>
            <p:cNvPicPr>
              <a:picLocks noChangeArrowheads="1"/>
            </p:cNvPicPr>
            <p:nvPr/>
          </p:nvPicPr>
          <p:blipFill>
            <a:blip r:embed="rId27" cstate="print"/>
            <a:srcRect/>
            <a:stretch>
              <a:fillRect/>
            </a:stretch>
          </p:blipFill>
          <p:spPr bwMode="auto">
            <a:xfrm>
              <a:off x="4374" y="3241"/>
              <a:ext cx="1098" cy="553"/>
            </a:xfrm>
            <a:prstGeom prst="rect">
              <a:avLst/>
            </a:prstGeom>
            <a:noFill/>
            <a:ln w="9525">
              <a:noFill/>
              <a:miter lim="800000"/>
              <a:headEnd/>
              <a:tailEnd/>
            </a:ln>
          </p:spPr>
        </p:pic>
        <p:sp>
          <p:nvSpPr>
            <p:cNvPr id="186410" name="Text Box 28"/>
            <p:cNvSpPr txBox="1">
              <a:spLocks noChangeArrowheads="1"/>
            </p:cNvSpPr>
            <p:nvPr/>
          </p:nvSpPr>
          <p:spPr bwMode="auto">
            <a:xfrm>
              <a:off x="4547" y="3296"/>
              <a:ext cx="765" cy="381"/>
            </a:xfrm>
            <a:prstGeom prst="rect">
              <a:avLst/>
            </a:prstGeom>
            <a:noFill/>
            <a:ln w="9525">
              <a:noFill/>
              <a:miter lim="800000"/>
              <a:headEnd/>
              <a:tailEnd/>
            </a:ln>
          </p:spPr>
          <p:txBody>
            <a:bodyPr/>
            <a:lstStyle/>
            <a:p>
              <a:pPr defTabSz="914400" fontAlgn="base">
                <a:spcBef>
                  <a:spcPct val="0"/>
                </a:spcBef>
                <a:spcAft>
                  <a:spcPct val="0"/>
                </a:spcAft>
              </a:pPr>
              <a:r>
                <a:rPr lang="en-US" sz="1000" b="1" dirty="0">
                  <a:solidFill>
                    <a:srgbClr val="FFFFFF"/>
                  </a:solidFill>
                  <a:latin typeface="Arial" pitchFamily="34" charset="0"/>
                  <a:ea typeface="ＭＳ Ｐゴシック"/>
                  <a:cs typeface="ＭＳ Ｐゴシック"/>
                </a:rPr>
                <a:t>Multichannel &amp; Next Generation Video – H.265, SVC, etc.</a:t>
              </a:r>
            </a:p>
          </p:txBody>
        </p:sp>
      </p:grpSp>
      <p:pic>
        <p:nvPicPr>
          <p:cNvPr id="186399" name="Picture 65"/>
          <p:cNvPicPr>
            <a:picLocks noChangeAspect="1" noChangeArrowheads="1"/>
          </p:cNvPicPr>
          <p:nvPr/>
        </p:nvPicPr>
        <p:blipFill>
          <a:blip r:embed="rId28" cstate="print">
            <a:clrChange>
              <a:clrFrom>
                <a:srgbClr val="FFFFFF"/>
              </a:clrFrom>
              <a:clrTo>
                <a:srgbClr val="FFFFFF">
                  <a:alpha val="0"/>
                </a:srgbClr>
              </a:clrTo>
            </a:clrChange>
          </a:blip>
          <a:srcRect/>
          <a:stretch>
            <a:fillRect/>
          </a:stretch>
        </p:blipFill>
        <p:spPr bwMode="auto">
          <a:xfrm>
            <a:off x="4072708" y="2627301"/>
            <a:ext cx="844550" cy="725488"/>
          </a:xfrm>
          <a:prstGeom prst="rect">
            <a:avLst/>
          </a:prstGeom>
          <a:noFill/>
          <a:ln w="9525">
            <a:noFill/>
            <a:miter lim="800000"/>
            <a:headEnd/>
            <a:tailEnd/>
          </a:ln>
        </p:spPr>
      </p:pic>
      <p:pic>
        <p:nvPicPr>
          <p:cNvPr id="186400" name="Picture 10" descr="innovatorslead">
            <a:hlinkClick r:id="rId29"/>
          </p:cNvPr>
          <p:cNvPicPr>
            <a:picLocks noChangeAspect="1" noChangeArrowheads="1"/>
          </p:cNvPicPr>
          <p:nvPr/>
        </p:nvPicPr>
        <p:blipFill>
          <a:blip r:embed="rId30" cstate="print"/>
          <a:srcRect/>
          <a:stretch>
            <a:fillRect/>
          </a:stretch>
        </p:blipFill>
        <p:spPr bwMode="auto">
          <a:xfrm>
            <a:off x="7882708" y="4365614"/>
            <a:ext cx="688975" cy="615950"/>
          </a:xfrm>
          <a:prstGeom prst="rect">
            <a:avLst/>
          </a:prstGeom>
          <a:noFill/>
          <a:ln w="9525">
            <a:noFill/>
            <a:miter lim="800000"/>
            <a:headEnd/>
            <a:tailEnd/>
          </a:ln>
        </p:spPr>
      </p:pic>
      <p:grpSp>
        <p:nvGrpSpPr>
          <p:cNvPr id="3" name="Group 44"/>
          <p:cNvGrpSpPr>
            <a:grpSpLocks/>
          </p:cNvGrpSpPr>
          <p:nvPr/>
        </p:nvGrpSpPr>
        <p:grpSpPr bwMode="auto">
          <a:xfrm>
            <a:off x="316683" y="3600439"/>
            <a:ext cx="2794000" cy="2730500"/>
            <a:chOff x="3032125" y="3548648"/>
            <a:chExt cx="2794000" cy="2729915"/>
          </a:xfrm>
        </p:grpSpPr>
        <p:sp>
          <p:nvSpPr>
            <p:cNvPr id="186403" name="AutoShape 10"/>
            <p:cNvSpPr>
              <a:spLocks noChangeArrowheads="1"/>
            </p:cNvSpPr>
            <p:nvPr/>
          </p:nvSpPr>
          <p:spPr bwMode="auto">
            <a:xfrm>
              <a:off x="3042782" y="3548648"/>
              <a:ext cx="2748851" cy="652442"/>
            </a:xfrm>
            <a:prstGeom prst="roundRect">
              <a:avLst>
                <a:gd name="adj" fmla="val 16667"/>
              </a:avLst>
            </a:prstGeom>
            <a:gradFill rotWithShape="1">
              <a:gsLst>
                <a:gs pos="0">
                  <a:srgbClr val="FF0000"/>
                </a:gs>
                <a:gs pos="100000">
                  <a:srgbClr val="760000"/>
                </a:gs>
              </a:gsLst>
              <a:lin ang="5400000" scaled="1"/>
            </a:gradFill>
            <a:ln w="28575">
              <a:solidFill>
                <a:srgbClr val="000000"/>
              </a:solidFill>
              <a:round/>
              <a:headEnd/>
              <a:tailEnd/>
            </a:ln>
          </p:spPr>
          <p:txBody>
            <a:bodyPr anchor="ctr"/>
            <a:lstStyle/>
            <a:p>
              <a:pPr defTabSz="914400" fontAlgn="base">
                <a:lnSpc>
                  <a:spcPct val="90000"/>
                </a:lnSpc>
                <a:spcBef>
                  <a:spcPct val="50000"/>
                </a:spcBef>
                <a:spcAft>
                  <a:spcPct val="0"/>
                </a:spcAft>
              </a:pPr>
              <a:r>
                <a:rPr lang="en-US" sz="2000" b="1">
                  <a:solidFill>
                    <a:srgbClr val="FFFFFF"/>
                  </a:solidFill>
                  <a:latin typeface="Calibri" pitchFamily="34" charset="0"/>
                </a:rPr>
                <a:t>High Performance Compute</a:t>
              </a:r>
            </a:p>
          </p:txBody>
        </p:sp>
        <p:sp>
          <p:nvSpPr>
            <p:cNvPr id="25" name="AutoShape 3"/>
            <p:cNvSpPr>
              <a:spLocks noChangeArrowheads="1"/>
            </p:cNvSpPr>
            <p:nvPr/>
          </p:nvSpPr>
          <p:spPr bwMode="auto">
            <a:xfrm>
              <a:off x="3032125" y="4227952"/>
              <a:ext cx="2794000" cy="2050611"/>
            </a:xfrm>
            <a:prstGeom prst="roundRect">
              <a:avLst>
                <a:gd name="adj" fmla="val 16667"/>
              </a:avLst>
            </a:prstGeom>
            <a:gradFill rotWithShape="1">
              <a:gsLst>
                <a:gs pos="0">
                  <a:schemeClr val="bg1"/>
                </a:gs>
                <a:gs pos="50000">
                  <a:srgbClr val="99CCFF"/>
                </a:gs>
                <a:gs pos="100000">
                  <a:schemeClr val="bg1"/>
                </a:gs>
              </a:gsLst>
              <a:lin ang="5400000" scaled="1"/>
            </a:gradFill>
            <a:ln w="9525">
              <a:solidFill>
                <a:schemeClr val="tx1"/>
              </a:solidFill>
              <a:round/>
              <a:headEnd/>
              <a:tailEnd/>
            </a:ln>
            <a:effectLst/>
          </p:spPr>
          <p:txBody>
            <a:bodyPr wrap="none" anchor="ctr"/>
            <a:lstStyle/>
            <a:p>
              <a:pPr defTabSz="914400" fontAlgn="base">
                <a:spcBef>
                  <a:spcPct val="0"/>
                </a:spcBef>
                <a:spcAft>
                  <a:spcPct val="0"/>
                </a:spcAft>
                <a:defRPr/>
              </a:pPr>
              <a:endParaRPr lang="en-US" sz="2000" b="1">
                <a:solidFill>
                  <a:srgbClr val="000000"/>
                </a:solidFill>
                <a:latin typeface="Arial Narrow" pitchFamily="34" charset="0"/>
              </a:endParaRPr>
            </a:p>
          </p:txBody>
        </p:sp>
        <p:pic>
          <p:nvPicPr>
            <p:cNvPr id="186405" name="Picture 45" descr="blade">
              <a:hlinkClick r:id="rId31"/>
            </p:cNvPr>
            <p:cNvPicPr>
              <a:picLocks noChangeAspect="1" noChangeArrowheads="1"/>
            </p:cNvPicPr>
            <p:nvPr/>
          </p:nvPicPr>
          <p:blipFill>
            <a:blip r:embed="rId32" cstate="print">
              <a:clrChange>
                <a:clrFrom>
                  <a:srgbClr val="FDFCFA"/>
                </a:clrFrom>
                <a:clrTo>
                  <a:srgbClr val="FDFCFA">
                    <a:alpha val="0"/>
                  </a:srgbClr>
                </a:clrTo>
              </a:clrChange>
            </a:blip>
            <a:srcRect/>
            <a:stretch>
              <a:fillRect/>
            </a:stretch>
          </p:blipFill>
          <p:spPr bwMode="auto">
            <a:xfrm>
              <a:off x="3577214" y="5283286"/>
              <a:ext cx="692482" cy="891427"/>
            </a:xfrm>
            <a:prstGeom prst="rect">
              <a:avLst/>
            </a:prstGeom>
            <a:noFill/>
            <a:ln w="9525">
              <a:noFill/>
              <a:miter lim="800000"/>
              <a:headEnd/>
              <a:tailEnd/>
            </a:ln>
          </p:spPr>
        </p:pic>
        <p:pic>
          <p:nvPicPr>
            <p:cNvPr id="186406" name="Picture 44" descr="http://t1.gstatic.com/images?q=tbn:9YOl5oLz8gYhkM:http://topnews.net.nz/images/Supercomputing.jpg">
              <a:hlinkClick r:id="rId33"/>
            </p:cNvPr>
            <p:cNvPicPr>
              <a:picLocks noChangeAspect="1" noChangeArrowheads="1"/>
            </p:cNvPicPr>
            <p:nvPr/>
          </p:nvPicPr>
          <p:blipFill>
            <a:blip r:embed="rId34" cstate="print"/>
            <a:srcRect/>
            <a:stretch>
              <a:fillRect/>
            </a:stretch>
          </p:blipFill>
          <p:spPr bwMode="auto">
            <a:xfrm>
              <a:off x="3240419" y="4373980"/>
              <a:ext cx="1228725" cy="809626"/>
            </a:xfrm>
            <a:prstGeom prst="rect">
              <a:avLst/>
            </a:prstGeom>
            <a:noFill/>
            <a:ln w="9525">
              <a:noFill/>
              <a:miter lim="800000"/>
              <a:headEnd/>
              <a:tailEnd/>
            </a:ln>
          </p:spPr>
        </p:pic>
        <p:pic>
          <p:nvPicPr>
            <p:cNvPr id="186407" name="Picture 46" descr="http://t2.gstatic.com/images?q=tbn:1wK-CDYlP85h4M:http://faculty.kfupm.edu.sa/ES/akwahab/RML_Se14.gif">
              <a:hlinkClick r:id="rId35"/>
            </p:cNvPr>
            <p:cNvPicPr>
              <a:picLocks noChangeAspect="1" noChangeArrowheads="1"/>
            </p:cNvPicPr>
            <p:nvPr/>
          </p:nvPicPr>
          <p:blipFill>
            <a:blip r:embed="rId36" cstate="print"/>
            <a:srcRect/>
            <a:stretch>
              <a:fillRect/>
            </a:stretch>
          </p:blipFill>
          <p:spPr bwMode="auto">
            <a:xfrm>
              <a:off x="4712084" y="4371034"/>
              <a:ext cx="921097" cy="753626"/>
            </a:xfrm>
            <a:prstGeom prst="rect">
              <a:avLst/>
            </a:prstGeom>
            <a:noFill/>
            <a:ln w="9525">
              <a:noFill/>
              <a:miter lim="800000"/>
              <a:headEnd/>
              <a:tailEnd/>
            </a:ln>
          </p:spPr>
        </p:pic>
        <p:pic>
          <p:nvPicPr>
            <p:cNvPr id="186408" name="Picture 48" descr="http://t0.gstatic.com/images?q=tbn:HMyIVIH3L8Y7qM:http://prafimo.com.au/wp-content/uploads/2010/07/financial_modeling-300x225-150x150.jpg">
              <a:hlinkClick r:id="rId37"/>
            </p:cNvPr>
            <p:cNvPicPr>
              <a:picLocks noChangeAspect="1" noChangeArrowheads="1"/>
            </p:cNvPicPr>
            <p:nvPr/>
          </p:nvPicPr>
          <p:blipFill>
            <a:blip r:embed="rId38" cstate="print"/>
            <a:srcRect/>
            <a:stretch>
              <a:fillRect/>
            </a:stretch>
          </p:blipFill>
          <p:spPr bwMode="auto">
            <a:xfrm>
              <a:off x="4807963" y="5339215"/>
              <a:ext cx="738728" cy="738729"/>
            </a:xfrm>
            <a:prstGeom prst="rect">
              <a:avLst/>
            </a:prstGeom>
            <a:noFill/>
            <a:ln w="9525">
              <a:noFill/>
              <a:miter lim="800000"/>
              <a:headEnd/>
              <a:tailEnd/>
            </a:ln>
          </p:spPr>
        </p:pic>
      </p:grpSp>
    </p:spTree>
    <p:extLst>
      <p:ext uri="{BB962C8B-B14F-4D97-AF65-F5344CB8AC3E}">
        <p14:creationId xmlns="" xmlns:p14="http://schemas.microsoft.com/office/powerpoint/2010/main" val="836382581"/>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2"/>
          <p:cNvSpPr txBox="1">
            <a:spLocks noChangeArrowheads="1"/>
          </p:cNvSpPr>
          <p:nvPr/>
        </p:nvSpPr>
        <p:spPr bwMode="auto">
          <a:xfrm>
            <a:off x="264358" y="28575"/>
            <a:ext cx="8078787" cy="838200"/>
          </a:xfrm>
          <a:prstGeom prst="rect">
            <a:avLst/>
          </a:prstGeom>
          <a:noFill/>
          <a:ln>
            <a:noFill/>
          </a:ln>
          <a:effectLst/>
          <a:extLst/>
        </p:spPr>
        <p:txBody>
          <a:bodyPr anchor="ctr"/>
          <a:lstStyle>
            <a:lvl1pPr algn="l" rtl="0" fontAlgn="base">
              <a:lnSpc>
                <a:spcPct val="85000"/>
              </a:lnSpc>
              <a:spcBef>
                <a:spcPct val="0"/>
              </a:spcBef>
              <a:spcAft>
                <a:spcPct val="0"/>
              </a:spcAft>
              <a:defRPr sz="3200" b="1">
                <a:solidFill>
                  <a:srgbClr val="FF0000"/>
                </a:solidFill>
                <a:latin typeface="+mj-lt"/>
                <a:ea typeface="+mj-ea"/>
                <a:cs typeface="+mj-cs"/>
              </a:defRPr>
            </a:lvl1pPr>
            <a:lvl2pPr algn="l" rtl="0" fontAlgn="base">
              <a:lnSpc>
                <a:spcPct val="85000"/>
              </a:lnSpc>
              <a:spcBef>
                <a:spcPct val="0"/>
              </a:spcBef>
              <a:spcAft>
                <a:spcPct val="0"/>
              </a:spcAft>
              <a:defRPr sz="3200" b="1">
                <a:solidFill>
                  <a:srgbClr val="FF0000"/>
                </a:solidFill>
                <a:latin typeface="Arial" charset="0"/>
                <a:ea typeface="ＭＳ Ｐゴシック" charset="0"/>
              </a:defRPr>
            </a:lvl2pPr>
            <a:lvl3pPr algn="l" rtl="0" fontAlgn="base">
              <a:lnSpc>
                <a:spcPct val="85000"/>
              </a:lnSpc>
              <a:spcBef>
                <a:spcPct val="0"/>
              </a:spcBef>
              <a:spcAft>
                <a:spcPct val="0"/>
              </a:spcAft>
              <a:defRPr sz="3200" b="1">
                <a:solidFill>
                  <a:srgbClr val="FF0000"/>
                </a:solidFill>
                <a:latin typeface="Arial" charset="0"/>
                <a:ea typeface="ＭＳ Ｐゴシック" charset="0"/>
              </a:defRPr>
            </a:lvl3pPr>
            <a:lvl4pPr algn="l" rtl="0" fontAlgn="base">
              <a:lnSpc>
                <a:spcPct val="85000"/>
              </a:lnSpc>
              <a:spcBef>
                <a:spcPct val="0"/>
              </a:spcBef>
              <a:spcAft>
                <a:spcPct val="0"/>
              </a:spcAft>
              <a:defRPr sz="3200" b="1">
                <a:solidFill>
                  <a:srgbClr val="FF0000"/>
                </a:solidFill>
                <a:latin typeface="Arial" charset="0"/>
                <a:ea typeface="ＭＳ Ｐゴシック" charset="0"/>
              </a:defRPr>
            </a:lvl4pPr>
            <a:lvl5pPr algn="l" rtl="0" fontAlgn="base">
              <a:lnSpc>
                <a:spcPct val="85000"/>
              </a:lnSpc>
              <a:spcBef>
                <a:spcPct val="0"/>
              </a:spcBef>
              <a:spcAft>
                <a:spcPct val="0"/>
              </a:spcAft>
              <a:defRPr sz="3200" b="1">
                <a:solidFill>
                  <a:srgbClr val="FF0000"/>
                </a:solidFill>
                <a:latin typeface="Arial" charset="0"/>
                <a:ea typeface="ＭＳ Ｐゴシック" charset="0"/>
              </a:defRPr>
            </a:lvl5pPr>
            <a:lvl6pPr marL="457200" algn="l" rtl="0" fontAlgn="base">
              <a:lnSpc>
                <a:spcPct val="85000"/>
              </a:lnSpc>
              <a:spcBef>
                <a:spcPct val="0"/>
              </a:spcBef>
              <a:spcAft>
                <a:spcPct val="0"/>
              </a:spcAft>
              <a:defRPr sz="3200" b="1">
                <a:solidFill>
                  <a:srgbClr val="FF0000"/>
                </a:solidFill>
                <a:latin typeface="Arial" charset="0"/>
                <a:ea typeface="ＭＳ Ｐゴシック" charset="0"/>
              </a:defRPr>
            </a:lvl6pPr>
            <a:lvl7pPr marL="914400" algn="l" rtl="0" fontAlgn="base">
              <a:lnSpc>
                <a:spcPct val="85000"/>
              </a:lnSpc>
              <a:spcBef>
                <a:spcPct val="0"/>
              </a:spcBef>
              <a:spcAft>
                <a:spcPct val="0"/>
              </a:spcAft>
              <a:defRPr sz="3200" b="1">
                <a:solidFill>
                  <a:srgbClr val="FF0000"/>
                </a:solidFill>
                <a:latin typeface="Arial" charset="0"/>
                <a:ea typeface="ＭＳ Ｐゴシック" charset="0"/>
              </a:defRPr>
            </a:lvl7pPr>
            <a:lvl8pPr marL="1371600" algn="l" rtl="0" fontAlgn="base">
              <a:lnSpc>
                <a:spcPct val="85000"/>
              </a:lnSpc>
              <a:spcBef>
                <a:spcPct val="0"/>
              </a:spcBef>
              <a:spcAft>
                <a:spcPct val="0"/>
              </a:spcAft>
              <a:defRPr sz="3200" b="1">
                <a:solidFill>
                  <a:srgbClr val="FF0000"/>
                </a:solidFill>
                <a:latin typeface="Arial" charset="0"/>
                <a:ea typeface="ＭＳ Ｐゴシック" charset="0"/>
              </a:defRPr>
            </a:lvl8pPr>
            <a:lvl9pPr marL="1828800" algn="l" rtl="0" fontAlgn="base">
              <a:lnSpc>
                <a:spcPct val="85000"/>
              </a:lnSpc>
              <a:spcBef>
                <a:spcPct val="0"/>
              </a:spcBef>
              <a:spcAft>
                <a:spcPct val="0"/>
              </a:spcAft>
              <a:defRPr sz="3200" b="1">
                <a:solidFill>
                  <a:srgbClr val="FF0000"/>
                </a:solidFill>
                <a:latin typeface="Arial" charset="0"/>
                <a:ea typeface="ＭＳ Ｐゴシック" charset="0"/>
              </a:defRPr>
            </a:lvl9pPr>
          </a:lstStyle>
          <a:p>
            <a:pPr defTabSz="914400">
              <a:defRPr/>
            </a:pPr>
            <a:r>
              <a:rPr lang="en-US" kern="0" dirty="0" smtClean="0">
                <a:latin typeface="Arial"/>
                <a:ea typeface="ＭＳ Ｐゴシック"/>
              </a:rPr>
              <a:t>Features: </a:t>
            </a:r>
            <a:r>
              <a:rPr lang="en-US" kern="0" dirty="0" err="1" smtClean="0">
                <a:latin typeface="Arial"/>
                <a:ea typeface="ＭＳ Ｐゴシック"/>
              </a:rPr>
              <a:t>OpenMP</a:t>
            </a:r>
            <a:r>
              <a:rPr lang="en-US" kern="0" dirty="0" smtClean="0">
                <a:latin typeface="Arial"/>
                <a:ea typeface="ＭＳ Ｐゴシック"/>
              </a:rPr>
              <a:t> API consists of…</a:t>
            </a:r>
          </a:p>
        </p:txBody>
      </p:sp>
      <p:sp>
        <p:nvSpPr>
          <p:cNvPr id="46" name="Rectangle 3"/>
          <p:cNvSpPr txBox="1">
            <a:spLocks noChangeArrowheads="1"/>
          </p:cNvSpPr>
          <p:nvPr/>
        </p:nvSpPr>
        <p:spPr bwMode="auto">
          <a:xfrm>
            <a:off x="333375" y="935389"/>
            <a:ext cx="8618538" cy="53299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5000"/>
              <a:buFont typeface="Wingdings" pitchFamily="2" charset="2"/>
              <a:buChar char="§"/>
              <a:defRPr sz="2400" b="1">
                <a:solidFill>
                  <a:schemeClr val="tx1"/>
                </a:solidFill>
                <a:latin typeface="+mn-lt"/>
                <a:ea typeface="+mn-ea"/>
                <a:cs typeface="ＭＳ Ｐゴシック"/>
              </a:defRPr>
            </a:lvl1pPr>
            <a:lvl2pPr marL="742950" indent="-285750" algn="l" rtl="0" eaLnBrk="0" fontAlgn="base" hangingPunct="0">
              <a:spcBef>
                <a:spcPct val="20000"/>
              </a:spcBef>
              <a:spcAft>
                <a:spcPct val="0"/>
              </a:spcAft>
              <a:buClr>
                <a:schemeClr val="bg2"/>
              </a:buClr>
              <a:buSzPct val="125000"/>
              <a:buFont typeface="Wingdings" pitchFamily="2" charset="2"/>
              <a:buChar char="§"/>
              <a:defRPr sz="2000" b="1">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
                <a:srgbClr val="FF0000"/>
              </a:buClr>
              <a:buSzPct val="125000"/>
              <a:buFont typeface="Wingdings" charset="0"/>
              <a:buChar char="§"/>
              <a:tabLst/>
              <a:defRPr/>
            </a:pPr>
            <a:r>
              <a:rPr kumimoji="0" lang="en-US" sz="2000" i="0" u="none" strike="noStrike" kern="0" cap="none" spc="0" normalizeH="0" baseline="0" noProof="0" dirty="0" smtClean="0">
                <a:ln>
                  <a:noFill/>
                </a:ln>
                <a:solidFill>
                  <a:srgbClr val="000000"/>
                </a:solidFill>
                <a:effectLst/>
                <a:uLnTx/>
                <a:uFillTx/>
                <a:latin typeface="Arial"/>
                <a:ea typeface="ＭＳ Ｐゴシック"/>
              </a:rPr>
              <a:t>Compiler</a:t>
            </a:r>
            <a:r>
              <a:rPr kumimoji="0" lang="en-US" sz="2000" i="0" u="none" strike="noStrike" kern="0" cap="none" spc="0" normalizeH="0" noProof="0" dirty="0" smtClean="0">
                <a:ln>
                  <a:noFill/>
                </a:ln>
                <a:solidFill>
                  <a:srgbClr val="000000"/>
                </a:solidFill>
                <a:effectLst/>
                <a:uLnTx/>
                <a:uFillTx/>
                <a:latin typeface="Arial"/>
                <a:ea typeface="ＭＳ Ｐゴシック"/>
              </a:rPr>
              <a:t> </a:t>
            </a:r>
            <a:r>
              <a:rPr lang="en-US" sz="2000" kern="0" dirty="0" smtClean="0">
                <a:solidFill>
                  <a:srgbClr val="000000"/>
                </a:solidFill>
                <a:latin typeface="Arial"/>
                <a:ea typeface="ＭＳ Ｐゴシック"/>
              </a:rPr>
              <a:t>d</a:t>
            </a:r>
            <a:r>
              <a:rPr kumimoji="0" lang="en-US" sz="2000" i="0" u="none" strike="noStrike" kern="0" cap="none" spc="0" normalizeH="0" noProof="0" dirty="0" err="1" smtClean="0">
                <a:ln>
                  <a:noFill/>
                </a:ln>
                <a:solidFill>
                  <a:srgbClr val="000000"/>
                </a:solidFill>
                <a:effectLst/>
                <a:uLnTx/>
                <a:uFillTx/>
                <a:latin typeface="Arial"/>
                <a:ea typeface="ＭＳ Ｐゴシック"/>
              </a:rPr>
              <a:t>irectives</a:t>
            </a:r>
            <a:r>
              <a:rPr kumimoji="0" lang="en-US" sz="2000" i="0" u="none" strike="noStrike" kern="0" cap="none" spc="0" normalizeH="0" noProof="0" dirty="0" smtClean="0">
                <a:ln>
                  <a:noFill/>
                </a:ln>
                <a:solidFill>
                  <a:srgbClr val="000000"/>
                </a:solidFill>
                <a:effectLst/>
                <a:uLnTx/>
                <a:uFillTx/>
                <a:latin typeface="Arial"/>
                <a:ea typeface="ＭＳ Ｐゴシック"/>
              </a:rPr>
              <a:t> and clauses:</a:t>
            </a:r>
          </a:p>
          <a:p>
            <a:pPr lvl="1" indent="-342900" defTabSz="914400" eaLnBrk="1" hangingPunct="1">
              <a:lnSpc>
                <a:spcPct val="80000"/>
              </a:lnSpc>
              <a:buClr>
                <a:srgbClr val="FF0000"/>
              </a:buClr>
              <a:buFont typeface="Wingdings" charset="0"/>
              <a:buChar char="§"/>
              <a:defRPr/>
            </a:pPr>
            <a:r>
              <a:rPr lang="en-US" sz="1700" b="0" kern="0" dirty="0" smtClean="0">
                <a:solidFill>
                  <a:srgbClr val="000000"/>
                </a:solidFill>
                <a:latin typeface="Arial"/>
                <a:ea typeface="ＭＳ Ｐゴシック"/>
              </a:rPr>
              <a:t>Specifies instructions to execute in parallel and its distribution across cores</a:t>
            </a:r>
          </a:p>
          <a:p>
            <a:pPr lvl="1" indent="-342900" defTabSz="914400" eaLnBrk="1" hangingPunct="1">
              <a:lnSpc>
                <a:spcPct val="80000"/>
              </a:lnSpc>
              <a:buClr>
                <a:srgbClr val="FF0000"/>
              </a:buClr>
              <a:buFont typeface="Wingdings" charset="0"/>
              <a:buChar char="§"/>
              <a:defRPr/>
            </a:pPr>
            <a:r>
              <a:rPr kumimoji="0" lang="en-US" sz="1700" b="0" i="0" u="none" strike="noStrike" kern="0" cap="none" spc="0" normalizeH="0" baseline="0" dirty="0" smtClean="0">
                <a:ln>
                  <a:noFill/>
                </a:ln>
                <a:solidFill>
                  <a:srgbClr val="000000"/>
                </a:solidFill>
                <a:effectLst/>
                <a:uLnTx/>
                <a:uFillTx/>
                <a:latin typeface="Arial"/>
                <a:ea typeface="ＭＳ Ｐゴシック"/>
              </a:rPr>
              <a:t>Example: </a:t>
            </a:r>
            <a:r>
              <a:rPr kumimoji="0" lang="en-US" sz="1700" b="0" u="none" strike="noStrike" kern="0" cap="none" spc="0" normalizeH="0" baseline="0" dirty="0" smtClean="0">
                <a:ln>
                  <a:noFill/>
                </a:ln>
                <a:solidFill>
                  <a:schemeClr val="bg2"/>
                </a:solidFill>
                <a:effectLst/>
                <a:uLnTx/>
                <a:uFillTx/>
                <a:latin typeface="Courier New"/>
                <a:ea typeface="ＭＳ Ｐゴシック"/>
                <a:cs typeface="Courier New"/>
              </a:rPr>
              <a:t>#pragma </a:t>
            </a:r>
            <a:r>
              <a:rPr kumimoji="0" lang="en-US" sz="1700" b="0" u="none" strike="noStrike" kern="0" cap="none" spc="0" normalizeH="0" baseline="0" dirty="0" err="1" smtClean="0">
                <a:ln>
                  <a:noFill/>
                </a:ln>
                <a:solidFill>
                  <a:schemeClr val="bg2"/>
                </a:solidFill>
                <a:effectLst/>
                <a:uLnTx/>
                <a:uFillTx/>
                <a:latin typeface="Courier New"/>
                <a:ea typeface="ＭＳ Ｐゴシック"/>
                <a:cs typeface="Courier New"/>
              </a:rPr>
              <a:t>omp</a:t>
            </a:r>
            <a:r>
              <a:rPr kumimoji="0" lang="en-US" sz="1700" b="0" u="none" strike="noStrike" kern="0" cap="none" spc="0" normalizeH="0" baseline="0" dirty="0" smtClean="0">
                <a:ln>
                  <a:noFill/>
                </a:ln>
                <a:solidFill>
                  <a:schemeClr val="bg2"/>
                </a:solidFill>
                <a:effectLst/>
                <a:uLnTx/>
                <a:uFillTx/>
                <a:latin typeface="Courier New"/>
                <a:ea typeface="ＭＳ Ｐゴシック"/>
                <a:cs typeface="Courier New"/>
              </a:rPr>
              <a:t> parallel for reduction (+:sum)</a:t>
            </a:r>
            <a:r>
              <a:rPr lang="en-US" sz="1700" b="0" kern="0" dirty="0">
                <a:solidFill>
                  <a:schemeClr val="bg2"/>
                </a:solidFill>
                <a:latin typeface="Courier New"/>
                <a:ea typeface="ＭＳ Ｐゴシック"/>
                <a:cs typeface="Courier New"/>
              </a:rPr>
              <a:t/>
            </a:r>
            <a:br>
              <a:rPr lang="en-US" sz="1700" b="0" kern="0" dirty="0">
                <a:solidFill>
                  <a:schemeClr val="bg2"/>
                </a:solidFill>
                <a:latin typeface="Courier New"/>
                <a:ea typeface="ＭＳ Ｐゴシック"/>
                <a:cs typeface="Courier New"/>
              </a:rPr>
            </a:br>
            <a:r>
              <a:rPr lang="en-US" sz="1700" b="0" kern="0" dirty="0" smtClean="0">
                <a:solidFill>
                  <a:schemeClr val="bg2"/>
                </a:solidFill>
                <a:latin typeface="Courier New"/>
                <a:ea typeface="ＭＳ Ｐゴシック"/>
                <a:cs typeface="Courier New"/>
              </a:rPr>
              <a:t>          </a:t>
            </a:r>
            <a:r>
              <a:rPr kumimoji="0" lang="en-US" sz="1700" b="0" u="none" strike="noStrike" kern="0" cap="none" spc="0" normalizeH="0" noProof="0" dirty="0" smtClean="0">
                <a:ln>
                  <a:noFill/>
                </a:ln>
                <a:solidFill>
                  <a:schemeClr val="bg2"/>
                </a:solidFill>
                <a:effectLst/>
                <a:uLnTx/>
                <a:uFillTx/>
                <a:latin typeface="Courier New"/>
                <a:ea typeface="ＭＳ Ｐゴシック"/>
                <a:cs typeface="Courier New"/>
              </a:rPr>
              <a:t>for (</a:t>
            </a:r>
            <a:r>
              <a:rPr kumimoji="0" lang="en-US" sz="1700" b="0" u="none" strike="noStrike" kern="0" cap="none" spc="0" normalizeH="0" noProof="0" dirty="0" err="1" smtClean="0">
                <a:ln>
                  <a:noFill/>
                </a:ln>
                <a:solidFill>
                  <a:schemeClr val="bg2"/>
                </a:solidFill>
                <a:effectLst/>
                <a:uLnTx/>
                <a:uFillTx/>
                <a:latin typeface="Courier New"/>
                <a:ea typeface="ＭＳ Ｐゴシック"/>
                <a:cs typeface="Courier New"/>
              </a:rPr>
              <a:t>i</a:t>
            </a:r>
            <a:r>
              <a:rPr kumimoji="0" lang="en-US" sz="1700" b="0" u="none" strike="noStrike" kern="0" cap="none" spc="0" normalizeH="0" noProof="0" dirty="0" smtClean="0">
                <a:ln>
                  <a:noFill/>
                </a:ln>
                <a:solidFill>
                  <a:schemeClr val="bg2"/>
                </a:solidFill>
                <a:effectLst/>
                <a:uLnTx/>
                <a:uFillTx/>
                <a:latin typeface="Courier New"/>
                <a:ea typeface="ＭＳ Ｐゴシック"/>
                <a:cs typeface="Courier New"/>
              </a:rPr>
              <a:t>=1; </a:t>
            </a:r>
            <a:r>
              <a:rPr kumimoji="0" lang="en-US" sz="1700" b="0" u="none" strike="noStrike" kern="0" cap="none" spc="0" normalizeH="0" noProof="0" dirty="0" err="1" smtClean="0">
                <a:ln>
                  <a:noFill/>
                </a:ln>
                <a:solidFill>
                  <a:schemeClr val="bg2"/>
                </a:solidFill>
                <a:effectLst/>
                <a:uLnTx/>
                <a:uFillTx/>
                <a:latin typeface="Courier New"/>
                <a:ea typeface="ＭＳ Ｐゴシック"/>
                <a:cs typeface="Courier New"/>
              </a:rPr>
              <a:t>i</a:t>
            </a:r>
            <a:r>
              <a:rPr kumimoji="0" lang="en-US" sz="1700" b="0" u="none" strike="noStrike" kern="0" cap="none" spc="0" normalizeH="0" noProof="0" dirty="0" smtClean="0">
                <a:ln>
                  <a:noFill/>
                </a:ln>
                <a:solidFill>
                  <a:schemeClr val="bg2"/>
                </a:solidFill>
                <a:effectLst/>
                <a:uLnTx/>
                <a:uFillTx/>
                <a:latin typeface="Courier New"/>
                <a:ea typeface="ＭＳ Ｐゴシック"/>
                <a:cs typeface="Courier New"/>
              </a:rPr>
              <a:t>&lt;=n; </a:t>
            </a:r>
            <a:r>
              <a:rPr kumimoji="0" lang="en-US" sz="1700" b="0" u="none" strike="noStrike" kern="0" cap="none" spc="0" normalizeH="0" noProof="0" dirty="0" err="1" smtClean="0">
                <a:ln>
                  <a:noFill/>
                </a:ln>
                <a:solidFill>
                  <a:schemeClr val="bg2"/>
                </a:solidFill>
                <a:effectLst/>
                <a:uLnTx/>
                <a:uFillTx/>
                <a:latin typeface="Courier New"/>
                <a:ea typeface="ＭＳ Ｐゴシック"/>
                <a:cs typeface="Courier New"/>
              </a:rPr>
              <a:t>i</a:t>
            </a:r>
            <a:r>
              <a:rPr kumimoji="0" lang="en-US" sz="1700" b="0" u="none" strike="noStrike" kern="0" cap="none" spc="0" normalizeH="0" noProof="0" dirty="0" smtClean="0">
                <a:ln>
                  <a:noFill/>
                </a:ln>
                <a:solidFill>
                  <a:schemeClr val="bg2"/>
                </a:solidFill>
                <a:effectLst/>
                <a:uLnTx/>
                <a:uFillTx/>
                <a:latin typeface="Courier New"/>
                <a:ea typeface="ＭＳ Ｐゴシック"/>
                <a:cs typeface="Courier New"/>
              </a:rPr>
              <a:t>++) </a:t>
            </a:r>
            <a:r>
              <a:rPr lang="en-US" sz="1700" b="0" kern="0" dirty="0" smtClean="0">
                <a:solidFill>
                  <a:schemeClr val="bg2"/>
                </a:solidFill>
                <a:latin typeface="Courier New"/>
                <a:ea typeface="ＭＳ Ｐゴシック"/>
                <a:cs typeface="Courier New"/>
              </a:rPr>
              <a:t>{ </a:t>
            </a:r>
            <a:r>
              <a:rPr kumimoji="0" lang="en-US" sz="1700" b="0" u="none" strike="noStrike" kern="0" cap="none" spc="0" normalizeH="0" noProof="0" dirty="0" smtClean="0">
                <a:ln>
                  <a:noFill/>
                </a:ln>
                <a:solidFill>
                  <a:schemeClr val="bg2"/>
                </a:solidFill>
                <a:effectLst/>
                <a:uLnTx/>
                <a:uFillTx/>
                <a:latin typeface="Courier New"/>
                <a:ea typeface="ＭＳ Ｐゴシック"/>
                <a:cs typeface="Courier New"/>
              </a:rPr>
              <a:t>sum = sum + a[</a:t>
            </a:r>
            <a:r>
              <a:rPr kumimoji="0" lang="en-US" sz="1700" b="0" u="none" strike="noStrike" kern="0" cap="none" spc="0" normalizeH="0" noProof="0" dirty="0" err="1" smtClean="0">
                <a:ln>
                  <a:noFill/>
                </a:ln>
                <a:solidFill>
                  <a:schemeClr val="bg2"/>
                </a:solidFill>
                <a:effectLst/>
                <a:uLnTx/>
                <a:uFillTx/>
                <a:latin typeface="Courier New"/>
                <a:ea typeface="ＭＳ Ｐゴシック"/>
                <a:cs typeface="Courier New"/>
              </a:rPr>
              <a:t>i</a:t>
            </a:r>
            <a:r>
              <a:rPr kumimoji="0" lang="en-US" sz="1700" b="0" u="none" strike="noStrike" kern="0" cap="none" spc="0" normalizeH="0" noProof="0" dirty="0" smtClean="0">
                <a:ln>
                  <a:noFill/>
                </a:ln>
                <a:solidFill>
                  <a:schemeClr val="bg2"/>
                </a:solidFill>
                <a:effectLst/>
                <a:uLnTx/>
                <a:uFillTx/>
                <a:latin typeface="Courier New"/>
                <a:ea typeface="ＭＳ Ｐゴシック"/>
                <a:cs typeface="Courier New"/>
              </a:rPr>
              <a:t>]*b[</a:t>
            </a:r>
            <a:r>
              <a:rPr kumimoji="0" lang="en-US" sz="1700" b="0" u="none" strike="noStrike" kern="0" cap="none" spc="0" normalizeH="0" noProof="0" dirty="0" err="1" smtClean="0">
                <a:ln>
                  <a:noFill/>
                </a:ln>
                <a:solidFill>
                  <a:schemeClr val="bg2"/>
                </a:solidFill>
                <a:effectLst/>
                <a:uLnTx/>
                <a:uFillTx/>
                <a:latin typeface="Courier New"/>
                <a:ea typeface="ＭＳ Ｐゴシック"/>
                <a:cs typeface="Courier New"/>
              </a:rPr>
              <a:t>i</a:t>
            </a:r>
            <a:r>
              <a:rPr kumimoji="0" lang="en-US" sz="1700" b="0" u="none" strike="noStrike" kern="0" cap="none" spc="0" normalizeH="0" noProof="0" dirty="0" smtClean="0">
                <a:ln>
                  <a:noFill/>
                </a:ln>
                <a:solidFill>
                  <a:schemeClr val="bg2"/>
                </a:solidFill>
                <a:effectLst/>
                <a:uLnTx/>
                <a:uFillTx/>
                <a:latin typeface="Courier New"/>
                <a:ea typeface="ＭＳ Ｐゴシック"/>
                <a:cs typeface="Courier New"/>
              </a:rPr>
              <a:t>]</a:t>
            </a:r>
            <a:r>
              <a:rPr lang="en-US" sz="1700" b="0" kern="0" dirty="0" smtClean="0">
                <a:solidFill>
                  <a:schemeClr val="bg2"/>
                </a:solidFill>
                <a:latin typeface="Courier New"/>
                <a:ea typeface="ＭＳ Ｐゴシック"/>
                <a:cs typeface="Courier New"/>
              </a:rPr>
              <a:t>; </a:t>
            </a:r>
            <a:r>
              <a:rPr kumimoji="0" lang="en-US" sz="1700" b="0" u="none" strike="noStrike" kern="0" cap="none" spc="0" normalizeH="0" noProof="0" dirty="0" smtClean="0">
                <a:ln>
                  <a:noFill/>
                </a:ln>
                <a:solidFill>
                  <a:schemeClr val="bg2"/>
                </a:solidFill>
                <a:effectLst/>
                <a:uLnTx/>
                <a:uFillTx/>
                <a:latin typeface="Courier New"/>
                <a:ea typeface="ＭＳ Ｐゴシック"/>
                <a:cs typeface="Courier New"/>
              </a:rPr>
              <a:t>}</a:t>
            </a:r>
            <a:r>
              <a:rPr kumimoji="0" lang="en-US" sz="1800" b="0" u="none" strike="noStrike" kern="0" cap="none" spc="0" normalizeH="0" noProof="0" dirty="0" smtClean="0">
                <a:ln>
                  <a:noFill/>
                </a:ln>
                <a:solidFill>
                  <a:schemeClr val="bg2"/>
                </a:solidFill>
                <a:effectLst/>
                <a:uLnTx/>
                <a:uFillTx/>
                <a:latin typeface="Courier New"/>
                <a:ea typeface="ＭＳ Ｐゴシック"/>
                <a:cs typeface="Courier New"/>
              </a:rPr>
              <a:t/>
            </a:r>
            <a:br>
              <a:rPr kumimoji="0" lang="en-US" sz="1800" b="0" u="none" strike="noStrike" kern="0" cap="none" spc="0" normalizeH="0" noProof="0" dirty="0" smtClean="0">
                <a:ln>
                  <a:noFill/>
                </a:ln>
                <a:solidFill>
                  <a:schemeClr val="bg2"/>
                </a:solidFill>
                <a:effectLst/>
                <a:uLnTx/>
                <a:uFillTx/>
                <a:latin typeface="Courier New"/>
                <a:ea typeface="ＭＳ Ｐゴシック"/>
                <a:cs typeface="Courier New"/>
              </a:rPr>
            </a:br>
            <a:endParaRPr kumimoji="0" lang="en-US" sz="1800" b="0" u="none" strike="noStrike" kern="0" cap="none" spc="0" normalizeH="0" noProof="0" dirty="0" smtClean="0">
              <a:ln>
                <a:noFill/>
              </a:ln>
              <a:solidFill>
                <a:schemeClr val="bg2"/>
              </a:solidFill>
              <a:effectLst/>
              <a:uLnTx/>
              <a:uFillTx/>
              <a:latin typeface="Courier New"/>
              <a:ea typeface="ＭＳ Ｐゴシック"/>
              <a:cs typeface="Courier New"/>
            </a:endParaRPr>
          </a:p>
          <a:p>
            <a:pPr lvl="0" defTabSz="914400" eaLnBrk="1" hangingPunct="1">
              <a:lnSpc>
                <a:spcPct val="80000"/>
              </a:lnSpc>
              <a:buClr>
                <a:srgbClr val="FF0000"/>
              </a:buClr>
              <a:buFont typeface="Wingdings" charset="0"/>
              <a:buChar char="§"/>
              <a:defRPr/>
            </a:pPr>
            <a:r>
              <a:rPr lang="en-US" sz="2000" kern="0" dirty="0" smtClean="0">
                <a:solidFill>
                  <a:srgbClr val="000000"/>
                </a:solidFill>
              </a:rPr>
              <a:t>Library routines:</a:t>
            </a:r>
            <a:endParaRPr lang="en-US" sz="2000" kern="0" dirty="0">
              <a:solidFill>
                <a:srgbClr val="000000"/>
              </a:solidFill>
            </a:endParaRPr>
          </a:p>
          <a:p>
            <a:pPr lvl="1" indent="-342900" defTabSz="914400" eaLnBrk="1" hangingPunct="1">
              <a:lnSpc>
                <a:spcPct val="80000"/>
              </a:lnSpc>
              <a:buClr>
                <a:srgbClr val="FF0000"/>
              </a:buClr>
              <a:buFont typeface="Wingdings" charset="0"/>
              <a:buChar char="§"/>
              <a:defRPr/>
            </a:pPr>
            <a:r>
              <a:rPr lang="en-US" sz="1700" b="0" i="1" kern="0" dirty="0" smtClean="0">
                <a:solidFill>
                  <a:srgbClr val="000000"/>
                </a:solidFill>
              </a:rPr>
              <a:t>Execution Environment </a:t>
            </a:r>
            <a:r>
              <a:rPr lang="en-US" sz="1700" b="0" i="1" kern="0" dirty="0">
                <a:solidFill>
                  <a:srgbClr val="000000"/>
                </a:solidFill>
              </a:rPr>
              <a:t>R</a:t>
            </a:r>
            <a:r>
              <a:rPr lang="en-US" sz="1700" b="0" i="1" kern="0" dirty="0" smtClean="0">
                <a:solidFill>
                  <a:srgbClr val="000000"/>
                </a:solidFill>
              </a:rPr>
              <a:t>outines</a:t>
            </a:r>
          </a:p>
          <a:p>
            <a:pPr lvl="2" indent="-342900" defTabSz="914400" eaLnBrk="1" hangingPunct="1">
              <a:lnSpc>
                <a:spcPct val="80000"/>
              </a:lnSpc>
              <a:buClr>
                <a:srgbClr val="FF0000"/>
              </a:buClr>
              <a:buFont typeface="Wingdings" charset="0"/>
              <a:buChar char="§"/>
              <a:defRPr/>
            </a:pPr>
            <a:r>
              <a:rPr lang="en-US" sz="1700" kern="0" dirty="0" smtClean="0">
                <a:solidFill>
                  <a:srgbClr val="000000"/>
                </a:solidFill>
              </a:rPr>
              <a:t>Affect and monitor threads, processors, and parallel environment</a:t>
            </a:r>
          </a:p>
          <a:p>
            <a:pPr lvl="2" indent="-342900" defTabSz="914400" eaLnBrk="1" hangingPunct="1">
              <a:lnSpc>
                <a:spcPct val="80000"/>
              </a:lnSpc>
              <a:buClr>
                <a:srgbClr val="FF0000"/>
              </a:buClr>
              <a:buFont typeface="Wingdings" charset="0"/>
              <a:buChar char="§"/>
              <a:defRPr/>
            </a:pPr>
            <a:r>
              <a:rPr lang="en-US" sz="1700" b="0" kern="0" dirty="0" smtClean="0">
                <a:solidFill>
                  <a:srgbClr val="000000"/>
                </a:solidFill>
              </a:rPr>
              <a:t>Example: </a:t>
            </a:r>
            <a:r>
              <a:rPr lang="en-US" sz="1700" b="0" kern="0" dirty="0" err="1" smtClean="0">
                <a:solidFill>
                  <a:srgbClr val="000000"/>
                </a:solidFill>
                <a:latin typeface="Courier New"/>
                <a:cs typeface="Courier New"/>
              </a:rPr>
              <a:t>int</a:t>
            </a:r>
            <a:r>
              <a:rPr lang="en-US" sz="1700" b="0" kern="0" dirty="0" smtClean="0">
                <a:solidFill>
                  <a:srgbClr val="000000"/>
                </a:solidFill>
                <a:latin typeface="Courier New"/>
                <a:cs typeface="Courier New"/>
              </a:rPr>
              <a:t> </a:t>
            </a:r>
            <a:r>
              <a:rPr lang="en-US" sz="1700" b="0" kern="0" dirty="0" err="1" smtClean="0">
                <a:solidFill>
                  <a:srgbClr val="000000"/>
                </a:solidFill>
                <a:latin typeface="Courier New"/>
                <a:cs typeface="Courier New"/>
              </a:rPr>
              <a:t>omp_set_num_threads</a:t>
            </a:r>
            <a:r>
              <a:rPr lang="en-US" sz="1700" kern="0" dirty="0" smtClean="0">
                <a:solidFill>
                  <a:srgbClr val="000000"/>
                </a:solidFill>
                <a:latin typeface="Courier New"/>
                <a:cs typeface="Courier New"/>
              </a:rPr>
              <a:t> (</a:t>
            </a:r>
            <a:r>
              <a:rPr lang="en-US" sz="1700" kern="0" dirty="0" err="1" smtClean="0">
                <a:solidFill>
                  <a:srgbClr val="000000"/>
                </a:solidFill>
                <a:latin typeface="Courier New"/>
                <a:cs typeface="Courier New"/>
              </a:rPr>
              <a:t>int</a:t>
            </a:r>
            <a:r>
              <a:rPr lang="en-US" sz="1700" kern="0" dirty="0" smtClean="0">
                <a:solidFill>
                  <a:srgbClr val="000000"/>
                </a:solidFill>
                <a:latin typeface="Courier New"/>
                <a:cs typeface="Courier New"/>
              </a:rPr>
              <a:t>)</a:t>
            </a:r>
          </a:p>
          <a:p>
            <a:pPr lvl="1" indent="-342900" defTabSz="914400" eaLnBrk="1" hangingPunct="1">
              <a:lnSpc>
                <a:spcPct val="80000"/>
              </a:lnSpc>
              <a:buClr>
                <a:srgbClr val="FF0000"/>
              </a:buClr>
              <a:buFont typeface="Wingdings" charset="0"/>
              <a:buChar char="§"/>
              <a:defRPr/>
            </a:pPr>
            <a:r>
              <a:rPr lang="en-US" sz="1700" b="0" i="1" kern="0" dirty="0" smtClean="0">
                <a:solidFill>
                  <a:srgbClr val="000000"/>
                </a:solidFill>
              </a:rPr>
              <a:t>Lock Routines</a:t>
            </a:r>
          </a:p>
          <a:p>
            <a:pPr lvl="2" indent="-342900" defTabSz="914400" eaLnBrk="1" hangingPunct="1">
              <a:lnSpc>
                <a:spcPct val="80000"/>
              </a:lnSpc>
              <a:buClr>
                <a:srgbClr val="FF0000"/>
              </a:buClr>
              <a:buFont typeface="Wingdings" charset="0"/>
              <a:buChar char="§"/>
              <a:defRPr/>
            </a:pPr>
            <a:r>
              <a:rPr lang="en-US" sz="1700" kern="0" dirty="0" smtClean="0">
                <a:solidFill>
                  <a:srgbClr val="000000"/>
                </a:solidFill>
              </a:rPr>
              <a:t>Synchronization with </a:t>
            </a:r>
            <a:r>
              <a:rPr lang="en-US" sz="1700" kern="0" dirty="0" err="1" smtClean="0">
                <a:solidFill>
                  <a:srgbClr val="000000"/>
                </a:solidFill>
              </a:rPr>
              <a:t>OpenMP</a:t>
            </a:r>
            <a:r>
              <a:rPr lang="en-US" sz="1700" kern="0" dirty="0" smtClean="0">
                <a:solidFill>
                  <a:srgbClr val="000000"/>
                </a:solidFill>
              </a:rPr>
              <a:t> locks</a:t>
            </a:r>
          </a:p>
          <a:p>
            <a:pPr lvl="2" indent="-342900" defTabSz="914400" eaLnBrk="1" hangingPunct="1">
              <a:lnSpc>
                <a:spcPct val="80000"/>
              </a:lnSpc>
              <a:buClr>
                <a:srgbClr val="FF0000"/>
              </a:buClr>
              <a:buFont typeface="Wingdings" charset="0"/>
              <a:buChar char="§"/>
              <a:defRPr/>
            </a:pPr>
            <a:r>
              <a:rPr lang="en-US" sz="1700" kern="0" dirty="0" smtClean="0">
                <a:solidFill>
                  <a:srgbClr val="000000"/>
                </a:solidFill>
              </a:rPr>
              <a:t>Example: </a:t>
            </a:r>
            <a:r>
              <a:rPr lang="en-US" sz="1700" kern="0" dirty="0" smtClean="0">
                <a:solidFill>
                  <a:srgbClr val="000000"/>
                </a:solidFill>
                <a:latin typeface="Courier New"/>
                <a:cs typeface="Courier New"/>
              </a:rPr>
              <a:t>void </a:t>
            </a:r>
            <a:r>
              <a:rPr lang="en-US" sz="1700" kern="0" dirty="0" err="1" smtClean="0">
                <a:solidFill>
                  <a:srgbClr val="000000"/>
                </a:solidFill>
                <a:latin typeface="Courier New"/>
                <a:cs typeface="Courier New"/>
              </a:rPr>
              <a:t>omp_set_lock</a:t>
            </a:r>
            <a:r>
              <a:rPr lang="en-US" sz="1700" kern="0" dirty="0" smtClean="0">
                <a:solidFill>
                  <a:srgbClr val="000000"/>
                </a:solidFill>
                <a:latin typeface="Courier New"/>
                <a:cs typeface="Courier New"/>
              </a:rPr>
              <a:t> (</a:t>
            </a:r>
            <a:r>
              <a:rPr lang="en-US" sz="1700" kern="0" dirty="0" err="1" smtClean="0">
                <a:solidFill>
                  <a:srgbClr val="000000"/>
                </a:solidFill>
                <a:latin typeface="Courier New"/>
                <a:cs typeface="Courier New"/>
              </a:rPr>
              <a:t>omp_lock_t</a:t>
            </a:r>
            <a:r>
              <a:rPr lang="en-US" sz="1700" kern="0" dirty="0" smtClean="0">
                <a:solidFill>
                  <a:srgbClr val="000000"/>
                </a:solidFill>
                <a:latin typeface="Courier New"/>
                <a:cs typeface="Courier New"/>
              </a:rPr>
              <a:t> *)</a:t>
            </a:r>
          </a:p>
          <a:p>
            <a:pPr lvl="1" indent="-342900" defTabSz="914400" eaLnBrk="1" hangingPunct="1">
              <a:lnSpc>
                <a:spcPct val="80000"/>
              </a:lnSpc>
              <a:buClr>
                <a:srgbClr val="FF0000"/>
              </a:buClr>
              <a:buFont typeface="Wingdings" charset="0"/>
              <a:buChar char="§"/>
              <a:defRPr/>
            </a:pPr>
            <a:r>
              <a:rPr lang="en-US" sz="1700" b="0" i="1" kern="0" dirty="0" smtClean="0">
                <a:solidFill>
                  <a:srgbClr val="000000"/>
                </a:solidFill>
                <a:latin typeface="Arial"/>
                <a:cs typeface="Arial"/>
              </a:rPr>
              <a:t>Timing Routines</a:t>
            </a:r>
          </a:p>
          <a:p>
            <a:pPr lvl="2" indent="-342900" defTabSz="914400" eaLnBrk="1" hangingPunct="1">
              <a:lnSpc>
                <a:spcPct val="80000"/>
              </a:lnSpc>
              <a:buClr>
                <a:srgbClr val="FF0000"/>
              </a:buClr>
              <a:buFont typeface="Wingdings" charset="0"/>
              <a:buChar char="§"/>
              <a:defRPr/>
            </a:pPr>
            <a:r>
              <a:rPr lang="en-US" sz="1700" kern="0" dirty="0" smtClean="0">
                <a:solidFill>
                  <a:srgbClr val="000000"/>
                </a:solidFill>
                <a:latin typeface="Arial"/>
                <a:cs typeface="Arial"/>
              </a:rPr>
              <a:t>Support portable wall clock timer</a:t>
            </a:r>
          </a:p>
          <a:p>
            <a:pPr lvl="2" indent="-342900" defTabSz="914400" eaLnBrk="1" hangingPunct="1">
              <a:lnSpc>
                <a:spcPct val="80000"/>
              </a:lnSpc>
              <a:buClr>
                <a:srgbClr val="FF0000"/>
              </a:buClr>
              <a:buFont typeface="Wingdings" charset="0"/>
              <a:buChar char="§"/>
              <a:defRPr/>
            </a:pPr>
            <a:r>
              <a:rPr lang="en-US" sz="1700" b="0" kern="0" dirty="0" smtClean="0">
                <a:solidFill>
                  <a:srgbClr val="000000"/>
                </a:solidFill>
                <a:latin typeface="Arial"/>
                <a:cs typeface="Arial"/>
              </a:rPr>
              <a:t>Example: </a:t>
            </a:r>
            <a:r>
              <a:rPr lang="en-US" sz="1700" b="0" kern="0" dirty="0" smtClean="0">
                <a:solidFill>
                  <a:srgbClr val="000000"/>
                </a:solidFill>
                <a:latin typeface="Courier New"/>
                <a:cs typeface="Courier New"/>
              </a:rPr>
              <a:t>double </a:t>
            </a:r>
            <a:r>
              <a:rPr lang="en-US" sz="1700" b="0" kern="0" dirty="0" err="1" smtClean="0">
                <a:solidFill>
                  <a:srgbClr val="000000"/>
                </a:solidFill>
                <a:latin typeface="Courier New"/>
                <a:cs typeface="Courier New"/>
              </a:rPr>
              <a:t>omp_get_wtime</a:t>
            </a:r>
            <a:r>
              <a:rPr lang="en-US" sz="1700" b="0" kern="0" dirty="0" smtClean="0">
                <a:solidFill>
                  <a:srgbClr val="000000"/>
                </a:solidFill>
                <a:latin typeface="Courier New"/>
                <a:cs typeface="Courier New"/>
              </a:rPr>
              <a:t>(void)</a:t>
            </a:r>
          </a:p>
          <a:p>
            <a:pPr marL="1257300" lvl="3" indent="0" defTabSz="914400" eaLnBrk="1" hangingPunct="1">
              <a:lnSpc>
                <a:spcPct val="80000"/>
              </a:lnSpc>
              <a:buClr>
                <a:srgbClr val="FF0000"/>
              </a:buClr>
              <a:buNone/>
              <a:defRPr/>
            </a:pPr>
            <a:endParaRPr lang="en-US" sz="1700" kern="0" dirty="0">
              <a:solidFill>
                <a:srgbClr val="000000"/>
              </a:solidFill>
              <a:latin typeface="Courier New"/>
              <a:ea typeface="ＭＳ Ｐゴシック"/>
              <a:cs typeface="Courier New"/>
            </a:endParaRPr>
          </a:p>
          <a:p>
            <a:pPr lvl="0" defTabSz="914400" eaLnBrk="1" hangingPunct="1">
              <a:lnSpc>
                <a:spcPct val="80000"/>
              </a:lnSpc>
              <a:buClr>
                <a:srgbClr val="FF0000"/>
              </a:buClr>
              <a:buFont typeface="Wingdings" charset="0"/>
              <a:buChar char="§"/>
              <a:defRPr/>
            </a:pPr>
            <a:r>
              <a:rPr lang="en-US" sz="2000" kern="0" dirty="0" smtClean="0">
                <a:solidFill>
                  <a:srgbClr val="000000"/>
                </a:solidFill>
              </a:rPr>
              <a:t>Environment variables</a:t>
            </a:r>
            <a:r>
              <a:rPr lang="en-US" sz="2200" kern="0" dirty="0" smtClean="0">
                <a:solidFill>
                  <a:srgbClr val="000000"/>
                </a:solidFill>
              </a:rPr>
              <a:t>:</a:t>
            </a:r>
            <a:endParaRPr lang="en-US" sz="2200" kern="0" dirty="0">
              <a:solidFill>
                <a:srgbClr val="000000"/>
              </a:solidFill>
            </a:endParaRPr>
          </a:p>
          <a:p>
            <a:pPr lvl="1" indent="-342900" defTabSz="914400" eaLnBrk="1" hangingPunct="1">
              <a:lnSpc>
                <a:spcPct val="80000"/>
              </a:lnSpc>
              <a:buClr>
                <a:srgbClr val="FF0000"/>
              </a:buClr>
              <a:buFont typeface="Wingdings" charset="0"/>
              <a:buChar char="§"/>
              <a:defRPr/>
            </a:pPr>
            <a:r>
              <a:rPr lang="en-US" sz="1700" b="0" kern="0" dirty="0" smtClean="0">
                <a:solidFill>
                  <a:srgbClr val="000000"/>
                </a:solidFill>
              </a:rPr>
              <a:t>Alter execution features of applications like default number of threads, loop iteration scheduling, etc.</a:t>
            </a:r>
          </a:p>
          <a:p>
            <a:pPr lvl="1" indent="-342900" defTabSz="914400" eaLnBrk="1" hangingPunct="1">
              <a:lnSpc>
                <a:spcPct val="80000"/>
              </a:lnSpc>
              <a:buClr>
                <a:srgbClr val="FF0000"/>
              </a:buClr>
              <a:buFont typeface="Wingdings" charset="0"/>
              <a:buChar char="§"/>
              <a:defRPr/>
            </a:pPr>
            <a:r>
              <a:rPr lang="en-US" sz="1700" b="0" kern="0" dirty="0" smtClean="0">
                <a:solidFill>
                  <a:srgbClr val="000000"/>
                </a:solidFill>
              </a:rPr>
              <a:t>Example: OMP_NUM_THREADS</a:t>
            </a:r>
          </a:p>
          <a:p>
            <a:pPr marL="400050" lvl="1" indent="0" defTabSz="914400" eaLnBrk="1" hangingPunct="1">
              <a:lnSpc>
                <a:spcPct val="80000"/>
              </a:lnSpc>
              <a:buClr>
                <a:srgbClr val="FF0000"/>
              </a:buClr>
              <a:buNone/>
              <a:defRPr/>
            </a:pPr>
            <a:endParaRPr lang="en-US" sz="1800" b="0" kern="0" dirty="0">
              <a:solidFill>
                <a:srgbClr val="000000"/>
              </a:solidFill>
            </a:endParaRPr>
          </a:p>
          <a:p>
            <a:pPr marL="1257300" lvl="3" indent="0" defTabSz="914400" eaLnBrk="1" hangingPunct="1">
              <a:lnSpc>
                <a:spcPct val="80000"/>
              </a:lnSpc>
              <a:buClr>
                <a:srgbClr val="FF0000"/>
              </a:buClr>
              <a:buNone/>
              <a:defRPr/>
            </a:pPr>
            <a:endParaRPr kumimoji="0" lang="en-US" sz="1800" b="0" i="0" u="none" strike="noStrike" kern="0" cap="none" spc="0" normalizeH="0" baseline="0" noProof="0" dirty="0" smtClean="0">
              <a:ln>
                <a:noFill/>
              </a:ln>
              <a:solidFill>
                <a:srgbClr val="000000"/>
              </a:solidFill>
              <a:effectLst/>
              <a:uLnTx/>
              <a:uFillTx/>
              <a:latin typeface="Courier New"/>
              <a:ea typeface="ＭＳ Ｐゴシック"/>
              <a:cs typeface="Courier New"/>
            </a:endParaRPr>
          </a:p>
        </p:txBody>
      </p:sp>
    </p:spTree>
    <p:extLst>
      <p:ext uri="{BB962C8B-B14F-4D97-AF65-F5344CB8AC3E}">
        <p14:creationId xmlns="" xmlns:p14="http://schemas.microsoft.com/office/powerpoint/2010/main" val="390410384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2"/>
          <p:cNvSpPr txBox="1">
            <a:spLocks noChangeArrowheads="1"/>
          </p:cNvSpPr>
          <p:nvPr/>
        </p:nvSpPr>
        <p:spPr bwMode="auto">
          <a:xfrm>
            <a:off x="264358" y="28575"/>
            <a:ext cx="8078787" cy="838200"/>
          </a:xfrm>
          <a:prstGeom prst="rect">
            <a:avLst/>
          </a:prstGeom>
          <a:noFill/>
          <a:ln>
            <a:noFill/>
          </a:ln>
          <a:effectLst/>
          <a:extLst/>
        </p:spPr>
        <p:txBody>
          <a:bodyPr anchor="ctr"/>
          <a:lstStyle>
            <a:lvl1pPr algn="l" rtl="0" fontAlgn="base">
              <a:lnSpc>
                <a:spcPct val="85000"/>
              </a:lnSpc>
              <a:spcBef>
                <a:spcPct val="0"/>
              </a:spcBef>
              <a:spcAft>
                <a:spcPct val="0"/>
              </a:spcAft>
              <a:defRPr sz="3200" b="1">
                <a:solidFill>
                  <a:srgbClr val="FF0000"/>
                </a:solidFill>
                <a:latin typeface="+mj-lt"/>
                <a:ea typeface="+mj-ea"/>
                <a:cs typeface="+mj-cs"/>
              </a:defRPr>
            </a:lvl1pPr>
            <a:lvl2pPr algn="l" rtl="0" fontAlgn="base">
              <a:lnSpc>
                <a:spcPct val="85000"/>
              </a:lnSpc>
              <a:spcBef>
                <a:spcPct val="0"/>
              </a:spcBef>
              <a:spcAft>
                <a:spcPct val="0"/>
              </a:spcAft>
              <a:defRPr sz="3200" b="1">
                <a:solidFill>
                  <a:srgbClr val="FF0000"/>
                </a:solidFill>
                <a:latin typeface="Arial" charset="0"/>
                <a:ea typeface="ＭＳ Ｐゴシック" charset="0"/>
              </a:defRPr>
            </a:lvl2pPr>
            <a:lvl3pPr algn="l" rtl="0" fontAlgn="base">
              <a:lnSpc>
                <a:spcPct val="85000"/>
              </a:lnSpc>
              <a:spcBef>
                <a:spcPct val="0"/>
              </a:spcBef>
              <a:spcAft>
                <a:spcPct val="0"/>
              </a:spcAft>
              <a:defRPr sz="3200" b="1">
                <a:solidFill>
                  <a:srgbClr val="FF0000"/>
                </a:solidFill>
                <a:latin typeface="Arial" charset="0"/>
                <a:ea typeface="ＭＳ Ｐゴシック" charset="0"/>
              </a:defRPr>
            </a:lvl3pPr>
            <a:lvl4pPr algn="l" rtl="0" fontAlgn="base">
              <a:lnSpc>
                <a:spcPct val="85000"/>
              </a:lnSpc>
              <a:spcBef>
                <a:spcPct val="0"/>
              </a:spcBef>
              <a:spcAft>
                <a:spcPct val="0"/>
              </a:spcAft>
              <a:defRPr sz="3200" b="1">
                <a:solidFill>
                  <a:srgbClr val="FF0000"/>
                </a:solidFill>
                <a:latin typeface="Arial" charset="0"/>
                <a:ea typeface="ＭＳ Ｐゴシック" charset="0"/>
              </a:defRPr>
            </a:lvl4pPr>
            <a:lvl5pPr algn="l" rtl="0" fontAlgn="base">
              <a:lnSpc>
                <a:spcPct val="85000"/>
              </a:lnSpc>
              <a:spcBef>
                <a:spcPct val="0"/>
              </a:spcBef>
              <a:spcAft>
                <a:spcPct val="0"/>
              </a:spcAft>
              <a:defRPr sz="3200" b="1">
                <a:solidFill>
                  <a:srgbClr val="FF0000"/>
                </a:solidFill>
                <a:latin typeface="Arial" charset="0"/>
                <a:ea typeface="ＭＳ Ｐゴシック" charset="0"/>
              </a:defRPr>
            </a:lvl5pPr>
            <a:lvl6pPr marL="457200" algn="l" rtl="0" fontAlgn="base">
              <a:lnSpc>
                <a:spcPct val="85000"/>
              </a:lnSpc>
              <a:spcBef>
                <a:spcPct val="0"/>
              </a:spcBef>
              <a:spcAft>
                <a:spcPct val="0"/>
              </a:spcAft>
              <a:defRPr sz="3200" b="1">
                <a:solidFill>
                  <a:srgbClr val="FF0000"/>
                </a:solidFill>
                <a:latin typeface="Arial" charset="0"/>
                <a:ea typeface="ＭＳ Ｐゴシック" charset="0"/>
              </a:defRPr>
            </a:lvl6pPr>
            <a:lvl7pPr marL="914400" algn="l" rtl="0" fontAlgn="base">
              <a:lnSpc>
                <a:spcPct val="85000"/>
              </a:lnSpc>
              <a:spcBef>
                <a:spcPct val="0"/>
              </a:spcBef>
              <a:spcAft>
                <a:spcPct val="0"/>
              </a:spcAft>
              <a:defRPr sz="3200" b="1">
                <a:solidFill>
                  <a:srgbClr val="FF0000"/>
                </a:solidFill>
                <a:latin typeface="Arial" charset="0"/>
                <a:ea typeface="ＭＳ Ｐゴシック" charset="0"/>
              </a:defRPr>
            </a:lvl7pPr>
            <a:lvl8pPr marL="1371600" algn="l" rtl="0" fontAlgn="base">
              <a:lnSpc>
                <a:spcPct val="85000"/>
              </a:lnSpc>
              <a:spcBef>
                <a:spcPct val="0"/>
              </a:spcBef>
              <a:spcAft>
                <a:spcPct val="0"/>
              </a:spcAft>
              <a:defRPr sz="3200" b="1">
                <a:solidFill>
                  <a:srgbClr val="FF0000"/>
                </a:solidFill>
                <a:latin typeface="Arial" charset="0"/>
                <a:ea typeface="ＭＳ Ｐゴシック" charset="0"/>
              </a:defRPr>
            </a:lvl8pPr>
            <a:lvl9pPr marL="1828800" algn="l" rtl="0" fontAlgn="base">
              <a:lnSpc>
                <a:spcPct val="85000"/>
              </a:lnSpc>
              <a:spcBef>
                <a:spcPct val="0"/>
              </a:spcBef>
              <a:spcAft>
                <a:spcPct val="0"/>
              </a:spcAft>
              <a:defRPr sz="3200" b="1">
                <a:solidFill>
                  <a:srgbClr val="FF0000"/>
                </a:solidFill>
                <a:latin typeface="Arial" charset="0"/>
                <a:ea typeface="ＭＳ Ｐゴシック" charset="0"/>
              </a:defRPr>
            </a:lvl9pPr>
          </a:lstStyle>
          <a:p>
            <a:pPr defTabSz="914400">
              <a:defRPr/>
            </a:pPr>
            <a:r>
              <a:rPr lang="en-US" kern="0" dirty="0" smtClean="0">
                <a:latin typeface="Arial"/>
                <a:ea typeface="ＭＳ Ｐゴシック"/>
              </a:rPr>
              <a:t>Motivation: Parallelism</a:t>
            </a:r>
          </a:p>
        </p:txBody>
      </p:sp>
      <p:sp>
        <p:nvSpPr>
          <p:cNvPr id="46" name="Rectangle 3"/>
          <p:cNvSpPr txBox="1">
            <a:spLocks noChangeArrowheads="1"/>
          </p:cNvSpPr>
          <p:nvPr/>
        </p:nvSpPr>
        <p:spPr bwMode="auto">
          <a:xfrm>
            <a:off x="333375" y="935389"/>
            <a:ext cx="8618538" cy="53299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5000"/>
              <a:buFont typeface="Wingdings" pitchFamily="2" charset="2"/>
              <a:buChar char="§"/>
              <a:defRPr sz="2400" b="1">
                <a:solidFill>
                  <a:schemeClr val="tx1"/>
                </a:solidFill>
                <a:latin typeface="+mn-lt"/>
                <a:ea typeface="+mn-ea"/>
                <a:cs typeface="ＭＳ Ｐゴシック"/>
              </a:defRPr>
            </a:lvl1pPr>
            <a:lvl2pPr marL="742950" indent="-285750" algn="l" rtl="0" eaLnBrk="0" fontAlgn="base" hangingPunct="0">
              <a:spcBef>
                <a:spcPct val="20000"/>
              </a:spcBef>
              <a:spcAft>
                <a:spcPct val="0"/>
              </a:spcAft>
              <a:buClr>
                <a:schemeClr val="bg2"/>
              </a:buClr>
              <a:buSzPct val="125000"/>
              <a:buFont typeface="Wingdings" pitchFamily="2" charset="2"/>
              <a:buChar char="§"/>
              <a:defRPr sz="2000" b="1">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
                <a:srgbClr val="FF0000"/>
              </a:buClr>
              <a:buSzPct val="125000"/>
              <a:buFont typeface="Wingdings" charset="0"/>
              <a:buChar char="§"/>
              <a:tabLst/>
              <a:defRPr/>
            </a:pPr>
            <a:r>
              <a:rPr lang="en-US" sz="2800" b="0" kern="0" dirty="0" smtClean="0">
                <a:solidFill>
                  <a:srgbClr val="000000"/>
                </a:solidFill>
                <a:latin typeface="Arial"/>
                <a:ea typeface="ＭＳ Ｐゴシック"/>
              </a:rPr>
              <a:t>Instruction-level: Multiple functional units</a:t>
            </a:r>
          </a:p>
          <a:p>
            <a:pPr marL="342900" marR="0" lvl="0" indent="-342900" algn="l" defTabSz="914400" rtl="0" eaLnBrk="1" fontAlgn="base" latinLnBrk="0" hangingPunct="1">
              <a:lnSpc>
                <a:spcPct val="80000"/>
              </a:lnSpc>
              <a:spcBef>
                <a:spcPct val="20000"/>
              </a:spcBef>
              <a:spcAft>
                <a:spcPct val="0"/>
              </a:spcAft>
              <a:buClr>
                <a:srgbClr val="FF0000"/>
              </a:buClr>
              <a:buSzPct val="125000"/>
              <a:buFont typeface="Wingdings" charset="0"/>
              <a:buChar char="§"/>
              <a:tabLst/>
              <a:defRPr/>
            </a:pPr>
            <a:endParaRPr lang="en-US" sz="2800" b="0" kern="0" dirty="0" smtClean="0">
              <a:solidFill>
                <a:srgbClr val="000000"/>
              </a:solidFill>
              <a:latin typeface="Arial"/>
              <a:ea typeface="ＭＳ Ｐゴシック"/>
            </a:endParaRPr>
          </a:p>
          <a:p>
            <a:pPr marL="342900" marR="0" lvl="0" indent="-342900" algn="l" defTabSz="914400" rtl="0" eaLnBrk="1" fontAlgn="base" latinLnBrk="0" hangingPunct="1">
              <a:lnSpc>
                <a:spcPct val="80000"/>
              </a:lnSpc>
              <a:spcBef>
                <a:spcPct val="20000"/>
              </a:spcBef>
              <a:spcAft>
                <a:spcPct val="0"/>
              </a:spcAft>
              <a:buClr>
                <a:srgbClr val="FF0000"/>
              </a:buClr>
              <a:buSzPct val="125000"/>
              <a:buFont typeface="Wingdings" charset="0"/>
              <a:buChar char="§"/>
              <a:tabLst/>
              <a:defRPr/>
            </a:pPr>
            <a:r>
              <a:rPr lang="en-US" sz="2800" b="0" kern="0" noProof="0" dirty="0" smtClean="0">
                <a:solidFill>
                  <a:srgbClr val="000000"/>
                </a:solidFill>
                <a:latin typeface="Arial"/>
                <a:ea typeface="ＭＳ Ｐゴシック"/>
              </a:rPr>
              <a:t>Architectural: Multiple processors, shared memory</a:t>
            </a:r>
          </a:p>
          <a:p>
            <a:pPr marL="342900" marR="0" lvl="0" indent="-342900" algn="l" defTabSz="914400" rtl="0" eaLnBrk="1" fontAlgn="base" latinLnBrk="0" hangingPunct="1">
              <a:lnSpc>
                <a:spcPct val="80000"/>
              </a:lnSpc>
              <a:spcBef>
                <a:spcPct val="20000"/>
              </a:spcBef>
              <a:spcAft>
                <a:spcPct val="0"/>
              </a:spcAft>
              <a:buClr>
                <a:srgbClr val="FF0000"/>
              </a:buClr>
              <a:buSzPct val="125000"/>
              <a:buFont typeface="Wingdings" charset="0"/>
              <a:buChar char="§"/>
              <a:tabLst/>
              <a:defRPr/>
            </a:pPr>
            <a:endParaRPr lang="en-US" sz="2800" b="0" kern="0" dirty="0">
              <a:solidFill>
                <a:srgbClr val="000000"/>
              </a:solidFill>
              <a:latin typeface="Arial"/>
              <a:ea typeface="ＭＳ Ｐゴシック"/>
            </a:endParaRPr>
          </a:p>
          <a:p>
            <a:pPr marL="342900" marR="0" lvl="0" indent="-342900" algn="l" defTabSz="914400" rtl="0" eaLnBrk="1" fontAlgn="base" latinLnBrk="0" hangingPunct="1">
              <a:lnSpc>
                <a:spcPct val="80000"/>
              </a:lnSpc>
              <a:spcBef>
                <a:spcPct val="20000"/>
              </a:spcBef>
              <a:spcAft>
                <a:spcPct val="0"/>
              </a:spcAft>
              <a:buClr>
                <a:srgbClr val="FF0000"/>
              </a:buClr>
              <a:buSzPct val="125000"/>
              <a:buFont typeface="Wingdings" charset="0"/>
              <a:buChar char="§"/>
              <a:tabLst/>
              <a:defRPr/>
            </a:pPr>
            <a:r>
              <a:rPr lang="en-US" sz="2800" b="0" kern="0" noProof="0" dirty="0" smtClean="0">
                <a:solidFill>
                  <a:srgbClr val="000000"/>
                </a:solidFill>
                <a:latin typeface="Arial"/>
                <a:ea typeface="ＭＳ Ｐゴシック"/>
              </a:rPr>
              <a:t>Multithreading: Interleaving instructions from multiple application threads</a:t>
            </a:r>
          </a:p>
          <a:p>
            <a:pPr marL="342900" marR="0" lvl="0" indent="-342900" algn="l" defTabSz="914400" rtl="0" eaLnBrk="1" fontAlgn="base" latinLnBrk="0" hangingPunct="1">
              <a:lnSpc>
                <a:spcPct val="80000"/>
              </a:lnSpc>
              <a:spcBef>
                <a:spcPct val="20000"/>
              </a:spcBef>
              <a:spcAft>
                <a:spcPct val="0"/>
              </a:spcAft>
              <a:buClr>
                <a:srgbClr val="FF0000"/>
              </a:buClr>
              <a:buSzPct val="125000"/>
              <a:buFont typeface="Wingdings" charset="0"/>
              <a:buChar char="§"/>
              <a:tabLst/>
              <a:defRPr/>
            </a:pPr>
            <a:endParaRPr lang="en-US" sz="2800" b="0" kern="0" dirty="0">
              <a:solidFill>
                <a:srgbClr val="000000"/>
              </a:solidFill>
              <a:latin typeface="Arial"/>
              <a:ea typeface="ＭＳ Ｐゴシック"/>
            </a:endParaRPr>
          </a:p>
          <a:p>
            <a:pPr marL="342900" marR="0" lvl="0" indent="-342900" algn="l" defTabSz="914400" rtl="0" eaLnBrk="1" fontAlgn="base" latinLnBrk="0" hangingPunct="1">
              <a:lnSpc>
                <a:spcPct val="80000"/>
              </a:lnSpc>
              <a:spcBef>
                <a:spcPct val="20000"/>
              </a:spcBef>
              <a:spcAft>
                <a:spcPct val="0"/>
              </a:spcAft>
              <a:buClr>
                <a:srgbClr val="FF0000"/>
              </a:buClr>
              <a:buSzPct val="125000"/>
              <a:buFont typeface="Wingdings" charset="0"/>
              <a:buChar char="§"/>
              <a:tabLst/>
              <a:defRPr/>
            </a:pPr>
            <a:r>
              <a:rPr lang="en-US" sz="2800" b="0" kern="0" noProof="0" dirty="0" smtClean="0">
                <a:solidFill>
                  <a:srgbClr val="000000"/>
                </a:solidFill>
                <a:latin typeface="Arial"/>
                <a:ea typeface="ＭＳ Ｐゴシック"/>
              </a:rPr>
              <a:t>Multicore: Replicate substantial parts of a processor’s logic on a single chip</a:t>
            </a:r>
          </a:p>
          <a:p>
            <a:pPr marL="342900" marR="0" lvl="0" indent="-342900" algn="l" defTabSz="914400" rtl="0" eaLnBrk="1" fontAlgn="base" latinLnBrk="0" hangingPunct="1">
              <a:lnSpc>
                <a:spcPct val="80000"/>
              </a:lnSpc>
              <a:spcBef>
                <a:spcPct val="20000"/>
              </a:spcBef>
              <a:spcAft>
                <a:spcPct val="0"/>
              </a:spcAft>
              <a:buClr>
                <a:srgbClr val="FF0000"/>
              </a:buClr>
              <a:buSzPct val="125000"/>
              <a:buFont typeface="Wingdings" charset="0"/>
              <a:buChar char="§"/>
              <a:tabLst/>
              <a:defRPr/>
            </a:pPr>
            <a:endParaRPr lang="en-US" sz="2800" b="0" kern="0" dirty="0" smtClean="0">
              <a:solidFill>
                <a:srgbClr val="000000"/>
              </a:solidFill>
              <a:latin typeface="Arial"/>
              <a:ea typeface="ＭＳ Ｐゴシック"/>
            </a:endParaRPr>
          </a:p>
          <a:p>
            <a:pPr marL="342900" marR="0" lvl="0" indent="-342900" algn="l" defTabSz="914400" rtl="0" eaLnBrk="1" fontAlgn="base" latinLnBrk="0" hangingPunct="1">
              <a:lnSpc>
                <a:spcPct val="80000"/>
              </a:lnSpc>
              <a:spcBef>
                <a:spcPct val="20000"/>
              </a:spcBef>
              <a:spcAft>
                <a:spcPct val="0"/>
              </a:spcAft>
              <a:buClr>
                <a:srgbClr val="FF0000"/>
              </a:buClr>
              <a:buSzPct val="125000"/>
              <a:buFont typeface="Wingdings" charset="0"/>
              <a:buChar char="§"/>
              <a:tabLst/>
              <a:defRPr/>
            </a:pPr>
            <a:r>
              <a:rPr lang="en-US" sz="2800" b="0" kern="0" noProof="0" dirty="0" smtClean="0">
                <a:solidFill>
                  <a:srgbClr val="000000"/>
                </a:solidFill>
                <a:latin typeface="Arial"/>
                <a:ea typeface="ＭＳ Ｐゴシック"/>
              </a:rPr>
              <a:t>Software techniques to leverage hardware parallelism</a:t>
            </a:r>
          </a:p>
          <a:p>
            <a:pPr marL="342900" marR="0" lvl="0" indent="-342900" algn="l" defTabSz="914400" rtl="0" eaLnBrk="1" fontAlgn="base" latinLnBrk="0" hangingPunct="1">
              <a:lnSpc>
                <a:spcPct val="80000"/>
              </a:lnSpc>
              <a:spcBef>
                <a:spcPct val="20000"/>
              </a:spcBef>
              <a:spcAft>
                <a:spcPct val="0"/>
              </a:spcAft>
              <a:buClr>
                <a:srgbClr val="FF0000"/>
              </a:buClr>
              <a:buSzPct val="125000"/>
              <a:buFont typeface="Wingdings" charset="0"/>
              <a:buChar char="§"/>
              <a:tabLst/>
              <a:defRPr/>
            </a:pPr>
            <a:endParaRPr kumimoji="0" lang="en-US" sz="2800" b="0" i="0" u="none" strike="noStrike" kern="0" cap="none" spc="0" normalizeH="0" baseline="0" noProof="0" dirty="0" smtClean="0">
              <a:ln>
                <a:noFill/>
              </a:ln>
              <a:solidFill>
                <a:srgbClr val="000000"/>
              </a:solidFill>
              <a:effectLst/>
              <a:uLnTx/>
              <a:uFillTx/>
              <a:latin typeface="Arial"/>
              <a:ea typeface="ＭＳ Ｐゴシック"/>
            </a:endParaRPr>
          </a:p>
        </p:txBody>
      </p:sp>
    </p:spTree>
    <p:extLst>
      <p:ext uri="{BB962C8B-B14F-4D97-AF65-F5344CB8AC3E}">
        <p14:creationId xmlns="" xmlns:p14="http://schemas.microsoft.com/office/powerpoint/2010/main" val="219282942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2"/>
          <p:cNvSpPr txBox="1">
            <a:spLocks noChangeArrowheads="1"/>
          </p:cNvSpPr>
          <p:nvPr/>
        </p:nvSpPr>
        <p:spPr bwMode="auto">
          <a:xfrm>
            <a:off x="264358" y="28575"/>
            <a:ext cx="8078787" cy="838200"/>
          </a:xfrm>
          <a:prstGeom prst="rect">
            <a:avLst/>
          </a:prstGeom>
          <a:noFill/>
          <a:ln>
            <a:noFill/>
          </a:ln>
          <a:effectLst/>
          <a:extLst/>
        </p:spPr>
        <p:txBody>
          <a:bodyPr anchor="ctr"/>
          <a:lstStyle>
            <a:lvl1pPr algn="l" rtl="0" fontAlgn="base">
              <a:lnSpc>
                <a:spcPct val="85000"/>
              </a:lnSpc>
              <a:spcBef>
                <a:spcPct val="0"/>
              </a:spcBef>
              <a:spcAft>
                <a:spcPct val="0"/>
              </a:spcAft>
              <a:defRPr sz="3200" b="1">
                <a:solidFill>
                  <a:srgbClr val="FF0000"/>
                </a:solidFill>
                <a:latin typeface="+mj-lt"/>
                <a:ea typeface="+mj-ea"/>
                <a:cs typeface="+mj-cs"/>
              </a:defRPr>
            </a:lvl1pPr>
            <a:lvl2pPr algn="l" rtl="0" fontAlgn="base">
              <a:lnSpc>
                <a:spcPct val="85000"/>
              </a:lnSpc>
              <a:spcBef>
                <a:spcPct val="0"/>
              </a:spcBef>
              <a:spcAft>
                <a:spcPct val="0"/>
              </a:spcAft>
              <a:defRPr sz="3200" b="1">
                <a:solidFill>
                  <a:srgbClr val="FF0000"/>
                </a:solidFill>
                <a:latin typeface="Arial" charset="0"/>
                <a:ea typeface="ＭＳ Ｐゴシック" charset="0"/>
              </a:defRPr>
            </a:lvl2pPr>
            <a:lvl3pPr algn="l" rtl="0" fontAlgn="base">
              <a:lnSpc>
                <a:spcPct val="85000"/>
              </a:lnSpc>
              <a:spcBef>
                <a:spcPct val="0"/>
              </a:spcBef>
              <a:spcAft>
                <a:spcPct val="0"/>
              </a:spcAft>
              <a:defRPr sz="3200" b="1">
                <a:solidFill>
                  <a:srgbClr val="FF0000"/>
                </a:solidFill>
                <a:latin typeface="Arial" charset="0"/>
                <a:ea typeface="ＭＳ Ｐゴシック" charset="0"/>
              </a:defRPr>
            </a:lvl3pPr>
            <a:lvl4pPr algn="l" rtl="0" fontAlgn="base">
              <a:lnSpc>
                <a:spcPct val="85000"/>
              </a:lnSpc>
              <a:spcBef>
                <a:spcPct val="0"/>
              </a:spcBef>
              <a:spcAft>
                <a:spcPct val="0"/>
              </a:spcAft>
              <a:defRPr sz="3200" b="1">
                <a:solidFill>
                  <a:srgbClr val="FF0000"/>
                </a:solidFill>
                <a:latin typeface="Arial" charset="0"/>
                <a:ea typeface="ＭＳ Ｐゴシック" charset="0"/>
              </a:defRPr>
            </a:lvl4pPr>
            <a:lvl5pPr algn="l" rtl="0" fontAlgn="base">
              <a:lnSpc>
                <a:spcPct val="85000"/>
              </a:lnSpc>
              <a:spcBef>
                <a:spcPct val="0"/>
              </a:spcBef>
              <a:spcAft>
                <a:spcPct val="0"/>
              </a:spcAft>
              <a:defRPr sz="3200" b="1">
                <a:solidFill>
                  <a:srgbClr val="FF0000"/>
                </a:solidFill>
                <a:latin typeface="Arial" charset="0"/>
                <a:ea typeface="ＭＳ Ｐゴシック" charset="0"/>
              </a:defRPr>
            </a:lvl5pPr>
            <a:lvl6pPr marL="457200" algn="l" rtl="0" fontAlgn="base">
              <a:lnSpc>
                <a:spcPct val="85000"/>
              </a:lnSpc>
              <a:spcBef>
                <a:spcPct val="0"/>
              </a:spcBef>
              <a:spcAft>
                <a:spcPct val="0"/>
              </a:spcAft>
              <a:defRPr sz="3200" b="1">
                <a:solidFill>
                  <a:srgbClr val="FF0000"/>
                </a:solidFill>
                <a:latin typeface="Arial" charset="0"/>
                <a:ea typeface="ＭＳ Ｐゴシック" charset="0"/>
              </a:defRPr>
            </a:lvl6pPr>
            <a:lvl7pPr marL="914400" algn="l" rtl="0" fontAlgn="base">
              <a:lnSpc>
                <a:spcPct val="85000"/>
              </a:lnSpc>
              <a:spcBef>
                <a:spcPct val="0"/>
              </a:spcBef>
              <a:spcAft>
                <a:spcPct val="0"/>
              </a:spcAft>
              <a:defRPr sz="3200" b="1">
                <a:solidFill>
                  <a:srgbClr val="FF0000"/>
                </a:solidFill>
                <a:latin typeface="Arial" charset="0"/>
                <a:ea typeface="ＭＳ Ｐゴシック" charset="0"/>
              </a:defRPr>
            </a:lvl7pPr>
            <a:lvl8pPr marL="1371600" algn="l" rtl="0" fontAlgn="base">
              <a:lnSpc>
                <a:spcPct val="85000"/>
              </a:lnSpc>
              <a:spcBef>
                <a:spcPct val="0"/>
              </a:spcBef>
              <a:spcAft>
                <a:spcPct val="0"/>
              </a:spcAft>
              <a:defRPr sz="3200" b="1">
                <a:solidFill>
                  <a:srgbClr val="FF0000"/>
                </a:solidFill>
                <a:latin typeface="Arial" charset="0"/>
                <a:ea typeface="ＭＳ Ｐゴシック" charset="0"/>
              </a:defRPr>
            </a:lvl8pPr>
            <a:lvl9pPr marL="1828800" algn="l" rtl="0" fontAlgn="base">
              <a:lnSpc>
                <a:spcPct val="85000"/>
              </a:lnSpc>
              <a:spcBef>
                <a:spcPct val="0"/>
              </a:spcBef>
              <a:spcAft>
                <a:spcPct val="0"/>
              </a:spcAft>
              <a:defRPr sz="3200" b="1">
                <a:solidFill>
                  <a:srgbClr val="FF0000"/>
                </a:solidFill>
                <a:latin typeface="Arial" charset="0"/>
                <a:ea typeface="ＭＳ Ｐゴシック" charset="0"/>
              </a:defRPr>
            </a:lvl9pPr>
          </a:lstStyle>
          <a:p>
            <a:pPr defTabSz="914400">
              <a:defRPr/>
            </a:pPr>
            <a:r>
              <a:rPr lang="en-US" kern="0" dirty="0" smtClean="0">
                <a:latin typeface="Arial"/>
                <a:ea typeface="ＭＳ Ｐゴシック"/>
              </a:rPr>
              <a:t>Matrix Multiply Example</a:t>
            </a:r>
          </a:p>
        </p:txBody>
      </p:sp>
      <p:sp>
        <p:nvSpPr>
          <p:cNvPr id="2" name="Rectangle 1"/>
          <p:cNvSpPr/>
          <p:nvPr/>
        </p:nvSpPr>
        <p:spPr bwMode="auto">
          <a:xfrm>
            <a:off x="445171" y="995147"/>
            <a:ext cx="8301121" cy="2199797"/>
          </a:xfrm>
          <a:prstGeom prst="rect">
            <a:avLst/>
          </a:prstGeom>
          <a:solidFill>
            <a:srgbClr val="3366FF"/>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2"/>
                </a:solidFill>
                <a:effectLst/>
                <a:latin typeface="Arial" charset="0"/>
                <a:ea typeface="ＭＳ Ｐゴシック" charset="0"/>
              </a:rPr>
              <a:t> #pragma </a:t>
            </a:r>
            <a:r>
              <a:rPr kumimoji="0" lang="en-US" sz="1800" i="0" u="none" strike="noStrike" cap="none" normalizeH="0" baseline="0" dirty="0" err="1" smtClean="0">
                <a:ln>
                  <a:noFill/>
                </a:ln>
                <a:solidFill>
                  <a:schemeClr val="tx2"/>
                </a:solidFill>
                <a:effectLst/>
                <a:latin typeface="Arial" charset="0"/>
                <a:ea typeface="ＭＳ Ｐゴシック" charset="0"/>
              </a:rPr>
              <a:t>omp</a:t>
            </a:r>
            <a:r>
              <a:rPr kumimoji="0" lang="en-US" sz="1800" i="0" u="none" strike="noStrike" cap="none" normalizeH="0" baseline="0" dirty="0" smtClean="0">
                <a:ln>
                  <a:noFill/>
                </a:ln>
                <a:solidFill>
                  <a:schemeClr val="tx2"/>
                </a:solidFill>
                <a:effectLst/>
                <a:latin typeface="Arial" charset="0"/>
                <a:ea typeface="ＭＳ Ｐゴシック" charset="0"/>
              </a:rPr>
              <a:t> paralle</a:t>
            </a:r>
            <a:r>
              <a:rPr lang="en-US" dirty="0" smtClean="0">
                <a:solidFill>
                  <a:schemeClr val="tx2"/>
                </a:solidFill>
                <a:latin typeface="Arial" charset="0"/>
                <a:ea typeface="ＭＳ Ｐゴシック" charset="0"/>
              </a:rPr>
              <a:t>l for</a:t>
            </a:r>
          </a:p>
          <a:p>
            <a:pPr marL="0" marR="0" indent="0"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2"/>
                </a:solidFill>
                <a:effectLst/>
                <a:latin typeface="Arial" charset="0"/>
                <a:ea typeface="ＭＳ Ｐゴシック" charset="0"/>
              </a:rPr>
              <a:t> </a:t>
            </a:r>
            <a:r>
              <a:rPr kumimoji="0" lang="en-US" sz="1800" i="0" u="none" strike="noStrike" cap="none" normalizeH="0" baseline="0" dirty="0" smtClean="0">
                <a:ln>
                  <a:noFill/>
                </a:ln>
                <a:solidFill>
                  <a:schemeClr val="tx2"/>
                </a:solidFill>
                <a:effectLst/>
                <a:latin typeface="Arial" charset="0"/>
                <a:ea typeface="ＭＳ Ｐゴシック" charset="0"/>
              </a:rPr>
              <a:t>{ </a:t>
            </a:r>
            <a:r>
              <a:rPr lang="en-US" dirty="0" smtClean="0">
                <a:solidFill>
                  <a:schemeClr val="tx2"/>
                </a:solidFill>
                <a:latin typeface="Arial" charset="0"/>
                <a:ea typeface="ＭＳ Ｐゴシック" charset="0"/>
              </a:rPr>
              <a:t/>
            </a:r>
            <a:br>
              <a:rPr lang="en-US" dirty="0" smtClean="0">
                <a:solidFill>
                  <a:schemeClr val="tx2"/>
                </a:solidFill>
                <a:latin typeface="Arial" charset="0"/>
                <a:ea typeface="ＭＳ Ｐゴシック" charset="0"/>
              </a:rPr>
            </a:br>
            <a:r>
              <a:rPr lang="en-US" dirty="0" smtClean="0">
                <a:solidFill>
                  <a:schemeClr val="tx2"/>
                </a:solidFill>
                <a:latin typeface="Arial" charset="0"/>
                <a:ea typeface="ＭＳ Ｐゴシック" charset="0"/>
              </a:rPr>
              <a:t>    for (</a:t>
            </a:r>
            <a:r>
              <a:rPr lang="en-US" dirty="0" err="1" smtClean="0">
                <a:solidFill>
                  <a:schemeClr val="tx2"/>
                </a:solidFill>
                <a:latin typeface="Arial" charset="0"/>
                <a:ea typeface="ＭＳ Ｐゴシック" charset="0"/>
              </a:rPr>
              <a:t>i</a:t>
            </a:r>
            <a:r>
              <a:rPr lang="en-US" dirty="0" smtClean="0">
                <a:solidFill>
                  <a:schemeClr val="tx2"/>
                </a:solidFill>
                <a:latin typeface="Arial" charset="0"/>
                <a:ea typeface="ＭＳ Ｐゴシック" charset="0"/>
              </a:rPr>
              <a:t> = 0, </a:t>
            </a:r>
            <a:r>
              <a:rPr lang="en-US" dirty="0" err="1" smtClean="0">
                <a:solidFill>
                  <a:schemeClr val="tx2"/>
                </a:solidFill>
                <a:latin typeface="Arial" charset="0"/>
                <a:ea typeface="ＭＳ Ｐゴシック" charset="0"/>
              </a:rPr>
              <a:t>i</a:t>
            </a:r>
            <a:r>
              <a:rPr lang="en-US" dirty="0">
                <a:solidFill>
                  <a:schemeClr val="tx2"/>
                </a:solidFill>
                <a:latin typeface="Arial" charset="0"/>
                <a:ea typeface="ＭＳ Ｐゴシック" charset="0"/>
              </a:rPr>
              <a:t> </a:t>
            </a:r>
            <a:r>
              <a:rPr lang="en-US" dirty="0" smtClean="0">
                <a:solidFill>
                  <a:schemeClr val="tx2"/>
                </a:solidFill>
                <a:latin typeface="Arial" charset="0"/>
                <a:ea typeface="ＭＳ Ｐゴシック" charset="0"/>
              </a:rPr>
              <a:t>&lt; 10; </a:t>
            </a:r>
            <a:r>
              <a:rPr lang="en-US" dirty="0" err="1" smtClean="0">
                <a:solidFill>
                  <a:schemeClr val="tx2"/>
                </a:solidFill>
                <a:latin typeface="Arial" charset="0"/>
                <a:ea typeface="ＭＳ Ｐゴシック" charset="0"/>
              </a:rPr>
              <a:t>i</a:t>
            </a:r>
            <a:r>
              <a:rPr lang="en-US" dirty="0" smtClean="0">
                <a:solidFill>
                  <a:schemeClr val="tx2"/>
                </a:solidFill>
                <a:latin typeface="Arial" charset="0"/>
                <a:ea typeface="ＭＳ Ｐゴシック" charset="0"/>
              </a:rPr>
              <a:t>++) {</a:t>
            </a:r>
          </a:p>
          <a:p>
            <a:pPr marL="0" marR="0" indent="0" defTabSz="914400" rtl="0" eaLnBrk="1" fontAlgn="base" latinLnBrk="0" hangingPunct="1">
              <a:lnSpc>
                <a:spcPct val="100000"/>
              </a:lnSpc>
              <a:spcBef>
                <a:spcPct val="0"/>
              </a:spcBef>
              <a:spcAft>
                <a:spcPct val="0"/>
              </a:spcAft>
              <a:buClrTx/>
              <a:buSzTx/>
              <a:buFontTx/>
              <a:buNone/>
              <a:tabLst/>
            </a:pPr>
            <a:r>
              <a:rPr lang="en-US" dirty="0">
                <a:solidFill>
                  <a:schemeClr val="tx2"/>
                </a:solidFill>
                <a:latin typeface="Arial" charset="0"/>
                <a:ea typeface="ＭＳ Ｐゴシック" charset="0"/>
              </a:rPr>
              <a:t>	</a:t>
            </a:r>
            <a:r>
              <a:rPr lang="en-US" dirty="0" smtClean="0">
                <a:solidFill>
                  <a:schemeClr val="tx2"/>
                </a:solidFill>
                <a:latin typeface="Arial" charset="0"/>
                <a:ea typeface="ＭＳ Ｐゴシック" charset="0"/>
              </a:rPr>
              <a:t>sum = 0;</a:t>
            </a:r>
          </a:p>
          <a:p>
            <a:pPr marL="0" marR="0" indent="0" defTabSz="914400" rtl="0" eaLnBrk="1" fontAlgn="base" latinLnBrk="0" hangingPunct="1">
              <a:lnSpc>
                <a:spcPct val="100000"/>
              </a:lnSpc>
              <a:spcBef>
                <a:spcPct val="0"/>
              </a:spcBef>
              <a:spcAft>
                <a:spcPct val="0"/>
              </a:spcAft>
              <a:buClrTx/>
              <a:buSzTx/>
              <a:buFontTx/>
              <a:buNone/>
              <a:tabLst/>
            </a:pPr>
            <a:r>
              <a:rPr lang="en-US" dirty="0">
                <a:solidFill>
                  <a:schemeClr val="tx2"/>
                </a:solidFill>
                <a:latin typeface="Arial" charset="0"/>
                <a:ea typeface="ＭＳ Ｐゴシック" charset="0"/>
              </a:rPr>
              <a:t>	</a:t>
            </a:r>
            <a:r>
              <a:rPr lang="en-US" dirty="0" smtClean="0">
                <a:solidFill>
                  <a:schemeClr val="tx2"/>
                </a:solidFill>
                <a:latin typeface="Arial" charset="0"/>
                <a:ea typeface="ＭＳ Ｐゴシック" charset="0"/>
              </a:rPr>
              <a:t>	for ( j = 0; j &lt; 20; j++ )</a:t>
            </a:r>
          </a:p>
          <a:p>
            <a:pPr marL="0" marR="0" indent="0" defTabSz="914400" rtl="0" eaLnBrk="1" fontAlgn="base" latinLnBrk="0" hangingPunct="1">
              <a:lnSpc>
                <a:spcPct val="100000"/>
              </a:lnSpc>
              <a:spcBef>
                <a:spcPct val="0"/>
              </a:spcBef>
              <a:spcAft>
                <a:spcPct val="0"/>
              </a:spcAft>
              <a:buClrTx/>
              <a:buSzTx/>
              <a:buFontTx/>
              <a:buNone/>
              <a:tabLst/>
            </a:pPr>
            <a:r>
              <a:rPr lang="en-US" dirty="0">
                <a:solidFill>
                  <a:schemeClr val="tx2"/>
                </a:solidFill>
                <a:latin typeface="Arial" charset="0"/>
                <a:ea typeface="ＭＳ Ｐゴシック" charset="0"/>
              </a:rPr>
              <a:t> </a:t>
            </a:r>
            <a:r>
              <a:rPr lang="en-US" dirty="0" smtClean="0">
                <a:solidFill>
                  <a:schemeClr val="tx2"/>
                </a:solidFill>
                <a:latin typeface="Arial" charset="0"/>
                <a:ea typeface="ＭＳ Ｐゴシック" charset="0"/>
              </a:rPr>
              <a:t>       			sum += B[ </a:t>
            </a:r>
            <a:r>
              <a:rPr lang="en-US" dirty="0" err="1" smtClean="0">
                <a:solidFill>
                  <a:schemeClr val="tx2"/>
                </a:solidFill>
                <a:latin typeface="Arial" charset="0"/>
                <a:ea typeface="ＭＳ Ｐゴシック" charset="0"/>
              </a:rPr>
              <a:t>i</a:t>
            </a:r>
            <a:r>
              <a:rPr lang="en-US" dirty="0" smtClean="0">
                <a:solidFill>
                  <a:schemeClr val="tx2"/>
                </a:solidFill>
                <a:latin typeface="Arial" charset="0"/>
                <a:ea typeface="ＭＳ Ｐゴシック" charset="0"/>
              </a:rPr>
              <a:t> ][ j ] * C [ j ];</a:t>
            </a:r>
          </a:p>
          <a:p>
            <a:pPr marL="0" marR="0" indent="0" defTabSz="914400" rtl="0" eaLnBrk="1" fontAlgn="base" latinLnBrk="0" hangingPunct="1">
              <a:lnSpc>
                <a:spcPct val="100000"/>
              </a:lnSpc>
              <a:spcBef>
                <a:spcPct val="0"/>
              </a:spcBef>
              <a:spcAft>
                <a:spcPct val="0"/>
              </a:spcAft>
              <a:buClrTx/>
              <a:buSzTx/>
              <a:buFontTx/>
              <a:buNone/>
              <a:tabLst/>
            </a:pPr>
            <a:endParaRPr lang="en-US" dirty="0">
              <a:solidFill>
                <a:schemeClr val="tx2"/>
              </a:solidFill>
              <a:latin typeface="Arial" charset="0"/>
              <a:ea typeface="ＭＳ Ｐゴシック" charset="0"/>
            </a:endParaRPr>
          </a:p>
          <a:p>
            <a:pPr marL="0" marR="0" indent="0" defTabSz="914400" rtl="0" eaLnBrk="1" fontAlgn="base" latinLnBrk="0" hangingPunct="1">
              <a:lnSpc>
                <a:spcPct val="100000"/>
              </a:lnSpc>
              <a:spcBef>
                <a:spcPct val="0"/>
              </a:spcBef>
              <a:spcAft>
                <a:spcPct val="0"/>
              </a:spcAft>
              <a:buClrTx/>
              <a:buSzTx/>
              <a:buFontTx/>
              <a:buNone/>
              <a:tabLst/>
            </a:pPr>
            <a:r>
              <a:rPr lang="en-US" dirty="0" smtClean="0">
                <a:solidFill>
                  <a:schemeClr val="tx2"/>
                </a:solidFill>
                <a:latin typeface="Arial" charset="0"/>
                <a:ea typeface="ＭＳ Ｐゴシック" charset="0"/>
              </a:rPr>
              <a:t> }</a:t>
            </a:r>
            <a:endParaRPr kumimoji="0" lang="en-US" sz="1800" i="0" u="none" strike="noStrike" cap="none" normalizeH="0" baseline="0" dirty="0">
              <a:ln>
                <a:noFill/>
              </a:ln>
              <a:solidFill>
                <a:schemeClr val="tx2"/>
              </a:solidFill>
              <a:effectLst/>
              <a:latin typeface="Arial" charset="0"/>
              <a:ea typeface="ＭＳ Ｐゴシック" charset="0"/>
            </a:endParaRPr>
          </a:p>
        </p:txBody>
      </p:sp>
      <p:sp>
        <p:nvSpPr>
          <p:cNvPr id="3" name="Rounded Rectangle 2"/>
          <p:cNvSpPr/>
          <p:nvPr/>
        </p:nvSpPr>
        <p:spPr bwMode="auto">
          <a:xfrm>
            <a:off x="445171" y="3483013"/>
            <a:ext cx="3692298" cy="2658089"/>
          </a:xfrm>
          <a:prstGeom prst="roundRect">
            <a:avLst/>
          </a:prstGeom>
          <a:solidFill>
            <a:srgbClr val="CCFFCC"/>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6" name="Rounded Rectangle 5"/>
          <p:cNvSpPr/>
          <p:nvPr/>
        </p:nvSpPr>
        <p:spPr bwMode="auto">
          <a:xfrm>
            <a:off x="5053994" y="3483013"/>
            <a:ext cx="3692298" cy="2658089"/>
          </a:xfrm>
          <a:prstGeom prst="roundRect">
            <a:avLst/>
          </a:prstGeom>
          <a:solidFill>
            <a:srgbClr val="CCFFCC"/>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Tree>
    <p:extLst>
      <p:ext uri="{BB962C8B-B14F-4D97-AF65-F5344CB8AC3E}">
        <p14:creationId xmlns="" xmlns:p14="http://schemas.microsoft.com/office/powerpoint/2010/main" val="3227482589"/>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2"/>
          <p:cNvSpPr txBox="1">
            <a:spLocks noChangeArrowheads="1"/>
          </p:cNvSpPr>
          <p:nvPr/>
        </p:nvSpPr>
        <p:spPr bwMode="auto">
          <a:xfrm>
            <a:off x="264358" y="28575"/>
            <a:ext cx="8078787" cy="838200"/>
          </a:xfrm>
          <a:prstGeom prst="rect">
            <a:avLst/>
          </a:prstGeom>
          <a:noFill/>
          <a:ln>
            <a:noFill/>
          </a:ln>
          <a:effectLst/>
          <a:extLst/>
        </p:spPr>
        <p:txBody>
          <a:bodyPr anchor="ctr"/>
          <a:lstStyle>
            <a:lvl1pPr algn="l" rtl="0" fontAlgn="base">
              <a:lnSpc>
                <a:spcPct val="85000"/>
              </a:lnSpc>
              <a:spcBef>
                <a:spcPct val="0"/>
              </a:spcBef>
              <a:spcAft>
                <a:spcPct val="0"/>
              </a:spcAft>
              <a:defRPr sz="3200" b="1">
                <a:solidFill>
                  <a:srgbClr val="FF0000"/>
                </a:solidFill>
                <a:latin typeface="+mj-lt"/>
                <a:ea typeface="+mj-ea"/>
                <a:cs typeface="+mj-cs"/>
              </a:defRPr>
            </a:lvl1pPr>
            <a:lvl2pPr algn="l" rtl="0" fontAlgn="base">
              <a:lnSpc>
                <a:spcPct val="85000"/>
              </a:lnSpc>
              <a:spcBef>
                <a:spcPct val="0"/>
              </a:spcBef>
              <a:spcAft>
                <a:spcPct val="0"/>
              </a:spcAft>
              <a:defRPr sz="3200" b="1">
                <a:solidFill>
                  <a:srgbClr val="FF0000"/>
                </a:solidFill>
                <a:latin typeface="Arial" charset="0"/>
                <a:ea typeface="ＭＳ Ｐゴシック" charset="0"/>
              </a:defRPr>
            </a:lvl2pPr>
            <a:lvl3pPr algn="l" rtl="0" fontAlgn="base">
              <a:lnSpc>
                <a:spcPct val="85000"/>
              </a:lnSpc>
              <a:spcBef>
                <a:spcPct val="0"/>
              </a:spcBef>
              <a:spcAft>
                <a:spcPct val="0"/>
              </a:spcAft>
              <a:defRPr sz="3200" b="1">
                <a:solidFill>
                  <a:srgbClr val="FF0000"/>
                </a:solidFill>
                <a:latin typeface="Arial" charset="0"/>
                <a:ea typeface="ＭＳ Ｐゴシック" charset="0"/>
              </a:defRPr>
            </a:lvl3pPr>
            <a:lvl4pPr algn="l" rtl="0" fontAlgn="base">
              <a:lnSpc>
                <a:spcPct val="85000"/>
              </a:lnSpc>
              <a:spcBef>
                <a:spcPct val="0"/>
              </a:spcBef>
              <a:spcAft>
                <a:spcPct val="0"/>
              </a:spcAft>
              <a:defRPr sz="3200" b="1">
                <a:solidFill>
                  <a:srgbClr val="FF0000"/>
                </a:solidFill>
                <a:latin typeface="Arial" charset="0"/>
                <a:ea typeface="ＭＳ Ｐゴシック" charset="0"/>
              </a:defRPr>
            </a:lvl4pPr>
            <a:lvl5pPr algn="l" rtl="0" fontAlgn="base">
              <a:lnSpc>
                <a:spcPct val="85000"/>
              </a:lnSpc>
              <a:spcBef>
                <a:spcPct val="0"/>
              </a:spcBef>
              <a:spcAft>
                <a:spcPct val="0"/>
              </a:spcAft>
              <a:defRPr sz="3200" b="1">
                <a:solidFill>
                  <a:srgbClr val="FF0000"/>
                </a:solidFill>
                <a:latin typeface="Arial" charset="0"/>
                <a:ea typeface="ＭＳ Ｐゴシック" charset="0"/>
              </a:defRPr>
            </a:lvl5pPr>
            <a:lvl6pPr marL="457200" algn="l" rtl="0" fontAlgn="base">
              <a:lnSpc>
                <a:spcPct val="85000"/>
              </a:lnSpc>
              <a:spcBef>
                <a:spcPct val="0"/>
              </a:spcBef>
              <a:spcAft>
                <a:spcPct val="0"/>
              </a:spcAft>
              <a:defRPr sz="3200" b="1">
                <a:solidFill>
                  <a:srgbClr val="FF0000"/>
                </a:solidFill>
                <a:latin typeface="Arial" charset="0"/>
                <a:ea typeface="ＭＳ Ｐゴシック" charset="0"/>
              </a:defRPr>
            </a:lvl6pPr>
            <a:lvl7pPr marL="914400" algn="l" rtl="0" fontAlgn="base">
              <a:lnSpc>
                <a:spcPct val="85000"/>
              </a:lnSpc>
              <a:spcBef>
                <a:spcPct val="0"/>
              </a:spcBef>
              <a:spcAft>
                <a:spcPct val="0"/>
              </a:spcAft>
              <a:defRPr sz="3200" b="1">
                <a:solidFill>
                  <a:srgbClr val="FF0000"/>
                </a:solidFill>
                <a:latin typeface="Arial" charset="0"/>
                <a:ea typeface="ＭＳ Ｐゴシック" charset="0"/>
              </a:defRPr>
            </a:lvl7pPr>
            <a:lvl8pPr marL="1371600" algn="l" rtl="0" fontAlgn="base">
              <a:lnSpc>
                <a:spcPct val="85000"/>
              </a:lnSpc>
              <a:spcBef>
                <a:spcPct val="0"/>
              </a:spcBef>
              <a:spcAft>
                <a:spcPct val="0"/>
              </a:spcAft>
              <a:defRPr sz="3200" b="1">
                <a:solidFill>
                  <a:srgbClr val="FF0000"/>
                </a:solidFill>
                <a:latin typeface="Arial" charset="0"/>
                <a:ea typeface="ＭＳ Ｐゴシック" charset="0"/>
              </a:defRPr>
            </a:lvl8pPr>
            <a:lvl9pPr marL="1828800" algn="l" rtl="0" fontAlgn="base">
              <a:lnSpc>
                <a:spcPct val="85000"/>
              </a:lnSpc>
              <a:spcBef>
                <a:spcPct val="0"/>
              </a:spcBef>
              <a:spcAft>
                <a:spcPct val="0"/>
              </a:spcAft>
              <a:defRPr sz="3200" b="1">
                <a:solidFill>
                  <a:srgbClr val="FF0000"/>
                </a:solidFill>
                <a:latin typeface="Arial" charset="0"/>
                <a:ea typeface="ＭＳ Ｐゴシック" charset="0"/>
              </a:defRPr>
            </a:lvl9pPr>
          </a:lstStyle>
          <a:p>
            <a:pPr defTabSz="914400">
              <a:defRPr/>
            </a:pPr>
            <a:r>
              <a:rPr lang="en-US" kern="0" dirty="0" smtClean="0">
                <a:latin typeface="Arial"/>
                <a:ea typeface="ＭＳ Ｐゴシック"/>
              </a:rPr>
              <a:t>Implementation: Memory Model</a:t>
            </a:r>
          </a:p>
        </p:txBody>
      </p:sp>
      <p:sp>
        <p:nvSpPr>
          <p:cNvPr id="46" name="Rectangle 3"/>
          <p:cNvSpPr txBox="1">
            <a:spLocks noChangeArrowheads="1"/>
          </p:cNvSpPr>
          <p:nvPr/>
        </p:nvSpPr>
        <p:spPr bwMode="auto">
          <a:xfrm>
            <a:off x="333375" y="935389"/>
            <a:ext cx="8618538" cy="53299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5000"/>
              <a:buFont typeface="Wingdings" pitchFamily="2" charset="2"/>
              <a:buChar char="§"/>
              <a:defRPr sz="2400" b="1">
                <a:solidFill>
                  <a:schemeClr val="tx1"/>
                </a:solidFill>
                <a:latin typeface="+mn-lt"/>
                <a:ea typeface="+mn-ea"/>
                <a:cs typeface="ＭＳ Ｐゴシック"/>
              </a:defRPr>
            </a:lvl1pPr>
            <a:lvl2pPr marL="742950" indent="-285750" algn="l" rtl="0" eaLnBrk="0" fontAlgn="base" hangingPunct="0">
              <a:spcBef>
                <a:spcPct val="20000"/>
              </a:spcBef>
              <a:spcAft>
                <a:spcPct val="0"/>
              </a:spcAft>
              <a:buClr>
                <a:schemeClr val="bg2"/>
              </a:buClr>
              <a:buSzPct val="125000"/>
              <a:buFont typeface="Wingdings" pitchFamily="2" charset="2"/>
              <a:buChar char="§"/>
              <a:defRPr sz="2000" b="1">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00050" lvl="1" indent="0" defTabSz="914400" eaLnBrk="1" hangingPunct="1">
              <a:lnSpc>
                <a:spcPct val="80000"/>
              </a:lnSpc>
              <a:buClr>
                <a:srgbClr val="FF0000"/>
              </a:buClr>
              <a:buNone/>
              <a:defRPr/>
            </a:pPr>
            <a:endParaRPr kumimoji="0" lang="en-US" sz="1800" b="0" u="none" strike="noStrike" kern="0" cap="none" spc="0" normalizeH="0" noProof="0" dirty="0" smtClean="0">
              <a:ln>
                <a:noFill/>
              </a:ln>
              <a:solidFill>
                <a:schemeClr val="bg2"/>
              </a:solidFill>
              <a:effectLst/>
              <a:uLnTx/>
              <a:uFillTx/>
              <a:latin typeface="Courier New"/>
              <a:ea typeface="ＭＳ Ｐゴシック"/>
              <a:cs typeface="Courier New"/>
            </a:endParaRPr>
          </a:p>
          <a:p>
            <a:pPr lvl="0" defTabSz="914400" eaLnBrk="1" hangingPunct="1">
              <a:lnSpc>
                <a:spcPct val="80000"/>
              </a:lnSpc>
              <a:buClr>
                <a:srgbClr val="FF0000"/>
              </a:buClr>
              <a:buFont typeface="Wingdings" charset="0"/>
              <a:buChar char="§"/>
              <a:defRPr/>
            </a:pPr>
            <a:r>
              <a:rPr lang="en-US" sz="2000" kern="0" dirty="0" smtClean="0">
                <a:solidFill>
                  <a:srgbClr val="000000"/>
                </a:solidFill>
              </a:rPr>
              <a:t>Cache coherency</a:t>
            </a:r>
          </a:p>
          <a:p>
            <a:pPr lvl="1" defTabSz="914400" eaLnBrk="1" hangingPunct="1">
              <a:lnSpc>
                <a:spcPct val="80000"/>
              </a:lnSpc>
              <a:buClr>
                <a:srgbClr val="FF0000"/>
              </a:buClr>
              <a:buFont typeface="Wingdings" charset="0"/>
              <a:buChar char="§"/>
              <a:defRPr/>
            </a:pPr>
            <a:r>
              <a:rPr lang="en-US" sz="1600" b="0" kern="0" dirty="0" smtClean="0">
                <a:solidFill>
                  <a:srgbClr val="000000"/>
                </a:solidFill>
              </a:rPr>
              <a:t>Typically consistency of shared variables in cacheable memory handled automatically at synchronization points</a:t>
            </a:r>
          </a:p>
          <a:p>
            <a:pPr lvl="1" defTabSz="914400" eaLnBrk="1" hangingPunct="1">
              <a:lnSpc>
                <a:spcPct val="80000"/>
              </a:lnSpc>
              <a:buClr>
                <a:srgbClr val="FF0000"/>
              </a:buClr>
              <a:buFont typeface="Wingdings" charset="0"/>
              <a:buChar char="§"/>
              <a:defRPr/>
            </a:pPr>
            <a:r>
              <a:rPr lang="en-US" sz="1600" b="0" kern="0" dirty="0" smtClean="0">
                <a:solidFill>
                  <a:srgbClr val="000000"/>
                </a:solidFill>
              </a:rPr>
              <a:t>However, current TI implementation makes it programmer’s responsibility</a:t>
            </a:r>
          </a:p>
          <a:p>
            <a:pPr lvl="1" defTabSz="914400" eaLnBrk="1" hangingPunct="1">
              <a:lnSpc>
                <a:spcPct val="80000"/>
              </a:lnSpc>
              <a:buClr>
                <a:srgbClr val="FF0000"/>
              </a:buClr>
              <a:buFont typeface="Wingdings" charset="0"/>
              <a:buChar char="§"/>
              <a:defRPr/>
            </a:pPr>
            <a:r>
              <a:rPr lang="en-US" sz="1600" b="0" kern="0" dirty="0" smtClean="0">
                <a:solidFill>
                  <a:srgbClr val="000000"/>
                </a:solidFill>
              </a:rPr>
              <a:t>Can use #pragma </a:t>
            </a:r>
            <a:r>
              <a:rPr lang="en-US" sz="1600" b="0" kern="0" dirty="0" err="1" smtClean="0">
                <a:solidFill>
                  <a:srgbClr val="000000"/>
                </a:solidFill>
              </a:rPr>
              <a:t>omp</a:t>
            </a:r>
            <a:r>
              <a:rPr lang="en-US" sz="1600" b="0" kern="0" dirty="0" smtClean="0">
                <a:solidFill>
                  <a:srgbClr val="000000"/>
                </a:solidFill>
              </a:rPr>
              <a:t> flush or </a:t>
            </a:r>
            <a:r>
              <a:rPr lang="en-US" sz="1600" b="0" kern="0" dirty="0" err="1" smtClean="0">
                <a:solidFill>
                  <a:srgbClr val="000000"/>
                </a:solidFill>
              </a:rPr>
              <a:t>Cache_wbInvAll</a:t>
            </a:r>
            <a:r>
              <a:rPr lang="en-US" sz="1600" b="0" kern="0" dirty="0" smtClean="0">
                <a:solidFill>
                  <a:srgbClr val="000000"/>
                </a:solidFill>
              </a:rPr>
              <a:t>() within</a:t>
            </a:r>
          </a:p>
          <a:p>
            <a:pPr marL="457200" lvl="1" indent="0" defTabSz="914400" eaLnBrk="1" hangingPunct="1">
              <a:lnSpc>
                <a:spcPct val="80000"/>
              </a:lnSpc>
              <a:buClr>
                <a:srgbClr val="FF0000"/>
              </a:buClr>
              <a:buNone/>
              <a:defRPr/>
            </a:pPr>
            <a:endParaRPr lang="en-US" sz="1300" b="0" kern="0" dirty="0" smtClean="0">
              <a:solidFill>
                <a:srgbClr val="000000"/>
              </a:solidFill>
              <a:latin typeface="Courier New"/>
              <a:cs typeface="Courier New"/>
            </a:endParaRPr>
          </a:p>
          <a:p>
            <a:pPr marL="1257300" lvl="3" indent="0" defTabSz="914400" eaLnBrk="1" hangingPunct="1">
              <a:lnSpc>
                <a:spcPct val="80000"/>
              </a:lnSpc>
              <a:buClr>
                <a:srgbClr val="FF0000"/>
              </a:buClr>
              <a:buNone/>
              <a:defRPr/>
            </a:pPr>
            <a:endParaRPr lang="en-US" sz="1700" kern="0" dirty="0" smtClean="0">
              <a:solidFill>
                <a:srgbClr val="000000"/>
              </a:solidFill>
              <a:latin typeface="Courier New"/>
              <a:ea typeface="ＭＳ Ｐゴシック"/>
              <a:cs typeface="Courier New"/>
            </a:endParaRPr>
          </a:p>
          <a:p>
            <a:pPr marL="1257300" lvl="3" indent="0" defTabSz="914400" eaLnBrk="1" hangingPunct="1">
              <a:lnSpc>
                <a:spcPct val="80000"/>
              </a:lnSpc>
              <a:buClr>
                <a:srgbClr val="FF0000"/>
              </a:buClr>
              <a:buNone/>
              <a:defRPr/>
            </a:pPr>
            <a:endParaRPr kumimoji="0" lang="en-US" sz="1800" b="0" i="0" u="none" strike="noStrike" kern="0" cap="none" spc="0" normalizeH="0" baseline="0" noProof="0" dirty="0" smtClean="0">
              <a:ln>
                <a:noFill/>
              </a:ln>
              <a:solidFill>
                <a:srgbClr val="000000"/>
              </a:solidFill>
              <a:effectLst/>
              <a:uLnTx/>
              <a:uFillTx/>
              <a:latin typeface="Courier New"/>
              <a:ea typeface="ＭＳ Ｐゴシック"/>
              <a:cs typeface="Courier New"/>
            </a:endParaRPr>
          </a:p>
        </p:txBody>
      </p:sp>
    </p:spTree>
    <p:extLst>
      <p:ext uri="{BB962C8B-B14F-4D97-AF65-F5344CB8AC3E}">
        <p14:creationId xmlns="" xmlns:p14="http://schemas.microsoft.com/office/powerpoint/2010/main" val="255377328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pPr eaLnBrk="1" hangingPunct="1"/>
            <a:r>
              <a:rPr lang="en-US" sz="3200" dirty="0" err="1" smtClean="0"/>
              <a:t>OpenMP</a:t>
            </a:r>
            <a:r>
              <a:rPr lang="en-US" sz="3200" dirty="0" smtClean="0"/>
              <a:t> on TI Multicore</a:t>
            </a:r>
          </a:p>
        </p:txBody>
      </p:sp>
      <p:sp>
        <p:nvSpPr>
          <p:cNvPr id="62466" name="Rectangle 3"/>
          <p:cNvSpPr>
            <a:spLocks noGrp="1" noChangeArrowheads="1"/>
          </p:cNvSpPr>
          <p:nvPr>
            <p:ph idx="1"/>
          </p:nvPr>
        </p:nvSpPr>
        <p:spPr>
          <a:xfrm>
            <a:off x="333375" y="1100386"/>
            <a:ext cx="8467725" cy="4692650"/>
          </a:xfrm>
        </p:spPr>
        <p:txBody>
          <a:bodyPr/>
          <a:lstStyle/>
          <a:p>
            <a:pPr eaLnBrk="1" hangingPunct="1">
              <a:lnSpc>
                <a:spcPct val="150000"/>
              </a:lnSpc>
            </a:pPr>
            <a:r>
              <a:rPr lang="en-US" sz="2600" dirty="0" smtClean="0"/>
              <a:t>SYS/BIOS RTOS runs on each core and enables real-time multithreading</a:t>
            </a:r>
          </a:p>
          <a:p>
            <a:pPr eaLnBrk="1" hangingPunct="1">
              <a:lnSpc>
                <a:spcPct val="150000"/>
              </a:lnSpc>
            </a:pPr>
            <a:r>
              <a:rPr lang="en-US" sz="2600" dirty="0" smtClean="0"/>
              <a:t>Navigator Module allows synchronization between threads using QMSS</a:t>
            </a:r>
          </a:p>
          <a:p>
            <a:pPr eaLnBrk="1" hangingPunct="1">
              <a:lnSpc>
                <a:spcPct val="150000"/>
              </a:lnSpc>
            </a:pPr>
            <a:r>
              <a:rPr lang="en-US" sz="2600" dirty="0" smtClean="0"/>
              <a:t>Inter-Processor Communication (IPC) module allows dynamic management of </a:t>
            </a:r>
            <a:r>
              <a:rPr lang="en-US" sz="2600" dirty="0"/>
              <a:t>s</a:t>
            </a:r>
            <a:r>
              <a:rPr lang="en-US" sz="2600" dirty="0" smtClean="0"/>
              <a:t>hared memory and communication</a:t>
            </a:r>
          </a:p>
        </p:txBody>
      </p:sp>
    </p:spTree>
    <p:extLst>
      <p:ext uri="{BB962C8B-B14F-4D97-AF65-F5344CB8AC3E}">
        <p14:creationId xmlns="" xmlns:p14="http://schemas.microsoft.com/office/powerpoint/2010/main" val="96135123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333375" y="1068017"/>
            <a:ext cx="8467725" cy="4981426"/>
          </a:xfrm>
        </p:spPr>
        <p:txBody>
          <a:bodyPr/>
          <a:lstStyle/>
          <a:p>
            <a:pPr eaLnBrk="1" hangingPunct="1"/>
            <a:r>
              <a:rPr lang="en-US" sz="2000" dirty="0" smtClean="0"/>
              <a:t>Earlier with Single Core</a:t>
            </a:r>
          </a:p>
          <a:p>
            <a:pPr lvl="1" eaLnBrk="1" hangingPunct="1"/>
            <a:r>
              <a:rPr lang="en-US" sz="2000" b="0" dirty="0" smtClean="0"/>
              <a:t>New, faster processor would give desired performance boost</a:t>
            </a:r>
          </a:p>
          <a:p>
            <a:pPr lvl="1" eaLnBrk="1" hangingPunct="1"/>
            <a:r>
              <a:rPr lang="en-US" sz="2000" b="0" dirty="0" smtClean="0"/>
              <a:t>Faster </a:t>
            </a:r>
            <a:r>
              <a:rPr lang="en-US" sz="2000" b="0" dirty="0"/>
              <a:t>execution speed was a result of better </a:t>
            </a:r>
            <a:r>
              <a:rPr lang="en-US" sz="2000" b="0" dirty="0" smtClean="0"/>
              <a:t>hardware</a:t>
            </a:r>
          </a:p>
          <a:p>
            <a:pPr lvl="1" eaLnBrk="1" hangingPunct="1"/>
            <a:r>
              <a:rPr lang="en-US" sz="2000" b="0" dirty="0"/>
              <a:t>M</a:t>
            </a:r>
            <a:r>
              <a:rPr lang="en-US" sz="2000" b="0" dirty="0" smtClean="0"/>
              <a:t>inimal </a:t>
            </a:r>
            <a:r>
              <a:rPr lang="en-US" sz="2000" b="0" dirty="0"/>
              <a:t>effort from software </a:t>
            </a:r>
            <a:r>
              <a:rPr lang="en-US" sz="2000" b="0" dirty="0" smtClean="0"/>
              <a:t>developers</a:t>
            </a:r>
          </a:p>
          <a:p>
            <a:pPr lvl="1" eaLnBrk="1" hangingPunct="1"/>
            <a:r>
              <a:rPr lang="en-US" sz="2000" b="0" dirty="0" smtClean="0"/>
              <a:t>Porting sequential code was straight forward</a:t>
            </a:r>
            <a:endParaRPr lang="en-US" sz="2000" b="0" dirty="0"/>
          </a:p>
          <a:p>
            <a:pPr eaLnBrk="1" hangingPunct="1"/>
            <a:endParaRPr lang="en-US" sz="2000" b="0" dirty="0"/>
          </a:p>
          <a:p>
            <a:pPr eaLnBrk="1" hangingPunct="1"/>
            <a:r>
              <a:rPr lang="en-US" sz="2000" dirty="0" smtClean="0"/>
              <a:t>Now with Multicore</a:t>
            </a:r>
          </a:p>
          <a:p>
            <a:pPr lvl="1" eaLnBrk="1" hangingPunct="1"/>
            <a:r>
              <a:rPr lang="en-US" sz="2000" b="0" dirty="0" smtClean="0"/>
              <a:t>Boost </a:t>
            </a:r>
            <a:r>
              <a:rPr lang="en-US" sz="2000" b="0" dirty="0"/>
              <a:t>in performance not only function of hardware </a:t>
            </a:r>
            <a:endParaRPr lang="en-US" sz="2000" b="0" dirty="0" smtClean="0"/>
          </a:p>
          <a:p>
            <a:pPr lvl="1" eaLnBrk="1" hangingPunct="1"/>
            <a:r>
              <a:rPr lang="en-US" sz="2000" b="0" dirty="0" smtClean="0"/>
              <a:t>Need </a:t>
            </a:r>
            <a:r>
              <a:rPr lang="en-US" sz="2000" b="0" dirty="0"/>
              <a:t>to master software techniques that leverage </a:t>
            </a:r>
            <a:r>
              <a:rPr lang="en-US" sz="2000" b="0" dirty="0" smtClean="0"/>
              <a:t>inherent </a:t>
            </a:r>
            <a:r>
              <a:rPr lang="en-US" sz="2000" b="0" dirty="0"/>
              <a:t>parallelism of </a:t>
            </a:r>
            <a:r>
              <a:rPr lang="en-US" sz="2000" b="0" dirty="0" smtClean="0"/>
              <a:t>multicore device</a:t>
            </a:r>
          </a:p>
          <a:p>
            <a:pPr lvl="1" eaLnBrk="1" hangingPunct="1"/>
            <a:r>
              <a:rPr lang="en-US" sz="2000" b="0" dirty="0" smtClean="0"/>
              <a:t>Every semiconductor vendor has own software solution</a:t>
            </a:r>
          </a:p>
          <a:p>
            <a:pPr lvl="1" eaLnBrk="1" hangingPunct="1"/>
            <a:r>
              <a:rPr lang="en-US" sz="2000" b="0" dirty="0" smtClean="0"/>
              <a:t>Many new to multicore software development and have existing sequential code to port</a:t>
            </a:r>
            <a:endParaRPr lang="en-US" sz="2000" dirty="0"/>
          </a:p>
          <a:p>
            <a:pPr lvl="1" eaLnBrk="1" hangingPunct="1">
              <a:buFont typeface="Wingdings" charset="0"/>
              <a:buNone/>
            </a:pPr>
            <a:endParaRPr lang="en-US" sz="2000" dirty="0">
              <a:latin typeface="Arial" charset="0"/>
            </a:endParaRPr>
          </a:p>
        </p:txBody>
      </p:sp>
      <p:sp>
        <p:nvSpPr>
          <p:cNvPr id="5" name="Rectangle 2"/>
          <p:cNvSpPr txBox="1">
            <a:spLocks noChangeArrowheads="1"/>
          </p:cNvSpPr>
          <p:nvPr/>
        </p:nvSpPr>
        <p:spPr bwMode="auto">
          <a:xfrm>
            <a:off x="228600" y="151195"/>
            <a:ext cx="8435975"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3200" kern="0" dirty="0" smtClean="0">
                <a:latin typeface="+mj-lt"/>
                <a:ea typeface="ＭＳ Ｐゴシック"/>
                <a:cs typeface="ＭＳ Ｐゴシック"/>
              </a:rPr>
              <a:t>Motivation: Migrate SW from Single to Multicore</a:t>
            </a:r>
          </a:p>
        </p:txBody>
      </p:sp>
    </p:spTree>
    <p:extLst>
      <p:ext uri="{BB962C8B-B14F-4D97-AF65-F5344CB8AC3E}">
        <p14:creationId xmlns="" xmlns:p14="http://schemas.microsoft.com/office/powerpoint/2010/main" val="120770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5">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5">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
          <p:cNvSpPr txBox="1">
            <a:spLocks noChangeArrowheads="1"/>
          </p:cNvSpPr>
          <p:nvPr/>
        </p:nvSpPr>
        <p:spPr bwMode="auto">
          <a:xfrm>
            <a:off x="333375" y="935389"/>
            <a:ext cx="8618538" cy="53299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5000"/>
              <a:buFont typeface="Wingdings" pitchFamily="2" charset="2"/>
              <a:buChar char="§"/>
              <a:defRPr sz="2400" b="1">
                <a:solidFill>
                  <a:schemeClr val="tx1"/>
                </a:solidFill>
                <a:latin typeface="+mn-lt"/>
                <a:ea typeface="+mn-ea"/>
                <a:cs typeface="ＭＳ Ｐゴシック"/>
              </a:defRPr>
            </a:lvl1pPr>
            <a:lvl2pPr marL="742950" indent="-285750" algn="l" rtl="0" eaLnBrk="0" fontAlgn="base" hangingPunct="0">
              <a:spcBef>
                <a:spcPct val="20000"/>
              </a:spcBef>
              <a:spcAft>
                <a:spcPct val="0"/>
              </a:spcAft>
              <a:buClr>
                <a:schemeClr val="bg2"/>
              </a:buClr>
              <a:buSzPct val="125000"/>
              <a:buFont typeface="Wingdings" pitchFamily="2" charset="2"/>
              <a:buChar char="§"/>
              <a:defRPr sz="2000" b="1">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defTabSz="914400" eaLnBrk="1" hangingPunct="1">
              <a:lnSpc>
                <a:spcPct val="80000"/>
              </a:lnSpc>
              <a:buClr>
                <a:srgbClr val="FF0000"/>
              </a:buClr>
              <a:buNone/>
              <a:defRPr/>
            </a:pPr>
            <a:r>
              <a:rPr lang="en-US" sz="2800" kern="0" dirty="0" smtClean="0">
                <a:solidFill>
                  <a:srgbClr val="000000"/>
                </a:solidFill>
                <a:ea typeface="ＭＳ Ｐゴシック"/>
              </a:rPr>
              <a:t>An efficient way to program multicore that is:</a:t>
            </a:r>
          </a:p>
          <a:p>
            <a:pPr marL="0" indent="0" defTabSz="914400" eaLnBrk="1" hangingPunct="1">
              <a:lnSpc>
                <a:spcPct val="80000"/>
              </a:lnSpc>
              <a:buClr>
                <a:srgbClr val="FF0000"/>
              </a:buClr>
              <a:buNone/>
              <a:defRPr/>
            </a:pPr>
            <a:endParaRPr lang="en-US" sz="2200" b="0" kern="0" dirty="0" smtClean="0">
              <a:solidFill>
                <a:srgbClr val="000000"/>
              </a:solidFill>
              <a:ea typeface="ＭＳ Ｐゴシック"/>
            </a:endParaRPr>
          </a:p>
          <a:p>
            <a:pPr defTabSz="914400" eaLnBrk="1" hangingPunct="1">
              <a:lnSpc>
                <a:spcPct val="80000"/>
              </a:lnSpc>
              <a:buClrTx/>
              <a:buFont typeface="Wingdings" charset="0"/>
              <a:buChar char="§"/>
              <a:defRPr/>
            </a:pPr>
            <a:r>
              <a:rPr lang="en-US" sz="2800" b="0" kern="0" dirty="0" smtClean="0">
                <a:solidFill>
                  <a:srgbClr val="000000"/>
                </a:solidFill>
                <a:ea typeface="ＭＳ Ｐゴシック"/>
              </a:rPr>
              <a:t>Easy to use and quick to implement</a:t>
            </a:r>
          </a:p>
          <a:p>
            <a:pPr defTabSz="914400" eaLnBrk="1" hangingPunct="1">
              <a:lnSpc>
                <a:spcPct val="80000"/>
              </a:lnSpc>
              <a:buClrTx/>
              <a:buFont typeface="Wingdings" charset="0"/>
              <a:buChar char="§"/>
              <a:defRPr/>
            </a:pPr>
            <a:endParaRPr lang="en-US" sz="2800" b="0" kern="0" dirty="0">
              <a:solidFill>
                <a:srgbClr val="000000"/>
              </a:solidFill>
              <a:ea typeface="ＭＳ Ｐゴシック"/>
            </a:endParaRPr>
          </a:p>
          <a:p>
            <a:pPr defTabSz="914400" eaLnBrk="1" hangingPunct="1">
              <a:lnSpc>
                <a:spcPct val="80000"/>
              </a:lnSpc>
              <a:buClrTx/>
              <a:buFont typeface="Wingdings" charset="0"/>
              <a:buChar char="§"/>
              <a:defRPr/>
            </a:pPr>
            <a:r>
              <a:rPr lang="en-US" sz="2800" b="0" kern="0" dirty="0" smtClean="0">
                <a:solidFill>
                  <a:srgbClr val="000000"/>
                </a:solidFill>
                <a:ea typeface="ＭＳ Ｐゴシック"/>
              </a:rPr>
              <a:t>Scalable</a:t>
            </a:r>
          </a:p>
          <a:p>
            <a:pPr defTabSz="914400" eaLnBrk="1" hangingPunct="1">
              <a:lnSpc>
                <a:spcPct val="80000"/>
              </a:lnSpc>
              <a:buClrTx/>
              <a:buFont typeface="Wingdings" charset="0"/>
              <a:buChar char="§"/>
              <a:defRPr/>
            </a:pPr>
            <a:endParaRPr lang="en-US" sz="2800" b="0" kern="0" dirty="0" smtClean="0">
              <a:solidFill>
                <a:srgbClr val="000000"/>
              </a:solidFill>
              <a:ea typeface="ＭＳ Ｐゴシック"/>
            </a:endParaRPr>
          </a:p>
          <a:p>
            <a:pPr defTabSz="914400" eaLnBrk="1" hangingPunct="1">
              <a:lnSpc>
                <a:spcPct val="80000"/>
              </a:lnSpc>
              <a:buClrTx/>
              <a:buFont typeface="Wingdings" charset="0"/>
              <a:buChar char="§"/>
              <a:defRPr/>
            </a:pPr>
            <a:r>
              <a:rPr lang="en-US" sz="2800" b="0" kern="0" dirty="0" smtClean="0">
                <a:solidFill>
                  <a:srgbClr val="000000"/>
                </a:solidFill>
                <a:ea typeface="ＭＳ Ｐゴシック"/>
              </a:rPr>
              <a:t>Sequential-coder friendly</a:t>
            </a:r>
          </a:p>
          <a:p>
            <a:pPr defTabSz="914400" eaLnBrk="1" hangingPunct="1">
              <a:lnSpc>
                <a:spcPct val="80000"/>
              </a:lnSpc>
              <a:buClrTx/>
              <a:buFont typeface="Wingdings" charset="0"/>
              <a:buChar char="§"/>
              <a:defRPr/>
            </a:pPr>
            <a:endParaRPr lang="en-US" sz="2800" b="0" kern="0" dirty="0" smtClean="0">
              <a:solidFill>
                <a:srgbClr val="000000"/>
              </a:solidFill>
              <a:ea typeface="ＭＳ Ｐゴシック"/>
            </a:endParaRPr>
          </a:p>
          <a:p>
            <a:pPr defTabSz="914400" eaLnBrk="1" hangingPunct="1">
              <a:lnSpc>
                <a:spcPct val="80000"/>
              </a:lnSpc>
              <a:buClrTx/>
              <a:buFont typeface="Wingdings" charset="0"/>
              <a:buChar char="§"/>
              <a:defRPr/>
            </a:pPr>
            <a:r>
              <a:rPr lang="en-US" sz="2800" b="0" kern="0" dirty="0" smtClean="0">
                <a:solidFill>
                  <a:srgbClr val="000000"/>
                </a:solidFill>
                <a:ea typeface="ＭＳ Ｐゴシック"/>
              </a:rPr>
              <a:t>Portable and widely adopted</a:t>
            </a:r>
          </a:p>
          <a:p>
            <a:pPr defTabSz="914400" eaLnBrk="1" hangingPunct="1">
              <a:lnSpc>
                <a:spcPct val="80000"/>
              </a:lnSpc>
              <a:buClr>
                <a:srgbClr val="FF0000"/>
              </a:buClr>
              <a:buFont typeface="Wingdings" charset="0"/>
              <a:buChar char="§"/>
              <a:defRPr/>
            </a:pPr>
            <a:endParaRPr lang="en-US" sz="2800" b="0" kern="0" dirty="0">
              <a:solidFill>
                <a:srgbClr val="000000"/>
              </a:solidFill>
              <a:latin typeface="Arial"/>
              <a:ea typeface="ＭＳ Ｐゴシック"/>
            </a:endParaRPr>
          </a:p>
          <a:p>
            <a:pPr defTabSz="914400" eaLnBrk="1" hangingPunct="1">
              <a:lnSpc>
                <a:spcPct val="80000"/>
              </a:lnSpc>
              <a:buClr>
                <a:srgbClr val="FF0000"/>
              </a:buClr>
              <a:buFont typeface="Wingdings" charset="0"/>
              <a:buChar char="§"/>
              <a:defRPr/>
            </a:pPr>
            <a:endParaRPr lang="en-US" sz="2800" b="0" kern="0" dirty="0" smtClean="0">
              <a:solidFill>
                <a:srgbClr val="000000"/>
              </a:solidFill>
              <a:latin typeface="Arial"/>
              <a:ea typeface="ＭＳ Ｐゴシック"/>
            </a:endParaRPr>
          </a:p>
          <a:p>
            <a:pPr defTabSz="914400" eaLnBrk="1" hangingPunct="1">
              <a:lnSpc>
                <a:spcPct val="80000"/>
              </a:lnSpc>
              <a:buClr>
                <a:srgbClr val="FF0000"/>
              </a:buClr>
              <a:buFont typeface="Wingdings" charset="0"/>
              <a:buChar char="§"/>
              <a:defRPr/>
            </a:pPr>
            <a:endParaRPr lang="en-US" sz="2800" b="0" kern="0" dirty="0">
              <a:solidFill>
                <a:srgbClr val="000000"/>
              </a:solidFill>
              <a:latin typeface="Arial"/>
              <a:ea typeface="ＭＳ Ｐゴシック"/>
            </a:endParaRPr>
          </a:p>
          <a:p>
            <a:pPr defTabSz="914400" eaLnBrk="1" hangingPunct="1">
              <a:lnSpc>
                <a:spcPct val="80000"/>
              </a:lnSpc>
              <a:buClr>
                <a:srgbClr val="FF0000"/>
              </a:buClr>
              <a:buFont typeface="Wingdings" charset="0"/>
              <a:buChar char="§"/>
              <a:defRPr/>
            </a:pPr>
            <a:endParaRPr lang="en-US" sz="2800" b="0" kern="0" dirty="0" smtClean="0">
              <a:solidFill>
                <a:srgbClr val="000000"/>
              </a:solidFill>
              <a:latin typeface="Arial"/>
              <a:ea typeface="ＭＳ Ｐゴシック"/>
            </a:endParaRPr>
          </a:p>
        </p:txBody>
      </p:sp>
      <p:sp>
        <p:nvSpPr>
          <p:cNvPr id="2" name="TextBox 1"/>
          <p:cNvSpPr txBox="1"/>
          <p:nvPr/>
        </p:nvSpPr>
        <p:spPr>
          <a:xfrm>
            <a:off x="12700507" y="1737311"/>
            <a:ext cx="184666" cy="369332"/>
          </a:xfrm>
          <a:prstGeom prst="rect">
            <a:avLst/>
          </a:prstGeom>
          <a:noFill/>
        </p:spPr>
        <p:txBody>
          <a:bodyPr wrap="none" rtlCol="0">
            <a:spAutoFit/>
          </a:bodyPr>
          <a:lstStyle/>
          <a:p>
            <a:endParaRPr lang="en-US">
              <a:solidFill>
                <a:srgbClr val="000000"/>
              </a:solidFill>
              <a:latin typeface="Arial"/>
              <a:ea typeface="ＭＳ Ｐゴシック"/>
            </a:endParaRPr>
          </a:p>
        </p:txBody>
      </p:sp>
      <p:sp>
        <p:nvSpPr>
          <p:cNvPr id="5" name="Rectangle 2"/>
          <p:cNvSpPr txBox="1">
            <a:spLocks noChangeArrowheads="1"/>
          </p:cNvSpPr>
          <p:nvPr/>
        </p:nvSpPr>
        <p:spPr bwMode="auto">
          <a:xfrm>
            <a:off x="228600" y="151195"/>
            <a:ext cx="8435975"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j-lt"/>
                <a:ea typeface="ＭＳ Ｐゴシック"/>
                <a:cs typeface="ＭＳ Ｐゴシック"/>
              </a:rPr>
              <a:t>Motivation: The Need</a:t>
            </a:r>
          </a:p>
        </p:txBody>
      </p:sp>
    </p:spTree>
    <p:extLst>
      <p:ext uri="{BB962C8B-B14F-4D97-AF65-F5344CB8AC3E}">
        <p14:creationId xmlns="" xmlns:p14="http://schemas.microsoft.com/office/powerpoint/2010/main" val="14148343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
          <p:cNvSpPr txBox="1">
            <a:spLocks noChangeArrowheads="1"/>
          </p:cNvSpPr>
          <p:nvPr/>
        </p:nvSpPr>
        <p:spPr bwMode="auto">
          <a:xfrm>
            <a:off x="333375" y="1053235"/>
            <a:ext cx="8618538" cy="53299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5000"/>
              <a:buFont typeface="Wingdings" pitchFamily="2" charset="2"/>
              <a:buChar char="§"/>
              <a:defRPr sz="2400" b="1">
                <a:solidFill>
                  <a:schemeClr val="tx1"/>
                </a:solidFill>
                <a:latin typeface="+mn-lt"/>
                <a:ea typeface="+mn-ea"/>
                <a:cs typeface="ＭＳ Ｐゴシック"/>
              </a:defRPr>
            </a:lvl1pPr>
            <a:lvl2pPr marL="742950" indent="-285750" algn="l" rtl="0" eaLnBrk="0" fontAlgn="base" hangingPunct="0">
              <a:spcBef>
                <a:spcPct val="20000"/>
              </a:spcBef>
              <a:spcAft>
                <a:spcPct val="0"/>
              </a:spcAft>
              <a:buClr>
                <a:schemeClr val="bg2"/>
              </a:buClr>
              <a:buSzPct val="125000"/>
              <a:buFont typeface="Wingdings" pitchFamily="2" charset="2"/>
              <a:buChar char="§"/>
              <a:defRPr sz="2000" b="1">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smtClean="0">
                <a:solidFill>
                  <a:schemeClr val="accent1"/>
                </a:solidFill>
                <a:ea typeface="ＭＳ Ｐゴシック"/>
              </a:rPr>
              <a:t>Motivation: The Need</a:t>
            </a: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endParaRPr lang="en-US" sz="2800" kern="0" dirty="0" smtClean="0">
              <a:solidFill>
                <a:srgbClr val="000000"/>
              </a:solidFill>
              <a:ea typeface="ＭＳ Ｐゴシック"/>
            </a:endParaRP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smtClean="0">
                <a:solidFill>
                  <a:schemeClr val="bg2"/>
                </a:solidFill>
                <a:ea typeface="ＭＳ Ｐゴシック"/>
              </a:rPr>
              <a:t>The </a:t>
            </a:r>
            <a:r>
              <a:rPr lang="en-US" sz="2800" kern="0" dirty="0" err="1" smtClean="0">
                <a:solidFill>
                  <a:schemeClr val="bg2"/>
                </a:solidFill>
                <a:ea typeface="ＭＳ Ｐゴシック"/>
              </a:rPr>
              <a:t>OpenMP</a:t>
            </a:r>
            <a:r>
              <a:rPr lang="en-US" sz="2800" kern="0" dirty="0" smtClean="0">
                <a:solidFill>
                  <a:schemeClr val="bg2"/>
                </a:solidFill>
                <a:ea typeface="ＭＳ Ｐゴシック"/>
              </a:rPr>
              <a:t> Solution</a:t>
            </a:r>
            <a:r>
              <a:rPr lang="en-US" sz="2800" kern="0" dirty="0" smtClean="0">
                <a:solidFill>
                  <a:srgbClr val="000000"/>
                </a:solidFill>
                <a:ea typeface="ＭＳ Ｐゴシック"/>
              </a:rPr>
              <a:t/>
            </a:r>
            <a:br>
              <a:rPr lang="en-US" sz="2800" kern="0" dirty="0" smtClean="0">
                <a:solidFill>
                  <a:srgbClr val="000000"/>
                </a:solidFill>
                <a:ea typeface="ＭＳ Ｐゴシック"/>
              </a:rPr>
            </a:br>
            <a:endParaRPr lang="en-US" sz="2800" kern="0" dirty="0" smtClean="0">
              <a:solidFill>
                <a:srgbClr val="000000"/>
              </a:solidFill>
              <a:ea typeface="ＭＳ Ｐゴシック"/>
            </a:endParaRP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err="1" smtClean="0">
                <a:solidFill>
                  <a:srgbClr val="ADADAD"/>
                </a:solidFill>
                <a:ea typeface="ＭＳ Ｐゴシック"/>
              </a:rPr>
              <a:t>OpenMP</a:t>
            </a:r>
            <a:r>
              <a:rPr lang="en-US" sz="2800" kern="0" dirty="0" smtClean="0">
                <a:solidFill>
                  <a:srgbClr val="ADADAD"/>
                </a:solidFill>
                <a:ea typeface="ＭＳ Ｐゴシック"/>
              </a:rPr>
              <a:t> Features</a:t>
            </a:r>
            <a:br>
              <a:rPr lang="en-US" sz="2800" kern="0" dirty="0" smtClean="0">
                <a:solidFill>
                  <a:srgbClr val="ADADAD"/>
                </a:solidFill>
                <a:ea typeface="ＭＳ Ｐゴシック"/>
              </a:rPr>
            </a:br>
            <a:endParaRPr lang="en-US" sz="2800" kern="0" dirty="0" smtClean="0">
              <a:solidFill>
                <a:srgbClr val="ADADAD"/>
              </a:solidFill>
              <a:ea typeface="ＭＳ Ｐゴシック"/>
            </a:endParaRP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r>
              <a:rPr lang="en-US" sz="2800" kern="0" dirty="0" err="1" smtClean="0">
                <a:solidFill>
                  <a:srgbClr val="ADADAD"/>
                </a:solidFill>
                <a:ea typeface="ＭＳ Ｐゴシック"/>
              </a:rPr>
              <a:t>OpenMP</a:t>
            </a:r>
            <a:r>
              <a:rPr lang="en-US" sz="2800" kern="0" dirty="0" smtClean="0">
                <a:solidFill>
                  <a:srgbClr val="ADADAD"/>
                </a:solidFill>
                <a:ea typeface="ＭＳ Ｐゴシック"/>
              </a:rPr>
              <a:t> Implementation</a:t>
            </a:r>
          </a:p>
          <a:p>
            <a:pPr marL="342900" marR="0" lvl="0" indent="-342900" algn="l" defTabSz="914400" rtl="0" eaLnBrk="1" fontAlgn="base" latinLnBrk="0" hangingPunct="1">
              <a:lnSpc>
                <a:spcPct val="80000"/>
              </a:lnSpc>
              <a:spcBef>
                <a:spcPct val="20000"/>
              </a:spcBef>
              <a:spcAft>
                <a:spcPct val="0"/>
              </a:spcAft>
              <a:buClrTx/>
              <a:buSzPct val="125000"/>
              <a:buFont typeface="Wingdings" charset="0"/>
              <a:buChar char="§"/>
              <a:tabLst/>
              <a:defRPr/>
            </a:pPr>
            <a:endParaRPr lang="en-US" sz="2800" kern="0" noProof="0" dirty="0">
              <a:solidFill>
                <a:srgbClr val="ADADAD"/>
              </a:solidFill>
              <a:ea typeface="ＭＳ Ｐゴシック"/>
            </a:endParaRPr>
          </a:p>
          <a:p>
            <a:pPr defTabSz="914400" eaLnBrk="1" hangingPunct="1">
              <a:lnSpc>
                <a:spcPct val="80000"/>
              </a:lnSpc>
              <a:buClrTx/>
              <a:buFont typeface="Wingdings" charset="0"/>
              <a:buChar char="§"/>
              <a:defRPr/>
            </a:pPr>
            <a:r>
              <a:rPr lang="en-US" sz="2800" kern="0" dirty="0" smtClean="0">
                <a:solidFill>
                  <a:schemeClr val="accent5">
                    <a:lumMod val="90000"/>
                  </a:schemeClr>
                </a:solidFill>
              </a:rPr>
              <a:t>Getting Started with </a:t>
            </a:r>
            <a:r>
              <a:rPr lang="en-US" sz="2800" kern="0" dirty="0" err="1" smtClean="0">
                <a:solidFill>
                  <a:schemeClr val="accent5">
                    <a:lumMod val="90000"/>
                  </a:schemeClr>
                </a:solidFill>
              </a:rPr>
              <a:t>OpenMP</a:t>
            </a:r>
            <a:r>
              <a:rPr lang="en-US" sz="2800" kern="0" dirty="0" smtClean="0">
                <a:solidFill>
                  <a:schemeClr val="accent5">
                    <a:lumMod val="90000"/>
                  </a:schemeClr>
                </a:solidFill>
              </a:rPr>
              <a:t> on 6678</a:t>
            </a:r>
          </a:p>
          <a:p>
            <a:pPr defTabSz="914400" eaLnBrk="1" hangingPunct="1">
              <a:lnSpc>
                <a:spcPct val="80000"/>
              </a:lnSpc>
              <a:buClr>
                <a:srgbClr val="FF0000"/>
              </a:buClr>
              <a:buNone/>
              <a:defRPr/>
            </a:pPr>
            <a:endParaRPr lang="en-US" sz="2800" kern="0" dirty="0">
              <a:solidFill>
                <a:schemeClr val="accent5">
                  <a:lumMod val="90000"/>
                </a:schemeClr>
              </a:solidFill>
            </a:endParaRPr>
          </a:p>
          <a:p>
            <a:pPr marL="342900" marR="0" lvl="0" indent="-342900" algn="l" defTabSz="914400" rtl="0" eaLnBrk="1" fontAlgn="base" latinLnBrk="0" hangingPunct="1">
              <a:lnSpc>
                <a:spcPct val="80000"/>
              </a:lnSpc>
              <a:spcBef>
                <a:spcPct val="20000"/>
              </a:spcBef>
              <a:spcAft>
                <a:spcPct val="0"/>
              </a:spcAft>
              <a:buClr>
                <a:srgbClr val="FF0000"/>
              </a:buClr>
              <a:buSzPct val="125000"/>
              <a:buFont typeface="Wingdings" charset="0"/>
              <a:buChar char="§"/>
              <a:tabLst/>
              <a:defRPr/>
            </a:pPr>
            <a:endParaRPr lang="en-US" sz="2800" kern="0" noProof="0" dirty="0" smtClean="0">
              <a:solidFill>
                <a:srgbClr val="ADADAD"/>
              </a:solidFill>
              <a:latin typeface="Arial"/>
              <a:ea typeface="ＭＳ Ｐゴシック"/>
            </a:endParaRPr>
          </a:p>
          <a:p>
            <a:pPr marL="0" marR="0" lvl="0" indent="0" algn="l" defTabSz="914400" rtl="0" eaLnBrk="1" fontAlgn="base" latinLnBrk="0" hangingPunct="1">
              <a:lnSpc>
                <a:spcPct val="80000"/>
              </a:lnSpc>
              <a:spcBef>
                <a:spcPct val="20000"/>
              </a:spcBef>
              <a:spcAft>
                <a:spcPct val="0"/>
              </a:spcAft>
              <a:buClr>
                <a:srgbClr val="FF0000"/>
              </a:buClr>
              <a:buSzPct val="125000"/>
              <a:buNone/>
              <a:tabLst/>
              <a:defRPr/>
            </a:pPr>
            <a:endParaRPr kumimoji="0" lang="en-US" sz="3600" b="1" i="0" u="none" strike="noStrike" kern="0" cap="none" spc="0" normalizeH="0" baseline="0" noProof="0" dirty="0" smtClean="0">
              <a:ln>
                <a:noFill/>
              </a:ln>
              <a:solidFill>
                <a:srgbClr val="000000"/>
              </a:solidFill>
              <a:effectLst/>
              <a:uLnTx/>
              <a:uFillTx/>
              <a:latin typeface="Arial"/>
              <a:ea typeface="ＭＳ Ｐゴシック"/>
            </a:endParaRPr>
          </a:p>
        </p:txBody>
      </p:sp>
      <p:sp>
        <p:nvSpPr>
          <p:cNvPr id="2" name="TextBox 1"/>
          <p:cNvSpPr txBox="1"/>
          <p:nvPr/>
        </p:nvSpPr>
        <p:spPr>
          <a:xfrm>
            <a:off x="12700507" y="1737311"/>
            <a:ext cx="184666" cy="369332"/>
          </a:xfrm>
          <a:prstGeom prst="rect">
            <a:avLst/>
          </a:prstGeom>
          <a:noFill/>
        </p:spPr>
        <p:txBody>
          <a:bodyPr wrap="none" rtlCol="0">
            <a:spAutoFit/>
          </a:bodyPr>
          <a:lstStyle/>
          <a:p>
            <a:endParaRPr lang="en-US"/>
          </a:p>
        </p:txBody>
      </p:sp>
      <p:sp>
        <p:nvSpPr>
          <p:cNvPr id="5" name="Rectangle 2"/>
          <p:cNvSpPr txBox="1">
            <a:spLocks noChangeArrowheads="1"/>
          </p:cNvSpPr>
          <p:nvPr/>
        </p:nvSpPr>
        <p:spPr bwMode="auto">
          <a:xfrm>
            <a:off x="228600" y="151195"/>
            <a:ext cx="8435975"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j-lt"/>
                <a:ea typeface="ＭＳ Ｐゴシック"/>
                <a:cs typeface="ＭＳ Ｐゴシック"/>
              </a:rPr>
              <a:t>Agenda</a:t>
            </a:r>
          </a:p>
        </p:txBody>
      </p:sp>
    </p:spTree>
    <p:extLst>
      <p:ext uri="{BB962C8B-B14F-4D97-AF65-F5344CB8AC3E}">
        <p14:creationId xmlns="" xmlns:p14="http://schemas.microsoft.com/office/powerpoint/2010/main" val="3075221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
          <p:cNvSpPr txBox="1">
            <a:spLocks noChangeArrowheads="1"/>
          </p:cNvSpPr>
          <p:nvPr/>
        </p:nvSpPr>
        <p:spPr bwMode="auto">
          <a:xfrm>
            <a:off x="294096" y="1087653"/>
            <a:ext cx="8618538" cy="53299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5000"/>
              <a:buFont typeface="Wingdings" pitchFamily="2" charset="2"/>
              <a:buChar char="§"/>
              <a:defRPr sz="2400" b="1">
                <a:solidFill>
                  <a:schemeClr val="tx1"/>
                </a:solidFill>
                <a:latin typeface="+mn-lt"/>
                <a:ea typeface="+mn-ea"/>
                <a:cs typeface="ＭＳ Ｐゴシック"/>
              </a:defRPr>
            </a:lvl1pPr>
            <a:lvl2pPr marL="742950" indent="-285750" algn="l" rtl="0" eaLnBrk="0" fontAlgn="base" hangingPunct="0">
              <a:spcBef>
                <a:spcPct val="20000"/>
              </a:spcBef>
              <a:spcAft>
                <a:spcPct val="0"/>
              </a:spcAft>
              <a:buClr>
                <a:schemeClr val="bg2"/>
              </a:buClr>
              <a:buSzPct val="125000"/>
              <a:buFont typeface="Wingdings" pitchFamily="2" charset="2"/>
              <a:buChar char="§"/>
              <a:defRPr sz="2000" b="1">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defTabSz="914400" eaLnBrk="1" hangingPunct="1">
              <a:lnSpc>
                <a:spcPct val="80000"/>
              </a:lnSpc>
              <a:buClr>
                <a:srgbClr val="FF0000"/>
              </a:buClr>
              <a:buNone/>
              <a:defRPr/>
            </a:pPr>
            <a:r>
              <a:rPr lang="en-US" sz="2800" kern="0" dirty="0" smtClean="0">
                <a:solidFill>
                  <a:srgbClr val="000000"/>
                </a:solidFill>
              </a:rPr>
              <a:t>What is </a:t>
            </a:r>
            <a:r>
              <a:rPr lang="en-US" sz="2800" kern="0" dirty="0" err="1" smtClean="0">
                <a:solidFill>
                  <a:srgbClr val="000000"/>
                </a:solidFill>
              </a:rPr>
              <a:t>OpenMP</a:t>
            </a:r>
            <a:r>
              <a:rPr lang="en-US" sz="2800" kern="0" dirty="0" smtClean="0">
                <a:solidFill>
                  <a:srgbClr val="000000"/>
                </a:solidFill>
              </a:rPr>
              <a:t>?</a:t>
            </a:r>
          </a:p>
          <a:p>
            <a:pPr defTabSz="914400" eaLnBrk="1" hangingPunct="1">
              <a:lnSpc>
                <a:spcPct val="80000"/>
              </a:lnSpc>
              <a:buClr>
                <a:srgbClr val="FF0000"/>
              </a:buClr>
              <a:buNone/>
              <a:defRPr/>
            </a:pPr>
            <a:endParaRPr lang="en-US" sz="2800" kern="0" dirty="0" smtClean="0">
              <a:solidFill>
                <a:srgbClr val="000000"/>
              </a:solidFill>
            </a:endParaRPr>
          </a:p>
          <a:p>
            <a:pPr defTabSz="914400" eaLnBrk="1" hangingPunct="1">
              <a:lnSpc>
                <a:spcPct val="80000"/>
              </a:lnSpc>
              <a:buClrTx/>
              <a:defRPr/>
            </a:pPr>
            <a:r>
              <a:rPr lang="en-US" sz="2800" b="0" kern="0" dirty="0" smtClean="0"/>
              <a:t>An API for writing multi-threaded applications</a:t>
            </a:r>
          </a:p>
          <a:p>
            <a:pPr defTabSz="914400" eaLnBrk="1" hangingPunct="1">
              <a:lnSpc>
                <a:spcPct val="80000"/>
              </a:lnSpc>
              <a:buClrTx/>
              <a:buFont typeface="Wingdings" charset="0"/>
              <a:buChar char="§"/>
              <a:defRPr/>
            </a:pPr>
            <a:endParaRPr lang="en-US" sz="2800" b="0" kern="0" dirty="0" smtClean="0"/>
          </a:p>
          <a:p>
            <a:pPr defTabSz="914400" eaLnBrk="1" hangingPunct="1">
              <a:lnSpc>
                <a:spcPct val="80000"/>
              </a:lnSpc>
              <a:buClrTx/>
              <a:buFont typeface="Wingdings" charset="0"/>
              <a:buChar char="§"/>
              <a:defRPr/>
            </a:pPr>
            <a:r>
              <a:rPr lang="en-US" sz="2800" b="0" kern="0" dirty="0" smtClean="0"/>
              <a:t>API includes compiler directives and library routines</a:t>
            </a:r>
          </a:p>
          <a:p>
            <a:pPr defTabSz="914400" eaLnBrk="1" hangingPunct="1">
              <a:lnSpc>
                <a:spcPct val="80000"/>
              </a:lnSpc>
              <a:buClrTx/>
              <a:buNone/>
              <a:defRPr/>
            </a:pPr>
            <a:endParaRPr lang="en-US" sz="2800" b="0" kern="0" dirty="0" smtClean="0"/>
          </a:p>
          <a:p>
            <a:pPr defTabSz="914400" eaLnBrk="1" hangingPunct="1">
              <a:lnSpc>
                <a:spcPct val="80000"/>
              </a:lnSpc>
              <a:buClrTx/>
              <a:buFont typeface="Wingdings" charset="0"/>
              <a:buChar char="§"/>
              <a:defRPr/>
            </a:pPr>
            <a:r>
              <a:rPr lang="en-US" sz="2800" b="0" kern="0" dirty="0" smtClean="0"/>
              <a:t>C, C++, and Fortran support</a:t>
            </a:r>
          </a:p>
          <a:p>
            <a:pPr defTabSz="914400" eaLnBrk="1" hangingPunct="1">
              <a:lnSpc>
                <a:spcPct val="80000"/>
              </a:lnSpc>
              <a:buClrTx/>
              <a:buFont typeface="Wingdings" charset="0"/>
              <a:buChar char="§"/>
              <a:defRPr/>
            </a:pPr>
            <a:endParaRPr lang="en-US" sz="2800" b="0" kern="0" dirty="0" smtClean="0"/>
          </a:p>
          <a:p>
            <a:pPr defTabSz="914400" eaLnBrk="1" hangingPunct="1">
              <a:lnSpc>
                <a:spcPct val="80000"/>
              </a:lnSpc>
              <a:buClrTx/>
              <a:buFont typeface="Wingdings" charset="0"/>
              <a:buChar char="§"/>
              <a:defRPr/>
            </a:pPr>
            <a:r>
              <a:rPr lang="en-US" sz="2800" b="0" kern="0" dirty="0" smtClean="0"/>
              <a:t>Standardizes last 20 years of Shared-Memory Programming (SMP) practice</a:t>
            </a:r>
            <a:endParaRPr lang="en-US" b="0" kern="0" dirty="0" smtClean="0">
              <a:solidFill>
                <a:srgbClr val="747474"/>
              </a:solidFill>
            </a:endParaRPr>
          </a:p>
          <a:p>
            <a:pPr lvl="1" defTabSz="914400" eaLnBrk="1" hangingPunct="1">
              <a:lnSpc>
                <a:spcPct val="80000"/>
              </a:lnSpc>
              <a:buClr>
                <a:srgbClr val="FF0000"/>
              </a:buClr>
              <a:buFont typeface="Wingdings" charset="0"/>
              <a:buChar char="§"/>
              <a:defRPr/>
            </a:pPr>
            <a:endParaRPr lang="en-US" b="0" kern="0" dirty="0" smtClean="0">
              <a:solidFill>
                <a:srgbClr val="747474"/>
              </a:solidFill>
              <a:latin typeface="Arial"/>
              <a:ea typeface="ＭＳ Ｐゴシック"/>
            </a:endParaRPr>
          </a:p>
          <a:p>
            <a:pPr lvl="1" defTabSz="914400" eaLnBrk="1" hangingPunct="1">
              <a:lnSpc>
                <a:spcPct val="80000"/>
              </a:lnSpc>
              <a:buClr>
                <a:srgbClr val="FF0000"/>
              </a:buClr>
              <a:buFont typeface="Wingdings" charset="0"/>
              <a:buChar char="§"/>
              <a:defRPr/>
            </a:pPr>
            <a:endParaRPr lang="en-US" b="0" kern="0" dirty="0" smtClean="0">
              <a:solidFill>
                <a:srgbClr val="747474"/>
              </a:solidFill>
              <a:latin typeface="Arial"/>
              <a:ea typeface="ＭＳ Ｐゴシック"/>
            </a:endParaRPr>
          </a:p>
          <a:p>
            <a:pPr lvl="1" defTabSz="914400" eaLnBrk="1" hangingPunct="1">
              <a:lnSpc>
                <a:spcPct val="80000"/>
              </a:lnSpc>
              <a:buClr>
                <a:srgbClr val="FF0000"/>
              </a:buClr>
              <a:buFont typeface="Wingdings" charset="0"/>
              <a:buChar char="§"/>
              <a:defRPr/>
            </a:pPr>
            <a:endParaRPr lang="en-US" b="0" kern="0" dirty="0" smtClean="0">
              <a:solidFill>
                <a:srgbClr val="747474"/>
              </a:solidFill>
              <a:latin typeface="Arial"/>
              <a:ea typeface="ＭＳ Ｐゴシック"/>
            </a:endParaRPr>
          </a:p>
          <a:p>
            <a:pPr defTabSz="914400" eaLnBrk="1" hangingPunct="1">
              <a:lnSpc>
                <a:spcPct val="80000"/>
              </a:lnSpc>
              <a:buClr>
                <a:srgbClr val="FF0000"/>
              </a:buClr>
              <a:buFont typeface="Wingdings" charset="0"/>
              <a:buChar char="§"/>
              <a:defRPr/>
            </a:pPr>
            <a:endParaRPr lang="en-US" sz="2800" b="0" kern="0" dirty="0">
              <a:solidFill>
                <a:srgbClr val="000000"/>
              </a:solidFill>
              <a:latin typeface="Arial"/>
              <a:ea typeface="ＭＳ Ｐゴシック"/>
            </a:endParaRPr>
          </a:p>
          <a:p>
            <a:pPr defTabSz="914400" eaLnBrk="1" hangingPunct="1">
              <a:lnSpc>
                <a:spcPct val="80000"/>
              </a:lnSpc>
              <a:buClr>
                <a:srgbClr val="FF0000"/>
              </a:buClr>
              <a:buFont typeface="Wingdings" charset="0"/>
              <a:buChar char="§"/>
              <a:defRPr/>
            </a:pPr>
            <a:endParaRPr lang="en-US" sz="2800" b="0" kern="0" dirty="0" smtClean="0">
              <a:solidFill>
                <a:srgbClr val="000000"/>
              </a:solidFill>
              <a:latin typeface="Arial"/>
              <a:ea typeface="ＭＳ Ｐゴシック"/>
            </a:endParaRPr>
          </a:p>
          <a:p>
            <a:pPr defTabSz="914400" eaLnBrk="1" hangingPunct="1">
              <a:lnSpc>
                <a:spcPct val="80000"/>
              </a:lnSpc>
              <a:buClr>
                <a:srgbClr val="FF0000"/>
              </a:buClr>
              <a:buFont typeface="Wingdings" charset="0"/>
              <a:buChar char="§"/>
              <a:defRPr/>
            </a:pPr>
            <a:endParaRPr lang="en-US" sz="2800" b="0" kern="0" dirty="0">
              <a:solidFill>
                <a:srgbClr val="000000"/>
              </a:solidFill>
              <a:latin typeface="Arial"/>
              <a:ea typeface="ＭＳ Ｐゴシック"/>
            </a:endParaRPr>
          </a:p>
          <a:p>
            <a:pPr defTabSz="914400" eaLnBrk="1" hangingPunct="1">
              <a:lnSpc>
                <a:spcPct val="80000"/>
              </a:lnSpc>
              <a:buClr>
                <a:srgbClr val="FF0000"/>
              </a:buClr>
              <a:buFont typeface="Wingdings" charset="0"/>
              <a:buChar char="§"/>
              <a:defRPr/>
            </a:pPr>
            <a:endParaRPr lang="en-US" sz="2800" b="0" kern="0" dirty="0" smtClean="0">
              <a:solidFill>
                <a:srgbClr val="000000"/>
              </a:solidFill>
              <a:latin typeface="Arial"/>
              <a:ea typeface="ＭＳ Ｐゴシック"/>
            </a:endParaRPr>
          </a:p>
        </p:txBody>
      </p:sp>
      <p:sp>
        <p:nvSpPr>
          <p:cNvPr id="2" name="TextBox 1"/>
          <p:cNvSpPr txBox="1"/>
          <p:nvPr/>
        </p:nvSpPr>
        <p:spPr>
          <a:xfrm>
            <a:off x="12700507" y="1737311"/>
            <a:ext cx="184666" cy="369332"/>
          </a:xfrm>
          <a:prstGeom prst="rect">
            <a:avLst/>
          </a:prstGeom>
          <a:noFill/>
        </p:spPr>
        <p:txBody>
          <a:bodyPr wrap="none" rtlCol="0">
            <a:spAutoFit/>
          </a:bodyPr>
          <a:lstStyle/>
          <a:p>
            <a:endParaRPr lang="en-US">
              <a:solidFill>
                <a:srgbClr val="000000"/>
              </a:solidFill>
              <a:latin typeface="Arial"/>
              <a:ea typeface="ＭＳ Ｐゴシック"/>
            </a:endParaRPr>
          </a:p>
        </p:txBody>
      </p:sp>
      <p:sp>
        <p:nvSpPr>
          <p:cNvPr id="5" name="Rectangle 2"/>
          <p:cNvSpPr txBox="1">
            <a:spLocks noChangeArrowheads="1"/>
          </p:cNvSpPr>
          <p:nvPr/>
        </p:nvSpPr>
        <p:spPr bwMode="auto">
          <a:xfrm>
            <a:off x="228600" y="151195"/>
            <a:ext cx="8435975"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j-lt"/>
                <a:ea typeface="ＭＳ Ｐゴシック"/>
                <a:cs typeface="ＭＳ Ｐゴシック"/>
              </a:rPr>
              <a:t>The </a:t>
            </a:r>
            <a:r>
              <a:rPr lang="en-US" sz="4000" kern="0" dirty="0" err="1" smtClean="0">
                <a:latin typeface="+mj-lt"/>
                <a:ea typeface="ＭＳ Ｐゴシック"/>
                <a:cs typeface="ＭＳ Ｐゴシック"/>
              </a:rPr>
              <a:t>OpenMP</a:t>
            </a:r>
            <a:r>
              <a:rPr lang="en-US" sz="4000" kern="0" dirty="0" smtClean="0">
                <a:latin typeface="+mj-lt"/>
                <a:ea typeface="ＭＳ Ｐゴシック"/>
                <a:cs typeface="ＭＳ Ｐゴシック"/>
              </a:rPr>
              <a:t> Solution</a:t>
            </a:r>
          </a:p>
        </p:txBody>
      </p:sp>
    </p:spTree>
    <p:extLst>
      <p:ext uri="{BB962C8B-B14F-4D97-AF65-F5344CB8AC3E}">
        <p14:creationId xmlns="" xmlns:p14="http://schemas.microsoft.com/office/powerpoint/2010/main" val="14651351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
          <p:cNvSpPr txBox="1">
            <a:spLocks noChangeArrowheads="1"/>
          </p:cNvSpPr>
          <p:nvPr/>
        </p:nvSpPr>
        <p:spPr bwMode="auto">
          <a:xfrm>
            <a:off x="294096" y="686603"/>
            <a:ext cx="8618538" cy="55617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5000"/>
              <a:buFont typeface="Wingdings" pitchFamily="2" charset="2"/>
              <a:buChar char="§"/>
              <a:defRPr sz="2400" b="1">
                <a:solidFill>
                  <a:schemeClr val="tx1"/>
                </a:solidFill>
                <a:latin typeface="+mn-lt"/>
                <a:ea typeface="+mn-ea"/>
                <a:cs typeface="ＭＳ Ｐゴシック"/>
              </a:defRPr>
            </a:lvl1pPr>
            <a:lvl2pPr marL="742950" indent="-285750" algn="l" rtl="0" eaLnBrk="0" fontAlgn="base" hangingPunct="0">
              <a:spcBef>
                <a:spcPct val="20000"/>
              </a:spcBef>
              <a:spcAft>
                <a:spcPct val="0"/>
              </a:spcAft>
              <a:buClr>
                <a:schemeClr val="bg2"/>
              </a:buClr>
              <a:buSzPct val="125000"/>
              <a:buFont typeface="Wingdings" pitchFamily="2" charset="2"/>
              <a:buChar char="§"/>
              <a:defRPr sz="2000" b="1">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gn="ctr" defTabSz="914400" eaLnBrk="1" hangingPunct="1">
              <a:lnSpc>
                <a:spcPct val="80000"/>
              </a:lnSpc>
              <a:buClr>
                <a:srgbClr val="FF0000"/>
              </a:buClr>
              <a:buNone/>
              <a:defRPr/>
            </a:pPr>
            <a:r>
              <a:rPr lang="en-US" sz="2800" b="0" kern="0" dirty="0" smtClean="0">
                <a:solidFill>
                  <a:srgbClr val="000000"/>
                </a:solidFill>
                <a:ea typeface="ＭＳ Ｐゴシック"/>
              </a:rPr>
              <a:t>How does </a:t>
            </a:r>
            <a:r>
              <a:rPr lang="en-US" sz="2800" b="0" kern="0" dirty="0" err="1" smtClean="0">
                <a:solidFill>
                  <a:srgbClr val="000000"/>
                </a:solidFill>
                <a:ea typeface="ＭＳ Ｐゴシック"/>
              </a:rPr>
              <a:t>OpenMP</a:t>
            </a:r>
            <a:r>
              <a:rPr lang="en-US" sz="2800" b="0" kern="0" dirty="0" smtClean="0">
                <a:solidFill>
                  <a:srgbClr val="000000"/>
                </a:solidFill>
                <a:ea typeface="ＭＳ Ｐゴシック"/>
              </a:rPr>
              <a:t> address the needs?</a:t>
            </a:r>
          </a:p>
          <a:p>
            <a:pPr marL="0" indent="0" defTabSz="914400" eaLnBrk="1" hangingPunct="1">
              <a:lnSpc>
                <a:spcPct val="80000"/>
              </a:lnSpc>
              <a:buClr>
                <a:srgbClr val="FF0000"/>
              </a:buClr>
              <a:buNone/>
              <a:defRPr/>
            </a:pPr>
            <a:endParaRPr lang="en-US" sz="1000" kern="0" dirty="0" smtClean="0">
              <a:solidFill>
                <a:srgbClr val="000000"/>
              </a:solidFill>
              <a:ea typeface="ＭＳ Ｐゴシック"/>
            </a:endParaRPr>
          </a:p>
          <a:p>
            <a:pPr defTabSz="914400" eaLnBrk="1" hangingPunct="1">
              <a:lnSpc>
                <a:spcPct val="80000"/>
              </a:lnSpc>
              <a:buClrTx/>
              <a:defRPr/>
            </a:pPr>
            <a:r>
              <a:rPr lang="en-US" b="0" kern="0" dirty="0" smtClean="0">
                <a:solidFill>
                  <a:schemeClr val="accent6">
                    <a:lumMod val="50000"/>
                  </a:schemeClr>
                </a:solidFill>
                <a:ea typeface="ＭＳ Ｐゴシック"/>
              </a:rPr>
              <a:t>Easy to use and quick to implement</a:t>
            </a:r>
          </a:p>
          <a:p>
            <a:pPr lvl="1" defTabSz="914400" eaLnBrk="1" hangingPunct="1">
              <a:lnSpc>
                <a:spcPct val="80000"/>
              </a:lnSpc>
              <a:buClrTx/>
              <a:buFont typeface="Wingdings" charset="0"/>
              <a:buChar char="§"/>
              <a:defRPr/>
            </a:pPr>
            <a:r>
              <a:rPr lang="en-US" sz="2200" b="0" kern="0" dirty="0" smtClean="0">
                <a:solidFill>
                  <a:srgbClr val="000000"/>
                </a:solidFill>
                <a:ea typeface="ＭＳ Ｐゴシック"/>
              </a:rPr>
              <a:t>Minimal modification to source code</a:t>
            </a:r>
          </a:p>
          <a:p>
            <a:pPr lvl="1" defTabSz="914400" eaLnBrk="1" hangingPunct="1">
              <a:lnSpc>
                <a:spcPct val="80000"/>
              </a:lnSpc>
              <a:buClrTx/>
              <a:buFont typeface="Wingdings" charset="0"/>
              <a:buChar char="§"/>
              <a:defRPr/>
            </a:pPr>
            <a:r>
              <a:rPr lang="en-US" sz="2200" b="0" kern="0" dirty="0" smtClean="0">
                <a:solidFill>
                  <a:srgbClr val="000000"/>
                </a:solidFill>
                <a:ea typeface="ＭＳ Ｐゴシック"/>
              </a:rPr>
              <a:t>Compiler figures out details</a:t>
            </a:r>
          </a:p>
          <a:p>
            <a:pPr lvl="1" defTabSz="914400" eaLnBrk="1" hangingPunct="1">
              <a:lnSpc>
                <a:spcPct val="80000"/>
              </a:lnSpc>
              <a:buClrTx/>
              <a:buFont typeface="Wingdings" charset="0"/>
              <a:buChar char="§"/>
              <a:defRPr/>
            </a:pPr>
            <a:endParaRPr lang="en-US" sz="1200" b="0" kern="0" dirty="0">
              <a:solidFill>
                <a:srgbClr val="000000"/>
              </a:solidFill>
              <a:ea typeface="ＭＳ Ｐゴシック"/>
            </a:endParaRPr>
          </a:p>
          <a:p>
            <a:pPr defTabSz="914400" eaLnBrk="1" hangingPunct="1">
              <a:lnSpc>
                <a:spcPct val="80000"/>
              </a:lnSpc>
              <a:buClrTx/>
              <a:buFont typeface="Wingdings" charset="0"/>
              <a:buChar char="§"/>
              <a:defRPr/>
            </a:pPr>
            <a:r>
              <a:rPr lang="en-US" b="0" kern="0" dirty="0" smtClean="0">
                <a:solidFill>
                  <a:srgbClr val="747474"/>
                </a:solidFill>
                <a:ea typeface="ＭＳ Ｐゴシック"/>
              </a:rPr>
              <a:t>Scalable </a:t>
            </a:r>
          </a:p>
          <a:p>
            <a:pPr lvl="1" defTabSz="914400" eaLnBrk="1" hangingPunct="1">
              <a:lnSpc>
                <a:spcPct val="80000"/>
              </a:lnSpc>
              <a:buClrTx/>
              <a:buFont typeface="Wingdings" charset="0"/>
              <a:buChar char="§"/>
              <a:defRPr/>
            </a:pPr>
            <a:r>
              <a:rPr lang="en-US" sz="2200" b="0" kern="0" dirty="0" smtClean="0">
                <a:solidFill>
                  <a:srgbClr val="000000"/>
                </a:solidFill>
                <a:ea typeface="ＭＳ Ｐゴシック"/>
              </a:rPr>
              <a:t>Minimal or no code changes to add cores to implementation</a:t>
            </a:r>
          </a:p>
          <a:p>
            <a:pPr defTabSz="914400" eaLnBrk="1" hangingPunct="1">
              <a:lnSpc>
                <a:spcPct val="80000"/>
              </a:lnSpc>
              <a:buClrTx/>
              <a:buFont typeface="Wingdings" charset="0"/>
              <a:buChar char="§"/>
              <a:defRPr/>
            </a:pPr>
            <a:endParaRPr lang="en-US" sz="1200" b="0" kern="0" dirty="0" smtClean="0">
              <a:solidFill>
                <a:srgbClr val="000000"/>
              </a:solidFill>
              <a:ea typeface="ＭＳ Ｐゴシック"/>
            </a:endParaRPr>
          </a:p>
          <a:p>
            <a:pPr defTabSz="914400" eaLnBrk="1" hangingPunct="1">
              <a:lnSpc>
                <a:spcPct val="80000"/>
              </a:lnSpc>
              <a:buClrTx/>
              <a:buFont typeface="Wingdings" charset="0"/>
              <a:buChar char="§"/>
              <a:defRPr/>
            </a:pPr>
            <a:r>
              <a:rPr lang="en-US" b="0" kern="0" dirty="0" smtClean="0">
                <a:solidFill>
                  <a:srgbClr val="747474"/>
                </a:solidFill>
                <a:ea typeface="ＭＳ Ｐゴシック"/>
              </a:rPr>
              <a:t>Sequential-coder friendly</a:t>
            </a:r>
          </a:p>
          <a:p>
            <a:pPr lvl="1" defTabSz="914400" eaLnBrk="1" hangingPunct="1">
              <a:lnSpc>
                <a:spcPct val="80000"/>
              </a:lnSpc>
              <a:buClrTx/>
              <a:buFont typeface="Wingdings" charset="0"/>
              <a:buChar char="§"/>
              <a:defRPr/>
            </a:pPr>
            <a:r>
              <a:rPr lang="en-US" sz="2200" b="0" kern="0" dirty="0" smtClean="0">
                <a:solidFill>
                  <a:srgbClr val="000000"/>
                </a:solidFill>
                <a:ea typeface="ＭＳ Ｐゴシック"/>
              </a:rPr>
              <a:t>Allows incremental parallelization v/s all-or-nothing approach</a:t>
            </a:r>
          </a:p>
          <a:p>
            <a:pPr lvl="1" defTabSz="914400" eaLnBrk="1" hangingPunct="1">
              <a:lnSpc>
                <a:spcPct val="80000"/>
              </a:lnSpc>
              <a:buClrTx/>
              <a:buFont typeface="Wingdings" charset="0"/>
              <a:buChar char="§"/>
              <a:defRPr/>
            </a:pPr>
            <a:r>
              <a:rPr lang="en-US" sz="2200" b="0" kern="0" dirty="0" smtClean="0">
                <a:solidFill>
                  <a:srgbClr val="000000"/>
                </a:solidFill>
                <a:ea typeface="ＭＳ Ｐゴシック"/>
              </a:rPr>
              <a:t>Allows unified code base for sequential and parallel versions</a:t>
            </a:r>
          </a:p>
          <a:p>
            <a:pPr lvl="1" defTabSz="914400" eaLnBrk="1" hangingPunct="1">
              <a:lnSpc>
                <a:spcPct val="80000"/>
              </a:lnSpc>
              <a:buClrTx/>
              <a:buFont typeface="Wingdings" charset="0"/>
              <a:buChar char="§"/>
              <a:defRPr/>
            </a:pPr>
            <a:endParaRPr lang="en-US" sz="1200" b="0" kern="0" dirty="0" smtClean="0">
              <a:solidFill>
                <a:srgbClr val="000000"/>
              </a:solidFill>
              <a:ea typeface="ＭＳ Ｐゴシック"/>
            </a:endParaRPr>
          </a:p>
          <a:p>
            <a:pPr defTabSz="914400" eaLnBrk="1" hangingPunct="1">
              <a:lnSpc>
                <a:spcPct val="80000"/>
              </a:lnSpc>
              <a:buClrTx/>
              <a:buFont typeface="Wingdings" charset="0"/>
              <a:buChar char="§"/>
              <a:defRPr/>
            </a:pPr>
            <a:r>
              <a:rPr lang="en-US" b="0" kern="0" dirty="0" smtClean="0">
                <a:solidFill>
                  <a:srgbClr val="747474"/>
                </a:solidFill>
                <a:ea typeface="ＭＳ Ｐゴシック"/>
              </a:rPr>
              <a:t>Portable and widely adopted</a:t>
            </a:r>
          </a:p>
          <a:p>
            <a:pPr lvl="1" defTabSz="914400" eaLnBrk="1" hangingPunct="1">
              <a:lnSpc>
                <a:spcPct val="80000"/>
              </a:lnSpc>
              <a:buClrTx/>
              <a:buFont typeface="Wingdings" charset="0"/>
              <a:buChar char="§"/>
              <a:defRPr/>
            </a:pPr>
            <a:r>
              <a:rPr lang="en-US" sz="2200" b="0" kern="0" dirty="0" smtClean="0">
                <a:ea typeface="ＭＳ Ｐゴシック"/>
              </a:rPr>
              <a:t>Ideal for shared-memory parallel (SMP) architectures</a:t>
            </a:r>
          </a:p>
          <a:p>
            <a:pPr lvl="1" defTabSz="914400" eaLnBrk="1" hangingPunct="1">
              <a:lnSpc>
                <a:spcPct val="80000"/>
              </a:lnSpc>
              <a:buClrTx/>
              <a:buFont typeface="Wingdings" charset="0"/>
              <a:buChar char="§"/>
              <a:defRPr/>
            </a:pPr>
            <a:r>
              <a:rPr lang="en-US" sz="2200" b="0" kern="0" dirty="0" smtClean="0">
                <a:solidFill>
                  <a:srgbClr val="000000"/>
                </a:solidFill>
              </a:rPr>
              <a:t>Open-source and community-driven effort</a:t>
            </a:r>
          </a:p>
          <a:p>
            <a:pPr lvl="1" defTabSz="914400" eaLnBrk="1" hangingPunct="1">
              <a:lnSpc>
                <a:spcPct val="80000"/>
              </a:lnSpc>
              <a:buClrTx/>
              <a:buFont typeface="Wingdings" charset="0"/>
              <a:buChar char="§"/>
              <a:defRPr/>
            </a:pPr>
            <a:r>
              <a:rPr lang="en-US" sz="2200" b="0" kern="0" dirty="0" smtClean="0">
                <a:solidFill>
                  <a:srgbClr val="000000"/>
                </a:solidFill>
              </a:rPr>
              <a:t>Architecture Review Board includes</a:t>
            </a:r>
            <a:r>
              <a:rPr lang="en-US" sz="2200" b="0" kern="0" dirty="0" smtClean="0">
                <a:solidFill>
                  <a:srgbClr val="000000"/>
                </a:solidFill>
              </a:rPr>
              <a:t>: TI</a:t>
            </a:r>
            <a:r>
              <a:rPr lang="en-US" sz="2200" b="0" kern="0" dirty="0">
                <a:solidFill>
                  <a:srgbClr val="000000"/>
                </a:solidFill>
              </a:rPr>
              <a:t>, Cray, Intel, NVidia, AMD, IBM, HP, Microsoft and </a:t>
            </a:r>
            <a:r>
              <a:rPr lang="en-US" sz="2200" b="0" kern="0" dirty="0" smtClean="0">
                <a:solidFill>
                  <a:srgbClr val="000000"/>
                </a:solidFill>
              </a:rPr>
              <a:t>others</a:t>
            </a:r>
            <a:endParaRPr lang="en-US" sz="2200" b="0" kern="0" dirty="0" smtClean="0">
              <a:solidFill>
                <a:srgbClr val="747474"/>
              </a:solidFill>
              <a:ea typeface="ＭＳ Ｐゴシック"/>
            </a:endParaRPr>
          </a:p>
        </p:txBody>
      </p:sp>
      <p:sp>
        <p:nvSpPr>
          <p:cNvPr id="2" name="TextBox 1"/>
          <p:cNvSpPr txBox="1"/>
          <p:nvPr/>
        </p:nvSpPr>
        <p:spPr>
          <a:xfrm>
            <a:off x="12700507" y="1737311"/>
            <a:ext cx="184666" cy="369332"/>
          </a:xfrm>
          <a:prstGeom prst="rect">
            <a:avLst/>
          </a:prstGeom>
          <a:noFill/>
        </p:spPr>
        <p:txBody>
          <a:bodyPr wrap="none" rtlCol="0">
            <a:spAutoFit/>
          </a:bodyPr>
          <a:lstStyle/>
          <a:p>
            <a:endParaRPr lang="en-US">
              <a:solidFill>
                <a:srgbClr val="000000"/>
              </a:solidFill>
              <a:latin typeface="Arial"/>
              <a:ea typeface="ＭＳ Ｐゴシック"/>
            </a:endParaRPr>
          </a:p>
        </p:txBody>
      </p:sp>
      <p:sp>
        <p:nvSpPr>
          <p:cNvPr id="5" name="Rectangle 2"/>
          <p:cNvSpPr txBox="1">
            <a:spLocks noChangeArrowheads="1"/>
          </p:cNvSpPr>
          <p:nvPr/>
        </p:nvSpPr>
        <p:spPr bwMode="auto">
          <a:xfrm>
            <a:off x="228600" y="151195"/>
            <a:ext cx="8435975"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j-lt"/>
                <a:ea typeface="ＭＳ Ｐゴシック"/>
                <a:cs typeface="ＭＳ Ｐゴシック"/>
              </a:rPr>
              <a:t>The </a:t>
            </a:r>
            <a:r>
              <a:rPr lang="en-US" sz="4000" kern="0" dirty="0" err="1" smtClean="0">
                <a:latin typeface="+mj-lt"/>
                <a:ea typeface="ＭＳ Ｐゴシック"/>
                <a:cs typeface="ＭＳ Ｐゴシック"/>
              </a:rPr>
              <a:t>OpenMP</a:t>
            </a:r>
            <a:r>
              <a:rPr lang="en-US" sz="4000" kern="0" dirty="0" smtClean="0">
                <a:latin typeface="+mj-lt"/>
                <a:ea typeface="ＭＳ Ｐゴシック"/>
                <a:cs typeface="ＭＳ Ｐゴシック"/>
              </a:rPr>
              <a:t> Solution: </a:t>
            </a:r>
          </a:p>
        </p:txBody>
      </p:sp>
    </p:spTree>
    <p:extLst>
      <p:ext uri="{BB962C8B-B14F-4D97-AF65-F5344CB8AC3E}">
        <p14:creationId xmlns="" xmlns:p14="http://schemas.microsoft.com/office/powerpoint/2010/main" val="146513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6">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6.xml><?xml version="1.0" encoding="utf-8"?>
<p:tagLst xmlns:a="http://schemas.openxmlformats.org/drawingml/2006/main" xmlns:r="http://schemas.openxmlformats.org/officeDocument/2006/relationships" xmlns:p="http://schemas.openxmlformats.org/presentationml/2006/main">
  <p:tag name="ELAPSEDTIME" val="7.885"/>
  <p:tag name="ARTICULATE_SLIDE_PAUSE" val="0"/>
  <p:tag name="ARTICULATE_NAV_LEVEL" val="1"/>
  <p:tag name="ARTICULATE_PLAYLIST_ID" val="-1"/>
  <p:tag name="ARTICULATE_LOCK_SLIDE" val="0"/>
  <p:tag name="ARTICULATE_SLIDE_GUID" val="729f5771-939f-459c-a799-aec7698a9bca"/>
  <p:tag name="ARTICULATE_SLIDE_NAV" val="1"/>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themeOverride>
</file>

<file path=docProps/app.xml><?xml version="1.0" encoding="utf-8"?>
<Properties xmlns="http://schemas.openxmlformats.org/officeDocument/2006/extended-properties" xmlns:vt="http://schemas.openxmlformats.org/officeDocument/2006/docPropsVTypes">
  <TotalTime>10616</TotalTime>
  <Words>5792</Words>
  <Application>Microsoft Office PowerPoint</Application>
  <PresentationFormat>On-screen Show (4:3)</PresentationFormat>
  <Paragraphs>847</Paragraphs>
  <Slides>44</Slides>
  <Notes>43</Notes>
  <HiddenSlides>10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77_KeyStoneOLT</vt:lpstr>
      <vt:lpstr>C66x KeyStone Training OpenMP: An Overview</vt:lpstr>
      <vt:lpstr>Slide 2</vt:lpstr>
      <vt:lpstr>Slide 3</vt:lpstr>
      <vt:lpstr>Motivation: TI Multicore Perspective</vt:lpstr>
      <vt:lpstr>Slide 5</vt:lpstr>
      <vt:lpstr>Slide 6</vt:lpstr>
      <vt:lpstr>Slide 7</vt:lpstr>
      <vt:lpstr>Slide 8</vt:lpstr>
      <vt:lpstr>Slide 9</vt:lpstr>
      <vt:lpstr>Slide 10</vt:lpstr>
      <vt:lpstr>Features: OpenMP Solution Stack</vt:lpstr>
      <vt:lpstr>Slide 12</vt:lpstr>
      <vt:lpstr>Slide 13</vt:lpstr>
      <vt:lpstr>Slide 14</vt:lpstr>
      <vt:lpstr>Slide 15</vt:lpstr>
      <vt:lpstr>Slide 16</vt:lpstr>
      <vt:lpstr>Slide 17</vt:lpstr>
      <vt:lpstr>Slide 18</vt:lpstr>
      <vt:lpstr>Implementation: Work-sharing Constructs</vt:lpstr>
      <vt:lpstr>Implementation: Work-sharing Constructs</vt:lpstr>
      <vt:lpstr>Slide 21</vt:lpstr>
      <vt:lpstr>Slide 22</vt:lpstr>
      <vt:lpstr>Implementation: Data-Scoping Clauses</vt:lpstr>
      <vt:lpstr>Slide 24</vt:lpstr>
      <vt:lpstr>Slide 25</vt:lpstr>
      <vt:lpstr>Implementation: Synchronization Constructs</vt:lpstr>
      <vt:lpstr>Implementation: Reduction Construct</vt:lpstr>
      <vt:lpstr>Slide 28</vt:lpstr>
      <vt:lpstr>Slide 29</vt:lpstr>
      <vt:lpstr>Slide 30</vt:lpstr>
      <vt:lpstr>Slide 31</vt:lpstr>
      <vt:lpstr>OpenMP on 6678: Spawning Threads  </vt:lpstr>
      <vt:lpstr>OpenMP on 6678: Creating a Parallel Region </vt:lpstr>
      <vt:lpstr>Slide 34</vt:lpstr>
      <vt:lpstr>Slide 35</vt:lpstr>
      <vt:lpstr>Slide 36</vt:lpstr>
      <vt:lpstr>Slide 37</vt:lpstr>
      <vt:lpstr>Slide 38</vt:lpstr>
      <vt:lpstr>Slide 39</vt:lpstr>
      <vt:lpstr>Slide 40</vt:lpstr>
      <vt:lpstr>Slide 41</vt:lpstr>
      <vt:lpstr>Slide 42</vt:lpstr>
      <vt:lpstr>Slide 43</vt:lpstr>
      <vt:lpstr>OpenMP on TI Multicore</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a0270985</dc:creator>
  <cp:lastModifiedBy>Robert J. Hillard</cp:lastModifiedBy>
  <cp:revision>411</cp:revision>
  <dcterms:created xsi:type="dcterms:W3CDTF">2011-10-05T14:30:29Z</dcterms:created>
  <dcterms:modified xsi:type="dcterms:W3CDTF">2012-10-12T22:36:10Z</dcterms:modified>
</cp:coreProperties>
</file>