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15"/>
  </p:notesMasterIdLst>
  <p:handoutMasterIdLst>
    <p:handoutMasterId r:id="rId16"/>
  </p:handoutMasterIdLst>
  <p:sldIdLst>
    <p:sldId id="693" r:id="rId4"/>
    <p:sldId id="695" r:id="rId5"/>
    <p:sldId id="696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</p:sldIdLst>
  <p:sldSz cx="9144000" cy="6858000" type="screen4x3"/>
  <p:notesSz cx="7010400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E8B"/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88164" autoAdjust="0"/>
  </p:normalViewPr>
  <p:slideViewPr>
    <p:cSldViewPr snapToGrid="0">
      <p:cViewPr varScale="1">
        <p:scale>
          <a:sx n="117" d="100"/>
          <a:sy n="117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9" tIns="46134" rIns="92269" bIns="46134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-c6x.org/wiki/index.php/SysLink_for_c6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rocessors.wiki.ti.com/images/e/e0/SysLinkScope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tool/sysbios" TargetMode="External"/><Relationship Id="rId2" Type="http://schemas.openxmlformats.org/officeDocument/2006/relationships/hyperlink" Target="https://www-a.ti.com/downloads/sds_support/TICodegenerationTools/download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ftware-dl.ti.com/dsps/dsps_public_sw/sdo_sb/targetcontent/rtsc/3_22_01_21/" TargetMode="External"/><Relationship Id="rId4" Type="http://schemas.openxmlformats.org/officeDocument/2006/relationships/hyperlink" Target="http://www.ti.com/tool/bioslinuxmc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Linux C6x </a:t>
            </a:r>
            <a:r>
              <a:rPr lang="en-US" b="0" dirty="0" err="1" smtClean="0"/>
              <a:t>Syslink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/>
          <a:lstStyle/>
          <a:p>
            <a:pPr algn="ctr" eaLnBrk="1" hangingPunct="1"/>
            <a:r>
              <a:rPr lang="en-US" smtClean="0"/>
              <a:t>Demo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229600" cy="5257800"/>
          </a:xfrm>
        </p:spPr>
        <p:txBody>
          <a:bodyPr/>
          <a:lstStyle/>
          <a:p>
            <a:pPr marL="571500" eaLnBrk="1" hangingPunct="1">
              <a:lnSpc>
                <a:spcPct val="80000"/>
              </a:lnSpc>
            </a:pPr>
            <a:r>
              <a:rPr lang="en-US" sz="1800" smtClean="0"/>
              <a:t>Build </a:t>
            </a:r>
          </a:p>
          <a:p>
            <a:pPr marL="971550" lvl="1" eaLnBrk="1" hangingPunct="1">
              <a:lnSpc>
                <a:spcPct val="80000"/>
              </a:lnSpc>
            </a:pPr>
            <a:r>
              <a:rPr lang="en-US" sz="1800" smtClean="0"/>
              <a:t>Modify setenv</a:t>
            </a:r>
          </a:p>
          <a:p>
            <a:pPr marL="1314450" lvl="2" eaLnBrk="1" hangingPunct="1">
              <a:lnSpc>
                <a:spcPct val="80000"/>
              </a:lnSpc>
            </a:pPr>
            <a:r>
              <a:rPr lang="en-US" sz="1800" smtClean="0"/>
              <a:t>ROOTFS=“mcsdk-demo-root”</a:t>
            </a:r>
          </a:p>
          <a:p>
            <a:pPr marL="1314450" lvl="2" eaLnBrk="1" hangingPunct="1">
              <a:lnSpc>
                <a:spcPct val="80000"/>
              </a:lnSpc>
            </a:pPr>
            <a:r>
              <a:rPr lang="en-US" sz="1800" smtClean="0"/>
              <a:t>BUILD_SYSLINK=yes</a:t>
            </a:r>
          </a:p>
          <a:p>
            <a:pPr marL="1314450" lvl="2" eaLnBrk="1" hangingPunct="1">
              <a:lnSpc>
                <a:spcPct val="80000"/>
              </a:lnSpc>
            </a:pPr>
            <a:r>
              <a:rPr lang="en-US" sz="1800" smtClean="0"/>
              <a:t>Set dependency versions</a:t>
            </a:r>
          </a:p>
          <a:p>
            <a:pPr marL="1314450"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(CGT_BIOS_VERSION, IPC_VERSION, XDC_VERSION, BIOS_VERSION)</a:t>
            </a:r>
          </a:p>
          <a:p>
            <a:pPr marL="1314450" lvl="2" eaLnBrk="1" hangingPunct="1">
              <a:lnSpc>
                <a:spcPct val="80000"/>
              </a:lnSpc>
            </a:pPr>
            <a:r>
              <a:rPr lang="en-US" sz="1800" smtClean="0"/>
              <a:t>Set dependency paths</a:t>
            </a:r>
          </a:p>
          <a:p>
            <a:pPr marL="1314450"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(CGT_BIOS_DIR, CGT_LINUX_DIR, BIOS_DIR, XDC_DIR, IPC_DIR)</a:t>
            </a:r>
          </a:p>
          <a:p>
            <a:pPr marL="1314450" lvl="2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marL="571500" eaLnBrk="1" hangingPunct="1">
              <a:lnSpc>
                <a:spcPct val="80000"/>
              </a:lnSpc>
            </a:pPr>
            <a:r>
              <a:rPr lang="en-US" sz="1800" smtClean="0"/>
              <a:t>Image</a:t>
            </a:r>
          </a:p>
          <a:p>
            <a:pPr marL="971550" lvl="1" eaLnBrk="1" hangingPunct="1">
              <a:lnSpc>
                <a:spcPct val="80000"/>
              </a:lnSpc>
            </a:pPr>
            <a:r>
              <a:rPr lang="en-US" sz="1800" smtClean="0"/>
              <a:t>product/evmc6678-initramfs-demo.el-hf-dev-&lt;userid&gt;-&lt;date&gt;.bin</a:t>
            </a:r>
          </a:p>
          <a:p>
            <a:pPr marL="971550" lvl="1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marL="571500" eaLnBrk="1" hangingPunct="1">
              <a:lnSpc>
                <a:spcPct val="80000"/>
              </a:lnSpc>
            </a:pPr>
            <a:r>
              <a:rPr lang="en-US" sz="1800" smtClean="0"/>
              <a:t>Run</a:t>
            </a:r>
          </a:p>
          <a:p>
            <a:pPr marL="971550"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 cd /opt/syslink_evmc6678.el</a:t>
            </a:r>
          </a:p>
          <a:p>
            <a:pPr marL="971550"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 ./messageq_app_test_8_core.sh</a:t>
            </a:r>
          </a:p>
          <a:p>
            <a:pPr marL="971550"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or</a:t>
            </a:r>
          </a:p>
          <a:p>
            <a:pPr marL="971550"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 ./notify_app_test_8_core.sh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731838"/>
          </a:xfrm>
        </p:spPr>
        <p:txBody>
          <a:bodyPr/>
          <a:lstStyle/>
          <a:p>
            <a:pPr algn="ctr" eaLnBrk="1" hangingPunct="1"/>
            <a:r>
              <a:rPr lang="en-US" smtClean="0"/>
              <a:t>References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Linux-c6x 2.0 Release </a:t>
            </a:r>
          </a:p>
          <a:p>
            <a:pPr lvl="1" eaLnBrk="1" hangingPunct="1"/>
            <a:r>
              <a:rPr lang="en-US" sz="1600" smtClean="0"/>
              <a:t>Software Ecosystem: Syslink</a:t>
            </a:r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sz="1800" smtClean="0"/>
              <a:t>            </a:t>
            </a:r>
            <a:r>
              <a:rPr lang="en-US" sz="1800" smtClean="0">
                <a:hlinkClick r:id="rId2"/>
              </a:rPr>
              <a:t>http://linux-c6x.org/wiki/index.php/SysLink_for_c6x</a:t>
            </a:r>
            <a:endParaRPr lang="en-US" sz="1800" smtClean="0"/>
          </a:p>
          <a:p>
            <a:pPr eaLnBrk="1" hangingPunct="1"/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553325" cy="33210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What is Syslink?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Syslink Architecture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SharedRegion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What is Syslink-c6x?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Syslink-c6x Features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Syslink-c6x Dependency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Demo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References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84238"/>
          </a:xfrm>
          <a:noFill/>
        </p:spPr>
        <p:txBody>
          <a:bodyPr/>
          <a:lstStyle/>
          <a:p>
            <a:pPr algn="ctr" eaLnBrk="1" hangingPunct="1"/>
            <a:r>
              <a:rPr lang="en-US" dirty="0" smtClean="0"/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/>
          <a:lstStyle/>
          <a:p>
            <a:pPr algn="ctr" eaLnBrk="1" hangingPunct="1"/>
            <a:r>
              <a:rPr lang="en-US" smtClean="0"/>
              <a:t>What is Syslink?</a:t>
            </a:r>
          </a:p>
        </p:txBody>
      </p:sp>
      <p:pic>
        <p:nvPicPr>
          <p:cNvPr id="5123" name="Picture 6" descr="File:SysLinkScope.png">
            <a:hlinkClick r:id="rId2"/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3200400"/>
            <a:ext cx="7848600" cy="1981200"/>
          </a:xfrm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304800" y="1143000"/>
            <a:ext cx="8467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en-US" sz="2400"/>
              <a:t>SysLink provides software connectivity between multiple processors present on the target platform. Each processor may run either an HLOS such as Linux, or an RTOS such as SYS/BIOS.</a:t>
            </a: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3749675" y="324643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SharedRegion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825" y="3371850"/>
            <a:ext cx="914400" cy="415925"/>
          </a:xfrm>
          <a:prstGeom prst="rect">
            <a:avLst/>
          </a:prstGeom>
          <a:solidFill>
            <a:srgbClr val="16BC79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b="1" dirty="0"/>
              <a:t>Core 1</a:t>
            </a:r>
          </a:p>
          <a:p>
            <a:pPr algn="ctr">
              <a:defRPr/>
            </a:pPr>
            <a:r>
              <a:rPr lang="en-US" sz="1050" b="1" dirty="0"/>
              <a:t>HLOS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2525" y="3927475"/>
            <a:ext cx="914400" cy="415925"/>
          </a:xfrm>
          <a:prstGeom prst="rect">
            <a:avLst/>
          </a:prstGeom>
          <a:solidFill>
            <a:srgbClr val="16BC79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b="1" dirty="0"/>
              <a:t>Core 2</a:t>
            </a:r>
          </a:p>
          <a:p>
            <a:pPr algn="ctr">
              <a:defRPr/>
            </a:pPr>
            <a:r>
              <a:rPr lang="en-US" sz="1050" b="1" dirty="0"/>
              <a:t>HLOS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6375" y="4476750"/>
            <a:ext cx="914400" cy="415925"/>
          </a:xfrm>
          <a:prstGeom prst="rect">
            <a:avLst/>
          </a:prstGeom>
          <a:solidFill>
            <a:srgbClr val="16BC79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b="1" dirty="0"/>
              <a:t>Core N</a:t>
            </a:r>
          </a:p>
          <a:p>
            <a:pPr algn="ctr">
              <a:defRPr/>
            </a:pPr>
            <a:r>
              <a:rPr lang="en-US" sz="1050" b="1" dirty="0"/>
              <a:t>HLOS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9275" y="3371850"/>
            <a:ext cx="838200" cy="415925"/>
          </a:xfrm>
          <a:prstGeom prst="rect">
            <a:avLst/>
          </a:prstGeom>
          <a:solidFill>
            <a:srgbClr val="79884A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</a:rPr>
              <a:t>Core 1</a:t>
            </a:r>
          </a:p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</a:rPr>
              <a:t>SYSBIOS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1750" y="3927475"/>
            <a:ext cx="838200" cy="415925"/>
          </a:xfrm>
          <a:prstGeom prst="rect">
            <a:avLst/>
          </a:prstGeom>
          <a:solidFill>
            <a:srgbClr val="79884A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</a:rPr>
              <a:t>Core 2</a:t>
            </a:r>
          </a:p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</a:rPr>
              <a:t>SYSBIOS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38975" y="4476750"/>
            <a:ext cx="838200" cy="415925"/>
          </a:xfrm>
          <a:prstGeom prst="rect">
            <a:avLst/>
          </a:prstGeom>
          <a:solidFill>
            <a:srgbClr val="79884A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</a:rPr>
              <a:t>Core N</a:t>
            </a:r>
          </a:p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</a:rPr>
              <a:t>SYSBIOS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458200" cy="838200"/>
          </a:xfrm>
        </p:spPr>
        <p:txBody>
          <a:bodyPr/>
          <a:lstStyle/>
          <a:p>
            <a:pPr algn="ctr" eaLnBrk="1" hangingPunct="1"/>
            <a:r>
              <a:rPr lang="en-US" smtClean="0"/>
              <a:t>Syslink Architecture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990600" y="2362200"/>
            <a:ext cx="2933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HLOS IPC Applications</a:t>
            </a:r>
          </a:p>
          <a:p>
            <a:pPr algn="ctr"/>
            <a:r>
              <a:rPr lang="en-US"/>
              <a:t>(eg. MessageQApp.c)</a:t>
            </a: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1066800" y="2362200"/>
            <a:ext cx="2819400" cy="685800"/>
          </a:xfrm>
          <a:prstGeom prst="rect">
            <a:avLst/>
          </a:prstGeom>
          <a:solidFill>
            <a:srgbClr val="3366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066800" y="3200400"/>
            <a:ext cx="2819400" cy="685800"/>
          </a:xfrm>
          <a:prstGeom prst="rect">
            <a:avLst/>
          </a:prstGeom>
          <a:solidFill>
            <a:srgbClr val="3366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12"/>
          <p:cNvSpPr txBox="1">
            <a:spLocks noChangeArrowheads="1"/>
          </p:cNvSpPr>
          <p:nvPr/>
        </p:nvSpPr>
        <p:spPr bwMode="auto">
          <a:xfrm>
            <a:off x="1233488" y="3200400"/>
            <a:ext cx="241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HLOS Syslink APIs &amp; </a:t>
            </a:r>
          </a:p>
          <a:p>
            <a:pPr algn="ctr"/>
            <a:r>
              <a:rPr lang="en-US"/>
              <a:t>IPC Utilities</a:t>
            </a:r>
          </a:p>
        </p:txBody>
      </p:sp>
      <p:sp>
        <p:nvSpPr>
          <p:cNvPr id="6151" name="Rectangle 14"/>
          <p:cNvSpPr>
            <a:spLocks noChangeArrowheads="1"/>
          </p:cNvSpPr>
          <p:nvPr/>
        </p:nvSpPr>
        <p:spPr bwMode="auto">
          <a:xfrm>
            <a:off x="1066800" y="4038600"/>
            <a:ext cx="2819400" cy="609600"/>
          </a:xfrm>
          <a:prstGeom prst="rect">
            <a:avLst/>
          </a:prstGeom>
          <a:solidFill>
            <a:srgbClr val="3366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15"/>
          <p:cNvSpPr txBox="1">
            <a:spLocks noChangeArrowheads="1"/>
          </p:cNvSpPr>
          <p:nvPr/>
        </p:nvSpPr>
        <p:spPr bwMode="auto">
          <a:xfrm>
            <a:off x="1447800" y="4191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HLOS IPC</a:t>
            </a:r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1066800" y="4800600"/>
            <a:ext cx="6934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17"/>
          <p:cNvSpPr txBox="1">
            <a:spLocks noChangeArrowheads="1"/>
          </p:cNvSpPr>
          <p:nvPr/>
        </p:nvSpPr>
        <p:spPr bwMode="auto">
          <a:xfrm>
            <a:off x="3581400" y="502920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Shared Region</a:t>
            </a:r>
          </a:p>
        </p:txBody>
      </p:sp>
      <p:sp>
        <p:nvSpPr>
          <p:cNvPr id="6155" name="Rectangle 34"/>
          <p:cNvSpPr>
            <a:spLocks noChangeArrowheads="1"/>
          </p:cNvSpPr>
          <p:nvPr/>
        </p:nvSpPr>
        <p:spPr bwMode="auto">
          <a:xfrm>
            <a:off x="5181600" y="4038600"/>
            <a:ext cx="2819400" cy="609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35"/>
          <p:cNvSpPr txBox="1">
            <a:spLocks noChangeArrowheads="1"/>
          </p:cNvSpPr>
          <p:nvPr/>
        </p:nvSpPr>
        <p:spPr bwMode="auto">
          <a:xfrm>
            <a:off x="5562600" y="4191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RTOS IPC</a:t>
            </a:r>
          </a:p>
        </p:txBody>
      </p:sp>
      <p:sp>
        <p:nvSpPr>
          <p:cNvPr id="6157" name="Rectangle 38"/>
          <p:cNvSpPr>
            <a:spLocks noChangeArrowheads="1"/>
          </p:cNvSpPr>
          <p:nvPr/>
        </p:nvSpPr>
        <p:spPr bwMode="auto">
          <a:xfrm>
            <a:off x="5181600" y="3200400"/>
            <a:ext cx="28194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39"/>
          <p:cNvSpPr txBox="1">
            <a:spLocks noChangeArrowheads="1"/>
          </p:cNvSpPr>
          <p:nvPr/>
        </p:nvSpPr>
        <p:spPr bwMode="auto">
          <a:xfrm>
            <a:off x="5181600" y="3276600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RTOS Syslink APIs &amp;</a:t>
            </a:r>
          </a:p>
          <a:p>
            <a:pPr algn="ctr"/>
            <a:r>
              <a:rPr lang="en-US"/>
              <a:t>IPC Utilities</a:t>
            </a:r>
          </a:p>
        </p:txBody>
      </p:sp>
      <p:sp>
        <p:nvSpPr>
          <p:cNvPr id="6159" name="Rectangle 40"/>
          <p:cNvSpPr>
            <a:spLocks noChangeArrowheads="1"/>
          </p:cNvSpPr>
          <p:nvPr/>
        </p:nvSpPr>
        <p:spPr bwMode="auto">
          <a:xfrm>
            <a:off x="5181600" y="2362200"/>
            <a:ext cx="28194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41"/>
          <p:cNvSpPr txBox="1">
            <a:spLocks noChangeArrowheads="1"/>
          </p:cNvSpPr>
          <p:nvPr/>
        </p:nvSpPr>
        <p:spPr bwMode="auto">
          <a:xfrm>
            <a:off x="5181600" y="2362200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RTOS IPC Applications</a:t>
            </a:r>
          </a:p>
          <a:p>
            <a:pPr algn="ctr"/>
            <a:r>
              <a:rPr lang="en-US"/>
              <a:t>(eg. MessageQApp.c)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458200" cy="838200"/>
          </a:xfrm>
        </p:spPr>
        <p:txBody>
          <a:bodyPr/>
          <a:lstStyle/>
          <a:p>
            <a:pPr algn="ctr" eaLnBrk="1" hangingPunct="1"/>
            <a:r>
              <a:rPr lang="en-US" smtClean="0"/>
              <a:t>SharedRegion</a:t>
            </a:r>
          </a:p>
        </p:txBody>
      </p:sp>
      <p:pic>
        <p:nvPicPr>
          <p:cNvPr id="7171" name="Picture 6" descr="SysLinkSharedReg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4960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1143000" y="1295400"/>
            <a:ext cx="70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SharedRegion module manages shared memory across processors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2743200"/>
            <a:ext cx="457200" cy="415925"/>
          </a:xfrm>
          <a:prstGeom prst="rect">
            <a:avLst/>
          </a:prstGeom>
          <a:solidFill>
            <a:srgbClr val="04CE8B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dirty="0"/>
              <a:t>Core 0</a:t>
            </a:r>
          </a:p>
          <a:p>
            <a:pPr algn="ctr">
              <a:defRPr/>
            </a:pPr>
            <a:r>
              <a:rPr lang="en-US" sz="1050" dirty="0"/>
              <a:t>Linux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025" y="3705225"/>
            <a:ext cx="457200" cy="415925"/>
          </a:xfrm>
          <a:prstGeom prst="rect">
            <a:avLst/>
          </a:prstGeom>
          <a:solidFill>
            <a:srgbClr val="04CE8B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dirty="0"/>
              <a:t>Core 6</a:t>
            </a:r>
          </a:p>
          <a:p>
            <a:pPr algn="ctr">
              <a:defRPr/>
            </a:pPr>
            <a:r>
              <a:rPr lang="en-US" sz="1050" dirty="0"/>
              <a:t>BIOS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3733800"/>
            <a:ext cx="457200" cy="415925"/>
          </a:xfrm>
          <a:prstGeom prst="rect">
            <a:avLst/>
          </a:prstGeom>
          <a:solidFill>
            <a:srgbClr val="04CE8B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dirty="0"/>
              <a:t>Core 4</a:t>
            </a:r>
          </a:p>
          <a:p>
            <a:pPr algn="ctr">
              <a:defRPr/>
            </a:pPr>
            <a:r>
              <a:rPr lang="en-US" sz="1050" dirty="0"/>
              <a:t>BIOS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2209800"/>
            <a:ext cx="457200" cy="415925"/>
          </a:xfrm>
          <a:prstGeom prst="rect">
            <a:avLst/>
          </a:prstGeom>
          <a:solidFill>
            <a:srgbClr val="04CE8B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dirty="0"/>
              <a:t>Core 3</a:t>
            </a:r>
          </a:p>
          <a:p>
            <a:pPr algn="ctr">
              <a:defRPr/>
            </a:pPr>
            <a:r>
              <a:rPr lang="en-US" sz="1050" dirty="0"/>
              <a:t>BIOS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2209800"/>
            <a:ext cx="457200" cy="415925"/>
          </a:xfrm>
          <a:prstGeom prst="rect">
            <a:avLst/>
          </a:prstGeom>
          <a:solidFill>
            <a:srgbClr val="04CE8B"/>
          </a:solidFill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050" dirty="0"/>
              <a:t>Core 1</a:t>
            </a:r>
          </a:p>
          <a:p>
            <a:pPr algn="ctr">
              <a:defRPr/>
            </a:pPr>
            <a:r>
              <a:rPr lang="en-US" sz="1050" dirty="0"/>
              <a:t>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/>
          <a:lstStyle/>
          <a:p>
            <a:pPr algn="ctr" eaLnBrk="1" hangingPunct="1"/>
            <a:r>
              <a:rPr lang="en-US" smtClean="0"/>
              <a:t>What is Syslink-c6x?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04800" y="1524000"/>
            <a:ext cx="84677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/>
              <a:t>Syslink-c6x is an extension of Syslink for c64x and c66x platforms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/>
              <a:t>C6474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/>
              <a:t>C6472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/>
              <a:t>C6670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/>
              <a:t>C6678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Syslink-c6x Features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6791325" cy="5105400"/>
          </a:xfrm>
        </p:spPr>
        <p:txBody>
          <a:bodyPr/>
          <a:lstStyle/>
          <a:p>
            <a:pPr marL="571500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SysLink-c6x provides the following services to framworks and application:</a:t>
            </a:r>
          </a:p>
          <a:p>
            <a:pPr marL="571500" eaLnBrk="1" hangingPunct="1">
              <a:lnSpc>
                <a:spcPct val="90000"/>
              </a:lnSpc>
              <a:buFontTx/>
              <a:buNone/>
            </a:pPr>
            <a:endParaRPr lang="en-US" sz="2000" b="1" smtClean="0"/>
          </a:p>
          <a:p>
            <a:pPr marL="571500" eaLnBrk="1" hangingPunct="1">
              <a:lnSpc>
                <a:spcPct val="90000"/>
              </a:lnSpc>
            </a:pPr>
            <a:r>
              <a:rPr lang="en-US" sz="1800" smtClean="0"/>
              <a:t>Processor Manager</a:t>
            </a:r>
          </a:p>
          <a:p>
            <a:pPr marL="971550" lvl="1" eaLnBrk="1" hangingPunct="1">
              <a:lnSpc>
                <a:spcPct val="90000"/>
              </a:lnSpc>
            </a:pPr>
            <a:r>
              <a:rPr lang="en-US" sz="1800" smtClean="0"/>
              <a:t>On a master processor to provide control functionality for a slave device</a:t>
            </a:r>
          </a:p>
          <a:p>
            <a:pPr marL="971550" lvl="1" eaLnBrk="1" hangingPunct="1">
              <a:lnSpc>
                <a:spcPct val="90000"/>
              </a:lnSpc>
            </a:pPr>
            <a:r>
              <a:rPr lang="en-US" sz="1800" smtClean="0"/>
              <a:t>Allows host applicationi to attach an IPC instance to communicate with a remote core</a:t>
            </a:r>
          </a:p>
          <a:p>
            <a:pPr marL="971550" lvl="1" eaLnBrk="1" hangingPunct="1">
              <a:lnSpc>
                <a:spcPct val="90000"/>
              </a:lnSpc>
            </a:pPr>
            <a:r>
              <a:rPr lang="en-US" sz="1800" smtClean="0"/>
              <a:t>In c6x, ProcMgr assumes that slave cores are loaded and run using other mechanisms, and does not support loading and starting of slave cores</a:t>
            </a:r>
          </a:p>
          <a:p>
            <a:pPr marL="571500" eaLnBrk="1" hangingPunct="1">
              <a:lnSpc>
                <a:spcPct val="90000"/>
              </a:lnSpc>
            </a:pPr>
            <a:r>
              <a:rPr lang="en-US" sz="1800" smtClean="0"/>
              <a:t>Inter-Processor Communication protocols</a:t>
            </a:r>
          </a:p>
          <a:p>
            <a:pPr marL="971550" lvl="1" eaLnBrk="1" hangingPunct="1">
              <a:lnSpc>
                <a:spcPct val="90000"/>
              </a:lnSpc>
            </a:pPr>
            <a:r>
              <a:rPr lang="en-US" sz="1800" smtClean="0"/>
              <a:t>Notify</a:t>
            </a:r>
          </a:p>
          <a:p>
            <a:pPr marL="971550" lvl="1" eaLnBrk="1" hangingPunct="1">
              <a:lnSpc>
                <a:spcPct val="90000"/>
              </a:lnSpc>
            </a:pPr>
            <a:r>
              <a:rPr lang="en-US" sz="1800" smtClean="0"/>
              <a:t>MessageQ</a:t>
            </a:r>
          </a:p>
          <a:p>
            <a:pPr marL="971550" lvl="1" eaLnBrk="1" hangingPunct="1">
              <a:lnSpc>
                <a:spcPct val="90000"/>
              </a:lnSpc>
            </a:pPr>
            <a:r>
              <a:rPr lang="en-US" sz="1800" smtClean="0"/>
              <a:t>GateMP</a:t>
            </a:r>
          </a:p>
          <a:p>
            <a:pPr marL="971550" lvl="1" eaLnBrk="1" hangingPunct="1">
              <a:lnSpc>
                <a:spcPct val="90000"/>
              </a:lnSpc>
            </a:pPr>
            <a:r>
              <a:rPr lang="en-US" sz="1800" smtClean="0"/>
              <a:t>ListMP</a:t>
            </a:r>
          </a:p>
          <a:p>
            <a:pPr marL="971550" lvl="1" eaLnBrk="1" hangingPunct="1">
              <a:lnSpc>
                <a:spcPct val="90000"/>
              </a:lnSpc>
            </a:pPr>
            <a:r>
              <a:rPr lang="en-US" sz="1800" smtClean="0"/>
              <a:t>HeapBufMP/HeapMemMP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Syslink-c6x Features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6791325" cy="4800600"/>
          </a:xfrm>
        </p:spPr>
        <p:txBody>
          <a:bodyPr/>
          <a:lstStyle/>
          <a:p>
            <a:pPr marL="571500" eaLnBrk="1" hangingPunct="1">
              <a:buFontTx/>
              <a:buNone/>
            </a:pPr>
            <a:endParaRPr lang="en-US" sz="2400" b="1" smtClean="0"/>
          </a:p>
          <a:p>
            <a:pPr marL="571500" eaLnBrk="1" hangingPunct="1"/>
            <a:r>
              <a:rPr lang="en-US" sz="2000" smtClean="0"/>
              <a:t>Utility services</a:t>
            </a:r>
          </a:p>
          <a:p>
            <a:pPr marL="971550" lvl="1" eaLnBrk="1" hangingPunct="1"/>
            <a:r>
              <a:rPr lang="en-US" sz="2000" smtClean="0"/>
              <a:t>SharedRegion</a:t>
            </a:r>
          </a:p>
          <a:p>
            <a:pPr marL="971550" lvl="1" eaLnBrk="1" hangingPunct="1"/>
            <a:r>
              <a:rPr lang="en-US" sz="2000" smtClean="0"/>
              <a:t>List</a:t>
            </a:r>
          </a:p>
          <a:p>
            <a:pPr marL="971550" lvl="1" eaLnBrk="1" hangingPunct="1"/>
            <a:r>
              <a:rPr lang="en-US" sz="2000" smtClean="0"/>
              <a:t>MultiProc</a:t>
            </a:r>
          </a:p>
          <a:p>
            <a:pPr marL="971550" lvl="1" eaLnBrk="1" hangingPunct="1"/>
            <a:r>
              <a:rPr lang="en-US" sz="2000" smtClean="0"/>
              <a:t>NameServer </a:t>
            </a:r>
          </a:p>
          <a:p>
            <a:pPr marL="571500" eaLnBrk="1" hangingPunct="1">
              <a:buFontTx/>
              <a:buNone/>
            </a:pPr>
            <a:endParaRPr lang="en-US" sz="2000" b="1" smtClean="0"/>
          </a:p>
          <a:p>
            <a:pPr marL="571500" eaLnBrk="1" hangingPunct="1"/>
            <a:r>
              <a:rPr lang="en-US" sz="2000" smtClean="0"/>
              <a:t>Not supported</a:t>
            </a:r>
          </a:p>
          <a:p>
            <a:pPr marL="971550" lvl="1" eaLnBrk="1" hangingPunct="1"/>
            <a:r>
              <a:rPr lang="en-US" sz="2000" smtClean="0"/>
              <a:t>ProcMgr</a:t>
            </a:r>
          </a:p>
          <a:p>
            <a:pPr marL="971550" lvl="1" eaLnBrk="1" hangingPunct="1"/>
            <a:r>
              <a:rPr lang="en-US" sz="2000" smtClean="0"/>
              <a:t>FrameQ</a:t>
            </a:r>
          </a:p>
          <a:p>
            <a:pPr marL="971550" lvl="1" eaLnBrk="1" hangingPunct="1"/>
            <a:r>
              <a:rPr lang="en-US" sz="2000" smtClean="0"/>
              <a:t>RingIO</a:t>
            </a:r>
          </a:p>
          <a:p>
            <a:pPr marL="971550" lvl="1" eaLnBrk="1" hangingPunct="1"/>
            <a:r>
              <a:rPr lang="en-US" sz="2000" smtClean="0"/>
              <a:t>HeapMultiBufMP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/>
          <a:lstStyle/>
          <a:p>
            <a:pPr algn="ctr" eaLnBrk="1" hangingPunct="1"/>
            <a:r>
              <a:rPr lang="en-US" smtClean="0"/>
              <a:t>Syslink-c6x Dependency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pPr marL="571500" eaLnBrk="1" hangingPunct="1">
              <a:buFontTx/>
              <a:buNone/>
            </a:pPr>
            <a:endParaRPr lang="en-US" smtClean="0"/>
          </a:p>
          <a:p>
            <a:pPr marL="571500" eaLnBrk="1" hangingPunct="1"/>
            <a:r>
              <a:rPr lang="en-US" smtClean="0"/>
              <a:t>TI CGT 7.2.2</a:t>
            </a:r>
            <a:br>
              <a:rPr lang="en-US" smtClean="0"/>
            </a:br>
            <a:r>
              <a:rPr lang="en-US" sz="1600" smtClean="0">
                <a:hlinkClick r:id="rId2"/>
              </a:rPr>
              <a:t>https://www-a.ti.com/downloads/sds_support/TICodegenerationTools/download.htm</a:t>
            </a:r>
            <a:endParaRPr lang="en-US" smtClean="0"/>
          </a:p>
          <a:p>
            <a:pPr marL="571500" eaLnBrk="1" hangingPunct="1"/>
            <a:r>
              <a:rPr lang="en-US" smtClean="0"/>
              <a:t>BIOS 6.32.01.38</a:t>
            </a:r>
            <a:br>
              <a:rPr lang="en-US" smtClean="0"/>
            </a:br>
            <a:r>
              <a:rPr lang="en-US" sz="1600" smtClean="0">
                <a:hlinkClick r:id="rId3"/>
              </a:rPr>
              <a:t>http://www.ti.com/tool/sysbios</a:t>
            </a:r>
            <a:endParaRPr lang="en-US" sz="1600" smtClean="0"/>
          </a:p>
          <a:p>
            <a:pPr marL="571500" eaLnBrk="1" hangingPunct="1"/>
            <a:r>
              <a:rPr lang="en-US" smtClean="0"/>
              <a:t>IPC 1.23.01.26</a:t>
            </a:r>
            <a:br>
              <a:rPr lang="en-US" smtClean="0"/>
            </a:br>
            <a:r>
              <a:rPr lang="en-US" sz="1600" smtClean="0">
                <a:hlinkClick r:id="rId4"/>
              </a:rPr>
              <a:t>http://www.ti.com/tool/bioslinuxmcsdk</a:t>
            </a:r>
            <a:r>
              <a:rPr lang="en-US" sz="1600" smtClean="0"/>
              <a:t> </a:t>
            </a:r>
          </a:p>
          <a:p>
            <a:pPr marL="571500" eaLnBrk="1" hangingPunct="1"/>
            <a:r>
              <a:rPr lang="en-US" smtClean="0"/>
              <a:t>XDC tools 3.22.01.21</a:t>
            </a:r>
            <a:br>
              <a:rPr lang="en-US" smtClean="0"/>
            </a:br>
            <a:r>
              <a:rPr lang="en-US" sz="1600" smtClean="0">
                <a:hlinkClick r:id="rId5"/>
              </a:rPr>
              <a:t>http://software-dl.ti.com/dsps/dsps_public_sw/sdo_sb/targetcontent/rtsc/3_22_01_21/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15705</TotalTime>
  <Words>278</Words>
  <Application>Microsoft Office PowerPoint</Application>
  <PresentationFormat>On-screen Show (4:3)</PresentationFormat>
  <Paragraphs>112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FinalPowerpoint</vt:lpstr>
      <vt:lpstr>Custom Design</vt:lpstr>
      <vt:lpstr>ti_nda_powerpoint</vt:lpstr>
      <vt:lpstr>Linux C6x Syslink</vt:lpstr>
      <vt:lpstr>Agenda</vt:lpstr>
      <vt:lpstr>What is Syslink?</vt:lpstr>
      <vt:lpstr>Syslink Architecture</vt:lpstr>
      <vt:lpstr>SharedRegion</vt:lpstr>
      <vt:lpstr>What is Syslink-c6x?</vt:lpstr>
      <vt:lpstr>Syslink-c6x Features (1)</vt:lpstr>
      <vt:lpstr>Syslink-c6x Features (2)</vt:lpstr>
      <vt:lpstr>Syslink-c6x Dependency</vt:lpstr>
      <vt:lpstr>Demo</vt:lpstr>
      <vt:lpstr>References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Robert J. Hillard</cp:lastModifiedBy>
  <cp:revision>701</cp:revision>
  <dcterms:created xsi:type="dcterms:W3CDTF">2010-05-24T20:22:24Z</dcterms:created>
  <dcterms:modified xsi:type="dcterms:W3CDTF">2012-10-12T22:42:13Z</dcterms:modified>
</cp:coreProperties>
</file>