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9" r:id="rId2"/>
    <p:sldId id="275" r:id="rId3"/>
    <p:sldId id="303" r:id="rId4"/>
    <p:sldId id="307" r:id="rId5"/>
    <p:sldId id="305" r:id="rId6"/>
    <p:sldId id="306" r:id="rId7"/>
    <p:sldId id="276" r:id="rId8"/>
    <p:sldId id="284" r:id="rId9"/>
    <p:sldId id="277" r:id="rId10"/>
    <p:sldId id="278" r:id="rId11"/>
    <p:sldId id="282" r:id="rId12"/>
    <p:sldId id="279" r:id="rId13"/>
    <p:sldId id="280" r:id="rId14"/>
    <p:sldId id="281" r:id="rId15"/>
    <p:sldId id="286" r:id="rId16"/>
    <p:sldId id="283" r:id="rId17"/>
    <p:sldId id="274" r:id="rId18"/>
    <p:sldId id="263" r:id="rId19"/>
    <p:sldId id="285" r:id="rId20"/>
    <p:sldId id="264" r:id="rId21"/>
    <p:sldId id="266" r:id="rId22"/>
    <p:sldId id="261" r:id="rId23"/>
    <p:sldId id="257" r:id="rId24"/>
    <p:sldId id="267" r:id="rId25"/>
    <p:sldId id="287" r:id="rId26"/>
    <p:sldId id="258" r:id="rId27"/>
    <p:sldId id="260" r:id="rId28"/>
    <p:sldId id="304" r:id="rId29"/>
    <p:sldId id="288" r:id="rId30"/>
    <p:sldId id="289" r:id="rId31"/>
    <p:sldId id="290" r:id="rId32"/>
    <p:sldId id="291" r:id="rId33"/>
    <p:sldId id="308" r:id="rId34"/>
    <p:sldId id="292" r:id="rId35"/>
    <p:sldId id="293" r:id="rId36"/>
    <p:sldId id="294" r:id="rId37"/>
    <p:sldId id="295" r:id="rId38"/>
    <p:sldId id="296" r:id="rId39"/>
    <p:sldId id="297" r:id="rId40"/>
    <p:sldId id="298" r:id="rId41"/>
    <p:sldId id="299" r:id="rId42"/>
    <p:sldId id="300" r:id="rId43"/>
    <p:sldId id="301"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67E145-FD8E-4D85-A51A-7B0AC52EA425}" type="datetimeFigureOut">
              <a:rPr lang="en-US" smtClean="0"/>
              <a:pPr/>
              <a:t>2/18/2013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942CCE-E9B1-4C25-A41F-A2340DDC9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BDFEC6E6-BCD5-4F32-85F3-FB692D89CDBC}" type="slidenum">
              <a:rPr lang="en-US" sz="1200">
                <a:solidFill>
                  <a:srgbClr val="000000"/>
                </a:solidFill>
              </a:rPr>
              <a:pPr defTabSz="917441"/>
              <a:t>3</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12" tIns="45955" rIns="91912" bIns="45955"/>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E484047A-6C0D-454B-AB60-E6B47A1C40F8}" type="slidenum">
              <a:rPr lang="en-US" sz="1200">
                <a:solidFill>
                  <a:srgbClr val="000000"/>
                </a:solidFill>
              </a:rPr>
              <a:pPr defTabSz="917441"/>
              <a:t>4</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F9671649-D823-4BEA-9285-481E35983DE8}" type="slidenum">
              <a:rPr lang="en-US" sz="1200">
                <a:solidFill>
                  <a:srgbClr val="000000"/>
                </a:solidFill>
              </a:rPr>
              <a:pPr defTabSz="91744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25" tIns="45963" rIns="91925" bIns="45963"/>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7EC15-0CB4-4158-B18A-F07C15A4E490}" type="slidenum">
              <a:rPr lang="en-US" smtClean="0"/>
              <a:pPr fontAlgn="base">
                <a:spcBef>
                  <a:spcPct val="0"/>
                </a:spcBef>
                <a:spcAft>
                  <a:spcPct val="0"/>
                </a:spcAft>
                <a:defRPr/>
              </a:pPr>
              <a:t>28</a:t>
            </a:fld>
            <a:endParaRPr lang="en-US" dirty="0" smtClean="0"/>
          </a:p>
        </p:txBody>
      </p:sp>
      <p:sp>
        <p:nvSpPr>
          <p:cNvPr id="35843"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5844" name="Rectangle 3"/>
          <p:cNvSpPr>
            <a:spLocks noGrp="1" noChangeArrowheads="1"/>
          </p:cNvSpPr>
          <p:nvPr>
            <p:ph type="body" idx="1"/>
          </p:nvPr>
        </p:nvSpPr>
        <p:spPr bwMode="auto">
          <a:xfrm>
            <a:off x="936625" y="4414838"/>
            <a:ext cx="5137150" cy="4183062"/>
          </a:xfrm>
          <a:noFill/>
        </p:spPr>
        <p:txBody>
          <a:bodyPr wrap="square" lIns="93768" tIns="46884" rIns="93768" bIns="46884" numCol="1" anchor="t" anchorCtr="0" compatLnSpc="1">
            <a:prstTxWarp prst="textNoShape">
              <a:avLst/>
            </a:prstTxWarp>
          </a:bodyPr>
          <a:lstStyle/>
          <a:p>
            <a:pPr marL="180975" indent="-180975"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29989-46B4-45A8-AC69-5792D16FFC61}" type="datetimeFigureOut">
              <a:rPr lang="en-US" smtClean="0"/>
              <a:pPr/>
              <a:t>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29989-46B4-45A8-AC69-5792D16FFC61}"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29989-46B4-45A8-AC69-5792D16FFC61}" type="datetimeFigureOut">
              <a:rPr lang="en-US" smtClean="0"/>
              <a:pPr/>
              <a:t>2/18/2013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29989-46B4-45A8-AC69-5792D16FFC61}" type="datetimeFigureOut">
              <a:rPr lang="en-US" smtClean="0"/>
              <a:pPr/>
              <a:t>2/18/2013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29989-46B4-45A8-AC69-5792D16FFC61}" type="datetimeFigureOut">
              <a:rPr lang="en-US" smtClean="0"/>
              <a:pPr/>
              <a:t>2/18/2013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29989-46B4-45A8-AC69-5792D16FFC61}" type="datetimeFigureOut">
              <a:rPr lang="en-US" smtClean="0"/>
              <a:pPr/>
              <a:t>2/18/2013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7FEFD-3B40-41FE-8070-0C6A8C39F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sz="3600" b="0" dirty="0" smtClean="0"/>
              <a:t>Extended Memory Controller and the MPAX registers And Cache</a:t>
            </a:r>
          </a:p>
        </p:txBody>
      </p:sp>
      <p:sp>
        <p:nvSpPr>
          <p:cNvPr id="180" name="Subtitle 179"/>
          <p:cNvSpPr>
            <a:spLocks noGrp="1"/>
          </p:cNvSpPr>
          <p:nvPr>
            <p:ph type="subTitle" idx="1"/>
          </p:nvPr>
        </p:nvSpPr>
        <p:spPr/>
        <p:txBody>
          <a:bodyPr/>
          <a:lstStyle/>
          <a:p>
            <a:r>
              <a:rPr lang="en-US" dirty="0" smtClean="0"/>
              <a:t>Multicore programming and Applications</a:t>
            </a:r>
          </a:p>
          <a:p>
            <a:r>
              <a:rPr lang="en-US" dirty="0" smtClean="0"/>
              <a:t>July 2012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Structure of the MPAX registers</a:t>
            </a:r>
            <a:br>
              <a:rPr lang="en-US" sz="3600" dirty="0" smtClean="0"/>
            </a:br>
            <a:r>
              <a:rPr lang="en-US" sz="3600" dirty="0" smtClean="0"/>
              <a:t>(from the CorePac User Guide)</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2209800"/>
            <a:ext cx="8320089" cy="2052638"/>
          </a:xfrm>
          <a:prstGeom prst="rect">
            <a:avLst/>
          </a:prstGeom>
          <a:noFill/>
          <a:ln w="9525">
            <a:noFill/>
            <a:miter lim="800000"/>
            <a:headEnd/>
            <a:tailEnd/>
          </a:ln>
        </p:spPr>
      </p:pic>
      <p:sp>
        <p:nvSpPr>
          <p:cNvPr id="6" name="TextBox 5"/>
          <p:cNvSpPr txBox="1"/>
          <p:nvPr/>
        </p:nvSpPr>
        <p:spPr>
          <a:xfrm>
            <a:off x="1295400" y="4495800"/>
            <a:ext cx="6553200" cy="1200329"/>
          </a:xfrm>
          <a:prstGeom prst="rect">
            <a:avLst/>
          </a:prstGeom>
          <a:noFill/>
        </p:spPr>
        <p:txBody>
          <a:bodyPr wrap="square" rtlCol="0">
            <a:spAutoFit/>
          </a:bodyPr>
          <a:lstStyle/>
          <a:p>
            <a:r>
              <a:rPr lang="en-US" dirty="0" smtClean="0"/>
              <a:t>Segment size can be between 4KB to 4GB (power of 2)</a:t>
            </a:r>
          </a:p>
          <a:p>
            <a:r>
              <a:rPr lang="en-US" dirty="0" smtClean="0"/>
              <a:t>Permissions are for user mode (read, write, execute) and for supervisor mode (read, write, execute)</a:t>
            </a:r>
          </a:p>
          <a:p>
            <a:r>
              <a:rPr lang="en-US" dirty="0" smtClean="0"/>
              <a:t>(Mode is assigned by the operating system, default is supervisor)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MPAX: Typical Use Cases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CorePac MPAX Reset Values</a:t>
            </a:r>
            <a:endParaRPr lang="en-US" sz="3600" dirty="0"/>
          </a:p>
        </p:txBody>
      </p:sp>
      <p:sp>
        <p:nvSpPr>
          <p:cNvPr id="5" name="Rectangle 4"/>
          <p:cNvSpPr/>
          <p:nvPr/>
        </p:nvSpPr>
        <p:spPr>
          <a:xfrm>
            <a:off x="914400" y="1447800"/>
            <a:ext cx="7239000" cy="3785652"/>
          </a:xfrm>
          <a:prstGeom prst="rect">
            <a:avLst/>
          </a:prstGeom>
        </p:spPr>
        <p:txBody>
          <a:bodyPr wrap="square">
            <a:spAutoFit/>
          </a:bodyPr>
          <a:lstStyle/>
          <a:p>
            <a:r>
              <a:rPr lang="en-US" sz="2000" dirty="0"/>
              <a:t>The XMC configures MPAX segments 0 and 1 so that C66x CorePac can access </a:t>
            </a:r>
            <a:r>
              <a:rPr lang="en-US" sz="2000" dirty="0" smtClean="0"/>
              <a:t>system memory</a:t>
            </a:r>
          </a:p>
          <a:p>
            <a:endParaRPr lang="en-US" sz="2000" dirty="0" smtClean="0"/>
          </a:p>
          <a:p>
            <a:r>
              <a:rPr lang="en-US" sz="2000" dirty="0" smtClean="0"/>
              <a:t>Segment 0 power up configure it to address all internal memories (up to address 0x7fff ffff) to the same memory</a:t>
            </a:r>
          </a:p>
          <a:p>
            <a:endParaRPr lang="en-US" sz="2000" dirty="0"/>
          </a:p>
          <a:p>
            <a:r>
              <a:rPr lang="en-US" sz="2000" dirty="0" smtClean="0"/>
              <a:t>The </a:t>
            </a:r>
            <a:r>
              <a:rPr lang="en-US" sz="2000" dirty="0"/>
              <a:t>power up configuration is that segment 1 remaps 8000_0000 </a:t>
            </a:r>
            <a:r>
              <a:rPr lang="en-US" sz="2000" dirty="0" smtClean="0"/>
              <a:t>– FFFF_FFFF </a:t>
            </a:r>
            <a:r>
              <a:rPr lang="en-US" sz="2000" dirty="0"/>
              <a:t>in C66x </a:t>
            </a:r>
            <a:r>
              <a:rPr lang="en-US" sz="2000" dirty="0" err="1"/>
              <a:t>CorePac’s</a:t>
            </a:r>
            <a:r>
              <a:rPr lang="en-US" sz="2000" dirty="0"/>
              <a:t> address space to 8:0000_0000 – 8:7FFF_FFFF in </a:t>
            </a:r>
            <a:r>
              <a:rPr lang="en-US" sz="2000" dirty="0" smtClean="0"/>
              <a:t>the system </a:t>
            </a:r>
            <a:r>
              <a:rPr lang="en-US" sz="2000" dirty="0"/>
              <a:t>address </a:t>
            </a:r>
            <a:r>
              <a:rPr lang="en-US" sz="2000" dirty="0" smtClean="0"/>
              <a:t>map</a:t>
            </a:r>
          </a:p>
          <a:p>
            <a:endParaRPr lang="en-US" sz="2000" dirty="0"/>
          </a:p>
          <a:p>
            <a:r>
              <a:rPr lang="en-US" sz="2000" dirty="0" smtClean="0"/>
              <a:t>This </a:t>
            </a:r>
            <a:r>
              <a:rPr lang="en-US" sz="2000" dirty="0"/>
              <a:t>corresponds to the first 2GB of address space dedicated </a:t>
            </a:r>
            <a:r>
              <a:rPr lang="en-US" sz="2000" dirty="0" smtClean="0"/>
              <a:t>to EMIF </a:t>
            </a:r>
            <a:r>
              <a:rPr lang="en-US" sz="2000" dirty="0"/>
              <a:t>by the MSMC controller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 </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The protection Part</a:t>
            </a:r>
            <a:endParaRPr lang="en-US" sz="3600" dirty="0"/>
          </a:p>
        </p:txBody>
      </p:sp>
      <p:sp>
        <p:nvSpPr>
          <p:cNvPr id="5" name="Rectangle 4"/>
          <p:cNvSpPr/>
          <p:nvPr/>
        </p:nvSpPr>
        <p:spPr>
          <a:xfrm>
            <a:off x="838200" y="2743200"/>
            <a:ext cx="7239000" cy="1323439"/>
          </a:xfrm>
          <a:prstGeom prst="rect">
            <a:avLst/>
          </a:prstGeom>
        </p:spPr>
        <p:txBody>
          <a:bodyPr wrap="square">
            <a:spAutoFit/>
          </a:bodyPr>
          <a:lstStyle/>
          <a:p>
            <a:r>
              <a:rPr lang="en-US" sz="2000" dirty="0" smtClean="0"/>
              <a:t>What happen if the application tries to access logical memory that the MPAX register does not have?</a:t>
            </a:r>
          </a:p>
          <a:p>
            <a:endParaRPr lang="en-US" sz="2000" dirty="0" smtClean="0"/>
          </a:p>
          <a:p>
            <a:r>
              <a:rPr lang="en-US" sz="2000" dirty="0" smtClean="0"/>
              <a:t>A fault event will be generated – Software decide what to do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dirty="0" smtClean="0"/>
              <a:t>Teranet and CorePac Access </a:t>
            </a:r>
            <a:r>
              <a:rPr lang="en-US" sz="3600" b="0" dirty="0" smtClean="0"/>
              <a:t>MSMC</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 note about Privilege ID in keyStone devices </a:t>
            </a:r>
            <a:endParaRPr lang="en-US" sz="3600" dirty="0"/>
          </a:p>
        </p:txBody>
      </p:sp>
      <p:sp>
        <p:nvSpPr>
          <p:cNvPr id="5" name="Rectangle 4"/>
          <p:cNvSpPr/>
          <p:nvPr/>
        </p:nvSpPr>
        <p:spPr>
          <a:xfrm>
            <a:off x="914400" y="2274838"/>
            <a:ext cx="7239000" cy="3416320"/>
          </a:xfrm>
          <a:prstGeom prst="rect">
            <a:avLst/>
          </a:prstGeom>
        </p:spPr>
        <p:txBody>
          <a:bodyPr wrap="square">
            <a:spAutoFit/>
          </a:bodyPr>
          <a:lstStyle/>
          <a:p>
            <a:r>
              <a:rPr lang="en-US" sz="2400" dirty="0"/>
              <a:t>Each C66x </a:t>
            </a:r>
            <a:r>
              <a:rPr lang="en-US" sz="2400" dirty="0" smtClean="0"/>
              <a:t>Core </a:t>
            </a:r>
            <a:r>
              <a:rPr lang="en-US" sz="2400" dirty="0"/>
              <a:t>is assigned a unique privilege ID (PrivID) </a:t>
            </a:r>
            <a:r>
              <a:rPr lang="en-US" sz="2400" dirty="0" smtClean="0"/>
              <a:t>value</a:t>
            </a:r>
          </a:p>
          <a:p>
            <a:endParaRPr lang="en-US" sz="2400" dirty="0" smtClean="0"/>
          </a:p>
          <a:p>
            <a:r>
              <a:rPr lang="en-US" sz="2400" dirty="0" smtClean="0"/>
              <a:t>Data </a:t>
            </a:r>
            <a:r>
              <a:rPr lang="en-US" sz="2400" dirty="0"/>
              <a:t>I/O masters are assigned one </a:t>
            </a:r>
            <a:r>
              <a:rPr lang="en-US" sz="2400" dirty="0" smtClean="0"/>
              <a:t>PrivID, with </a:t>
            </a:r>
            <a:r>
              <a:rPr lang="en-US" sz="2400" dirty="0"/>
              <a:t>the exception of the EDMA, which inherits the PrivID value of the master that configures it for each transfer</a:t>
            </a:r>
            <a:r>
              <a:rPr lang="en-US" sz="2400" dirty="0" smtClean="0"/>
              <a:t>.</a:t>
            </a:r>
          </a:p>
          <a:p>
            <a:endParaRPr lang="en-US" sz="2400" dirty="0"/>
          </a:p>
          <a:p>
            <a:r>
              <a:rPr lang="en-US" sz="2400" dirty="0"/>
              <a:t>There are 16 total PrivID values supported in KeyStone devices</a:t>
            </a:r>
            <a:r>
              <a:rPr lang="en-US"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Privilege ID Settings</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r>
              <a:rPr lang="en-US" sz="2800" dirty="0" smtClean="0"/>
              <a:t>A little reminder of the 6678</a:t>
            </a:r>
          </a:p>
          <a:p>
            <a:r>
              <a:rPr lang="en-US" sz="2800" dirty="0" smtClean="0"/>
              <a:t>Purpose </a:t>
            </a:r>
            <a:r>
              <a:rPr lang="en-US" sz="2800" dirty="0" smtClean="0"/>
              <a:t>of MPAX part of XMC</a:t>
            </a:r>
          </a:p>
          <a:p>
            <a:r>
              <a:rPr lang="en-US" sz="2800" dirty="0" smtClean="0"/>
              <a:t>CorePac MPAX registers</a:t>
            </a:r>
          </a:p>
          <a:p>
            <a:r>
              <a:rPr lang="en-US" sz="2800" dirty="0" smtClean="0"/>
              <a:t>CorePac MAR registers</a:t>
            </a:r>
          </a:p>
          <a:p>
            <a:r>
              <a:rPr lang="en-US" sz="2800" dirty="0" smtClean="0"/>
              <a:t>Teranet Access MPAX registers</a:t>
            </a:r>
          </a:p>
          <a:p>
            <a:r>
              <a:rPr lang="en-US" sz="2800" dirty="0" smtClean="0"/>
              <a:t>Real code </a:t>
            </a:r>
            <a:r>
              <a:rPr lang="en-US" sz="2800" dirty="0" smtClean="0"/>
              <a:t>examples</a:t>
            </a:r>
          </a:p>
          <a:p>
            <a:r>
              <a:rPr lang="en-US" sz="2800" dirty="0" smtClean="0"/>
              <a:t>EDMA and cache usage</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Access the MSMC from the Teranet (MSMC slave ports)</a:t>
            </a:r>
            <a:endParaRPr lang="en-US" sz="3600" dirty="0"/>
          </a:p>
        </p:txBody>
      </p:sp>
      <p:sp>
        <p:nvSpPr>
          <p:cNvPr id="5" name="Rectangle 4"/>
          <p:cNvSpPr/>
          <p:nvPr/>
        </p:nvSpPr>
        <p:spPr>
          <a:xfrm>
            <a:off x="762000" y="1524000"/>
            <a:ext cx="7239000" cy="4862870"/>
          </a:xfrm>
          <a:prstGeom prst="rect">
            <a:avLst/>
          </a:prstGeom>
        </p:spPr>
        <p:txBody>
          <a:bodyPr wrap="square">
            <a:spAutoFit/>
          </a:bodyPr>
          <a:lstStyle/>
          <a:p>
            <a:endParaRPr lang="en-US" sz="2400" dirty="0" smtClean="0"/>
          </a:p>
          <a:p>
            <a:r>
              <a:rPr lang="en-US" sz="2200" dirty="0" smtClean="0"/>
              <a:t>SES (slave port External Memory) access addresses 0x8000 0000 to address 0xffff ffff</a:t>
            </a:r>
          </a:p>
          <a:p>
            <a:endParaRPr lang="en-US" sz="2200" dirty="0" smtClean="0"/>
          </a:p>
          <a:p>
            <a:r>
              <a:rPr lang="en-US" sz="2200" dirty="0" smtClean="0"/>
              <a:t>SMS (slave port Shared SRAM) access addresses  0x0c000 0000 to 0x7fff ffff</a:t>
            </a:r>
          </a:p>
          <a:p>
            <a:endParaRPr lang="en-US" sz="2200" dirty="0" smtClean="0"/>
          </a:p>
          <a:p>
            <a:r>
              <a:rPr lang="en-US" sz="2200" dirty="0" smtClean="0"/>
              <a:t>For access via the TeraNet, there are 16 sets of MPAX registers for System Slave Memory port and 16 sets of MPAX register for System Slave External port. Each set has 8 registers (8 for SES set and 8 for SMS set)</a:t>
            </a:r>
          </a:p>
          <a:p>
            <a:endParaRPr lang="en-US" sz="2200" dirty="0"/>
          </a:p>
          <a:p>
            <a:r>
              <a:rPr lang="en-US" sz="2200" dirty="0" smtClean="0"/>
              <a:t>Each one set of the 16 sets corresponds to a different Privilege ID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SES and SMS PMAX Reset Values</a:t>
            </a:r>
            <a:endParaRPr lang="en-US" sz="3600" dirty="0"/>
          </a:p>
        </p:txBody>
      </p:sp>
      <p:sp>
        <p:nvSpPr>
          <p:cNvPr id="5" name="Rectangle 4"/>
          <p:cNvSpPr/>
          <p:nvPr/>
        </p:nvSpPr>
        <p:spPr>
          <a:xfrm>
            <a:off x="914400" y="1447800"/>
            <a:ext cx="7239000" cy="4801314"/>
          </a:xfrm>
          <a:prstGeom prst="rect">
            <a:avLst/>
          </a:prstGeom>
        </p:spPr>
        <p:txBody>
          <a:bodyPr wrap="square">
            <a:spAutoFit/>
          </a:bodyPr>
          <a:lstStyle/>
          <a:p>
            <a:r>
              <a:rPr lang="en-US" dirty="0" smtClean="0"/>
              <a:t>At </a:t>
            </a:r>
            <a:r>
              <a:rPr lang="en-US" dirty="0"/>
              <a:t>reset, the MPAX segment 0 register pair has initial values that set up </a:t>
            </a:r>
            <a:r>
              <a:rPr lang="en-US" dirty="0" smtClean="0"/>
              <a:t>unrestricted  access </a:t>
            </a:r>
            <a:r>
              <a:rPr lang="en-US" dirty="0"/>
              <a:t>to the full MSMC SRAM address space and 2 GB of the EMIF address space</a:t>
            </a:r>
            <a:r>
              <a:rPr lang="en-US" dirty="0" smtClean="0"/>
              <a:t>.</a:t>
            </a:r>
          </a:p>
          <a:p>
            <a:r>
              <a:rPr lang="en-US" dirty="0" smtClean="0"/>
              <a:t> All other </a:t>
            </a:r>
            <a:r>
              <a:rPr lang="en-US" dirty="0"/>
              <a:t>segments come up with the </a:t>
            </a:r>
            <a:r>
              <a:rPr lang="en-US" dirty="0" smtClean="0"/>
              <a:t>permission bits and </a:t>
            </a:r>
            <a:r>
              <a:rPr lang="en-US" dirty="0"/>
              <a:t>size set to 0 </a:t>
            </a:r>
            <a:endParaRPr lang="en-US" dirty="0" smtClean="0"/>
          </a:p>
          <a:p>
            <a:endParaRPr lang="en-US" dirty="0" smtClean="0"/>
          </a:p>
          <a:p>
            <a:r>
              <a:rPr lang="en-US" dirty="0" smtClean="0"/>
              <a:t>For </a:t>
            </a:r>
            <a:r>
              <a:rPr lang="en-US" dirty="0"/>
              <a:t>each PrivID, SMS_MPAXH[0] is reset to 0x0C000017 and </a:t>
            </a:r>
            <a:r>
              <a:rPr lang="en-US" dirty="0" smtClean="0"/>
              <a:t>SMS_MPAXL[0] is </a:t>
            </a:r>
            <a:r>
              <a:rPr lang="en-US" dirty="0"/>
              <a:t>reset to 0x00C000BF, (i.e., segment 0 is sized to 16 MB and matches </a:t>
            </a:r>
            <a:r>
              <a:rPr lang="en-US" dirty="0" smtClean="0"/>
              <a:t>any accesses </a:t>
            </a:r>
            <a:r>
              <a:rPr lang="en-US" dirty="0"/>
              <a:t>to the address range 0x0CXXXXXX).</a:t>
            </a:r>
          </a:p>
          <a:p>
            <a:endParaRPr lang="en-US" dirty="0" smtClean="0"/>
          </a:p>
          <a:p>
            <a:r>
              <a:rPr lang="en-US" dirty="0" smtClean="0"/>
              <a:t>For </a:t>
            </a:r>
            <a:r>
              <a:rPr lang="en-US" dirty="0"/>
              <a:t>each PrivID, SES_MPAXH[0] is reset to 0x8000001E and SES_MPAXL[0] </a:t>
            </a:r>
            <a:r>
              <a:rPr lang="en-US" dirty="0" smtClean="0"/>
              <a:t>is reset </a:t>
            </a:r>
            <a:r>
              <a:rPr lang="en-US" dirty="0"/>
              <a:t>to 0x800000BF, (i.e., the segment 0 is sized to 2 GB and matches any </a:t>
            </a:r>
            <a:r>
              <a:rPr lang="en-US" dirty="0" smtClean="0"/>
              <a:t>accesses to </a:t>
            </a:r>
            <a:r>
              <a:rPr lang="en-US" dirty="0"/>
              <a:t>the address range 0x8XXXXXXX). This 2 GB space starts at the </a:t>
            </a:r>
            <a:r>
              <a:rPr lang="en-US" dirty="0" smtClean="0"/>
              <a:t>external memory </a:t>
            </a:r>
            <a:r>
              <a:rPr lang="en-US" dirty="0"/>
              <a:t>base address of 0x80000000</a:t>
            </a:r>
            <a:r>
              <a:rPr lang="en-US" dirty="0" smtClean="0"/>
              <a:t>.</a:t>
            </a:r>
          </a:p>
          <a:p>
            <a:endParaRPr lang="en-US" dirty="0"/>
          </a:p>
          <a:p>
            <a:r>
              <a:rPr lang="en-US" dirty="0" smtClean="0"/>
              <a:t>SMS_MPAXH </a:t>
            </a:r>
            <a:r>
              <a:rPr lang="en-US" dirty="0"/>
              <a:t>and SMS_MPAXL for segments 1 through 7 come out of reset </a:t>
            </a:r>
            <a:r>
              <a:rPr lang="en-US" dirty="0" smtClean="0"/>
              <a:t>as 0x0C000000 </a:t>
            </a:r>
            <a:r>
              <a:rPr lang="en-US" dirty="0"/>
              <a:t>and 0x00C00000 respectively. SES_MPAXH and SES_MPAXL </a:t>
            </a:r>
            <a:r>
              <a:rPr lang="en-US" dirty="0" smtClean="0"/>
              <a:t>for segments </a:t>
            </a:r>
            <a:r>
              <a:rPr lang="en-US" dirty="0"/>
              <a:t>1 through 7 come out of reset as all zeros.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6" name="Rectangle 5"/>
          <p:cNvSpPr/>
          <p:nvPr/>
        </p:nvSpPr>
        <p:spPr>
          <a:xfrm>
            <a:off x="152400" y="990600"/>
            <a:ext cx="3429000" cy="4524315"/>
          </a:xfrm>
          <a:prstGeom prst="rect">
            <a:avLst/>
          </a:prstGeom>
        </p:spPr>
        <p:txBody>
          <a:bodyPr wrap="square">
            <a:spAutoFit/>
          </a:bodyPr>
          <a:lstStyle/>
          <a:p>
            <a:r>
              <a:rPr lang="en-US" sz="1600" dirty="0"/>
              <a:t>// Map 1 MB from 0x8810_0000 to 0x0_0C00_0000 (XMC)</a:t>
            </a:r>
          </a:p>
          <a:p>
            <a:r>
              <a:rPr lang="en-US" sz="1600" dirty="0"/>
              <a:t>// Use </a:t>
            </a:r>
            <a:r>
              <a:rPr lang="en-US" sz="1600" dirty="0" smtClean="0"/>
              <a:t>segment 3 – can use any segment</a:t>
            </a:r>
            <a:endParaRPr lang="en-US" sz="1600" dirty="0"/>
          </a:p>
          <a:p>
            <a:r>
              <a:rPr lang="en-US" sz="1600" dirty="0"/>
              <a:t>    </a:t>
            </a:r>
            <a:r>
              <a:rPr lang="en-US" sz="1600" dirty="0" err="1"/>
              <a:t>lvMpaxh.segSize</a:t>
            </a:r>
            <a:r>
              <a:rPr lang="en-US" sz="1600" dirty="0"/>
              <a:t> = 0x13; // 1 </a:t>
            </a:r>
            <a:r>
              <a:rPr lang="en-US" sz="1600" dirty="0" smtClean="0"/>
              <a:t>MB see table 7-4</a:t>
            </a:r>
            <a:endParaRPr lang="en-US" sz="1600" dirty="0"/>
          </a:p>
          <a:p>
            <a:r>
              <a:rPr lang="en-US" sz="1600" dirty="0"/>
              <a:t>    </a:t>
            </a:r>
            <a:r>
              <a:rPr lang="en-US" sz="1600" dirty="0" err="1"/>
              <a:t>lvMpaxh.bAddr</a:t>
            </a:r>
            <a:r>
              <a:rPr lang="en-US" sz="1600" dirty="0"/>
              <a:t> = 0x88100; // 32-bit address &gt;&gt; 12</a:t>
            </a:r>
          </a:p>
          <a:p>
            <a:r>
              <a:rPr lang="en-US" sz="1600" dirty="0"/>
              <a:t>CSL_XMC_setXMPAXH(3,&amp;lvMpaxh);</a:t>
            </a:r>
          </a:p>
          <a:p>
            <a:r>
              <a:rPr lang="en-US" sz="1600" dirty="0" err="1"/>
              <a:t>lvMpaxl.ux</a:t>
            </a:r>
            <a:r>
              <a:rPr lang="en-US" sz="1600" dirty="0"/>
              <a:t> = 1;</a:t>
            </a:r>
          </a:p>
          <a:p>
            <a:r>
              <a:rPr lang="en-US" sz="1600" dirty="0" err="1"/>
              <a:t>lvMpaxl.uw</a:t>
            </a:r>
            <a:r>
              <a:rPr lang="en-US" sz="1600" dirty="0"/>
              <a:t> = 1;</a:t>
            </a:r>
          </a:p>
          <a:p>
            <a:r>
              <a:rPr lang="en-US" sz="1600" dirty="0" err="1"/>
              <a:t>lvMpaxl.ur</a:t>
            </a:r>
            <a:r>
              <a:rPr lang="en-US" sz="1600" dirty="0"/>
              <a:t> = 1;</a:t>
            </a:r>
          </a:p>
          <a:p>
            <a:r>
              <a:rPr lang="en-US" sz="1600" dirty="0" err="1"/>
              <a:t>lvMpaxl.sx</a:t>
            </a:r>
            <a:r>
              <a:rPr lang="en-US" sz="1600" dirty="0"/>
              <a:t> = 1;</a:t>
            </a:r>
          </a:p>
          <a:p>
            <a:r>
              <a:rPr lang="en-US" sz="1600" dirty="0" err="1"/>
              <a:t>lvMpaxl.sw</a:t>
            </a:r>
            <a:r>
              <a:rPr lang="en-US" sz="1600" dirty="0"/>
              <a:t> = 1;</a:t>
            </a:r>
          </a:p>
          <a:p>
            <a:r>
              <a:rPr lang="en-US" sz="1600" dirty="0"/>
              <a:t>lvMpaxl.sr = 1;</a:t>
            </a:r>
          </a:p>
          <a:p>
            <a:r>
              <a:rPr lang="en-US" sz="1600" dirty="0" err="1"/>
              <a:t>lvMpaxl.rAddr</a:t>
            </a:r>
            <a:r>
              <a:rPr lang="en-US" sz="1600" dirty="0"/>
              <a:t> = 0x00C000; // 36-bit address &gt;&gt; 12</a:t>
            </a:r>
          </a:p>
          <a:p>
            <a:r>
              <a:rPr lang="en-US" sz="1600" dirty="0"/>
              <a:t>CSL_XMC_setXMPAXL(3,&amp;lvMpaxl);</a:t>
            </a:r>
          </a:p>
        </p:txBody>
      </p:sp>
      <p:grpSp>
        <p:nvGrpSpPr>
          <p:cNvPr id="73" name="Group 88"/>
          <p:cNvGrpSpPr/>
          <p:nvPr/>
        </p:nvGrpSpPr>
        <p:grpSpPr>
          <a:xfrm>
            <a:off x="2895600"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93"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9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92491"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95800"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34200" y="5105400"/>
            <a:ext cx="9144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7010400" y="4953000"/>
            <a:ext cx="838200" cy="15240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5" name="Rectangle 4"/>
          <p:cNvSpPr/>
          <p:nvPr/>
        </p:nvSpPr>
        <p:spPr>
          <a:xfrm>
            <a:off x="533400" y="1447800"/>
            <a:ext cx="7696200" cy="3693319"/>
          </a:xfrm>
          <a:prstGeom prst="rect">
            <a:avLst/>
          </a:prstGeom>
        </p:spPr>
        <p:txBody>
          <a:bodyPr wrap="square">
            <a:spAutoFit/>
          </a:bodyPr>
          <a:lstStyle/>
          <a:p>
            <a:r>
              <a:rPr lang="en-US" dirty="0"/>
              <a:t>// Map 4 KB from 0x2100_0000 to 0x1_0000_0000 (XMC)</a:t>
            </a:r>
          </a:p>
          <a:p>
            <a:r>
              <a:rPr lang="en-US" dirty="0"/>
              <a:t>// Use segment </a:t>
            </a:r>
            <a:r>
              <a:rPr lang="en-US" dirty="0" smtClean="0"/>
              <a:t>2 or any other segment </a:t>
            </a:r>
            <a:endParaRPr lang="en-US" dirty="0"/>
          </a:p>
          <a:p>
            <a:r>
              <a:rPr lang="en-US" dirty="0"/>
              <a:t>    </a:t>
            </a:r>
            <a:r>
              <a:rPr lang="en-US" dirty="0" err="1"/>
              <a:t>lvMpaxh.segSize</a:t>
            </a:r>
            <a:r>
              <a:rPr lang="en-US" dirty="0"/>
              <a:t> = 0xB; // 4 </a:t>
            </a:r>
            <a:r>
              <a:rPr lang="en-US" dirty="0" smtClean="0"/>
              <a:t>KB – see table 7-4 of CorePac</a:t>
            </a:r>
            <a:endParaRPr lang="en-US" dirty="0"/>
          </a:p>
          <a:p>
            <a:r>
              <a:rPr lang="en-US" dirty="0"/>
              <a:t>    </a:t>
            </a:r>
            <a:r>
              <a:rPr lang="en-US" dirty="0" err="1"/>
              <a:t>lvMpaxh.bAddr</a:t>
            </a:r>
            <a:r>
              <a:rPr lang="en-US" dirty="0"/>
              <a:t> = 0x21000; // 32-bit address &gt;&gt; 12</a:t>
            </a:r>
          </a:p>
          <a:p>
            <a:r>
              <a:rPr lang="en-US" dirty="0"/>
              <a:t>CSL_XMC_setXMPAXH(2,&amp;lvMpaxh);</a:t>
            </a:r>
          </a:p>
          <a:p>
            <a:r>
              <a:rPr lang="en-US" dirty="0" err="1"/>
              <a:t>lvMpaxl.ux</a:t>
            </a:r>
            <a:r>
              <a:rPr lang="en-US" dirty="0"/>
              <a:t> = 1;</a:t>
            </a:r>
          </a:p>
          <a:p>
            <a:r>
              <a:rPr lang="en-US" dirty="0" err="1"/>
              <a:t>lvMpaxl.uw</a:t>
            </a:r>
            <a:r>
              <a:rPr lang="en-US" dirty="0"/>
              <a:t> = 1;</a:t>
            </a:r>
          </a:p>
          <a:p>
            <a:r>
              <a:rPr lang="en-US" dirty="0" err="1"/>
              <a:t>lvMpaxl.ur</a:t>
            </a:r>
            <a:r>
              <a:rPr lang="en-US" dirty="0"/>
              <a:t> = 1;</a:t>
            </a:r>
          </a:p>
          <a:p>
            <a:r>
              <a:rPr lang="en-US" dirty="0" err="1"/>
              <a:t>lvMpaxl.sx</a:t>
            </a:r>
            <a:r>
              <a:rPr lang="en-US" dirty="0"/>
              <a:t> = 1;</a:t>
            </a:r>
          </a:p>
          <a:p>
            <a:r>
              <a:rPr lang="en-US" dirty="0" err="1"/>
              <a:t>lvMpaxl.sw</a:t>
            </a:r>
            <a:r>
              <a:rPr lang="en-US" dirty="0"/>
              <a:t> = 1;</a:t>
            </a:r>
          </a:p>
          <a:p>
            <a:r>
              <a:rPr lang="en-US" dirty="0"/>
              <a:t>lvMpaxl.sr = 1;</a:t>
            </a:r>
          </a:p>
          <a:p>
            <a:r>
              <a:rPr lang="en-US" dirty="0" err="1"/>
              <a:t>lvMpaxl.rAddr</a:t>
            </a:r>
            <a:r>
              <a:rPr lang="en-US" dirty="0"/>
              <a:t> = 0x100000; // 36-bit address &gt;&gt; 12</a:t>
            </a:r>
          </a:p>
          <a:p>
            <a:r>
              <a:rPr lang="en-US" dirty="0"/>
              <a:t>CSL_XMC_setXMPAXL(2,&amp;lvMpaxl);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MPAX registers for 1GB for each core</a:t>
            </a:r>
            <a:endParaRPr lang="en-US" sz="3600" dirty="0"/>
          </a:p>
        </p:txBody>
      </p:sp>
      <p:sp>
        <p:nvSpPr>
          <p:cNvPr id="5" name="Rectangle 4"/>
          <p:cNvSpPr/>
          <p:nvPr/>
        </p:nvSpPr>
        <p:spPr>
          <a:xfrm>
            <a:off x="533400" y="1524000"/>
            <a:ext cx="7696200" cy="5016758"/>
          </a:xfrm>
          <a:prstGeom prst="rect">
            <a:avLst/>
          </a:prstGeom>
        </p:spPr>
        <p:txBody>
          <a:bodyPr wrap="square">
            <a:spAutoFit/>
          </a:bodyPr>
          <a:lstStyle/>
          <a:p>
            <a:r>
              <a:rPr lang="en-US" sz="2000" dirty="0" smtClean="0"/>
              <a:t>// Map 1 GB from 0x8000_0000 to 8 different addresses in the external memory</a:t>
            </a:r>
          </a:p>
          <a:p>
            <a:r>
              <a:rPr lang="en-US" sz="2000" dirty="0" smtClean="0"/>
              <a:t>// The purpose is to give each core different physical address but have the same logical address</a:t>
            </a:r>
          </a:p>
          <a:p>
            <a:r>
              <a:rPr lang="en-US" sz="2000" dirty="0" err="1" smtClean="0"/>
              <a:t>lvSesMpaxh.segSz</a:t>
            </a:r>
            <a:r>
              <a:rPr lang="en-US" sz="2000" dirty="0" smtClean="0"/>
              <a:t> = 0x1D;  //  1GB   </a:t>
            </a:r>
          </a:p>
          <a:p>
            <a:r>
              <a:rPr lang="en-US" sz="2000" dirty="0" smtClean="0"/>
              <a:t>    </a:t>
            </a:r>
            <a:r>
              <a:rPr lang="en-US" sz="2000" dirty="0" err="1" smtClean="0"/>
              <a:t>lvSesMpaxh.baddr</a:t>
            </a:r>
            <a:r>
              <a:rPr lang="en-US" sz="2000" dirty="0" smtClean="0"/>
              <a:t> = 0x2; // 0x8000 0000 32-bit address &gt;&gt; 30</a:t>
            </a:r>
          </a:p>
          <a:p>
            <a:r>
              <a:rPr lang="en-US" sz="2000" dirty="0" err="1" smtClean="0"/>
              <a:t>CSL_MSMC_setSESMPAXH</a:t>
            </a:r>
            <a:r>
              <a:rPr lang="en-US" sz="2000" dirty="0" smtClean="0"/>
              <a:t>(10,2,&amp;lvSesMpaxh);</a:t>
            </a:r>
          </a:p>
          <a:p>
            <a:r>
              <a:rPr lang="en-US" sz="2000" dirty="0" smtClean="0"/>
              <a:t>//   For each core chose a different setting, start at core 0</a:t>
            </a:r>
          </a:p>
          <a:p>
            <a:r>
              <a:rPr lang="en-US" sz="2000" dirty="0" err="1" smtClean="0"/>
              <a:t>lvSesMpaxl.raddr</a:t>
            </a:r>
            <a:r>
              <a:rPr lang="en-US" sz="2000" dirty="0" smtClean="0"/>
              <a:t> = 0x20; // 8 0000 0000 36-bit  &gt;&gt; 30   core 0</a:t>
            </a:r>
          </a:p>
          <a:p>
            <a:r>
              <a:rPr lang="en-US" sz="2000" dirty="0" err="1" smtClean="0"/>
              <a:t>lvSesMpaxl.raddr</a:t>
            </a:r>
            <a:r>
              <a:rPr lang="en-US" sz="2000" dirty="0" smtClean="0"/>
              <a:t> = 0x21; // 8 4000 0000 36-bit  &gt;&gt; 30  core 1</a:t>
            </a:r>
          </a:p>
          <a:p>
            <a:r>
              <a:rPr lang="en-US" sz="2000" dirty="0" err="1" smtClean="0"/>
              <a:t>lvSesMpaxl.raddr</a:t>
            </a:r>
            <a:r>
              <a:rPr lang="en-US" sz="2000" dirty="0" smtClean="0"/>
              <a:t> = 0x22; // 8 8000 0000 36-bit  &gt;&gt; 30  core 2</a:t>
            </a:r>
          </a:p>
          <a:p>
            <a:r>
              <a:rPr lang="en-US" sz="2000" dirty="0" err="1" smtClean="0"/>
              <a:t>lvSesMpaxl.raddr</a:t>
            </a:r>
            <a:r>
              <a:rPr lang="en-US" sz="2000" dirty="0" smtClean="0"/>
              <a:t> = 0x23; // 8 C000 0000 36-bit  &gt;&gt; 30  core 3</a:t>
            </a:r>
          </a:p>
          <a:p>
            <a:r>
              <a:rPr lang="en-US" sz="2000" dirty="0" smtClean="0"/>
              <a:t>…</a:t>
            </a:r>
          </a:p>
          <a:p>
            <a:r>
              <a:rPr lang="en-US" sz="2000" dirty="0" err="1" smtClean="0"/>
              <a:t>lvSesMpaxl.raddr</a:t>
            </a:r>
            <a:r>
              <a:rPr lang="en-US" sz="2000" dirty="0" smtClean="0"/>
              <a:t> = 0x27; // 9 C000 0000 36-bit &gt;&gt; 30  core 7</a:t>
            </a:r>
          </a:p>
          <a:p>
            <a:endParaRPr lang="en-US" sz="2000" dirty="0" smtClean="0"/>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fontScale="90000"/>
          </a:bodyPr>
          <a:lstStyle/>
          <a:p>
            <a:r>
              <a:rPr lang="en-US" sz="3600" dirty="0" smtClean="0"/>
              <a:t>Configure the SES MPAX registers for Non cached 1M of MSMC shared memory– actual code</a:t>
            </a:r>
            <a:endParaRPr lang="en-US" sz="3600" dirty="0"/>
          </a:p>
        </p:txBody>
      </p:sp>
      <p:sp>
        <p:nvSpPr>
          <p:cNvPr id="5" name="Rectangle 4"/>
          <p:cNvSpPr/>
          <p:nvPr/>
        </p:nvSpPr>
        <p:spPr>
          <a:xfrm>
            <a:off x="533400" y="1981200"/>
            <a:ext cx="7696200" cy="4401205"/>
          </a:xfrm>
          <a:prstGeom prst="rect">
            <a:avLst/>
          </a:prstGeom>
        </p:spPr>
        <p:txBody>
          <a:bodyPr wrap="square">
            <a:spAutoFit/>
          </a:bodyPr>
          <a:lstStyle/>
          <a:p>
            <a:r>
              <a:rPr lang="en-US" sz="2000" dirty="0" smtClean="0"/>
              <a:t>// Map 1 MB from 0x8800_0000 to 0x0_0C10_0000 (MSMC)</a:t>
            </a:r>
          </a:p>
          <a:p>
            <a:r>
              <a:rPr lang="en-US" sz="2000" dirty="0" smtClean="0"/>
              <a:t>// The purpose is to reach MSMC that is not cacheable or pre-fetch</a:t>
            </a:r>
          </a:p>
          <a:p>
            <a:r>
              <a:rPr lang="en-US" sz="2000" dirty="0" smtClean="0"/>
              <a:t>//See MAR registers later</a:t>
            </a:r>
          </a:p>
          <a:p>
            <a:r>
              <a:rPr lang="en-US" sz="2000" dirty="0" smtClean="0"/>
              <a:t>    </a:t>
            </a:r>
            <a:r>
              <a:rPr lang="en-US" sz="2000" dirty="0" err="1" smtClean="0"/>
              <a:t>lvSesMpaxh.segSz</a:t>
            </a:r>
            <a:r>
              <a:rPr lang="en-US" sz="2000" dirty="0" smtClean="0"/>
              <a:t> = 0x13;</a:t>
            </a:r>
          </a:p>
          <a:p>
            <a:r>
              <a:rPr lang="en-US" sz="2000" dirty="0" smtClean="0"/>
              <a:t>    </a:t>
            </a:r>
            <a:r>
              <a:rPr lang="en-US" sz="2000" dirty="0" err="1" smtClean="0"/>
              <a:t>lvSesMpaxh.baddr</a:t>
            </a:r>
            <a:r>
              <a:rPr lang="en-US" sz="2000" dirty="0" smtClean="0"/>
              <a:t> = 0x88100; // 32-bit address &gt;&gt; 12</a:t>
            </a:r>
          </a:p>
          <a:p>
            <a:r>
              <a:rPr lang="en-US" sz="2000" dirty="0" err="1" smtClean="0"/>
              <a:t>CSL_MSMC_setSESMPAXH</a:t>
            </a:r>
            <a:r>
              <a:rPr lang="en-US" sz="2000" dirty="0" smtClean="0"/>
              <a:t>(10,2,&amp;lvSesMpaxh);</a:t>
            </a:r>
          </a:p>
          <a:p>
            <a:r>
              <a:rPr lang="en-US" sz="2000" dirty="0" err="1" smtClean="0"/>
              <a:t>lvSesMpaxl.ux</a:t>
            </a:r>
            <a:r>
              <a:rPr lang="en-US" sz="2000" dirty="0" smtClean="0"/>
              <a:t> = 1;</a:t>
            </a:r>
          </a:p>
          <a:p>
            <a:r>
              <a:rPr lang="en-US" sz="2000" dirty="0" err="1" smtClean="0"/>
              <a:t>lvSesMpaxl.uw</a:t>
            </a:r>
            <a:r>
              <a:rPr lang="en-US" sz="2000" dirty="0" smtClean="0"/>
              <a:t> = 1;</a:t>
            </a:r>
          </a:p>
          <a:p>
            <a:r>
              <a:rPr lang="en-US" sz="2000" dirty="0" err="1" smtClean="0"/>
              <a:t>lvSesMpaxl.ur</a:t>
            </a:r>
            <a:r>
              <a:rPr lang="en-US" sz="2000" dirty="0" smtClean="0"/>
              <a:t> = 1;</a:t>
            </a:r>
          </a:p>
          <a:p>
            <a:r>
              <a:rPr lang="en-US" sz="2000" dirty="0" err="1" smtClean="0"/>
              <a:t>lvSesMpaxl.sx</a:t>
            </a:r>
            <a:r>
              <a:rPr lang="en-US" sz="2000" dirty="0" smtClean="0"/>
              <a:t> = 1;</a:t>
            </a:r>
          </a:p>
          <a:p>
            <a:r>
              <a:rPr lang="en-US" sz="2000" dirty="0" err="1" smtClean="0"/>
              <a:t>lvSesMpaxl.sw</a:t>
            </a:r>
            <a:r>
              <a:rPr lang="en-US" sz="2000" dirty="0" smtClean="0"/>
              <a:t> = 1;</a:t>
            </a:r>
          </a:p>
          <a:p>
            <a:r>
              <a:rPr lang="en-US" sz="2000" dirty="0" smtClean="0"/>
              <a:t>lvSesMpaxl.sr = 1;</a:t>
            </a:r>
          </a:p>
          <a:p>
            <a:r>
              <a:rPr lang="en-US" sz="2000" dirty="0" err="1" smtClean="0"/>
              <a:t>lvSesMpaxl.raddr</a:t>
            </a:r>
            <a:r>
              <a:rPr lang="en-US" sz="2000" dirty="0" smtClean="0"/>
              <a:t> = 0x00C000; // 36-bit address &gt;&gt; 12</a:t>
            </a:r>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6" name="Rectangle 5"/>
          <p:cNvSpPr/>
          <p:nvPr/>
        </p:nvSpPr>
        <p:spPr>
          <a:xfrm>
            <a:off x="990600" y="1859340"/>
            <a:ext cx="7391400" cy="2308324"/>
          </a:xfrm>
          <a:prstGeom prst="rect">
            <a:avLst/>
          </a:prstGeom>
        </p:spPr>
        <p:txBody>
          <a:bodyPr wrap="square">
            <a:spAutoFit/>
          </a:bodyPr>
          <a:lstStyle/>
          <a:p>
            <a:r>
              <a:rPr lang="en-US" dirty="0" err="1"/>
              <a:t>lvMarPtr</a:t>
            </a:r>
            <a:r>
              <a:rPr lang="en-US" dirty="0"/>
              <a:t> = (</a:t>
            </a:r>
            <a:r>
              <a:rPr lang="en-US" b="1" dirty="0"/>
              <a:t>volatile uint32_t*)0x018480030; // MAR12 (0x0C00_0000:0x0CFF_FFFF)</a:t>
            </a:r>
          </a:p>
          <a:p>
            <a:r>
              <a:rPr lang="en-US" dirty="0"/>
              <a:t>// Set MAR attributes for MAR12</a:t>
            </a:r>
          </a:p>
          <a:p>
            <a:r>
              <a:rPr lang="en-US" dirty="0" err="1"/>
              <a:t>lvMar</a:t>
            </a:r>
            <a:r>
              <a:rPr lang="en-US" dirty="0"/>
              <a:t> = 1;</a:t>
            </a:r>
          </a:p>
          <a:p>
            <a:r>
              <a:rPr lang="en-US" b="1" dirty="0"/>
              <a:t>#</a:t>
            </a:r>
            <a:r>
              <a:rPr lang="en-US" b="1" dirty="0" err="1"/>
              <a:t>ifdef</a:t>
            </a:r>
            <a:r>
              <a:rPr lang="en-US" b="1" dirty="0"/>
              <a:t> MY_ENABLE_PREFETCH</a:t>
            </a:r>
          </a:p>
          <a:p>
            <a:r>
              <a:rPr lang="en-US" dirty="0" err="1"/>
              <a:t>lvMar</a:t>
            </a:r>
            <a:r>
              <a:rPr lang="en-US" dirty="0"/>
              <a:t> = </a:t>
            </a:r>
            <a:r>
              <a:rPr lang="en-US" dirty="0" err="1"/>
              <a:t>lvMar</a:t>
            </a:r>
            <a:r>
              <a:rPr lang="en-US" dirty="0"/>
              <a:t> | 8;</a:t>
            </a:r>
          </a:p>
          <a:p>
            <a:r>
              <a:rPr lang="en-US" b="1" dirty="0"/>
              <a:t>#</a:t>
            </a:r>
            <a:r>
              <a:rPr lang="en-US" b="1" dirty="0" err="1"/>
              <a:t>endif</a:t>
            </a:r>
            <a:endParaRPr lang="en-US" b="1" dirty="0"/>
          </a:p>
          <a:p>
            <a:r>
              <a:rPr lang="en-US" dirty="0" smtClean="0"/>
              <a:t>*</a:t>
            </a:r>
            <a:r>
              <a:rPr lang="en-US" dirty="0" err="1"/>
              <a:t>lvMarPtr</a:t>
            </a:r>
            <a:r>
              <a:rPr lang="en-US" dirty="0"/>
              <a:t> = </a:t>
            </a:r>
            <a:r>
              <a:rPr lang="en-US" dirty="0" err="1"/>
              <a:t>lvMar</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3" name="Rectangle 2"/>
          <p:cNvSpPr/>
          <p:nvPr/>
        </p:nvSpPr>
        <p:spPr>
          <a:xfrm>
            <a:off x="609600" y="1997839"/>
            <a:ext cx="7696200" cy="2585323"/>
          </a:xfrm>
          <a:prstGeom prst="rect">
            <a:avLst/>
          </a:prstGeom>
        </p:spPr>
        <p:txBody>
          <a:bodyPr wrap="square">
            <a:spAutoFit/>
          </a:bodyPr>
          <a:lstStyle/>
          <a:p>
            <a:r>
              <a:rPr lang="en-US" dirty="0"/>
              <a:t>// Set MAR attributes for MAR136:MAR143 (0x8800_0000:0x8FFF_FFFF</a:t>
            </a:r>
            <a:r>
              <a:rPr lang="en-US" dirty="0" smtClean="0"/>
              <a:t>)</a:t>
            </a:r>
          </a:p>
          <a:p>
            <a:r>
              <a:rPr lang="en-US" dirty="0" smtClean="0"/>
              <a:t>//This is the region that </a:t>
            </a:r>
            <a:endParaRPr lang="en-US" dirty="0"/>
          </a:p>
          <a:p>
            <a:r>
              <a:rPr lang="en-US" b="1" dirty="0"/>
              <a:t>for (i=0; i&lt;8; i++)</a:t>
            </a:r>
          </a:p>
          <a:p>
            <a:r>
              <a:rPr lang="en-US" dirty="0"/>
              <a:t>{</a:t>
            </a:r>
          </a:p>
          <a:p>
            <a:r>
              <a:rPr lang="en-US" dirty="0" err="1"/>
              <a:t>lvMar</a:t>
            </a:r>
            <a:r>
              <a:rPr lang="en-US" dirty="0"/>
              <a:t> = 0;</a:t>
            </a:r>
          </a:p>
          <a:p>
            <a:r>
              <a:rPr lang="en-US" dirty="0"/>
              <a:t>*</a:t>
            </a:r>
            <a:r>
              <a:rPr lang="en-US" dirty="0" err="1"/>
              <a:t>lvMarPtr</a:t>
            </a:r>
            <a:r>
              <a:rPr lang="en-US" dirty="0"/>
              <a:t> = </a:t>
            </a:r>
            <a:r>
              <a:rPr lang="en-US" dirty="0" err="1"/>
              <a:t>lvMar</a:t>
            </a:r>
            <a:r>
              <a:rPr lang="en-US" dirty="0"/>
              <a:t>;</a:t>
            </a:r>
          </a:p>
          <a:p>
            <a:r>
              <a:rPr lang="en-US" dirty="0" err="1"/>
              <a:t>lvMarPtr</a:t>
            </a:r>
            <a:r>
              <a:rPr lang="en-US" dirty="0"/>
              <a:t>++;</a:t>
            </a:r>
          </a:p>
          <a:p>
            <a:r>
              <a:rPr lang="en-US" dirty="0"/>
              <a:t>//CACHE_disableCaching(136+i);</a:t>
            </a:r>
          </a:p>
          <a:p>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a:noFill/>
        </p:spPr>
        <p:txBody>
          <a:bodyPr>
            <a:normAutofit fontScale="90000"/>
          </a:bodyPr>
          <a:lstStyle/>
          <a:p>
            <a:pPr eaLnBrk="1" hangingPunct="1"/>
            <a:r>
              <a:rPr lang="en-US" dirty="0" smtClean="0"/>
              <a:t>Internal Buses</a:t>
            </a:r>
          </a:p>
        </p:txBody>
      </p:sp>
      <p:cxnSp>
        <p:nvCxnSpPr>
          <p:cNvPr id="15397" name="AutoShape 4"/>
          <p:cNvCxnSpPr>
            <a:cxnSpLocks noChangeShapeType="1"/>
            <a:stCxn id="108553" idx="1"/>
            <a:endCxn id="15373" idx="3"/>
          </p:cNvCxnSpPr>
          <p:nvPr/>
        </p:nvCxnSpPr>
        <p:spPr bwMode="auto">
          <a:xfrm rot="10800000" flipV="1">
            <a:off x="2033587" y="2127250"/>
            <a:ext cx="1852613" cy="1811337"/>
          </a:xfrm>
          <a:prstGeom prst="bentConnector3">
            <a:avLst>
              <a:gd name="adj1" fmla="val 49958"/>
            </a:avLst>
          </a:prstGeom>
          <a:noFill/>
          <a:ln w="76200">
            <a:solidFill>
              <a:schemeClr val="accent2"/>
            </a:solidFill>
            <a:miter lim="800000"/>
            <a:headEnd type="none" w="sm" len="sm"/>
            <a:tailEnd type="none" w="sm" len="sm"/>
          </a:ln>
        </p:spPr>
      </p:cxnSp>
      <p:cxnSp>
        <p:nvCxnSpPr>
          <p:cNvPr id="15398" name="AutoShape 5"/>
          <p:cNvCxnSpPr>
            <a:cxnSpLocks noChangeShapeType="1"/>
            <a:stCxn id="108553" idx="1"/>
            <a:endCxn id="15374" idx="3"/>
          </p:cNvCxnSpPr>
          <p:nvPr/>
        </p:nvCxnSpPr>
        <p:spPr bwMode="auto">
          <a:xfrm rot="10800000" flipV="1">
            <a:off x="2033587" y="2127250"/>
            <a:ext cx="1852613" cy="98425"/>
          </a:xfrm>
          <a:prstGeom prst="bentConnector3">
            <a:avLst>
              <a:gd name="adj1" fmla="val 49958"/>
            </a:avLst>
          </a:prstGeom>
          <a:noFill/>
          <a:ln w="76200">
            <a:solidFill>
              <a:schemeClr val="accent2"/>
            </a:solidFill>
            <a:miter lim="800000"/>
            <a:headEnd type="none" w="sm" len="sm"/>
            <a:tailEnd type="none" w="sm" len="sm"/>
          </a:ln>
        </p:spPr>
      </p:cxnSp>
      <p:sp>
        <p:nvSpPr>
          <p:cNvPr id="108550" name="Rectangle 6"/>
          <p:cNvSpPr>
            <a:spLocks noChangeArrowheads="1"/>
          </p:cNvSpPr>
          <p:nvPr/>
        </p:nvSpPr>
        <p:spPr bwMode="auto">
          <a:xfrm>
            <a:off x="8128000" y="140033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182880" tIns="182880" rIns="182880" bIns="182880" anchor="ctr" anchorCtr="1">
            <a:noAutofit/>
          </a:bodyPr>
          <a:lstStyle/>
          <a:p>
            <a:pPr algn="ctr" fontAlgn="auto">
              <a:spcAft>
                <a:spcPts val="0"/>
              </a:spcAft>
              <a:defRPr/>
            </a:pPr>
            <a:r>
              <a:rPr lang="en-US" dirty="0">
                <a:latin typeface="+mj-lt"/>
              </a:rPr>
              <a:t>PC</a:t>
            </a:r>
          </a:p>
        </p:txBody>
      </p:sp>
      <p:sp>
        <p:nvSpPr>
          <p:cNvPr id="15400" name="Line 7"/>
          <p:cNvSpPr>
            <a:spLocks noChangeShapeType="1"/>
          </p:cNvSpPr>
          <p:nvPr/>
        </p:nvSpPr>
        <p:spPr bwMode="auto">
          <a:xfrm>
            <a:off x="7612062" y="2133600"/>
            <a:ext cx="506413" cy="0"/>
          </a:xfrm>
          <a:prstGeom prst="line">
            <a:avLst/>
          </a:prstGeom>
          <a:noFill/>
          <a:ln w="19050">
            <a:solidFill>
              <a:schemeClr val="tx1"/>
            </a:solidFill>
            <a:round/>
            <a:headEnd type="none" w="med" len="sm"/>
            <a:tailEnd type="triangle" w="lg" len="med"/>
          </a:ln>
        </p:spPr>
        <p:txBody>
          <a:bodyPr wrap="none" anchor="ctr"/>
          <a:lstStyle/>
          <a:p>
            <a:endParaRPr lang="en-US" dirty="0"/>
          </a:p>
        </p:txBody>
      </p:sp>
      <p:sp>
        <p:nvSpPr>
          <p:cNvPr id="108552" name="Rectangle 8"/>
          <p:cNvSpPr>
            <a:spLocks noChangeArrowheads="1"/>
          </p:cNvSpPr>
          <p:nvPr/>
        </p:nvSpPr>
        <p:spPr bwMode="auto">
          <a:xfrm>
            <a:off x="3886200" y="15240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3484563" algn="r"/>
              </a:tabLst>
              <a:defRPr/>
            </a:pPr>
            <a:r>
              <a:rPr lang="en-US" sz="2000" dirty="0">
                <a:latin typeface="+mj-lt"/>
              </a:rPr>
              <a:t>Program </a:t>
            </a:r>
            <a:r>
              <a:rPr lang="en-US" sz="2000" dirty="0" smtClean="0">
                <a:latin typeface="+mj-lt"/>
              </a:rPr>
              <a:t>Address</a:t>
            </a:r>
            <a:r>
              <a:rPr lang="en-US" sz="2000" dirty="0">
                <a:latin typeface="+mj-lt"/>
              </a:rPr>
              <a:t>	x32</a:t>
            </a:r>
          </a:p>
        </p:txBody>
      </p:sp>
      <p:sp>
        <p:nvSpPr>
          <p:cNvPr id="108553" name="Rectangle 9"/>
          <p:cNvSpPr>
            <a:spLocks noChangeArrowheads="1"/>
          </p:cNvSpPr>
          <p:nvPr/>
        </p:nvSpPr>
        <p:spPr bwMode="auto">
          <a:xfrm>
            <a:off x="3886200" y="19812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1436688" algn="l"/>
                <a:tab pos="3484563" algn="r"/>
              </a:tabLst>
              <a:defRPr/>
            </a:pPr>
            <a:r>
              <a:rPr lang="en-US" sz="2000" dirty="0">
                <a:latin typeface="+mj-lt"/>
              </a:rPr>
              <a:t>Program Data 	x256</a:t>
            </a:r>
          </a:p>
        </p:txBody>
      </p:sp>
      <p:grpSp>
        <p:nvGrpSpPr>
          <p:cNvPr id="2" name="Group 45"/>
          <p:cNvGrpSpPr/>
          <p:nvPr/>
        </p:nvGrpSpPr>
        <p:grpSpPr>
          <a:xfrm>
            <a:off x="2233612" y="2425700"/>
            <a:ext cx="6678613" cy="3498851"/>
            <a:chOff x="2212975" y="1739900"/>
            <a:chExt cx="6678613" cy="3498851"/>
          </a:xfrm>
        </p:grpSpPr>
        <p:grpSp>
          <p:nvGrpSpPr>
            <p:cNvPr id="3" name="Group 26"/>
            <p:cNvGrpSpPr>
              <a:grpSpLocks/>
            </p:cNvGrpSpPr>
            <p:nvPr/>
          </p:nvGrpSpPr>
          <p:grpSpPr bwMode="auto">
            <a:xfrm>
              <a:off x="2212975" y="1739900"/>
              <a:ext cx="1651000" cy="1976438"/>
              <a:chOff x="1394" y="1096"/>
              <a:chExt cx="1040" cy="1245"/>
            </a:xfrm>
          </p:grpSpPr>
          <p:cxnSp>
            <p:nvCxnSpPr>
              <p:cNvPr id="15393" name="AutoShape 27"/>
              <p:cNvCxnSpPr>
                <a:cxnSpLocks noChangeShapeType="1"/>
              </p:cNvCxnSpPr>
              <p:nvPr/>
            </p:nvCxnSpPr>
            <p:spPr bwMode="auto">
              <a:xfrm rot="10800000">
                <a:off x="1394" y="2196"/>
                <a:ext cx="1040" cy="145"/>
              </a:xfrm>
              <a:prstGeom prst="bentConnector3">
                <a:avLst>
                  <a:gd name="adj1" fmla="val 50000"/>
                </a:avLst>
              </a:prstGeom>
              <a:noFill/>
              <a:ln w="76200">
                <a:solidFill>
                  <a:schemeClr val="hlink"/>
                </a:solidFill>
                <a:miter lim="800000"/>
                <a:headEnd type="none" w="sm" len="sm"/>
                <a:tailEnd type="none" w="sm" len="sm"/>
              </a:ln>
            </p:spPr>
          </p:cxnSp>
          <p:cxnSp>
            <p:nvCxnSpPr>
              <p:cNvPr id="15394" name="AutoShape 28"/>
              <p:cNvCxnSpPr>
                <a:cxnSpLocks noChangeShapeType="1"/>
              </p:cNvCxnSpPr>
              <p:nvPr/>
            </p:nvCxnSpPr>
            <p:spPr bwMode="auto">
              <a:xfrm rot="10800000" flipV="1">
                <a:off x="1394" y="1621"/>
                <a:ext cx="1040" cy="575"/>
              </a:xfrm>
              <a:prstGeom prst="bentConnector3">
                <a:avLst>
                  <a:gd name="adj1" fmla="val 50000"/>
                </a:avLst>
              </a:prstGeom>
              <a:noFill/>
              <a:ln w="76200">
                <a:solidFill>
                  <a:schemeClr val="hlink"/>
                </a:solidFill>
                <a:miter lim="800000"/>
                <a:headEnd type="none" w="sm" len="sm"/>
                <a:tailEnd type="none" w="sm" len="sm"/>
              </a:ln>
            </p:spPr>
          </p:cxnSp>
          <p:cxnSp>
            <p:nvCxnSpPr>
              <p:cNvPr id="15395" name="AutoShape 29"/>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cxnSp>
            <p:nvCxnSpPr>
              <p:cNvPr id="15396" name="AutoShape 30"/>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grpSp>
        <p:sp>
          <p:nvSpPr>
            <p:cNvPr id="108575" name="Rectangle 31"/>
            <p:cNvSpPr>
              <a:spLocks noChangeArrowheads="1"/>
            </p:cNvSpPr>
            <p:nvPr/>
          </p:nvSpPr>
          <p:spPr bwMode="auto">
            <a:xfrm>
              <a:off x="8107363" y="1981200"/>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A</a:t>
              </a:r>
            </a:p>
            <a:p>
              <a:pPr algn="ctr" fontAlgn="auto">
                <a:spcAft>
                  <a:spcPts val="0"/>
                </a:spcAft>
                <a:defRPr/>
              </a:pPr>
              <a:r>
                <a:rPr lang="en-US" sz="2000" dirty="0">
                  <a:latin typeface="+mj-lt"/>
                </a:rPr>
                <a:t>R</a:t>
              </a:r>
              <a:r>
                <a:rPr lang="en-US" sz="2000" dirty="0" smtClean="0">
                  <a:latin typeface="+mj-lt"/>
                </a:rPr>
                <a:t>egs</a:t>
              </a:r>
              <a:endParaRPr lang="en-US" sz="2000" dirty="0">
                <a:latin typeface="+mj-lt"/>
              </a:endParaRPr>
            </a:p>
          </p:txBody>
        </p:sp>
        <p:sp>
          <p:nvSpPr>
            <p:cNvPr id="108576" name="Rectangle 32"/>
            <p:cNvSpPr>
              <a:spLocks noChangeArrowheads="1"/>
            </p:cNvSpPr>
            <p:nvPr/>
          </p:nvSpPr>
          <p:spPr bwMode="auto">
            <a:xfrm>
              <a:off x="8107363" y="3127375"/>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B</a:t>
              </a:r>
            </a:p>
            <a:p>
              <a:pPr algn="ctr" fontAlgn="auto">
                <a:spcAft>
                  <a:spcPts val="0"/>
                </a:spcAft>
                <a:defRPr/>
              </a:pPr>
              <a:r>
                <a:rPr lang="en-US" sz="2000" dirty="0">
                  <a:latin typeface="+mj-lt"/>
                </a:rPr>
                <a:t>R</a:t>
              </a:r>
              <a:r>
                <a:rPr lang="en-US" sz="2000" dirty="0" smtClean="0">
                  <a:latin typeface="+mj-lt"/>
                </a:rPr>
                <a:t>egs</a:t>
              </a:r>
              <a:endParaRPr lang="en-US" dirty="0">
                <a:latin typeface="+mj-lt"/>
              </a:endParaRPr>
            </a:p>
          </p:txBody>
        </p:sp>
        <p:sp>
          <p:nvSpPr>
            <p:cNvPr id="15384" name="Line 33"/>
            <p:cNvSpPr>
              <a:spLocks noChangeShapeType="1"/>
            </p:cNvSpPr>
            <p:nvPr/>
          </p:nvSpPr>
          <p:spPr bwMode="auto">
            <a:xfrm>
              <a:off x="7591425" y="3714750"/>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5385" name="Line 34"/>
            <p:cNvSpPr>
              <a:spLocks noChangeShapeType="1"/>
            </p:cNvSpPr>
            <p:nvPr/>
          </p:nvSpPr>
          <p:spPr bwMode="auto">
            <a:xfrm>
              <a:off x="7591425" y="2554288"/>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08579" name="Rectangle 35"/>
            <p:cNvSpPr>
              <a:spLocks noChangeArrowheads="1"/>
            </p:cNvSpPr>
            <p:nvPr/>
          </p:nvSpPr>
          <p:spPr bwMode="auto">
            <a:xfrm>
              <a:off x="3863975" y="1970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T1	         x32</a:t>
              </a:r>
            </a:p>
          </p:txBody>
        </p:sp>
        <p:sp>
          <p:nvSpPr>
            <p:cNvPr id="108580" name="Rectangle 36"/>
            <p:cNvSpPr>
              <a:spLocks noChangeArrowheads="1"/>
            </p:cNvSpPr>
            <p:nvPr/>
          </p:nvSpPr>
          <p:spPr bwMode="auto">
            <a:xfrm>
              <a:off x="3863975" y="2427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T1	         </a:t>
              </a:r>
              <a:r>
                <a:rPr lang="en-US" sz="2000" dirty="0" smtClean="0">
                  <a:latin typeface="+mj-lt"/>
                </a:rPr>
                <a:t>x64</a:t>
              </a:r>
              <a:endParaRPr lang="en-US" sz="2000" dirty="0">
                <a:latin typeface="+mj-lt"/>
              </a:endParaRPr>
            </a:p>
          </p:txBody>
        </p:sp>
        <p:sp>
          <p:nvSpPr>
            <p:cNvPr id="108581" name="Rectangle 37"/>
            <p:cNvSpPr>
              <a:spLocks noChangeArrowheads="1"/>
            </p:cNvSpPr>
            <p:nvPr/>
          </p:nvSpPr>
          <p:spPr bwMode="auto">
            <a:xfrm>
              <a:off x="3863975" y="3113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T2	x32</a:t>
              </a:r>
            </a:p>
          </p:txBody>
        </p:sp>
        <p:sp>
          <p:nvSpPr>
            <p:cNvPr id="108582" name="Rectangle 38"/>
            <p:cNvSpPr>
              <a:spLocks noChangeArrowheads="1"/>
            </p:cNvSpPr>
            <p:nvPr/>
          </p:nvSpPr>
          <p:spPr bwMode="auto">
            <a:xfrm>
              <a:off x="3863975" y="3570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T2	         </a:t>
              </a:r>
              <a:r>
                <a:rPr lang="en-US" sz="2000" dirty="0" smtClean="0">
                  <a:latin typeface="+mj-lt"/>
                </a:rPr>
                <a:t>x64</a:t>
              </a:r>
              <a:endParaRPr lang="en-US" sz="2000" dirty="0">
                <a:latin typeface="+mj-lt"/>
              </a:endParaRPr>
            </a:p>
          </p:txBody>
        </p:sp>
        <p:grpSp>
          <p:nvGrpSpPr>
            <p:cNvPr id="4" name="Group 39"/>
            <p:cNvGrpSpPr>
              <a:grpSpLocks/>
            </p:cNvGrpSpPr>
            <p:nvPr/>
          </p:nvGrpSpPr>
          <p:grpSpPr bwMode="auto">
            <a:xfrm>
              <a:off x="2212975" y="2573338"/>
              <a:ext cx="1651000" cy="2665413"/>
              <a:chOff x="1394" y="1621"/>
              <a:chExt cx="1040" cy="1679"/>
            </a:xfrm>
          </p:grpSpPr>
          <p:cxnSp>
            <p:nvCxnSpPr>
              <p:cNvPr id="15391" name="AutoShape 40"/>
              <p:cNvCxnSpPr>
                <a:cxnSpLocks noChangeShapeType="1"/>
                <a:stCxn id="108582" idx="1"/>
                <a:endCxn id="15371" idx="3"/>
              </p:cNvCxnSpPr>
              <p:nvPr/>
            </p:nvCxnSpPr>
            <p:spPr bwMode="auto">
              <a:xfrm rot="10800000" flipV="1">
                <a:off x="1394" y="2341"/>
                <a:ext cx="1040" cy="959"/>
              </a:xfrm>
              <a:prstGeom prst="bentConnector3">
                <a:avLst>
                  <a:gd name="adj1" fmla="val 50000"/>
                </a:avLst>
              </a:prstGeom>
              <a:noFill/>
              <a:ln w="76200">
                <a:solidFill>
                  <a:schemeClr val="hlink"/>
                </a:solidFill>
                <a:miter lim="800000"/>
                <a:headEnd type="none" w="sm" len="sm"/>
                <a:tailEnd type="none" w="sm" len="sm"/>
              </a:ln>
            </p:spPr>
          </p:cxnSp>
          <p:cxnSp>
            <p:nvCxnSpPr>
              <p:cNvPr id="15392" name="AutoShape 41"/>
              <p:cNvCxnSpPr>
                <a:cxnSpLocks noChangeShapeType="1"/>
                <a:stCxn id="108580" idx="1"/>
                <a:endCxn id="15371" idx="3"/>
              </p:cNvCxnSpPr>
              <p:nvPr/>
            </p:nvCxnSpPr>
            <p:spPr bwMode="auto">
              <a:xfrm rot="10800000" flipV="1">
                <a:off x="1394" y="1621"/>
                <a:ext cx="1040" cy="1679"/>
              </a:xfrm>
              <a:prstGeom prst="bentConnector3">
                <a:avLst>
                  <a:gd name="adj1" fmla="val 50000"/>
                </a:avLst>
              </a:prstGeom>
              <a:noFill/>
              <a:ln w="76200">
                <a:solidFill>
                  <a:schemeClr val="hlink"/>
                </a:solidFill>
                <a:miter lim="800000"/>
                <a:headEnd type="none" w="sm" len="sm"/>
                <a:tailEnd type="none" w="sm" len="sm"/>
              </a:ln>
            </p:spPr>
          </p:cxnSp>
        </p:grpSp>
      </p:grpSp>
      <p:grpSp>
        <p:nvGrpSpPr>
          <p:cNvPr id="5" name="Group 46"/>
          <p:cNvGrpSpPr/>
          <p:nvPr/>
        </p:nvGrpSpPr>
        <p:grpSpPr>
          <a:xfrm>
            <a:off x="325437" y="1687513"/>
            <a:ext cx="2098675" cy="4756150"/>
            <a:chOff x="304800" y="1001713"/>
            <a:chExt cx="2098675" cy="4756150"/>
          </a:xfrm>
        </p:grpSpPr>
        <p:sp>
          <p:nvSpPr>
            <p:cNvPr id="15367" name="Rectangle 43"/>
            <p:cNvSpPr>
              <a:spLocks noChangeArrowheads="1"/>
            </p:cNvSpPr>
            <p:nvPr/>
          </p:nvSpPr>
          <p:spPr bwMode="auto">
            <a:xfrm>
              <a:off x="304800" y="1001713"/>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L1</a:t>
              </a:r>
            </a:p>
            <a:p>
              <a:pPr algn="ctr"/>
              <a:r>
                <a:rPr lang="en-US" dirty="0">
                  <a:latin typeface="+mj-lt"/>
                </a:rPr>
                <a:t>Memories</a:t>
              </a:r>
            </a:p>
          </p:txBody>
        </p:sp>
        <p:sp>
          <p:nvSpPr>
            <p:cNvPr id="15368" name="Rectangle 44"/>
            <p:cNvSpPr>
              <a:spLocks noChangeArrowheads="1"/>
            </p:cNvSpPr>
            <p:nvPr/>
          </p:nvSpPr>
          <p:spPr bwMode="auto">
            <a:xfrm>
              <a:off x="304800" y="27320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L2 and</a:t>
              </a:r>
            </a:p>
            <a:p>
              <a:pPr algn="ctr"/>
              <a:r>
                <a:rPr lang="en-US" dirty="0">
                  <a:latin typeface="+mj-lt"/>
                </a:rPr>
                <a:t>External</a:t>
              </a:r>
            </a:p>
            <a:p>
              <a:pPr algn="ctr"/>
              <a:r>
                <a:rPr lang="en-US" dirty="0">
                  <a:latin typeface="+mj-lt"/>
                </a:rPr>
                <a:t>Memory</a:t>
              </a:r>
            </a:p>
          </p:txBody>
        </p:sp>
        <p:sp>
          <p:nvSpPr>
            <p:cNvPr id="15369" name="Rectangle 45"/>
            <p:cNvSpPr>
              <a:spLocks noChangeArrowheads="1"/>
            </p:cNvSpPr>
            <p:nvPr/>
          </p:nvSpPr>
          <p:spPr bwMode="auto">
            <a:xfrm>
              <a:off x="304800" y="44846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Peripherals</a:t>
              </a:r>
            </a:p>
          </p:txBody>
        </p:sp>
        <p:sp>
          <p:nvSpPr>
            <p:cNvPr id="15370" name="Rectangle 46"/>
            <p:cNvSpPr>
              <a:spLocks noChangeArrowheads="1"/>
            </p:cNvSpPr>
            <p:nvPr/>
          </p:nvSpPr>
          <p:spPr bwMode="auto">
            <a:xfrm>
              <a:off x="2138363" y="344805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1" name="Rectangle 47"/>
            <p:cNvSpPr>
              <a:spLocks noChangeArrowheads="1"/>
            </p:cNvSpPr>
            <p:nvPr/>
          </p:nvSpPr>
          <p:spPr bwMode="auto">
            <a:xfrm>
              <a:off x="2138363" y="5200651"/>
              <a:ext cx="74613" cy="7461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dirty="0">
                <a:latin typeface="Calibri" pitchFamily="34" charset="0"/>
              </a:endParaRPr>
            </a:p>
          </p:txBody>
        </p:sp>
        <p:sp>
          <p:nvSpPr>
            <p:cNvPr id="15372" name="Rectangle 48"/>
            <p:cNvSpPr>
              <a:spLocks noChangeArrowheads="1"/>
            </p:cNvSpPr>
            <p:nvPr/>
          </p:nvSpPr>
          <p:spPr bwMode="auto">
            <a:xfrm>
              <a:off x="2138363" y="170180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3" name="Rectangle 49"/>
            <p:cNvSpPr>
              <a:spLocks noChangeArrowheads="1"/>
            </p:cNvSpPr>
            <p:nvPr/>
          </p:nvSpPr>
          <p:spPr bwMode="auto">
            <a:xfrm>
              <a:off x="1938338" y="3203576"/>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4" name="Rectangle 50"/>
            <p:cNvSpPr>
              <a:spLocks noChangeArrowheads="1"/>
            </p:cNvSpPr>
            <p:nvPr/>
          </p:nvSpPr>
          <p:spPr bwMode="auto">
            <a:xfrm>
              <a:off x="1938338" y="1490663"/>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5" name="AutoShape 51"/>
            <p:cNvSpPr>
              <a:spLocks noChangeArrowheads="1"/>
            </p:cNvSpPr>
            <p:nvPr/>
          </p:nvSpPr>
          <p:spPr bwMode="auto">
            <a:xfrm rot="5400000">
              <a:off x="1731963" y="1443038"/>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6" name="AutoShape 52"/>
            <p:cNvSpPr>
              <a:spLocks noChangeArrowheads="1"/>
            </p:cNvSpPr>
            <p:nvPr/>
          </p:nvSpPr>
          <p:spPr bwMode="auto">
            <a:xfrm rot="5400000">
              <a:off x="1731963" y="3173413"/>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7" name="AutoShape 53"/>
            <p:cNvSpPr>
              <a:spLocks noChangeArrowheads="1"/>
            </p:cNvSpPr>
            <p:nvPr/>
          </p:nvSpPr>
          <p:spPr bwMode="auto">
            <a:xfrm rot="5400000">
              <a:off x="1731963" y="4930776"/>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cxnSp>
          <p:nvCxnSpPr>
            <p:cNvPr id="15378" name="AutoShape 54"/>
            <p:cNvCxnSpPr>
              <a:cxnSpLocks noChangeShapeType="1"/>
              <a:stCxn id="15375" idx="1"/>
              <a:endCxn id="15367" idx="3"/>
            </p:cNvCxnSpPr>
            <p:nvPr/>
          </p:nvCxnSpPr>
          <p:spPr bwMode="auto">
            <a:xfrm flipH="1">
              <a:off x="1692275" y="1636713"/>
              <a:ext cx="319088" cy="1588"/>
            </a:xfrm>
            <a:prstGeom prst="straightConnector1">
              <a:avLst/>
            </a:prstGeom>
            <a:noFill/>
            <a:ln w="28575">
              <a:solidFill>
                <a:schemeClr val="tx1"/>
              </a:solidFill>
              <a:round/>
              <a:headEnd type="none" w="lg" len="med"/>
              <a:tailEnd type="triangle" w="lg" len="med"/>
            </a:ln>
          </p:spPr>
        </p:cxnSp>
        <p:cxnSp>
          <p:nvCxnSpPr>
            <p:cNvPr id="15379" name="AutoShape 55"/>
            <p:cNvCxnSpPr>
              <a:cxnSpLocks noChangeShapeType="1"/>
              <a:stCxn id="15376" idx="1"/>
              <a:endCxn id="15368" idx="3"/>
            </p:cNvCxnSpPr>
            <p:nvPr/>
          </p:nvCxnSpPr>
          <p:spPr bwMode="auto">
            <a:xfrm flipH="1">
              <a:off x="1692275" y="3367088"/>
              <a:ext cx="319088" cy="1588"/>
            </a:xfrm>
            <a:prstGeom prst="straightConnector1">
              <a:avLst/>
            </a:prstGeom>
            <a:noFill/>
            <a:ln w="28575">
              <a:solidFill>
                <a:schemeClr val="tx1"/>
              </a:solidFill>
              <a:round/>
              <a:headEnd type="none" w="sm" len="sm"/>
              <a:tailEnd type="triangle" w="lg" len="med"/>
            </a:ln>
          </p:spPr>
        </p:cxnSp>
        <p:cxnSp>
          <p:nvCxnSpPr>
            <p:cNvPr id="15380" name="AutoShape 56"/>
            <p:cNvCxnSpPr>
              <a:cxnSpLocks noChangeShapeType="1"/>
              <a:stCxn id="15377" idx="1"/>
              <a:endCxn id="15369" idx="3"/>
            </p:cNvCxnSpPr>
            <p:nvPr/>
          </p:nvCxnSpPr>
          <p:spPr bwMode="auto">
            <a:xfrm flipH="1" flipV="1">
              <a:off x="1692275" y="5121276"/>
              <a:ext cx="319088" cy="3175"/>
            </a:xfrm>
            <a:prstGeom prst="straightConnector1">
              <a:avLst/>
            </a:prstGeom>
            <a:noFill/>
            <a:ln w="28575">
              <a:solidFill>
                <a:schemeClr val="tx1"/>
              </a:solidFill>
              <a:round/>
              <a:headEnd type="none" w="sm" len="sm"/>
              <a:tailEnd type="triangle" w="lg" len="med"/>
            </a:ln>
          </p:spPr>
        </p:cxnSp>
      </p:grpSp>
      <p:sp>
        <p:nvSpPr>
          <p:cNvPr id="44" name="Rectangle 6"/>
          <p:cNvSpPr>
            <a:spLocks noChangeArrowheads="1"/>
          </p:cNvSpPr>
          <p:nvPr/>
        </p:nvSpPr>
        <p:spPr bwMode="auto">
          <a:xfrm>
            <a:off x="8136822" y="185878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0" tIns="182880" rIns="0" bIns="182880" anchor="ctr" anchorCtr="1">
            <a:noAutofit/>
          </a:bodyPr>
          <a:lstStyle/>
          <a:p>
            <a:pPr algn="ctr" fontAlgn="auto">
              <a:spcAft>
                <a:spcPts val="0"/>
              </a:spcAft>
              <a:defRPr/>
            </a:pPr>
            <a:r>
              <a:rPr lang="en-US" dirty="0" smtClean="0">
                <a:latin typeface="+mj-lt"/>
              </a:rPr>
              <a:t>Fetch</a:t>
            </a:r>
            <a:endParaRPr lang="en-US" dirty="0">
              <a:latin typeface="+mj-lt"/>
            </a:endParaRPr>
          </a:p>
        </p:txBody>
      </p:sp>
      <p:sp>
        <p:nvSpPr>
          <p:cNvPr id="45" name="Line 7"/>
          <p:cNvSpPr>
            <a:spLocks noChangeShapeType="1"/>
          </p:cNvSpPr>
          <p:nvPr/>
        </p:nvSpPr>
        <p:spPr bwMode="auto">
          <a:xfrm>
            <a:off x="7621404" y="1676400"/>
            <a:ext cx="506413" cy="0"/>
          </a:xfrm>
          <a:prstGeom prst="line">
            <a:avLst/>
          </a:prstGeom>
          <a:noFill/>
          <a:ln w="19050">
            <a:solidFill>
              <a:schemeClr val="tx1"/>
            </a:solidFill>
            <a:round/>
            <a:headEnd type="triangle" w="lg" len="med"/>
            <a:tailEnd type="none" w="lg" len="med"/>
          </a:ln>
        </p:spPr>
        <p:txBody>
          <a:bodyPr wrap="none" anchor="ctr"/>
          <a:lstStyle/>
          <a:p>
            <a:endParaRPr lang="en-US" dirty="0"/>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pPr eaLnBrk="1" hangingPunct="1"/>
            <a:r>
              <a:rPr lang="en-US" dirty="0" smtClean="0"/>
              <a:t>Cache Sizes and More</a:t>
            </a:r>
          </a:p>
        </p:txBody>
      </p:sp>
      <p:graphicFrame>
        <p:nvGraphicFramePr>
          <p:cNvPr id="4" name="Content Placeholder 3"/>
          <p:cNvGraphicFramePr>
            <a:graphicFrameLocks noGrp="1"/>
          </p:cNvGraphicFramePr>
          <p:nvPr>
            <p:ph idx="1"/>
          </p:nvPr>
        </p:nvGraphicFramePr>
        <p:xfrm>
          <a:off x="304800" y="1295400"/>
          <a:ext cx="8582028" cy="3428841"/>
        </p:xfrm>
        <a:graphic>
          <a:graphicData uri="http://schemas.openxmlformats.org/drawingml/2006/table">
            <a:tbl>
              <a:tblPr firstRow="1" bandRow="1">
                <a:tableStyleId>{5C22544A-7EE6-4342-B048-85BDC9FD1C3A}</a:tableStyleId>
              </a:tblPr>
              <a:tblGrid>
                <a:gridCol w="1095376"/>
                <a:gridCol w="1676400"/>
                <a:gridCol w="1600200"/>
                <a:gridCol w="838200"/>
                <a:gridCol w="1685926"/>
                <a:gridCol w="1685926"/>
              </a:tblGrid>
              <a:tr h="411321">
                <a:tc>
                  <a:txBody>
                    <a:bodyPr/>
                    <a:lstStyle/>
                    <a:p>
                      <a:r>
                        <a:rPr lang="en-US" dirty="0" smtClean="0"/>
                        <a:t>Cache</a:t>
                      </a:r>
                      <a:endParaRPr lang="en-US" dirty="0"/>
                    </a:p>
                  </a:txBody>
                  <a:tcPr/>
                </a:tc>
                <a:tc>
                  <a:txBody>
                    <a:bodyPr/>
                    <a:lstStyle/>
                    <a:p>
                      <a:r>
                        <a:rPr lang="en-US" dirty="0" smtClean="0"/>
                        <a:t>Maximum Size </a:t>
                      </a:r>
                      <a:endParaRPr lang="en-US" dirty="0"/>
                    </a:p>
                  </a:txBody>
                  <a:tcPr/>
                </a:tc>
                <a:tc>
                  <a:txBody>
                    <a:bodyPr/>
                    <a:lstStyle/>
                    <a:p>
                      <a:r>
                        <a:rPr lang="en-US" dirty="0" smtClean="0"/>
                        <a:t>Line Size</a:t>
                      </a:r>
                      <a:endParaRPr lang="en-US" dirty="0"/>
                    </a:p>
                  </a:txBody>
                  <a:tcPr/>
                </a:tc>
                <a:tc>
                  <a:txBody>
                    <a:bodyPr/>
                    <a:lstStyle/>
                    <a:p>
                      <a:r>
                        <a:rPr lang="en-US" dirty="0" smtClean="0"/>
                        <a:t>Ways</a:t>
                      </a:r>
                      <a:endParaRPr lang="en-US" dirty="0"/>
                    </a:p>
                  </a:txBody>
                  <a:tcPr/>
                </a:tc>
                <a:tc>
                  <a:txBody>
                    <a:bodyPr/>
                    <a:lstStyle/>
                    <a:p>
                      <a:r>
                        <a:rPr lang="en-US" dirty="0" smtClean="0"/>
                        <a:t>Coherency </a:t>
                      </a:r>
                      <a:endParaRPr lang="en-US" dirty="0"/>
                    </a:p>
                  </a:txBody>
                  <a:tcPr/>
                </a:tc>
                <a:tc>
                  <a:txBody>
                    <a:bodyPr/>
                    <a:lstStyle/>
                    <a:p>
                      <a:r>
                        <a:rPr lang="en-US" dirty="0" smtClean="0"/>
                        <a:t>Memory Banks</a:t>
                      </a:r>
                      <a:endParaRPr lang="en-US" dirty="0"/>
                    </a:p>
                  </a:txBody>
                  <a:tcPr/>
                </a:tc>
              </a:tr>
              <a:tr h="411321">
                <a:tc>
                  <a:txBody>
                    <a:bodyPr/>
                    <a:lstStyle/>
                    <a:p>
                      <a:r>
                        <a:rPr lang="en-US" dirty="0" smtClean="0"/>
                        <a:t>L1P</a:t>
                      </a:r>
                      <a:endParaRPr lang="en-US" dirty="0"/>
                    </a:p>
                  </a:txBody>
                  <a:tcPr/>
                </a:tc>
                <a:tc>
                  <a:txBody>
                    <a:bodyPr/>
                    <a:lstStyle/>
                    <a:p>
                      <a:r>
                        <a:rPr lang="en-US" dirty="0" smtClean="0"/>
                        <a:t>32K bytes</a:t>
                      </a:r>
                      <a:endParaRPr lang="en-US" dirty="0"/>
                    </a:p>
                  </a:txBody>
                  <a:tcPr/>
                </a:tc>
                <a:tc>
                  <a:txBody>
                    <a:bodyPr/>
                    <a:lstStyle/>
                    <a:p>
                      <a:r>
                        <a:rPr lang="en-US" dirty="0" smtClean="0"/>
                        <a:t>32 bytes</a:t>
                      </a:r>
                      <a:endParaRPr lang="en-US" dirty="0"/>
                    </a:p>
                  </a:txBody>
                  <a:tcPr/>
                </a:tc>
                <a:tc>
                  <a:txBody>
                    <a:bodyPr/>
                    <a:lstStyle/>
                    <a:p>
                      <a:r>
                        <a:rPr lang="en-US" dirty="0" smtClean="0"/>
                        <a:t>One</a:t>
                      </a:r>
                      <a:endParaRPr lang="en-US" dirty="0"/>
                    </a:p>
                  </a:txBody>
                  <a:tcPr/>
                </a:tc>
                <a:tc>
                  <a:txBody>
                    <a:bodyPr/>
                    <a:lstStyle/>
                    <a:p>
                      <a:r>
                        <a:rPr lang="en-US" dirty="0" smtClean="0"/>
                        <a:t>No hardware coherency</a:t>
                      </a:r>
                      <a:endParaRPr lang="en-US" dirty="0"/>
                    </a:p>
                  </a:txBody>
                  <a:tcPr/>
                </a:tc>
                <a:tc>
                  <a:txBody>
                    <a:bodyPr/>
                    <a:lstStyle/>
                    <a:p>
                      <a:r>
                        <a:rPr lang="en-US" dirty="0" smtClean="0"/>
                        <a:t>NA</a:t>
                      </a:r>
                      <a:endParaRPr lang="en-US" dirty="0"/>
                    </a:p>
                  </a:txBody>
                  <a:tcPr/>
                </a:tc>
              </a:tr>
              <a:tr h="411321">
                <a:tc>
                  <a:txBody>
                    <a:bodyPr/>
                    <a:lstStyle/>
                    <a:p>
                      <a:r>
                        <a:rPr lang="en-US" dirty="0" smtClean="0"/>
                        <a:t>L1D</a:t>
                      </a:r>
                      <a:endParaRPr lang="en-US" dirty="0"/>
                    </a:p>
                  </a:txBody>
                  <a:tcPr/>
                </a:tc>
                <a:tc>
                  <a:txBody>
                    <a:bodyPr/>
                    <a:lstStyle/>
                    <a:p>
                      <a:r>
                        <a:rPr lang="en-US" dirty="0" smtClean="0"/>
                        <a:t>32K bytes</a:t>
                      </a:r>
                      <a:endParaRPr lang="en-US" dirty="0"/>
                    </a:p>
                  </a:txBody>
                  <a:tcPr/>
                </a:tc>
                <a:tc>
                  <a:txBody>
                    <a:bodyPr/>
                    <a:lstStyle/>
                    <a:p>
                      <a:r>
                        <a:rPr lang="en-US" dirty="0" smtClean="0"/>
                        <a:t>64 bytes</a:t>
                      </a:r>
                      <a:endParaRPr lang="en-US" dirty="0"/>
                    </a:p>
                  </a:txBody>
                  <a:tcPr/>
                </a:tc>
                <a:tc>
                  <a:txBody>
                    <a:bodyPr/>
                    <a:lstStyle/>
                    <a:p>
                      <a:r>
                        <a:rPr lang="en-US" dirty="0" smtClean="0"/>
                        <a:t>Two</a:t>
                      </a:r>
                      <a:endParaRPr lang="en-US" dirty="0"/>
                    </a:p>
                  </a:txBody>
                  <a:tcPr/>
                </a:tc>
                <a:tc>
                  <a:txBody>
                    <a:bodyPr/>
                    <a:lstStyle/>
                    <a:p>
                      <a:r>
                        <a:rPr lang="en-US" dirty="0" smtClean="0"/>
                        <a:t>Coherent with L2</a:t>
                      </a:r>
                      <a:endParaRPr lang="en-US" dirty="0"/>
                    </a:p>
                  </a:txBody>
                  <a:tcPr/>
                </a:tc>
                <a:tc>
                  <a:txBody>
                    <a:bodyPr/>
                    <a:lstStyle/>
                    <a:p>
                      <a:r>
                        <a:rPr lang="en-US" dirty="0" smtClean="0"/>
                        <a:t>8 x 32-bit</a:t>
                      </a:r>
                      <a:endParaRPr lang="en-US" dirty="0"/>
                    </a:p>
                  </a:txBody>
                  <a:tcPr/>
                </a:tc>
              </a:tr>
              <a:tr h="411321">
                <a:tc>
                  <a:txBody>
                    <a:bodyPr/>
                    <a:lstStyle/>
                    <a:p>
                      <a:r>
                        <a:rPr lang="en-US" dirty="0" smtClean="0"/>
                        <a:t>L2</a:t>
                      </a:r>
                      <a:endParaRPr lang="en-US" dirty="0"/>
                    </a:p>
                  </a:txBody>
                  <a:tcPr/>
                </a:tc>
                <a:tc>
                  <a:txBody>
                    <a:bodyPr/>
                    <a:lstStyle/>
                    <a:p>
                      <a:r>
                        <a:rPr lang="en-US" dirty="0" smtClean="0"/>
                        <a:t>512K bytes</a:t>
                      </a:r>
                      <a:endParaRPr lang="en-US" dirty="0"/>
                    </a:p>
                  </a:txBody>
                  <a:tcPr/>
                </a:tc>
                <a:tc>
                  <a:txBody>
                    <a:bodyPr/>
                    <a:lstStyle/>
                    <a:p>
                      <a:r>
                        <a:rPr lang="en-US" dirty="0" smtClean="0"/>
                        <a:t>128 bytes</a:t>
                      </a:r>
                      <a:endParaRPr lang="en-US" dirty="0"/>
                    </a:p>
                  </a:txBody>
                  <a:tcPr/>
                </a:tc>
                <a:tc>
                  <a:txBody>
                    <a:bodyPr/>
                    <a:lstStyle/>
                    <a:p>
                      <a:r>
                        <a:rPr lang="en-US" dirty="0" smtClean="0"/>
                        <a:t>Four</a:t>
                      </a:r>
                      <a:endParaRPr lang="en-US" dirty="0"/>
                    </a:p>
                  </a:txBody>
                  <a:tcPr/>
                </a:tc>
                <a:tc>
                  <a:txBody>
                    <a:bodyPr/>
                    <a:lstStyle/>
                    <a:p>
                      <a:pPr>
                        <a:buFont typeface="Arial" pitchFamily="34" charset="0"/>
                        <a:buNone/>
                      </a:pPr>
                      <a:r>
                        <a:rPr lang="en-US" dirty="0" smtClean="0"/>
                        <a:t>User</a:t>
                      </a:r>
                      <a:r>
                        <a:rPr lang="en-US" baseline="0" dirty="0" smtClean="0"/>
                        <a:t> must maintain coherency with external world:</a:t>
                      </a:r>
                    </a:p>
                    <a:p>
                      <a:pPr>
                        <a:buFont typeface="Arial" pitchFamily="34" charset="0"/>
                        <a:buChar char="•"/>
                      </a:pPr>
                      <a:r>
                        <a:rPr lang="en-US" sz="1200" baseline="0" dirty="0" smtClean="0"/>
                        <a:t> invalidate</a:t>
                      </a:r>
                    </a:p>
                    <a:p>
                      <a:pPr>
                        <a:buFont typeface="Arial" pitchFamily="34" charset="0"/>
                        <a:buChar char="•"/>
                      </a:pPr>
                      <a:r>
                        <a:rPr lang="en-US" sz="1200" baseline="0" dirty="0" smtClean="0"/>
                        <a:t> write-back</a:t>
                      </a:r>
                    </a:p>
                    <a:p>
                      <a:pPr>
                        <a:buFont typeface="Arial" pitchFamily="34" charset="0"/>
                        <a:buChar char="•"/>
                      </a:pPr>
                      <a:r>
                        <a:rPr lang="en-US" sz="1200" baseline="0" dirty="0" smtClean="0"/>
                        <a:t> write-back invalidate </a:t>
                      </a:r>
                      <a:endParaRPr lang="en-US" sz="1200" dirty="0"/>
                    </a:p>
                  </a:txBody>
                  <a:tcPr/>
                </a:tc>
                <a:tc>
                  <a:txBody>
                    <a:bodyPr/>
                    <a:lstStyle/>
                    <a:p>
                      <a:r>
                        <a:rPr lang="en-US" dirty="0" smtClean="0"/>
                        <a:t>2 x 128-bit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dirty="0" smtClean="0"/>
              <a:t>KeyStone and C66 CorePac</a:t>
            </a:r>
          </a:p>
        </p:txBody>
      </p:sp>
      <p:sp>
        <p:nvSpPr>
          <p:cNvPr id="51205" name="Rectangle 171"/>
          <p:cNvSpPr>
            <a:spLocks noGrp="1" noChangeArrowheads="1"/>
          </p:cNvSpPr>
          <p:nvPr>
            <p:ph type="body" sz="half" idx="4294967295"/>
          </p:nvPr>
        </p:nvSpPr>
        <p:spPr>
          <a:xfrm>
            <a:off x="5459407" y="930806"/>
            <a:ext cx="3527425" cy="5154613"/>
          </a:xfrm>
        </p:spPr>
        <p:txBody>
          <a:bodyPr>
            <a:normAutofit lnSpcReduction="10000"/>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2" name="Group 326"/>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4"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grpSp>
          <p:nvGrpSpPr>
            <p:cNvPr id="3"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92200"/>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grpSp>
          <p:nvGrpSpPr>
            <p:cNvPr id="4"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36550" y="9525"/>
            <a:ext cx="8458200" cy="814388"/>
          </a:xfrm>
        </p:spPr>
        <p:txBody>
          <a:bodyPr/>
          <a:lstStyle/>
          <a:p>
            <a:r>
              <a:rPr lang="en-US" smtClean="0"/>
              <a:t>Memory Read Performance</a:t>
            </a:r>
          </a:p>
        </p:txBody>
      </p:sp>
      <p:sp>
        <p:nvSpPr>
          <p:cNvPr id="6147"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1525" name="Group 165"/>
          <p:cNvGraphicFramePr>
            <a:graphicFrameLocks noGrp="1"/>
          </p:cNvGraphicFramePr>
          <p:nvPr/>
        </p:nvGraphicFramePr>
        <p:xfrm>
          <a:off x="623888" y="722313"/>
          <a:ext cx="7900987" cy="5060950"/>
        </p:xfrm>
        <a:graphic>
          <a:graphicData uri="http://schemas.openxmlformats.org/drawingml/2006/table">
            <a:tbl>
              <a:tblPr/>
              <a:tblGrid>
                <a:gridCol w="25400"/>
                <a:gridCol w="1665287"/>
                <a:gridCol w="739775"/>
                <a:gridCol w="762000"/>
                <a:gridCol w="806450"/>
                <a:gridCol w="936625"/>
                <a:gridCol w="974725"/>
                <a:gridCol w="1001713"/>
                <a:gridCol w="989012"/>
              </a:tblGrid>
              <a:tr h="336550">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6550">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Single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48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81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794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15.6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129.6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28.1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129.7</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84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30.7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287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89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123.8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183</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301"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6302" name="Text Box 139"/>
          <p:cNvSpPr txBox="1">
            <a:spLocks noChangeArrowheads="1"/>
          </p:cNvSpPr>
          <p:nvPr/>
        </p:nvSpPr>
        <p:spPr bwMode="auto">
          <a:xfrm>
            <a:off x="403225" y="5848350"/>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715962"/>
          </a:xfrm>
        </p:spPr>
        <p:txBody>
          <a:bodyPr>
            <a:normAutofit/>
          </a:bodyPr>
          <a:lstStyle/>
          <a:p>
            <a:r>
              <a:rPr lang="en-US" sz="3600" dirty="0" smtClean="0"/>
              <a:t>Memory Read Performance - Summary</a:t>
            </a:r>
          </a:p>
        </p:txBody>
      </p:sp>
      <p:sp>
        <p:nvSpPr>
          <p:cNvPr id="7171" name="Rectangle 3"/>
          <p:cNvSpPr>
            <a:spLocks noGrp="1" noChangeArrowheads="1"/>
          </p:cNvSpPr>
          <p:nvPr>
            <p:ph type="body" idx="4294967295"/>
          </p:nvPr>
        </p:nvSpPr>
        <p:spPr>
          <a:xfrm>
            <a:off x="228600" y="914400"/>
            <a:ext cx="8677275" cy="5676900"/>
          </a:xfrm>
        </p:spPr>
        <p:txBody>
          <a:bodyPr>
            <a:normAutofit lnSpcReduction="10000"/>
          </a:bodyPr>
          <a:lstStyle/>
          <a:p>
            <a:pPr marL="227013" indent="-227013">
              <a:lnSpc>
                <a:spcPct val="90000"/>
              </a:lnSpc>
            </a:pPr>
            <a:r>
              <a:rPr lang="en-US" sz="2000" dirty="0" err="1" smtClean="0"/>
              <a:t>Prefetching</a:t>
            </a:r>
            <a:r>
              <a:rPr lang="en-US" sz="2000" dirty="0" smtClean="0"/>
              <a:t> reduces the latency gap between local memory and shared (internal/external) memories.</a:t>
            </a:r>
          </a:p>
          <a:p>
            <a:pPr marL="574675" lvl="1" indent="-233363">
              <a:lnSpc>
                <a:spcPct val="90000"/>
              </a:lnSpc>
            </a:pPr>
            <a:r>
              <a:rPr lang="en-US" sz="2000" dirty="0" err="1" smtClean="0"/>
              <a:t>Prefetching</a:t>
            </a:r>
            <a:r>
              <a:rPr lang="en-US" sz="2000" dirty="0" smtClean="0"/>
              <a:t> in XMC helps reducing stall cycles for read accesses to MSMC and DDR.</a:t>
            </a:r>
          </a:p>
          <a:p>
            <a:pPr marL="227013" indent="-227013"/>
            <a:r>
              <a:rPr lang="en-US" sz="2000" dirty="0" smtClean="0"/>
              <a:t>Improved pipeline between DMC/PMC and UMC significantly reduces stall cycles for L1D/L1P cache misses.</a:t>
            </a:r>
          </a:p>
          <a:p>
            <a:pPr marL="227013" indent="-227013">
              <a:lnSpc>
                <a:spcPct val="90000"/>
              </a:lnSpc>
            </a:pPr>
            <a:r>
              <a:rPr lang="en-US" sz="2000" dirty="0" smtClean="0"/>
              <a:t>Performance hit when both L1 and L2 caches contain victims</a:t>
            </a:r>
          </a:p>
          <a:p>
            <a:pPr marL="574675" lvl="1" indent="-233363">
              <a:lnSpc>
                <a:spcPct val="90000"/>
              </a:lnSpc>
            </a:pPr>
            <a:r>
              <a:rPr lang="en-US" sz="2000" dirty="0" smtClean="0"/>
              <a:t>Shared memory (MSMC or DDR) configured as Level 3 (SL3) have a potential “double victim” performance impact</a:t>
            </a:r>
          </a:p>
          <a:p>
            <a:pPr marL="227013" indent="-227013">
              <a:lnSpc>
                <a:spcPct val="90000"/>
              </a:lnSpc>
            </a:pPr>
            <a:r>
              <a:rPr lang="en-US" sz="2000" dirty="0" smtClean="0"/>
              <a:t>When victims are in the cache, burst reads are slower than single reads</a:t>
            </a:r>
          </a:p>
          <a:p>
            <a:pPr marL="574675" lvl="1" indent="-233363">
              <a:lnSpc>
                <a:spcPct val="90000"/>
              </a:lnSpc>
            </a:pPr>
            <a:r>
              <a:rPr lang="en-US" sz="2000" dirty="0" smtClean="0"/>
              <a:t>Reads have to wait for victim writes to complete</a:t>
            </a:r>
          </a:p>
          <a:p>
            <a:pPr marL="227013" indent="-227013">
              <a:lnSpc>
                <a:spcPct val="90000"/>
              </a:lnSpc>
            </a:pPr>
            <a:r>
              <a:rPr lang="en-US" sz="2000" dirty="0" smtClean="0"/>
              <a:t>MSMC configured as Level 3 (SL3) is slower than Level 2 (SL2)</a:t>
            </a:r>
          </a:p>
          <a:p>
            <a:pPr marL="574675" lvl="1" indent="-233363">
              <a:lnSpc>
                <a:spcPct val="90000"/>
              </a:lnSpc>
            </a:pPr>
            <a:r>
              <a:rPr lang="en-US" sz="2000" dirty="0" smtClean="0"/>
              <a:t>There is a “double victim” impact</a:t>
            </a:r>
          </a:p>
          <a:p>
            <a:pPr marL="227013" indent="-227013">
              <a:lnSpc>
                <a:spcPct val="90000"/>
              </a:lnSpc>
            </a:pPr>
            <a:r>
              <a:rPr lang="en-US" sz="2000" dirty="0" smtClean="0"/>
              <a:t>DDR configured as Level 3 (SL3) is slower than Level 2 (SL2) in case of L2 cache misses</a:t>
            </a:r>
          </a:p>
          <a:p>
            <a:pPr marL="574675" lvl="1" indent="-233363">
              <a:lnSpc>
                <a:spcPct val="90000"/>
              </a:lnSpc>
            </a:pPr>
            <a:r>
              <a:rPr lang="en-US" sz="2000" dirty="0" smtClean="0"/>
              <a:t>There is a “double victim” impact</a:t>
            </a:r>
          </a:p>
          <a:p>
            <a:pPr marL="574675" lvl="1" indent="-233363">
              <a:lnSpc>
                <a:spcPct val="90000"/>
              </a:lnSpc>
            </a:pPr>
            <a:r>
              <a:rPr lang="en-US" sz="2000" dirty="0" smtClean="0"/>
              <a:t>If DDR does not have large cacheable data, it can be configured as Level 2 (SL2).</a:t>
            </a:r>
          </a:p>
          <a:p>
            <a:pPr marL="227013" indent="-227013">
              <a:lnSpc>
                <a:spcPct val="90000"/>
              </a:lnSpc>
            </a:pPr>
            <a:endParaRPr lang="en-US" sz="16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36550" y="9525"/>
            <a:ext cx="8458200" cy="814388"/>
          </a:xfrm>
        </p:spPr>
        <p:txBody>
          <a:bodyPr/>
          <a:lstStyle/>
          <a:p>
            <a:r>
              <a:rPr lang="en-US" dirty="0" smtClean="0"/>
              <a:t>Memory Write Performance</a:t>
            </a:r>
          </a:p>
        </p:txBody>
      </p:sp>
      <p:sp>
        <p:nvSpPr>
          <p:cNvPr id="8195"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3571" name="Group 163"/>
          <p:cNvGraphicFramePr>
            <a:graphicFrameLocks noGrp="1"/>
          </p:cNvGraphicFramePr>
          <p:nvPr/>
        </p:nvGraphicFramePr>
        <p:xfrm>
          <a:off x="566738" y="708025"/>
          <a:ext cx="7959725" cy="5086357"/>
        </p:xfrm>
        <a:graphic>
          <a:graphicData uri="http://schemas.openxmlformats.org/drawingml/2006/table">
            <a:tbl>
              <a:tblPr/>
              <a:tblGrid>
                <a:gridCol w="28575"/>
                <a:gridCol w="1674812"/>
                <a:gridCol w="788988"/>
                <a:gridCol w="709612"/>
                <a:gridCol w="812800"/>
                <a:gridCol w="1023938"/>
                <a:gridCol w="900112"/>
                <a:gridCol w="928688"/>
                <a:gridCol w="1092200"/>
              </a:tblGrid>
              <a:tr h="338138">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8138">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Single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8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8098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14.6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114.3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18.2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115.5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8349"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8350" name="Text Box 139"/>
          <p:cNvSpPr txBox="1">
            <a:spLocks noChangeArrowheads="1"/>
          </p:cNvSpPr>
          <p:nvPr/>
        </p:nvSpPr>
        <p:spPr bwMode="auto">
          <a:xfrm>
            <a:off x="384175" y="5818188"/>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 word about the EDMA in 6678</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371475" y="2433638"/>
            <a:ext cx="8401050" cy="19907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ChangeArrowheads="1"/>
          </p:cNvSpPr>
          <p:nvPr/>
        </p:nvSpPr>
        <p:spPr bwMode="auto">
          <a:xfrm>
            <a:off x="5643563" y="1266825"/>
            <a:ext cx="1524000" cy="3352800"/>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1267" name="Rectangle 3"/>
          <p:cNvSpPr>
            <a:spLocks noGrp="1" noChangeArrowheads="1"/>
          </p:cNvSpPr>
          <p:nvPr>
            <p:ph type="title"/>
          </p:nvPr>
        </p:nvSpPr>
        <p:spPr>
          <a:xfrm>
            <a:off x="457200" y="274638"/>
            <a:ext cx="8229600" cy="487362"/>
          </a:xfrm>
        </p:spPr>
        <p:txBody>
          <a:bodyPr>
            <a:normAutofit fontScale="90000"/>
          </a:bodyPr>
          <a:lstStyle/>
          <a:p>
            <a:r>
              <a:rPr lang="en-US" dirty="0" smtClean="0"/>
              <a:t>A Coherency Issue</a:t>
            </a:r>
          </a:p>
        </p:txBody>
      </p:sp>
      <p:sp>
        <p:nvSpPr>
          <p:cNvPr id="11268"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1269"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1270"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5111"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1272"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1274" name="Rectangle 11"/>
          <p:cNvSpPr>
            <a:spLocks noChangeArrowheads="1"/>
          </p:cNvSpPr>
          <p:nvPr/>
        </p:nvSpPr>
        <p:spPr bwMode="auto">
          <a:xfrm>
            <a:off x="5643563"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1273"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1276" name="Rectangle 13"/>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1277" name="Rectangle 14"/>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1278" name="Rectangle 15"/>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XmtBuf</a:t>
            </a:r>
            <a:endParaRPr lang="en-US" sz="2800" i="0" dirty="0">
              <a:latin typeface="+mj-lt"/>
            </a:endParaRPr>
          </a:p>
        </p:txBody>
      </p:sp>
      <p:sp>
        <p:nvSpPr>
          <p:cNvPr id="11275" name="Rectangle 12"/>
          <p:cNvSpPr>
            <a:spLocks noChangeArrowheads="1"/>
          </p:cNvSpPr>
          <p:nvPr/>
        </p:nvSpPr>
        <p:spPr bwMode="auto">
          <a:xfrm>
            <a:off x="5643563"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1279" name="Rectangle 16"/>
          <p:cNvSpPr>
            <a:spLocks noChangeArrowheads="1"/>
          </p:cNvSpPr>
          <p:nvPr/>
        </p:nvSpPr>
        <p:spPr bwMode="auto">
          <a:xfrm>
            <a:off x="7450138" y="122078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1280" name="AutoShape 17"/>
          <p:cNvCxnSpPr>
            <a:cxnSpLocks noChangeShapeType="1"/>
            <a:stCxn id="11279" idx="2"/>
            <a:endCxn id="11274" idx="3"/>
          </p:cNvCxnSpPr>
          <p:nvPr/>
        </p:nvCxnSpPr>
        <p:spPr bwMode="auto">
          <a:xfrm rot="5400000">
            <a:off x="7461251" y="1277937"/>
            <a:ext cx="228600" cy="815975"/>
          </a:xfrm>
          <a:prstGeom prst="bentConnector2">
            <a:avLst/>
          </a:prstGeom>
          <a:noFill/>
          <a:ln w="28575">
            <a:solidFill>
              <a:schemeClr val="tx1"/>
            </a:solidFill>
            <a:miter lim="800000"/>
            <a:headEnd type="none" w="sm" len="sm"/>
            <a:tailEnd type="triangle" w="med" len="med"/>
          </a:ln>
        </p:spPr>
      </p:cxnSp>
      <p:cxnSp>
        <p:nvCxnSpPr>
          <p:cNvPr id="11281" name="AutoShape 18"/>
          <p:cNvCxnSpPr>
            <a:cxnSpLocks noChangeShapeType="1"/>
            <a:stCxn id="11274" idx="1"/>
            <a:endCxn id="11277" idx="3"/>
          </p:cNvCxnSpPr>
          <p:nvPr/>
        </p:nvCxnSpPr>
        <p:spPr bwMode="auto">
          <a:xfrm flipH="1">
            <a:off x="4572000" y="1800225"/>
            <a:ext cx="1071563" cy="0"/>
          </a:xfrm>
          <a:prstGeom prst="straightConnector1">
            <a:avLst/>
          </a:prstGeom>
          <a:noFill/>
          <a:ln w="19050">
            <a:solidFill>
              <a:schemeClr val="tx1"/>
            </a:solidFill>
            <a:round/>
            <a:headEnd type="none" w="sm" len="sm"/>
            <a:tailEnd type="triangle" w="med" len="med"/>
          </a:ln>
        </p:spPr>
      </p:cxnSp>
      <p:cxnSp>
        <p:nvCxnSpPr>
          <p:cNvPr id="11282" name="AutoShape 19"/>
          <p:cNvCxnSpPr>
            <a:cxnSpLocks noChangeShapeType="1"/>
            <a:stCxn id="11277" idx="1"/>
            <a:endCxn id="11276"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1283" name="AutoShape 20"/>
          <p:cNvCxnSpPr>
            <a:cxnSpLocks noChangeShapeType="1"/>
            <a:stCxn id="11276" idx="2"/>
            <a:endCxn id="11270"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1284" name="Line 21"/>
          <p:cNvSpPr>
            <a:spLocks noChangeShapeType="1"/>
          </p:cNvSpPr>
          <p:nvPr/>
        </p:nvSpPr>
        <p:spPr bwMode="auto">
          <a:xfrm>
            <a:off x="2133600" y="3171825"/>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sp>
        <p:nvSpPr>
          <p:cNvPr id="11286" name="Rectangle 23"/>
          <p:cNvSpPr>
            <a:spLocks noChangeArrowheads="1"/>
          </p:cNvSpPr>
          <p:nvPr/>
        </p:nvSpPr>
        <p:spPr bwMode="auto">
          <a:xfrm>
            <a:off x="7410450" y="3476625"/>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1287" name="AutoShape 24"/>
          <p:cNvCxnSpPr>
            <a:cxnSpLocks noChangeShapeType="1"/>
            <a:stCxn id="11286" idx="0"/>
          </p:cNvCxnSpPr>
          <p:nvPr/>
        </p:nvCxnSpPr>
        <p:spPr bwMode="auto">
          <a:xfrm rot="5400000" flipH="1">
            <a:off x="7403307" y="2936081"/>
            <a:ext cx="304800" cy="776287"/>
          </a:xfrm>
          <a:prstGeom prst="bentConnector2">
            <a:avLst/>
          </a:prstGeom>
          <a:noFill/>
          <a:ln w="28575">
            <a:solidFill>
              <a:schemeClr val="tx1"/>
            </a:solidFill>
            <a:miter lim="800000"/>
            <a:headEnd type="triangle" w="med" len="med"/>
            <a:tailEnd/>
          </a:ln>
        </p:spPr>
      </p:cxnSp>
      <p:sp>
        <p:nvSpPr>
          <p:cNvPr id="11288" name="Text Box 25"/>
          <p:cNvSpPr txBox="1">
            <a:spLocks noChangeArrowheads="1"/>
          </p:cNvSpPr>
          <p:nvPr/>
        </p:nvSpPr>
        <p:spPr bwMode="auto">
          <a:xfrm>
            <a:off x="365125" y="4495800"/>
            <a:ext cx="8426450" cy="1569660"/>
          </a:xfrm>
          <a:prstGeom prst="rect">
            <a:avLst/>
          </a:prstGeom>
          <a:noFill/>
          <a:ln w="12700">
            <a:noFill/>
            <a:miter lim="800000"/>
            <a:headEnd type="none" w="sm" len="sm"/>
            <a:tailEnd/>
          </a:ln>
        </p:spPr>
        <p:txBody>
          <a:bodyPr wrap="square">
            <a:spAutoFit/>
          </a:bodyPr>
          <a:lstStyle/>
          <a:p>
            <a:pPr marL="342900" indent="-342900">
              <a:buClr>
                <a:schemeClr val="tx2"/>
              </a:buClr>
              <a:buSzPct val="75000"/>
              <a:buFont typeface="Wingdings" pitchFamily="2" charset="2"/>
              <a:buChar char=""/>
            </a:pPr>
            <a:r>
              <a:rPr lang="en-US" sz="2400" b="0" i="0" dirty="0">
                <a:latin typeface="+mn-lt"/>
              </a:rPr>
              <a:t>Another CorePac reads the buffer from shared </a:t>
            </a:r>
            <a:r>
              <a:rPr lang="en-US" sz="2400" b="0" i="0" dirty="0" smtClean="0">
                <a:latin typeface="+mn-lt"/>
              </a:rPr>
              <a:t>memory.</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The buffer resides in cache, </a:t>
            </a:r>
            <a:r>
              <a:rPr lang="en-US" sz="2400" b="0" i="0" dirty="0">
                <a:solidFill>
                  <a:schemeClr val="tx2"/>
                </a:solidFill>
                <a:latin typeface="+mn-lt"/>
              </a:rPr>
              <a:t>not</a:t>
            </a:r>
            <a:r>
              <a:rPr lang="en-US" sz="2400" b="0" i="0" dirty="0">
                <a:latin typeface="+mn-lt"/>
              </a:rPr>
              <a:t> in external </a:t>
            </a:r>
            <a:r>
              <a:rPr lang="en-US" sz="2400" b="0" i="0" dirty="0" smtClean="0">
                <a:latin typeface="+mn-lt"/>
              </a:rPr>
              <a:t>memory.</a:t>
            </a:r>
            <a:endParaRPr lang="en-US" sz="2400" b="0" i="0" dirty="0">
              <a:latin typeface="+mn-lt"/>
            </a:endParaRPr>
          </a:p>
          <a:p>
            <a:pPr marL="342900" indent="-342900">
              <a:buClr>
                <a:schemeClr val="tx2"/>
              </a:buClr>
              <a:buSzPct val="75000"/>
              <a:buFont typeface="Wingdings" pitchFamily="2" charset="2"/>
              <a:buChar char=""/>
            </a:pPr>
            <a:r>
              <a:rPr lang="en-US" sz="2400" b="0" i="0" dirty="0" smtClean="0">
                <a:latin typeface="+mn-lt"/>
              </a:rPr>
              <a:t>So </a:t>
            </a:r>
            <a:r>
              <a:rPr lang="en-US" sz="2400" b="0" i="0" dirty="0">
                <a:latin typeface="+mn-lt"/>
              </a:rPr>
              <a:t>the other CorePac reads whatever is in </a:t>
            </a:r>
            <a:r>
              <a:rPr lang="en-US" sz="2400" b="0" i="0" dirty="0" smtClean="0">
                <a:latin typeface="+mn-lt"/>
              </a:rPr>
              <a:t>external memory; </a:t>
            </a:r>
            <a:r>
              <a:rPr lang="en-US" sz="2400" b="0" i="0" dirty="0">
                <a:latin typeface="+mn-lt"/>
              </a:rPr>
              <a:t>probably not what you </a:t>
            </a:r>
            <a:r>
              <a:rPr lang="en-US" sz="2400" b="0" i="0" dirty="0" smtClean="0">
                <a:latin typeface="+mn-lt"/>
              </a:rPr>
              <a:t>wanted.</a:t>
            </a:r>
            <a:endParaRPr lang="en-US" sz="2400" b="0" i="0" dirty="0">
              <a:latin typeface="+mn-lt"/>
            </a:endParaRPr>
          </a:p>
        </p:txBody>
      </p:sp>
      <p:sp>
        <p:nvSpPr>
          <p:cNvPr id="175236" name="Leading Question"/>
          <p:cNvSpPr txBox="1">
            <a:spLocks noChangeArrowheads="1"/>
          </p:cNvSpPr>
          <p:nvPr/>
        </p:nvSpPr>
        <p:spPr bwMode="auto">
          <a:xfrm>
            <a:off x="2990851" y="6021943"/>
            <a:ext cx="5835650" cy="369332"/>
          </a:xfrm>
          <a:prstGeom prst="rect">
            <a:avLst/>
          </a:prstGeom>
          <a:noFill/>
          <a:ln w="12700">
            <a:noFill/>
            <a:miter lim="800000"/>
            <a:headEnd type="none" w="sm" len="sm"/>
            <a:tailEnd/>
          </a:ln>
        </p:spPr>
        <p:txBody>
          <a:bodyPr wrap="square" lIns="0" tIns="0" rIns="0" bIns="0" anchor="b">
            <a:spAutoFit/>
          </a:bodyPr>
          <a:lstStyle/>
          <a:p>
            <a:pPr algn="r"/>
            <a:r>
              <a:rPr lang="en-US" sz="2400" dirty="0">
                <a:solidFill>
                  <a:schemeClr val="tx2"/>
                </a:solidFill>
                <a:latin typeface="+mj-lt"/>
              </a:rPr>
              <a:t>There are two solutions to data coherency ...</a:t>
            </a:r>
          </a:p>
        </p:txBody>
      </p:sp>
      <p:sp>
        <p:nvSpPr>
          <p:cNvPr id="11290" name="Rectangle 9"/>
          <p:cNvSpPr>
            <a:spLocks noChangeArrowheads="1"/>
          </p:cNvSpPr>
          <p:nvPr/>
        </p:nvSpPr>
        <p:spPr bwMode="auto">
          <a:xfrm>
            <a:off x="5310188" y="750888"/>
            <a:ext cx="2174875" cy="503237"/>
          </a:xfrm>
          <a:prstGeom prst="rect">
            <a:avLst/>
          </a:prstGeom>
          <a:noFill/>
          <a:ln w="12700">
            <a:noFill/>
            <a:miter lim="800000"/>
            <a:headEnd type="none" w="sm" len="sm"/>
            <a:tailEnd type="none" w="sm" len="sm"/>
          </a:ln>
        </p:spPr>
        <p:txBody>
          <a:bodyPr anchor="ctr"/>
          <a:lstStyle/>
          <a:p>
            <a:pPr algn="ctr"/>
            <a:r>
              <a:rPr lang="en-US" sz="2000" i="0" dirty="0">
                <a:latin typeface="+mj-lt"/>
              </a:rPr>
              <a:t>Shared (DDR3/ Shared Local)</a:t>
            </a:r>
          </a:p>
        </p:txBody>
      </p:sp>
      <p:sp>
        <p:nvSpPr>
          <p:cNvPr id="28"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3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6469063" y="1266825"/>
            <a:ext cx="1524000" cy="2976563"/>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2291" name="Rectangle 3"/>
          <p:cNvSpPr>
            <a:spLocks noGrp="1" noChangeArrowheads="1"/>
          </p:cNvSpPr>
          <p:nvPr>
            <p:ph type="title"/>
          </p:nvPr>
        </p:nvSpPr>
        <p:spPr>
          <a:xfrm>
            <a:off x="171449" y="76200"/>
            <a:ext cx="8658225" cy="762000"/>
          </a:xfrm>
        </p:spPr>
        <p:txBody>
          <a:bodyPr/>
          <a:lstStyle/>
          <a:p>
            <a:r>
              <a:rPr lang="en-US" dirty="0" smtClean="0"/>
              <a:t>Solution 1:  Flush &amp; Clear the Cache</a:t>
            </a:r>
          </a:p>
        </p:txBody>
      </p:sp>
      <p:sp>
        <p:nvSpPr>
          <p:cNvPr id="12292"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2293"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2294"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3063"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2296"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2297"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2298" name="Rectangle 11"/>
          <p:cNvSpPr>
            <a:spLocks noChangeArrowheads="1"/>
          </p:cNvSpPr>
          <p:nvPr/>
        </p:nvSpPr>
        <p:spPr bwMode="auto">
          <a:xfrm>
            <a:off x="6469063"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299" name="Rectangle 12"/>
          <p:cNvSpPr>
            <a:spLocks noChangeArrowheads="1"/>
          </p:cNvSpPr>
          <p:nvPr/>
        </p:nvSpPr>
        <p:spPr bwMode="auto">
          <a:xfrm>
            <a:off x="6469063"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2300"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301" name="Rectangle 15"/>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2302" name="Rectangle 16"/>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cxnSp>
        <p:nvCxnSpPr>
          <p:cNvPr id="12303" name="AutoShape 19"/>
          <p:cNvCxnSpPr>
            <a:cxnSpLocks noChangeShapeType="1"/>
            <a:endCxn id="12298" idx="3"/>
          </p:cNvCxnSpPr>
          <p:nvPr/>
        </p:nvCxnSpPr>
        <p:spPr bwMode="auto">
          <a:xfrm rot="5400000">
            <a:off x="8183563" y="1381125"/>
            <a:ext cx="228600" cy="609600"/>
          </a:xfrm>
          <a:prstGeom prst="bentConnector2">
            <a:avLst/>
          </a:prstGeom>
          <a:noFill/>
          <a:ln w="28575">
            <a:solidFill>
              <a:schemeClr val="tx1"/>
            </a:solidFill>
            <a:miter lim="800000"/>
            <a:headEnd type="none" w="sm" len="sm"/>
            <a:tailEnd type="triangle" w="med" len="med"/>
          </a:ln>
        </p:spPr>
      </p:cxnSp>
      <p:cxnSp>
        <p:nvCxnSpPr>
          <p:cNvPr id="12304" name="AutoShape 20"/>
          <p:cNvCxnSpPr>
            <a:cxnSpLocks noChangeShapeType="1"/>
            <a:stCxn id="12298" idx="1"/>
            <a:endCxn id="12301" idx="3"/>
          </p:cNvCxnSpPr>
          <p:nvPr/>
        </p:nvCxnSpPr>
        <p:spPr bwMode="auto">
          <a:xfrm flipH="1">
            <a:off x="4572000" y="1800225"/>
            <a:ext cx="1897063" cy="0"/>
          </a:xfrm>
          <a:prstGeom prst="straightConnector1">
            <a:avLst/>
          </a:prstGeom>
          <a:noFill/>
          <a:ln w="19050">
            <a:solidFill>
              <a:schemeClr val="tx1"/>
            </a:solidFill>
            <a:round/>
            <a:headEnd type="none" w="sm" len="sm"/>
            <a:tailEnd type="triangle" w="med" len="med"/>
          </a:ln>
        </p:spPr>
      </p:cxnSp>
      <p:cxnSp>
        <p:nvCxnSpPr>
          <p:cNvPr id="12305" name="AutoShape 21"/>
          <p:cNvCxnSpPr>
            <a:cxnSpLocks noChangeShapeType="1"/>
            <a:stCxn id="12301" idx="1"/>
            <a:endCxn id="12300"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2306" name="AutoShape 22"/>
          <p:cNvCxnSpPr>
            <a:cxnSpLocks noChangeShapeType="1"/>
            <a:stCxn id="12300" idx="2"/>
            <a:endCxn id="12294"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2307" name="Line 23"/>
          <p:cNvSpPr>
            <a:spLocks noChangeShapeType="1"/>
          </p:cNvSpPr>
          <p:nvPr/>
        </p:nvSpPr>
        <p:spPr bwMode="auto">
          <a:xfrm>
            <a:off x="2133600" y="3171825"/>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cxnSp>
        <p:nvCxnSpPr>
          <p:cNvPr id="12308" name="AutoShape 30"/>
          <p:cNvCxnSpPr>
            <a:cxnSpLocks noChangeShapeType="1"/>
          </p:cNvCxnSpPr>
          <p:nvPr/>
        </p:nvCxnSpPr>
        <p:spPr bwMode="auto">
          <a:xfrm rot="5400000" flipH="1">
            <a:off x="8145463" y="3019425"/>
            <a:ext cx="304800" cy="609600"/>
          </a:xfrm>
          <a:prstGeom prst="bentConnector2">
            <a:avLst/>
          </a:prstGeom>
          <a:noFill/>
          <a:ln w="28575">
            <a:solidFill>
              <a:schemeClr val="tx1"/>
            </a:solidFill>
            <a:miter lim="800000"/>
            <a:headEnd type="triangle" w="med" len="med"/>
            <a:tailEnd/>
          </a:ln>
        </p:spPr>
      </p:cxnSp>
      <p:cxnSp>
        <p:nvCxnSpPr>
          <p:cNvPr id="12309" name="AutoShape 32"/>
          <p:cNvCxnSpPr>
            <a:cxnSpLocks noChangeShapeType="1"/>
          </p:cNvCxnSpPr>
          <p:nvPr/>
        </p:nvCxnSpPr>
        <p:spPr bwMode="auto">
          <a:xfrm>
            <a:off x="4572000" y="3181350"/>
            <a:ext cx="1905000" cy="0"/>
          </a:xfrm>
          <a:prstGeom prst="straightConnector1">
            <a:avLst/>
          </a:prstGeom>
          <a:noFill/>
          <a:ln w="76200">
            <a:solidFill>
              <a:schemeClr val="tx2"/>
            </a:solidFill>
            <a:round/>
            <a:headEnd type="none" w="sm" len="sm"/>
            <a:tailEnd type="triangle" w="med" len="med"/>
          </a:ln>
        </p:spPr>
      </p:cxnSp>
      <p:sp>
        <p:nvSpPr>
          <p:cNvPr id="12310" name="Text Box 99"/>
          <p:cNvSpPr txBox="1">
            <a:spLocks noChangeArrowheads="1"/>
          </p:cNvSpPr>
          <p:nvPr/>
        </p:nvSpPr>
        <p:spPr bwMode="auto">
          <a:xfrm>
            <a:off x="184150" y="4381500"/>
            <a:ext cx="8715375" cy="2086725"/>
          </a:xfrm>
          <a:prstGeom prst="rect">
            <a:avLst/>
          </a:prstGeom>
          <a:noFill/>
          <a:ln w="12700">
            <a:noFill/>
            <a:miter lim="800000"/>
            <a:headEnd type="none" w="sm" len="sm"/>
            <a:tailEnd/>
          </a:ln>
        </p:spPr>
        <p:txBody>
          <a:bodyPr>
            <a:spAutoFit/>
          </a:bodyPr>
          <a:lstStyle/>
          <a:p>
            <a:pPr marL="342900" indent="-342900">
              <a:buClr>
                <a:schemeClr val="tx2"/>
              </a:buClr>
              <a:buSzPct val="75000"/>
              <a:buFont typeface="Wingdings" pitchFamily="2" charset="2"/>
              <a:buChar char=""/>
              <a:tabLst>
                <a:tab pos="682625" algn="l"/>
              </a:tabLst>
            </a:pPr>
            <a:r>
              <a:rPr lang="en-US" b="0" i="0" dirty="0">
                <a:latin typeface="+mn-lt"/>
              </a:rPr>
              <a:t>When the CPU is finished with the data (and has written it to </a:t>
            </a:r>
            <a:r>
              <a:rPr lang="en-US" b="0" i="0" dirty="0" err="1">
                <a:latin typeface="+mn-lt"/>
              </a:rPr>
              <a:t>XmtBuf</a:t>
            </a:r>
            <a:r>
              <a:rPr lang="en-US" b="0" i="0" dirty="0">
                <a:latin typeface="+mn-lt"/>
              </a:rPr>
              <a:t> in L2), it can be sent to external memory with a cache </a:t>
            </a:r>
            <a:r>
              <a:rPr lang="en-US" b="0" i="0" dirty="0" err="1">
                <a:latin typeface="+mn-lt"/>
              </a:rPr>
              <a:t>writeback</a:t>
            </a:r>
            <a:r>
              <a:rPr lang="en-US" b="0" i="0" dirty="0">
                <a:latin typeface="+mn-lt"/>
              </a:rPr>
              <a:t>.</a:t>
            </a: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A </a:t>
            </a:r>
            <a:r>
              <a:rPr lang="en-US" b="0" i="0" dirty="0" err="1">
                <a:latin typeface="+mn-lt"/>
              </a:rPr>
              <a:t>writeback</a:t>
            </a:r>
            <a:r>
              <a:rPr lang="en-US" b="0" i="0" dirty="0">
                <a:latin typeface="+mn-lt"/>
              </a:rPr>
              <a:t> is a copy operation from cache to memory, writing back the modified (i.e. dirty) memory locations – all </a:t>
            </a:r>
            <a:r>
              <a:rPr lang="en-US" b="0" i="0" dirty="0" err="1">
                <a:latin typeface="+mn-lt"/>
              </a:rPr>
              <a:t>writebacks</a:t>
            </a:r>
            <a:r>
              <a:rPr lang="en-US" b="0" i="0" dirty="0">
                <a:latin typeface="+mn-lt"/>
              </a:rPr>
              <a:t> operate on full cache </a:t>
            </a:r>
            <a:r>
              <a:rPr lang="en-US" b="0" i="0" dirty="0" smtClean="0">
                <a:latin typeface="+mn-lt"/>
              </a:rPr>
              <a:t>lines.</a:t>
            </a:r>
            <a:endParaRPr lang="en-US" b="0" i="0" dirty="0">
              <a:latin typeface="+mn-lt"/>
            </a:endParaRP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Use CSL </a:t>
            </a:r>
            <a:r>
              <a:rPr lang="en-US" i="0" dirty="0">
                <a:solidFill>
                  <a:schemeClr val="tx2"/>
                </a:solidFill>
                <a:latin typeface="Courier New" pitchFamily="49" charset="0"/>
                <a:cs typeface="Courier New" pitchFamily="49" charset="0"/>
              </a:rPr>
              <a:t>CACHE_wbL1d</a:t>
            </a:r>
            <a:r>
              <a:rPr lang="en-US" b="0" i="0" dirty="0">
                <a:latin typeface="+mn-lt"/>
              </a:rPr>
              <a:t> to force a </a:t>
            </a:r>
            <a:r>
              <a:rPr lang="en-US" b="0" i="0" dirty="0" err="1" smtClean="0">
                <a:latin typeface="+mn-lt"/>
              </a:rPr>
              <a:t>writeback</a:t>
            </a:r>
            <a:r>
              <a:rPr lang="en-US" b="0" i="0" dirty="0" smtClean="0">
                <a:latin typeface="+mn-lt"/>
              </a:rPr>
              <a:t>.</a:t>
            </a:r>
            <a:endParaRPr lang="en-US" b="0" i="0" dirty="0">
              <a:latin typeface="+mn-lt"/>
            </a:endParaRPr>
          </a:p>
          <a:p>
            <a:pPr marL="342900" indent="-342900">
              <a:spcBef>
                <a:spcPct val="40000"/>
              </a:spcBef>
              <a:buClr>
                <a:schemeClr val="tx2"/>
              </a:buClr>
              <a:buSzPct val="75000"/>
              <a:buFont typeface="Wingdings" pitchFamily="2" charset="2"/>
              <a:buChar char=""/>
              <a:tabLst>
                <a:tab pos="682625" algn="l"/>
              </a:tabLst>
            </a:pPr>
            <a:r>
              <a:rPr lang="en-US" b="0" i="0" dirty="0">
                <a:latin typeface="+mn-lt"/>
              </a:rPr>
              <a:t>No </a:t>
            </a:r>
            <a:r>
              <a:rPr lang="en-US" b="0" i="0" dirty="0" err="1">
                <a:latin typeface="+mn-lt"/>
              </a:rPr>
              <a:t>writeback</a:t>
            </a:r>
            <a:r>
              <a:rPr lang="en-US" b="0" i="0" dirty="0">
                <a:latin typeface="+mn-lt"/>
              </a:rPr>
              <a:t> is required if the buffer is never read (L1 cache is read allocate only</a:t>
            </a:r>
            <a:r>
              <a:rPr lang="en-US" b="0" i="0" dirty="0" smtClean="0">
                <a:latin typeface="+mn-lt"/>
              </a:rPr>
              <a:t>).</a:t>
            </a:r>
            <a:endParaRPr lang="en-US" b="0" i="0" dirty="0">
              <a:latin typeface="+mn-lt"/>
            </a:endParaRPr>
          </a:p>
        </p:txBody>
      </p:sp>
      <p:sp>
        <p:nvSpPr>
          <p:cNvPr id="12311" name="Text Box 100"/>
          <p:cNvSpPr txBox="1">
            <a:spLocks noChangeArrowheads="1"/>
          </p:cNvSpPr>
          <p:nvPr/>
        </p:nvSpPr>
        <p:spPr bwMode="auto">
          <a:xfrm>
            <a:off x="4876800" y="3257550"/>
            <a:ext cx="1664686" cy="523220"/>
          </a:xfrm>
          <a:prstGeom prst="rect">
            <a:avLst/>
          </a:prstGeom>
          <a:noFill/>
          <a:ln w="12700">
            <a:noFill/>
            <a:miter lim="800000"/>
            <a:headEnd type="none" w="sm" len="sm"/>
            <a:tailEnd/>
          </a:ln>
        </p:spPr>
        <p:txBody>
          <a:bodyPr wrap="none">
            <a:spAutoFit/>
          </a:bodyPr>
          <a:lstStyle/>
          <a:p>
            <a:r>
              <a:rPr lang="en-US" sz="2800" i="0">
                <a:solidFill>
                  <a:schemeClr val="tx2"/>
                </a:solidFill>
                <a:latin typeface="+mj-lt"/>
              </a:rPr>
              <a:t>writeback</a:t>
            </a:r>
          </a:p>
        </p:txBody>
      </p:sp>
      <p:sp>
        <p:nvSpPr>
          <p:cNvPr id="12313" name="Rectangle 16"/>
          <p:cNvSpPr>
            <a:spLocks noChangeArrowheads="1"/>
          </p:cNvSpPr>
          <p:nvPr/>
        </p:nvSpPr>
        <p:spPr bwMode="auto">
          <a:xfrm>
            <a:off x="8069263" y="122713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Core2</a:t>
            </a:r>
          </a:p>
        </p:txBody>
      </p:sp>
      <p:sp>
        <p:nvSpPr>
          <p:cNvPr id="12314" name="Rectangle 16"/>
          <p:cNvSpPr>
            <a:spLocks noChangeArrowheads="1"/>
          </p:cNvSpPr>
          <p:nvPr/>
        </p:nvSpPr>
        <p:spPr bwMode="auto">
          <a:xfrm>
            <a:off x="8069263" y="3452813"/>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Core2</a:t>
            </a:r>
          </a:p>
        </p:txBody>
      </p:sp>
      <p:sp>
        <p:nvSpPr>
          <p:cNvPr id="12315" name="Rectangle 9"/>
          <p:cNvSpPr>
            <a:spLocks noChangeArrowheads="1"/>
          </p:cNvSpPr>
          <p:nvPr/>
        </p:nvSpPr>
        <p:spPr bwMode="auto">
          <a:xfrm>
            <a:off x="6143625" y="722313"/>
            <a:ext cx="2174875" cy="503237"/>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28"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5611813" y="1346200"/>
            <a:ext cx="1524000" cy="3138488"/>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3315" name="Rectangle 3"/>
          <p:cNvSpPr>
            <a:spLocks noGrp="1" noChangeArrowheads="1"/>
          </p:cNvSpPr>
          <p:nvPr>
            <p:ph type="title"/>
          </p:nvPr>
        </p:nvSpPr>
        <p:spPr>
          <a:xfrm>
            <a:off x="457200" y="274638"/>
            <a:ext cx="8229600" cy="487362"/>
          </a:xfrm>
        </p:spPr>
        <p:txBody>
          <a:bodyPr>
            <a:noAutofit/>
          </a:bodyPr>
          <a:lstStyle/>
          <a:p>
            <a:r>
              <a:rPr lang="en-US" sz="3600" dirty="0" smtClean="0"/>
              <a:t>Another Coherency Issue</a:t>
            </a:r>
          </a:p>
        </p:txBody>
      </p:sp>
      <p:sp>
        <p:nvSpPr>
          <p:cNvPr id="13316"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b"/>
          <a:lstStyle/>
          <a:p>
            <a:endParaRPr lang="en-US" sz="2800" i="0" dirty="0">
              <a:latin typeface="+mj-lt"/>
            </a:endParaRPr>
          </a:p>
        </p:txBody>
      </p:sp>
      <p:sp>
        <p:nvSpPr>
          <p:cNvPr id="13317"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3318"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2039"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3320"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3321" name="Rectangle 9"/>
          <p:cNvSpPr>
            <a:spLocks noChangeArrowheads="1"/>
          </p:cNvSpPr>
          <p:nvPr/>
        </p:nvSpPr>
        <p:spPr bwMode="auto">
          <a:xfrm>
            <a:off x="5286375" y="790575"/>
            <a:ext cx="2174875" cy="503238"/>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13322"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3323" name="Rectangle 11"/>
          <p:cNvSpPr>
            <a:spLocks noChangeArrowheads="1"/>
          </p:cNvSpPr>
          <p:nvPr/>
        </p:nvSpPr>
        <p:spPr bwMode="auto">
          <a:xfrm>
            <a:off x="5611813" y="1651000"/>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3324" name="Rectangle 12"/>
          <p:cNvSpPr>
            <a:spLocks noChangeArrowheads="1"/>
          </p:cNvSpPr>
          <p:nvPr/>
        </p:nvSpPr>
        <p:spPr bwMode="auto">
          <a:xfrm>
            <a:off x="5611813" y="302260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3325"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3326" name="Rectangle 15"/>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3327" name="Rectangle 16"/>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3328" name="Rectangle 18"/>
          <p:cNvSpPr>
            <a:spLocks noChangeArrowheads="1"/>
          </p:cNvSpPr>
          <p:nvPr/>
        </p:nvSpPr>
        <p:spPr bwMode="auto">
          <a:xfrm>
            <a:off x="7473950" y="1220788"/>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cxnSp>
        <p:nvCxnSpPr>
          <p:cNvPr id="13329" name="AutoShape 19"/>
          <p:cNvCxnSpPr>
            <a:cxnSpLocks noChangeShapeType="1"/>
            <a:stCxn id="13328" idx="2"/>
            <a:endCxn id="13323" idx="3"/>
          </p:cNvCxnSpPr>
          <p:nvPr/>
        </p:nvCxnSpPr>
        <p:spPr bwMode="auto">
          <a:xfrm rot="5400000">
            <a:off x="7417594" y="1289844"/>
            <a:ext cx="307975" cy="871537"/>
          </a:xfrm>
          <a:prstGeom prst="bentConnector2">
            <a:avLst/>
          </a:prstGeom>
          <a:noFill/>
          <a:ln w="28575">
            <a:solidFill>
              <a:schemeClr val="tx1"/>
            </a:solidFill>
            <a:miter lim="800000"/>
            <a:headEnd type="none" w="sm" len="sm"/>
            <a:tailEnd type="triangle" w="med" len="med"/>
          </a:ln>
        </p:spPr>
      </p:cxnSp>
      <p:cxnSp>
        <p:nvCxnSpPr>
          <p:cNvPr id="13330" name="AutoShape 21"/>
          <p:cNvCxnSpPr>
            <a:cxnSpLocks noChangeShapeType="1"/>
            <a:stCxn id="13326" idx="1"/>
            <a:endCxn id="13325"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3331" name="AutoShape 22"/>
          <p:cNvCxnSpPr>
            <a:cxnSpLocks noChangeShapeType="1"/>
            <a:stCxn id="13325" idx="2"/>
            <a:endCxn id="13318"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3332" name="Text Box 28"/>
          <p:cNvSpPr txBox="1">
            <a:spLocks noChangeArrowheads="1"/>
          </p:cNvSpPr>
          <p:nvPr/>
        </p:nvSpPr>
        <p:spPr bwMode="auto">
          <a:xfrm>
            <a:off x="311150" y="4743450"/>
            <a:ext cx="8547100" cy="1446550"/>
          </a:xfrm>
          <a:prstGeom prst="rect">
            <a:avLst/>
          </a:prstGeom>
          <a:noFill/>
          <a:ln w="12700">
            <a:noFill/>
            <a:miter lim="800000"/>
            <a:headEnd type="none" w="sm" len="sm"/>
            <a:tailEnd/>
          </a:ln>
        </p:spPr>
        <p:txBody>
          <a:bodyPr wrap="square">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Another CorePac writes a </a:t>
            </a:r>
            <a:r>
              <a:rPr lang="en-US" sz="2000" b="0" i="0" u="sng" dirty="0">
                <a:solidFill>
                  <a:schemeClr val="tx2"/>
                </a:solidFill>
                <a:latin typeface="+mn-lt"/>
              </a:rPr>
              <a:t>new</a:t>
            </a:r>
            <a:r>
              <a:rPr lang="en-US" sz="2000" b="0" i="0" dirty="0">
                <a:latin typeface="+mn-lt"/>
              </a:rPr>
              <a:t> </a:t>
            </a:r>
            <a:r>
              <a:rPr lang="en-US" sz="2000" b="0" i="0" dirty="0" err="1">
                <a:latin typeface="+mn-lt"/>
              </a:rPr>
              <a:t>RcvBuf</a:t>
            </a:r>
            <a:r>
              <a:rPr lang="en-US" sz="2000" b="0" i="0" dirty="0">
                <a:latin typeface="+mn-lt"/>
              </a:rPr>
              <a:t> buffer to shared memory</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When the current CorePac reads </a:t>
            </a:r>
            <a:r>
              <a:rPr lang="en-US" sz="2000" b="0" i="0" dirty="0" err="1">
                <a:latin typeface="+mn-lt"/>
              </a:rPr>
              <a:t>RcvBuf</a:t>
            </a:r>
            <a:r>
              <a:rPr lang="en-US" sz="2000" b="0" i="0" dirty="0">
                <a:latin typeface="+mn-lt"/>
              </a:rPr>
              <a:t> a cache hit occurs since the buffer (with old data) is still valid in cache</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Thus, the current CorePac reads the old data instead of the new data</a:t>
            </a:r>
          </a:p>
        </p:txBody>
      </p:sp>
      <p:sp>
        <p:nvSpPr>
          <p:cNvPr id="21"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5588000" y="1266825"/>
            <a:ext cx="1524000" cy="2822575"/>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4339" name="Rectangle 3"/>
          <p:cNvSpPr>
            <a:spLocks noGrp="1" noChangeArrowheads="1"/>
          </p:cNvSpPr>
          <p:nvPr>
            <p:ph type="title"/>
          </p:nvPr>
        </p:nvSpPr>
        <p:spPr>
          <a:xfrm>
            <a:off x="123825" y="76200"/>
            <a:ext cx="8829675" cy="762000"/>
          </a:xfrm>
        </p:spPr>
        <p:txBody>
          <a:bodyPr/>
          <a:lstStyle/>
          <a:p>
            <a:r>
              <a:rPr lang="en-US" sz="4000" dirty="0" smtClean="0"/>
              <a:t>Another Coherency Solution (Using CSL)</a:t>
            </a:r>
          </a:p>
        </p:txBody>
      </p:sp>
      <p:sp>
        <p:nvSpPr>
          <p:cNvPr id="14340"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4341"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4342"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542727"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4344"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4345"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4346" name="Rectangle 11"/>
          <p:cNvSpPr>
            <a:spLocks noChangeArrowheads="1"/>
          </p:cNvSpPr>
          <p:nvPr/>
        </p:nvSpPr>
        <p:spPr bwMode="auto">
          <a:xfrm>
            <a:off x="5588000" y="1571625"/>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4347" name="Rectangle 12"/>
          <p:cNvSpPr>
            <a:spLocks noChangeArrowheads="1"/>
          </p:cNvSpPr>
          <p:nvPr/>
        </p:nvSpPr>
        <p:spPr bwMode="auto">
          <a:xfrm>
            <a:off x="558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4348" name="Rectangle 13"/>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4349" name="Rectangle 14"/>
          <p:cNvSpPr>
            <a:spLocks noChangeArrowheads="1"/>
          </p:cNvSpPr>
          <p:nvPr/>
        </p:nvSpPr>
        <p:spPr bwMode="auto">
          <a:xfrm>
            <a:off x="30480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RcvBuf</a:t>
            </a:r>
            <a:endParaRPr lang="en-US" sz="2800" i="0" dirty="0">
              <a:latin typeface="+mj-lt"/>
            </a:endParaRPr>
          </a:p>
        </p:txBody>
      </p:sp>
      <p:sp>
        <p:nvSpPr>
          <p:cNvPr id="14350" name="Rectangle 15"/>
          <p:cNvSpPr>
            <a:spLocks noChangeArrowheads="1"/>
          </p:cNvSpPr>
          <p:nvPr/>
        </p:nvSpPr>
        <p:spPr bwMode="auto">
          <a:xfrm>
            <a:off x="3048000" y="29432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cxnSp>
        <p:nvCxnSpPr>
          <p:cNvPr id="14351" name="AutoShape 17"/>
          <p:cNvCxnSpPr>
            <a:cxnSpLocks noChangeShapeType="1"/>
            <a:stCxn id="14358" idx="2"/>
            <a:endCxn id="14346" idx="3"/>
          </p:cNvCxnSpPr>
          <p:nvPr/>
        </p:nvCxnSpPr>
        <p:spPr bwMode="auto">
          <a:xfrm rot="5400000">
            <a:off x="7388226" y="1284287"/>
            <a:ext cx="239712" cy="792163"/>
          </a:xfrm>
          <a:prstGeom prst="bentConnector2">
            <a:avLst/>
          </a:prstGeom>
          <a:noFill/>
          <a:ln w="28575">
            <a:solidFill>
              <a:schemeClr val="tx1"/>
            </a:solidFill>
            <a:miter lim="800000"/>
            <a:headEnd type="none" w="sm" len="sm"/>
            <a:tailEnd type="triangle" w="med" len="med"/>
          </a:ln>
        </p:spPr>
      </p:cxnSp>
      <p:cxnSp>
        <p:nvCxnSpPr>
          <p:cNvPr id="14352" name="AutoShape 18"/>
          <p:cNvCxnSpPr>
            <a:cxnSpLocks noChangeShapeType="1"/>
            <a:stCxn id="14349" idx="1"/>
            <a:endCxn id="14348" idx="3"/>
          </p:cNvCxnSpPr>
          <p:nvPr/>
        </p:nvCxnSpPr>
        <p:spPr bwMode="auto">
          <a:xfrm flipH="1">
            <a:off x="2133600" y="1800225"/>
            <a:ext cx="914400" cy="0"/>
          </a:xfrm>
          <a:prstGeom prst="straightConnector1">
            <a:avLst/>
          </a:prstGeom>
          <a:noFill/>
          <a:ln w="12700">
            <a:solidFill>
              <a:schemeClr val="tx1"/>
            </a:solidFill>
            <a:round/>
            <a:headEnd type="none" w="sm" len="sm"/>
            <a:tailEnd type="triangle" w="med" len="med"/>
          </a:ln>
        </p:spPr>
      </p:cxnSp>
      <p:cxnSp>
        <p:nvCxnSpPr>
          <p:cNvPr id="14353" name="AutoShape 19"/>
          <p:cNvCxnSpPr>
            <a:cxnSpLocks noChangeShapeType="1"/>
            <a:stCxn id="14348" idx="2"/>
            <a:endCxn id="14342"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4356" name="Text Box 22"/>
          <p:cNvSpPr txBox="1">
            <a:spLocks noChangeArrowheads="1"/>
          </p:cNvSpPr>
          <p:nvPr/>
        </p:nvSpPr>
        <p:spPr bwMode="auto">
          <a:xfrm>
            <a:off x="200025" y="4679950"/>
            <a:ext cx="8594725" cy="1782026"/>
          </a:xfrm>
          <a:prstGeom prst="rect">
            <a:avLst/>
          </a:prstGeom>
          <a:noFill/>
          <a:ln w="12700">
            <a:noFill/>
            <a:miter lim="800000"/>
            <a:headEnd type="none" w="sm" len="sm"/>
            <a:tailEnd/>
          </a:ln>
        </p:spPr>
        <p:txBody>
          <a:bodyPr>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b="0" i="0" dirty="0">
                <a:latin typeface="+mn-lt"/>
              </a:rPr>
              <a:t>To get the new data, you must first </a:t>
            </a:r>
            <a:r>
              <a:rPr lang="en-US" b="0" i="0" dirty="0">
                <a:solidFill>
                  <a:schemeClr val="tx2"/>
                </a:solidFill>
                <a:latin typeface="+mn-lt"/>
              </a:rPr>
              <a:t>invalidate</a:t>
            </a:r>
            <a:r>
              <a:rPr lang="en-US" b="0" i="0" dirty="0">
                <a:latin typeface="+mn-lt"/>
              </a:rPr>
              <a:t> the old data before trying to read the new data (clears cache line’s valid bits)</a:t>
            </a:r>
          </a:p>
          <a:p>
            <a:pPr marL="342900" indent="-342900">
              <a:lnSpc>
                <a:spcPct val="90000"/>
              </a:lnSpc>
              <a:spcBef>
                <a:spcPct val="40000"/>
              </a:spcBef>
              <a:buClr>
                <a:schemeClr val="tx2"/>
              </a:buClr>
              <a:buSzPct val="75000"/>
              <a:buFont typeface="Wingdings" pitchFamily="2" charset="2"/>
              <a:buChar char=""/>
              <a:tabLst>
                <a:tab pos="682625" algn="l"/>
              </a:tabLst>
            </a:pPr>
            <a:r>
              <a:rPr lang="en-US" b="0" i="0" dirty="0">
                <a:latin typeface="+mn-lt"/>
              </a:rPr>
              <a:t>CSL provides an API to </a:t>
            </a:r>
            <a:r>
              <a:rPr lang="en-US" b="0" i="0" dirty="0" err="1">
                <a:solidFill>
                  <a:schemeClr val="tx2"/>
                </a:solidFill>
                <a:latin typeface="+mn-lt"/>
              </a:rPr>
              <a:t>writeback</a:t>
            </a:r>
            <a:r>
              <a:rPr lang="en-US" b="0" i="0" dirty="0">
                <a:solidFill>
                  <a:schemeClr val="tx2"/>
                </a:solidFill>
                <a:latin typeface="+mn-lt"/>
              </a:rPr>
              <a:t> with invalidate</a:t>
            </a:r>
            <a:r>
              <a:rPr lang="en-US" b="0" i="0" dirty="0">
                <a:latin typeface="+mn-lt"/>
              </a:rPr>
              <a:t>:</a:t>
            </a:r>
          </a:p>
          <a:p>
            <a:pPr marL="800100" lvl="1" indent="-342900">
              <a:buClr>
                <a:schemeClr val="tx2"/>
              </a:buClr>
              <a:buSzPct val="75000"/>
              <a:buFont typeface="Wingdings" pitchFamily="2" charset="2"/>
              <a:buChar char=""/>
              <a:tabLst>
                <a:tab pos="682625" algn="l"/>
              </a:tabLst>
            </a:pPr>
            <a:r>
              <a:rPr lang="en-US" b="0" i="0" dirty="0">
                <a:latin typeface="+mn-lt"/>
              </a:rPr>
              <a:t>It writes back modified (i.e. dirty) data, </a:t>
            </a:r>
          </a:p>
          <a:p>
            <a:pPr marL="800100" lvl="1" indent="-342900">
              <a:buClr>
                <a:schemeClr val="tx2"/>
              </a:buClr>
              <a:buSzPct val="75000"/>
              <a:buFont typeface="Wingdings" pitchFamily="2" charset="2"/>
              <a:buChar char=""/>
              <a:tabLst>
                <a:tab pos="682625" algn="l"/>
              </a:tabLst>
            </a:pPr>
            <a:r>
              <a:rPr lang="en-US" b="0" i="0" dirty="0">
                <a:latin typeface="+mn-lt"/>
              </a:rPr>
              <a:t>Then invalidates cache lines containing the buffer</a:t>
            </a:r>
            <a:br>
              <a:rPr lang="en-US" b="0" i="0" dirty="0">
                <a:latin typeface="+mn-lt"/>
              </a:rPr>
            </a:br>
            <a:r>
              <a:rPr lang="en-US" i="0" dirty="0">
                <a:solidFill>
                  <a:schemeClr val="tx2"/>
                </a:solidFill>
                <a:latin typeface="Courier New" pitchFamily="49" charset="0"/>
                <a:cs typeface="Courier New" pitchFamily="49" charset="0"/>
              </a:rPr>
              <a:t>CACHE_wbInvL2((void *)</a:t>
            </a:r>
            <a:r>
              <a:rPr lang="en-US" i="0" dirty="0" err="1">
                <a:solidFill>
                  <a:schemeClr val="tx2"/>
                </a:solidFill>
                <a:latin typeface="Courier New" pitchFamily="49" charset="0"/>
                <a:cs typeface="Courier New" pitchFamily="49" charset="0"/>
              </a:rPr>
              <a:t>RcvBuf</a:t>
            </a:r>
            <a:r>
              <a:rPr lang="en-US" i="0" dirty="0">
                <a:solidFill>
                  <a:schemeClr val="tx2"/>
                </a:solidFill>
                <a:latin typeface="Courier New" pitchFamily="49" charset="0"/>
                <a:cs typeface="Courier New" pitchFamily="49" charset="0"/>
              </a:rPr>
              <a:t>, </a:t>
            </a:r>
            <a:r>
              <a:rPr lang="en-US" i="0" dirty="0" err="1">
                <a:solidFill>
                  <a:schemeClr val="tx2"/>
                </a:solidFill>
                <a:latin typeface="Courier New" pitchFamily="49" charset="0"/>
                <a:cs typeface="Courier New" pitchFamily="49" charset="0"/>
              </a:rPr>
              <a:t>bytecount</a:t>
            </a:r>
            <a:r>
              <a:rPr lang="en-US" i="0" dirty="0">
                <a:solidFill>
                  <a:schemeClr val="tx2"/>
                </a:solidFill>
                <a:latin typeface="Courier New" pitchFamily="49" charset="0"/>
                <a:cs typeface="Courier New" pitchFamily="49" charset="0"/>
              </a:rPr>
              <a:t>, CACHE_WAIT);</a:t>
            </a:r>
          </a:p>
        </p:txBody>
      </p:sp>
      <p:sp>
        <p:nvSpPr>
          <p:cNvPr id="14358" name="Rectangle 16"/>
          <p:cNvSpPr>
            <a:spLocks noChangeArrowheads="1"/>
          </p:cNvSpPr>
          <p:nvPr/>
        </p:nvSpPr>
        <p:spPr bwMode="auto">
          <a:xfrm>
            <a:off x="7370763" y="1209675"/>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CorePac2</a:t>
            </a:r>
          </a:p>
        </p:txBody>
      </p:sp>
      <p:sp>
        <p:nvSpPr>
          <p:cNvPr id="14359" name="Rectangle 9"/>
          <p:cNvSpPr>
            <a:spLocks noChangeArrowheads="1"/>
          </p:cNvSpPr>
          <p:nvPr/>
        </p:nvSpPr>
        <p:spPr bwMode="auto">
          <a:xfrm>
            <a:off x="5262563" y="769938"/>
            <a:ext cx="2174875" cy="503237"/>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24"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6477000" y="1276350"/>
            <a:ext cx="1524000" cy="3352800"/>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5363" name="Rectangle 3"/>
          <p:cNvSpPr>
            <a:spLocks noGrp="1" noChangeArrowheads="1"/>
          </p:cNvSpPr>
          <p:nvPr>
            <p:ph type="title"/>
          </p:nvPr>
        </p:nvSpPr>
        <p:spPr>
          <a:xfrm>
            <a:off x="457200" y="274638"/>
            <a:ext cx="8229600" cy="487362"/>
          </a:xfrm>
        </p:spPr>
        <p:txBody>
          <a:bodyPr>
            <a:noAutofit/>
          </a:bodyPr>
          <a:lstStyle/>
          <a:p>
            <a:r>
              <a:rPr lang="en-US" sz="3600" dirty="0" smtClean="0"/>
              <a:t>Solution 2:  Keep Buffers in L2</a:t>
            </a:r>
          </a:p>
        </p:txBody>
      </p:sp>
      <p:sp>
        <p:nvSpPr>
          <p:cNvPr id="15364" name="Rectangle 4"/>
          <p:cNvSpPr>
            <a:spLocks noChangeArrowheads="1"/>
          </p:cNvSpPr>
          <p:nvPr/>
        </p:nvSpPr>
        <p:spPr bwMode="auto">
          <a:xfrm>
            <a:off x="304800" y="9906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5365" name="Rectangle 5"/>
          <p:cNvSpPr>
            <a:spLocks noChangeArrowheads="1"/>
          </p:cNvSpPr>
          <p:nvPr/>
        </p:nvSpPr>
        <p:spPr bwMode="auto">
          <a:xfrm>
            <a:off x="3048000" y="1504950"/>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5366" name="Rectangle 6"/>
          <p:cNvSpPr>
            <a:spLocks noChangeArrowheads="1"/>
          </p:cNvSpPr>
          <p:nvPr/>
        </p:nvSpPr>
        <p:spPr bwMode="auto">
          <a:xfrm>
            <a:off x="609600" y="2952750"/>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7159" name="Rectangle 7"/>
          <p:cNvSpPr>
            <a:spLocks noChangeArrowheads="1"/>
          </p:cNvSpPr>
          <p:nvPr/>
        </p:nvSpPr>
        <p:spPr bwMode="auto">
          <a:xfrm>
            <a:off x="609600" y="150495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5368" name="Rectangle 8"/>
          <p:cNvSpPr>
            <a:spLocks noChangeArrowheads="1"/>
          </p:cNvSpPr>
          <p:nvPr/>
        </p:nvSpPr>
        <p:spPr bwMode="auto">
          <a:xfrm>
            <a:off x="3200400" y="1104900"/>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5369" name="Rectangle 10"/>
          <p:cNvSpPr>
            <a:spLocks noChangeArrowheads="1"/>
          </p:cNvSpPr>
          <p:nvPr/>
        </p:nvSpPr>
        <p:spPr bwMode="auto">
          <a:xfrm>
            <a:off x="762000" y="1104900"/>
            <a:ext cx="1066800" cy="503238"/>
          </a:xfrm>
          <a:prstGeom prst="rect">
            <a:avLst/>
          </a:prstGeom>
          <a:noFill/>
          <a:ln w="12700">
            <a:noFill/>
            <a:miter lim="800000"/>
            <a:headEnd type="none" w="sm" len="sm"/>
            <a:tailEnd type="none" w="sm" len="sm"/>
          </a:ln>
        </p:spPr>
        <p:txBody>
          <a:bodyPr wrap="none" anchor="ctr"/>
          <a:lstStyle/>
          <a:p>
            <a:pPr algn="ctr"/>
            <a:r>
              <a:rPr lang="en-US" sz="2800" i="0" dirty="0">
                <a:latin typeface="+mj-lt"/>
              </a:rPr>
              <a:t>L1D</a:t>
            </a:r>
          </a:p>
        </p:txBody>
      </p:sp>
      <p:sp>
        <p:nvSpPr>
          <p:cNvPr id="15370" name="Rectangle 12"/>
          <p:cNvSpPr>
            <a:spLocks noChangeArrowheads="1"/>
          </p:cNvSpPr>
          <p:nvPr/>
        </p:nvSpPr>
        <p:spPr bwMode="auto">
          <a:xfrm>
            <a:off x="609600" y="15811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5371" name="Rectangle 13"/>
          <p:cNvSpPr>
            <a:spLocks noChangeArrowheads="1"/>
          </p:cNvSpPr>
          <p:nvPr/>
        </p:nvSpPr>
        <p:spPr bwMode="auto">
          <a:xfrm>
            <a:off x="3048000" y="15811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RcvBuf</a:t>
            </a:r>
          </a:p>
        </p:txBody>
      </p:sp>
      <p:sp>
        <p:nvSpPr>
          <p:cNvPr id="15372" name="Rectangle 14"/>
          <p:cNvSpPr>
            <a:spLocks noChangeArrowheads="1"/>
          </p:cNvSpPr>
          <p:nvPr/>
        </p:nvSpPr>
        <p:spPr bwMode="auto">
          <a:xfrm>
            <a:off x="3048000" y="2952750"/>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XmtBuf</a:t>
            </a:r>
          </a:p>
        </p:txBody>
      </p:sp>
      <p:sp>
        <p:nvSpPr>
          <p:cNvPr id="15373" name="Rectangle 15"/>
          <p:cNvSpPr>
            <a:spLocks noChangeArrowheads="1"/>
          </p:cNvSpPr>
          <p:nvPr/>
        </p:nvSpPr>
        <p:spPr bwMode="auto">
          <a:xfrm>
            <a:off x="4876800" y="1200150"/>
            <a:ext cx="1066800" cy="350838"/>
          </a:xfrm>
          <a:prstGeom prst="rect">
            <a:avLst/>
          </a:prstGeom>
          <a:noFill/>
          <a:ln w="12700">
            <a:noFill/>
            <a:miter lim="800000"/>
            <a:headEnd type="none" w="sm" len="sm"/>
            <a:tailEnd type="none" w="sm" len="sm"/>
          </a:ln>
        </p:spPr>
        <p:txBody>
          <a:bodyPr wrap="none" anchor="ctr"/>
          <a:lstStyle/>
          <a:p>
            <a:pPr algn="ctr"/>
            <a:r>
              <a:rPr lang="en-US" sz="2800" i="0">
                <a:latin typeface="+mj-lt"/>
              </a:rPr>
              <a:t>EDMA</a:t>
            </a:r>
          </a:p>
        </p:txBody>
      </p:sp>
      <p:cxnSp>
        <p:nvCxnSpPr>
          <p:cNvPr id="15374" name="AutoShape 16"/>
          <p:cNvCxnSpPr>
            <a:cxnSpLocks noChangeShapeType="1"/>
            <a:stCxn id="15373" idx="2"/>
            <a:endCxn id="15371" idx="3"/>
          </p:cNvCxnSpPr>
          <p:nvPr/>
        </p:nvCxnSpPr>
        <p:spPr bwMode="auto">
          <a:xfrm rot="5400000">
            <a:off x="4861719" y="1261269"/>
            <a:ext cx="258762" cy="838200"/>
          </a:xfrm>
          <a:prstGeom prst="bentConnector2">
            <a:avLst/>
          </a:prstGeom>
          <a:noFill/>
          <a:ln w="28575">
            <a:solidFill>
              <a:schemeClr val="tx1"/>
            </a:solidFill>
            <a:miter lim="800000"/>
            <a:headEnd type="none" w="sm" len="sm"/>
            <a:tailEnd type="triangle" w="med" len="med"/>
          </a:ln>
        </p:spPr>
      </p:cxnSp>
      <p:cxnSp>
        <p:nvCxnSpPr>
          <p:cNvPr id="15375" name="AutoShape 18"/>
          <p:cNvCxnSpPr>
            <a:cxnSpLocks noChangeShapeType="1"/>
            <a:stCxn id="15371" idx="1"/>
            <a:endCxn id="15370" idx="3"/>
          </p:cNvCxnSpPr>
          <p:nvPr/>
        </p:nvCxnSpPr>
        <p:spPr bwMode="auto">
          <a:xfrm flipH="1">
            <a:off x="2133600" y="1809750"/>
            <a:ext cx="914400" cy="0"/>
          </a:xfrm>
          <a:prstGeom prst="straightConnector1">
            <a:avLst/>
          </a:prstGeom>
          <a:noFill/>
          <a:ln w="12700">
            <a:solidFill>
              <a:schemeClr val="tx1"/>
            </a:solidFill>
            <a:round/>
            <a:headEnd type="none" w="sm" len="sm"/>
            <a:tailEnd type="triangle" w="med" len="med"/>
          </a:ln>
        </p:spPr>
      </p:cxnSp>
      <p:cxnSp>
        <p:nvCxnSpPr>
          <p:cNvPr id="15376" name="AutoShape 19"/>
          <p:cNvCxnSpPr>
            <a:cxnSpLocks noChangeShapeType="1"/>
            <a:stCxn id="15370" idx="2"/>
            <a:endCxn id="15366" idx="0"/>
          </p:cNvCxnSpPr>
          <p:nvPr/>
        </p:nvCxnSpPr>
        <p:spPr bwMode="auto">
          <a:xfrm>
            <a:off x="1371600" y="2038350"/>
            <a:ext cx="0" cy="914400"/>
          </a:xfrm>
          <a:prstGeom prst="straightConnector1">
            <a:avLst/>
          </a:prstGeom>
          <a:noFill/>
          <a:ln w="12700">
            <a:solidFill>
              <a:schemeClr val="tx1"/>
            </a:solidFill>
            <a:round/>
            <a:headEnd type="none" w="sm" len="sm"/>
            <a:tailEnd type="triangle" w="med" len="med"/>
          </a:ln>
        </p:spPr>
      </p:cxnSp>
      <p:sp>
        <p:nvSpPr>
          <p:cNvPr id="15377" name="Line 20"/>
          <p:cNvSpPr>
            <a:spLocks noChangeShapeType="1"/>
          </p:cNvSpPr>
          <p:nvPr/>
        </p:nvSpPr>
        <p:spPr bwMode="auto">
          <a:xfrm>
            <a:off x="2133600" y="3181350"/>
            <a:ext cx="914400" cy="0"/>
          </a:xfrm>
          <a:prstGeom prst="line">
            <a:avLst/>
          </a:prstGeom>
          <a:noFill/>
          <a:ln w="12700">
            <a:solidFill>
              <a:schemeClr val="tx1"/>
            </a:solidFill>
            <a:round/>
            <a:headEnd type="none" w="sm" len="sm"/>
            <a:tailEnd type="triangle" w="med" len="med"/>
          </a:ln>
        </p:spPr>
        <p:txBody>
          <a:bodyPr/>
          <a:lstStyle/>
          <a:p>
            <a:endParaRPr lang="en-US" sz="2800" i="0">
              <a:latin typeface="+mj-lt"/>
            </a:endParaRPr>
          </a:p>
        </p:txBody>
      </p:sp>
      <p:sp>
        <p:nvSpPr>
          <p:cNvPr id="15378" name="Text Box 21"/>
          <p:cNvSpPr txBox="1">
            <a:spLocks noChangeArrowheads="1"/>
          </p:cNvSpPr>
          <p:nvPr/>
        </p:nvSpPr>
        <p:spPr bwMode="auto">
          <a:xfrm>
            <a:off x="271463" y="4727575"/>
            <a:ext cx="8448675" cy="1187450"/>
          </a:xfrm>
          <a:prstGeom prst="rect">
            <a:avLst/>
          </a:prstGeom>
          <a:noFill/>
          <a:ln w="12700">
            <a:noFill/>
            <a:miter lim="800000"/>
            <a:headEnd type="none" w="sm" len="sm"/>
            <a:tailEnd/>
          </a:ln>
        </p:spPr>
        <p:txBody>
          <a:bodyPr/>
          <a:lstStyle/>
          <a:p>
            <a:pPr marL="342900" indent="-342900">
              <a:buClr>
                <a:schemeClr val="tx2"/>
              </a:buClr>
              <a:buSzPct val="75000"/>
              <a:buFont typeface="Wingdings" pitchFamily="2" charset="2"/>
              <a:buChar char=""/>
            </a:pPr>
            <a:r>
              <a:rPr lang="en-US" sz="2400" b="0" i="0" dirty="0">
                <a:latin typeface="+mn-lt"/>
              </a:rPr>
              <a:t>Configure some of L2 as </a:t>
            </a:r>
            <a:r>
              <a:rPr lang="en-US" sz="2400" b="0" i="0" dirty="0" smtClean="0">
                <a:latin typeface="+mn-lt"/>
              </a:rPr>
              <a:t>RAM.</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Use EDMA or </a:t>
            </a:r>
            <a:r>
              <a:rPr lang="en-US" sz="2400" b="0" i="0" dirty="0" smtClean="0">
                <a:latin typeface="+mn-lt"/>
              </a:rPr>
              <a:t>PKTDMA </a:t>
            </a:r>
            <a:r>
              <a:rPr lang="en-US" sz="2400" b="0" i="0" dirty="0">
                <a:latin typeface="+mn-lt"/>
              </a:rPr>
              <a:t>to transfer buffers in this RAM </a:t>
            </a:r>
            <a:r>
              <a:rPr lang="en-US" sz="2400" b="0" i="0" dirty="0" smtClean="0">
                <a:latin typeface="+mn-lt"/>
              </a:rPr>
              <a:t>space.</a:t>
            </a:r>
            <a:endParaRPr lang="en-US" sz="2400" b="0" i="0" dirty="0">
              <a:latin typeface="+mn-lt"/>
            </a:endParaRPr>
          </a:p>
          <a:p>
            <a:pPr marL="342900" indent="-342900">
              <a:buClr>
                <a:schemeClr val="tx2"/>
              </a:buClr>
              <a:buSzPct val="75000"/>
              <a:buFont typeface="Wingdings" pitchFamily="2" charset="2"/>
              <a:buChar char=""/>
            </a:pPr>
            <a:r>
              <a:rPr lang="en-US" sz="2400" b="0" i="0" dirty="0">
                <a:latin typeface="+mn-lt"/>
              </a:rPr>
              <a:t>Coherency issues do </a:t>
            </a:r>
            <a:r>
              <a:rPr lang="en-US" sz="2400" b="0" i="0" u="sng" dirty="0">
                <a:solidFill>
                  <a:schemeClr val="tx2"/>
                </a:solidFill>
                <a:latin typeface="+mn-lt"/>
              </a:rPr>
              <a:t>not</a:t>
            </a:r>
            <a:r>
              <a:rPr lang="en-US" sz="2400" b="0" i="0" dirty="0">
                <a:latin typeface="+mn-lt"/>
              </a:rPr>
              <a:t> exist between </a:t>
            </a:r>
            <a:r>
              <a:rPr lang="en-US" sz="2400" b="0" i="0" dirty="0">
                <a:solidFill>
                  <a:schemeClr val="tx2"/>
                </a:solidFill>
                <a:latin typeface="+mn-lt"/>
              </a:rPr>
              <a:t>L1D</a:t>
            </a:r>
            <a:r>
              <a:rPr lang="en-US" sz="2400" b="0" i="0" dirty="0">
                <a:latin typeface="+mn-lt"/>
              </a:rPr>
              <a:t> and </a:t>
            </a:r>
            <a:r>
              <a:rPr lang="en-US" sz="2400" b="0" i="0" dirty="0" smtClean="0">
                <a:latin typeface="+mn-lt"/>
              </a:rPr>
              <a:t>L2.</a:t>
            </a:r>
            <a:endParaRPr lang="en-US" sz="2400" b="0" i="0" dirty="0">
              <a:latin typeface="+mn-lt"/>
            </a:endParaRPr>
          </a:p>
        </p:txBody>
      </p:sp>
      <p:sp>
        <p:nvSpPr>
          <p:cNvPr id="15379" name="Rectangle 22"/>
          <p:cNvSpPr>
            <a:spLocks noChangeArrowheads="1"/>
          </p:cNvSpPr>
          <p:nvPr/>
        </p:nvSpPr>
        <p:spPr bwMode="auto">
          <a:xfrm>
            <a:off x="4953000" y="3440113"/>
            <a:ext cx="1066800" cy="350837"/>
          </a:xfrm>
          <a:prstGeom prst="rect">
            <a:avLst/>
          </a:prstGeom>
          <a:noFill/>
          <a:ln w="12700">
            <a:noFill/>
            <a:miter lim="800000"/>
            <a:headEnd type="none" w="sm" len="sm"/>
            <a:tailEnd type="none" w="sm" len="sm"/>
          </a:ln>
        </p:spPr>
        <p:txBody>
          <a:bodyPr wrap="none" anchor="ctr"/>
          <a:lstStyle/>
          <a:p>
            <a:pPr algn="ctr"/>
            <a:r>
              <a:rPr lang="en-US" sz="2800" i="0">
                <a:latin typeface="+mj-lt"/>
              </a:rPr>
              <a:t>EDMA</a:t>
            </a:r>
          </a:p>
        </p:txBody>
      </p:sp>
      <p:cxnSp>
        <p:nvCxnSpPr>
          <p:cNvPr id="15380" name="AutoShape 23"/>
          <p:cNvCxnSpPr>
            <a:cxnSpLocks noChangeShapeType="1"/>
            <a:stCxn id="15379" idx="0"/>
            <a:endCxn id="15372" idx="3"/>
          </p:cNvCxnSpPr>
          <p:nvPr/>
        </p:nvCxnSpPr>
        <p:spPr bwMode="auto">
          <a:xfrm rot="5400000" flipH="1">
            <a:off x="4899818" y="2853532"/>
            <a:ext cx="258763" cy="914400"/>
          </a:xfrm>
          <a:prstGeom prst="bentConnector2">
            <a:avLst/>
          </a:prstGeom>
          <a:noFill/>
          <a:ln w="28575">
            <a:solidFill>
              <a:schemeClr val="tx1"/>
            </a:solidFill>
            <a:miter lim="800000"/>
            <a:headEnd type="triangle" w="med" len="med"/>
            <a:tailEnd/>
          </a:ln>
        </p:spPr>
      </p:cxnSp>
      <p:sp>
        <p:nvSpPr>
          <p:cNvPr id="177405" name="Leading Question"/>
          <p:cNvSpPr txBox="1">
            <a:spLocks noChangeArrowheads="1"/>
          </p:cNvSpPr>
          <p:nvPr/>
        </p:nvSpPr>
        <p:spPr bwMode="auto">
          <a:xfrm>
            <a:off x="5038219" y="6040993"/>
            <a:ext cx="3788281" cy="369332"/>
          </a:xfrm>
          <a:prstGeom prst="rect">
            <a:avLst/>
          </a:prstGeom>
          <a:noFill/>
          <a:ln w="12700">
            <a:noFill/>
            <a:miter lim="800000"/>
            <a:headEnd type="none" w="sm" len="sm"/>
            <a:tailEnd/>
          </a:ln>
        </p:spPr>
        <p:txBody>
          <a:bodyPr wrap="none" lIns="0" tIns="0" rIns="0" bIns="0" anchor="b">
            <a:spAutoFit/>
          </a:bodyPr>
          <a:lstStyle/>
          <a:p>
            <a:pPr algn="r"/>
            <a:r>
              <a:rPr lang="en-US" sz="2400" i="0" dirty="0">
                <a:solidFill>
                  <a:schemeClr val="tx2"/>
                </a:solidFill>
                <a:latin typeface="+mj-lt"/>
              </a:rPr>
              <a:t>Adding to  Cache Coherency...</a:t>
            </a:r>
          </a:p>
        </p:txBody>
      </p:sp>
      <p:sp>
        <p:nvSpPr>
          <p:cNvPr id="15382" name="Rectangle 16"/>
          <p:cNvSpPr>
            <a:spLocks noChangeArrowheads="1"/>
          </p:cNvSpPr>
          <p:nvPr/>
        </p:nvSpPr>
        <p:spPr bwMode="auto">
          <a:xfrm>
            <a:off x="387350" y="3946525"/>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
        <p:nvSpPr>
          <p:cNvPr id="15383" name="Rectangle 9"/>
          <p:cNvSpPr>
            <a:spLocks noChangeArrowheads="1"/>
          </p:cNvSpPr>
          <p:nvPr/>
        </p:nvSpPr>
        <p:spPr bwMode="auto">
          <a:xfrm>
            <a:off x="6172200" y="769938"/>
            <a:ext cx="2174875" cy="503237"/>
          </a:xfrm>
          <a:prstGeom prst="rect">
            <a:avLst/>
          </a:prstGeom>
          <a:noFill/>
          <a:ln w="12700">
            <a:noFill/>
            <a:miter lim="800000"/>
            <a:headEnd type="none" w="sm" len="sm"/>
            <a:tailEnd type="none" w="sm" len="sm"/>
          </a:ln>
        </p:spPr>
        <p:txBody>
          <a:bodyPr anchor="ctr"/>
          <a:lstStyle/>
          <a:p>
            <a:pPr algn="ctr"/>
            <a:r>
              <a:rPr lang="en-US" sz="2000" i="0" dirty="0">
                <a:latin typeface="+mj-lt"/>
              </a:rPr>
              <a:t>Shared (DDR3/MSMC)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0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7059613" y="1346200"/>
            <a:ext cx="1524000" cy="3138488"/>
          </a:xfrm>
          <a:prstGeom prst="flowChartDocument">
            <a:avLst/>
          </a:prstGeom>
          <a:solidFill>
            <a:schemeClr val="accent1"/>
          </a:solidFill>
          <a:ln w="12700">
            <a:solidFill>
              <a:schemeClr val="tx1"/>
            </a:solidFill>
            <a:miter lim="800000"/>
            <a:headEnd type="none" w="sm" len="sm"/>
            <a:tailEnd/>
          </a:ln>
        </p:spPr>
        <p:txBody>
          <a:bodyPr wrap="none" anchor="ctr"/>
          <a:lstStyle/>
          <a:p>
            <a:endParaRPr lang="en-US" sz="2800" i="0">
              <a:latin typeface="+mj-lt"/>
            </a:endParaRPr>
          </a:p>
        </p:txBody>
      </p:sp>
      <p:sp>
        <p:nvSpPr>
          <p:cNvPr id="16387" name="Rectangle 3"/>
          <p:cNvSpPr>
            <a:spLocks noGrp="1" noChangeArrowheads="1"/>
          </p:cNvSpPr>
          <p:nvPr>
            <p:ph type="title" idx="4294967295"/>
          </p:nvPr>
        </p:nvSpPr>
        <p:spPr>
          <a:xfrm>
            <a:off x="457200" y="274638"/>
            <a:ext cx="8229600" cy="563562"/>
          </a:xfrm>
        </p:spPr>
        <p:txBody>
          <a:bodyPr>
            <a:noAutofit/>
          </a:bodyPr>
          <a:lstStyle/>
          <a:p>
            <a:r>
              <a:rPr lang="en-US" sz="3600" dirty="0" smtClean="0"/>
              <a:t>Prefetching Coherency Issue</a:t>
            </a:r>
          </a:p>
        </p:txBody>
      </p:sp>
      <p:sp>
        <p:nvSpPr>
          <p:cNvPr id="16388" name="Rectangle 4"/>
          <p:cNvSpPr>
            <a:spLocks noChangeArrowheads="1"/>
          </p:cNvSpPr>
          <p:nvPr/>
        </p:nvSpPr>
        <p:spPr bwMode="auto">
          <a:xfrm>
            <a:off x="304800" y="962025"/>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nchor="b"/>
          <a:lstStyle/>
          <a:p>
            <a:endParaRPr lang="en-US" sz="2400" i="0" dirty="0">
              <a:latin typeface="+mj-lt"/>
            </a:endParaRPr>
          </a:p>
        </p:txBody>
      </p:sp>
      <p:sp>
        <p:nvSpPr>
          <p:cNvPr id="16389" name="Rectangle 5"/>
          <p:cNvSpPr>
            <a:spLocks noChangeArrowheads="1"/>
          </p:cNvSpPr>
          <p:nvPr/>
        </p:nvSpPr>
        <p:spPr bwMode="auto">
          <a:xfrm>
            <a:off x="3048000" y="1495425"/>
            <a:ext cx="1524000" cy="24384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2800" i="0">
              <a:latin typeface="+mj-lt"/>
            </a:endParaRPr>
          </a:p>
        </p:txBody>
      </p:sp>
      <p:sp>
        <p:nvSpPr>
          <p:cNvPr id="16390" name="Rectangle 6"/>
          <p:cNvSpPr>
            <a:spLocks noChangeArrowheads="1"/>
          </p:cNvSpPr>
          <p:nvPr/>
        </p:nvSpPr>
        <p:spPr bwMode="auto">
          <a:xfrm>
            <a:off x="609600" y="2943225"/>
            <a:ext cx="1524000" cy="100647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CPU</a:t>
            </a:r>
          </a:p>
        </p:txBody>
      </p:sp>
      <p:sp>
        <p:nvSpPr>
          <p:cNvPr id="172039" name="Rectangle 7"/>
          <p:cNvSpPr>
            <a:spLocks noChangeArrowheads="1"/>
          </p:cNvSpPr>
          <p:nvPr/>
        </p:nvSpPr>
        <p:spPr bwMode="auto">
          <a:xfrm>
            <a:off x="609600" y="1495425"/>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sz="2800" i="0">
              <a:effectLst>
                <a:outerShdw blurRad="38100" dist="38100" dir="2700000" algn="tl">
                  <a:srgbClr val="FFFFFF"/>
                </a:outerShdw>
              </a:effectLst>
              <a:latin typeface="+mj-lt"/>
            </a:endParaRPr>
          </a:p>
        </p:txBody>
      </p:sp>
      <p:sp>
        <p:nvSpPr>
          <p:cNvPr id="16392" name="Rectangle 8"/>
          <p:cNvSpPr>
            <a:spLocks noChangeArrowheads="1"/>
          </p:cNvSpPr>
          <p:nvPr/>
        </p:nvSpPr>
        <p:spPr bwMode="auto">
          <a:xfrm>
            <a:off x="32004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L2</a:t>
            </a:r>
          </a:p>
        </p:txBody>
      </p:sp>
      <p:sp>
        <p:nvSpPr>
          <p:cNvPr id="16393" name="Rectangle 9"/>
          <p:cNvSpPr>
            <a:spLocks noChangeArrowheads="1"/>
          </p:cNvSpPr>
          <p:nvPr/>
        </p:nvSpPr>
        <p:spPr bwMode="auto">
          <a:xfrm>
            <a:off x="6734175" y="809625"/>
            <a:ext cx="2174875" cy="503238"/>
          </a:xfrm>
          <a:prstGeom prst="rect">
            <a:avLst/>
          </a:prstGeom>
          <a:noFill/>
          <a:ln w="12700">
            <a:noFill/>
            <a:miter lim="800000"/>
            <a:headEnd type="none" w="sm" len="sm"/>
            <a:tailEnd type="none" w="sm" len="sm"/>
          </a:ln>
        </p:spPr>
        <p:txBody>
          <a:bodyPr anchor="ctr"/>
          <a:lstStyle/>
          <a:p>
            <a:pPr algn="ctr"/>
            <a:r>
              <a:rPr lang="en-US" sz="2000" i="0" dirty="0" smtClean="0">
                <a:latin typeface="+mj-lt"/>
              </a:rPr>
              <a:t>Shared</a:t>
            </a:r>
            <a:br>
              <a:rPr lang="en-US" sz="2000" i="0" dirty="0" smtClean="0">
                <a:latin typeface="+mj-lt"/>
              </a:rPr>
            </a:br>
            <a:r>
              <a:rPr lang="en-US" sz="2000" i="0" dirty="0" smtClean="0">
                <a:latin typeface="+mj-lt"/>
              </a:rPr>
              <a:t>(DDR3/SL</a:t>
            </a:r>
            <a:r>
              <a:rPr lang="en-US" sz="2000" i="0" dirty="0">
                <a:latin typeface="+mj-lt"/>
              </a:rPr>
              <a:t>)</a:t>
            </a:r>
          </a:p>
        </p:txBody>
      </p:sp>
      <p:sp>
        <p:nvSpPr>
          <p:cNvPr id="16394" name="Rectangle 10"/>
          <p:cNvSpPr>
            <a:spLocks noChangeArrowheads="1"/>
          </p:cNvSpPr>
          <p:nvPr/>
        </p:nvSpPr>
        <p:spPr bwMode="auto">
          <a:xfrm>
            <a:off x="762000" y="1095375"/>
            <a:ext cx="1066800" cy="503238"/>
          </a:xfrm>
          <a:prstGeom prst="rect">
            <a:avLst/>
          </a:prstGeom>
          <a:noFill/>
          <a:ln w="12700">
            <a:noFill/>
            <a:miter lim="800000"/>
            <a:headEnd type="none" w="sm" len="sm"/>
            <a:tailEnd type="none" w="sm" len="sm"/>
          </a:ln>
        </p:spPr>
        <p:txBody>
          <a:bodyPr wrap="none" anchor="ctr"/>
          <a:lstStyle/>
          <a:p>
            <a:pPr algn="ctr"/>
            <a:r>
              <a:rPr lang="en-US" sz="2800" i="0">
                <a:latin typeface="+mj-lt"/>
              </a:rPr>
              <a:t>L1D</a:t>
            </a:r>
          </a:p>
        </p:txBody>
      </p:sp>
      <p:sp>
        <p:nvSpPr>
          <p:cNvPr id="16395" name="Rectangle 11"/>
          <p:cNvSpPr>
            <a:spLocks noChangeArrowheads="1"/>
          </p:cNvSpPr>
          <p:nvPr/>
        </p:nvSpPr>
        <p:spPr bwMode="auto">
          <a:xfrm>
            <a:off x="7059613" y="2032000"/>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sp>
        <p:nvSpPr>
          <p:cNvPr id="16396" name="Rectangle 14"/>
          <p:cNvSpPr>
            <a:spLocks noChangeArrowheads="1"/>
          </p:cNvSpPr>
          <p:nvPr/>
        </p:nvSpPr>
        <p:spPr bwMode="auto">
          <a:xfrm>
            <a:off x="609600" y="15716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sp>
        <p:nvSpPr>
          <p:cNvPr id="16397" name="Rectangle 15"/>
          <p:cNvSpPr>
            <a:spLocks noChangeArrowheads="1"/>
          </p:cNvSpPr>
          <p:nvPr/>
        </p:nvSpPr>
        <p:spPr bwMode="auto">
          <a:xfrm>
            <a:off x="3048000" y="2028825"/>
            <a:ext cx="1524000" cy="457200"/>
          </a:xfrm>
          <a:prstGeom prst="rect">
            <a:avLst/>
          </a:prstGeom>
          <a:solidFill>
            <a:schemeClr val="tx2">
              <a:lumMod val="20000"/>
              <a:lumOff val="80000"/>
            </a:schemeClr>
          </a:solidFill>
          <a:ln w="12700">
            <a:solidFill>
              <a:schemeClr val="tx1"/>
            </a:solidFill>
            <a:miter lim="800000"/>
            <a:headEnd type="none" w="sm" len="sm"/>
            <a:tailEnd type="none" w="sm" len="sm"/>
          </a:ln>
        </p:spPr>
        <p:txBody>
          <a:bodyPr wrap="none" anchor="ctr"/>
          <a:lstStyle/>
          <a:p>
            <a:pPr algn="ctr"/>
            <a:r>
              <a:rPr lang="en-US" sz="2800" i="0">
                <a:latin typeface="+mj-lt"/>
              </a:rPr>
              <a:t>Buf</a:t>
            </a:r>
          </a:p>
        </p:txBody>
      </p:sp>
      <p:cxnSp>
        <p:nvCxnSpPr>
          <p:cNvPr id="16398" name="AutoShape 21"/>
          <p:cNvCxnSpPr>
            <a:cxnSpLocks noChangeShapeType="1"/>
            <a:stCxn id="16397" idx="1"/>
            <a:endCxn id="16396" idx="3"/>
          </p:cNvCxnSpPr>
          <p:nvPr/>
        </p:nvCxnSpPr>
        <p:spPr bwMode="auto">
          <a:xfrm flipH="1" flipV="1">
            <a:off x="2133600" y="1800225"/>
            <a:ext cx="914400" cy="457200"/>
          </a:xfrm>
          <a:prstGeom prst="straightConnector1">
            <a:avLst/>
          </a:prstGeom>
          <a:noFill/>
          <a:ln w="12700">
            <a:solidFill>
              <a:schemeClr val="tx1"/>
            </a:solidFill>
            <a:round/>
            <a:headEnd type="none" w="sm" len="sm"/>
            <a:tailEnd type="triangle" w="med" len="med"/>
          </a:ln>
        </p:spPr>
      </p:cxnSp>
      <p:cxnSp>
        <p:nvCxnSpPr>
          <p:cNvPr id="16399" name="AutoShape 22"/>
          <p:cNvCxnSpPr>
            <a:cxnSpLocks noChangeShapeType="1"/>
            <a:stCxn id="16396" idx="2"/>
            <a:endCxn id="16390" idx="0"/>
          </p:cNvCxnSpPr>
          <p:nvPr/>
        </p:nvCxnSpPr>
        <p:spPr bwMode="auto">
          <a:xfrm>
            <a:off x="1371600" y="2028825"/>
            <a:ext cx="0" cy="914400"/>
          </a:xfrm>
          <a:prstGeom prst="straightConnector1">
            <a:avLst/>
          </a:prstGeom>
          <a:noFill/>
          <a:ln w="12700">
            <a:solidFill>
              <a:schemeClr val="tx1"/>
            </a:solidFill>
            <a:round/>
            <a:headEnd type="none" w="sm" len="sm"/>
            <a:tailEnd type="triangle" w="med" len="med"/>
          </a:ln>
        </p:spPr>
      </p:cxnSp>
      <p:sp>
        <p:nvSpPr>
          <p:cNvPr id="16400" name="Text Box 28"/>
          <p:cNvSpPr txBox="1">
            <a:spLocks noChangeArrowheads="1"/>
          </p:cNvSpPr>
          <p:nvPr/>
        </p:nvSpPr>
        <p:spPr bwMode="auto">
          <a:xfrm>
            <a:off x="311150" y="4448175"/>
            <a:ext cx="8832850" cy="1723549"/>
          </a:xfrm>
          <a:prstGeom prst="rect">
            <a:avLst/>
          </a:prstGeom>
          <a:noFill/>
          <a:ln w="12700">
            <a:noFill/>
            <a:miter lim="800000"/>
            <a:headEnd type="none" w="sm" len="sm"/>
            <a:tailEnd/>
          </a:ln>
        </p:spPr>
        <p:txBody>
          <a:bodyPr>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The Expanded Memory Controller (XMC) contains a pre-fetch buffer(s), controlled by a bit in MAR, used for data reading speed-up </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This buffer is not used for writing data</a:t>
            </a:r>
          </a:p>
          <a:p>
            <a:pPr marL="342900" indent="-342900">
              <a:lnSpc>
                <a:spcPct val="90000"/>
              </a:lnSpc>
              <a:spcBef>
                <a:spcPct val="40000"/>
              </a:spcBef>
              <a:buClr>
                <a:schemeClr val="tx2"/>
              </a:buClr>
              <a:buSzPct val="75000"/>
              <a:buFont typeface="Wingdings" pitchFamily="2" charset="2"/>
              <a:buChar char=""/>
              <a:tabLst>
                <a:tab pos="682625" algn="l"/>
              </a:tabLst>
            </a:pPr>
            <a:r>
              <a:rPr lang="en-US" sz="2000" b="0" i="0" dirty="0">
                <a:latin typeface="+mn-lt"/>
              </a:rPr>
              <a:t>A read/write/read sequence applied to the same buffer can cause the second read operation to read old data</a:t>
            </a:r>
          </a:p>
        </p:txBody>
      </p:sp>
      <p:sp>
        <p:nvSpPr>
          <p:cNvPr id="16401" name="Rectangle 11"/>
          <p:cNvSpPr>
            <a:spLocks noChangeArrowheads="1"/>
          </p:cNvSpPr>
          <p:nvPr/>
        </p:nvSpPr>
        <p:spPr bwMode="auto">
          <a:xfrm>
            <a:off x="5105400" y="1584325"/>
            <a:ext cx="1524000" cy="457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wrap="none" anchor="ctr"/>
          <a:lstStyle/>
          <a:p>
            <a:pPr algn="ctr"/>
            <a:r>
              <a:rPr lang="en-US" sz="2800" i="0" dirty="0" err="1">
                <a:latin typeface="+mj-lt"/>
              </a:rPr>
              <a:t>preFetch</a:t>
            </a:r>
            <a:endParaRPr lang="en-US" sz="2800" i="0" dirty="0">
              <a:latin typeface="+mj-lt"/>
            </a:endParaRPr>
          </a:p>
        </p:txBody>
      </p:sp>
      <p:cxnSp>
        <p:nvCxnSpPr>
          <p:cNvPr id="16402" name="AutoShape 32"/>
          <p:cNvCxnSpPr>
            <a:cxnSpLocks noChangeShapeType="1"/>
            <a:stCxn id="16397" idx="3"/>
            <a:endCxn id="16395" idx="1"/>
          </p:cNvCxnSpPr>
          <p:nvPr/>
        </p:nvCxnSpPr>
        <p:spPr bwMode="auto">
          <a:xfrm>
            <a:off x="4572000" y="2257425"/>
            <a:ext cx="2487613" cy="3175"/>
          </a:xfrm>
          <a:prstGeom prst="straightConnector1">
            <a:avLst/>
          </a:prstGeom>
          <a:noFill/>
          <a:ln w="76200">
            <a:solidFill>
              <a:schemeClr val="tx2"/>
            </a:solidFill>
            <a:round/>
            <a:headEnd type="none" w="sm" len="sm"/>
            <a:tailEnd type="triangle" w="med" len="med"/>
          </a:ln>
        </p:spPr>
      </p:cxnSp>
      <p:sp>
        <p:nvSpPr>
          <p:cNvPr id="16403" name="Text Box 100"/>
          <p:cNvSpPr txBox="1">
            <a:spLocks noChangeArrowheads="1"/>
          </p:cNvSpPr>
          <p:nvPr/>
        </p:nvSpPr>
        <p:spPr bwMode="auto">
          <a:xfrm>
            <a:off x="5314950" y="2324100"/>
            <a:ext cx="970587" cy="523220"/>
          </a:xfrm>
          <a:prstGeom prst="rect">
            <a:avLst/>
          </a:prstGeom>
          <a:noFill/>
          <a:ln w="12700">
            <a:noFill/>
            <a:miter lim="800000"/>
            <a:headEnd type="none" w="sm" len="sm"/>
            <a:tailEnd/>
          </a:ln>
        </p:spPr>
        <p:txBody>
          <a:bodyPr wrap="none">
            <a:spAutoFit/>
          </a:bodyPr>
          <a:lstStyle/>
          <a:p>
            <a:r>
              <a:rPr lang="en-US" sz="2800" i="0" dirty="0">
                <a:solidFill>
                  <a:schemeClr val="tx2"/>
                </a:solidFill>
                <a:latin typeface="+mj-lt"/>
              </a:rPr>
              <a:t>write</a:t>
            </a:r>
          </a:p>
        </p:txBody>
      </p:sp>
      <p:cxnSp>
        <p:nvCxnSpPr>
          <p:cNvPr id="16404" name="AutoShape 32"/>
          <p:cNvCxnSpPr>
            <a:cxnSpLocks noChangeShapeType="1"/>
            <a:stCxn id="16395" idx="1"/>
            <a:endCxn id="16401" idx="3"/>
          </p:cNvCxnSpPr>
          <p:nvPr/>
        </p:nvCxnSpPr>
        <p:spPr bwMode="auto">
          <a:xfrm flipH="1" flipV="1">
            <a:off x="6629400" y="1812925"/>
            <a:ext cx="430213" cy="447675"/>
          </a:xfrm>
          <a:prstGeom prst="straightConnector1">
            <a:avLst/>
          </a:prstGeom>
          <a:noFill/>
          <a:ln w="76200">
            <a:solidFill>
              <a:srgbClr val="000099"/>
            </a:solidFill>
            <a:round/>
            <a:headEnd type="none" w="sm" len="sm"/>
            <a:tailEnd type="triangle" w="med" len="med"/>
          </a:ln>
        </p:spPr>
      </p:cxnSp>
      <p:cxnSp>
        <p:nvCxnSpPr>
          <p:cNvPr id="16405" name="AutoShape 32"/>
          <p:cNvCxnSpPr>
            <a:cxnSpLocks noChangeShapeType="1"/>
            <a:stCxn id="16401" idx="1"/>
            <a:endCxn id="16397" idx="3"/>
          </p:cNvCxnSpPr>
          <p:nvPr/>
        </p:nvCxnSpPr>
        <p:spPr bwMode="auto">
          <a:xfrm flipH="1">
            <a:off x="4572000" y="1812925"/>
            <a:ext cx="533400" cy="444500"/>
          </a:xfrm>
          <a:prstGeom prst="straightConnector1">
            <a:avLst/>
          </a:prstGeom>
          <a:noFill/>
          <a:ln w="76200">
            <a:solidFill>
              <a:srgbClr val="000099"/>
            </a:solidFill>
            <a:round/>
            <a:headEnd type="none" w="sm" len="sm"/>
            <a:tailEnd type="triangle" w="med" len="med"/>
          </a:ln>
        </p:spPr>
      </p:cxnSp>
      <p:sp>
        <p:nvSpPr>
          <p:cNvPr id="16406" name="Text Box 100"/>
          <p:cNvSpPr txBox="1">
            <a:spLocks noChangeArrowheads="1"/>
          </p:cNvSpPr>
          <p:nvPr/>
        </p:nvSpPr>
        <p:spPr bwMode="auto">
          <a:xfrm>
            <a:off x="5391150" y="1085850"/>
            <a:ext cx="860300" cy="523220"/>
          </a:xfrm>
          <a:prstGeom prst="rect">
            <a:avLst/>
          </a:prstGeom>
          <a:noFill/>
          <a:ln w="12700">
            <a:noFill/>
            <a:miter lim="800000"/>
            <a:headEnd type="none" w="sm" len="sm"/>
            <a:tailEnd/>
          </a:ln>
        </p:spPr>
        <p:txBody>
          <a:bodyPr wrap="none">
            <a:spAutoFit/>
          </a:bodyPr>
          <a:lstStyle/>
          <a:p>
            <a:r>
              <a:rPr lang="en-US" sz="2800" i="0" dirty="0">
                <a:solidFill>
                  <a:schemeClr val="tx2"/>
                </a:solidFill>
                <a:latin typeface="+mj-lt"/>
              </a:rPr>
              <a:t>read</a:t>
            </a:r>
          </a:p>
        </p:txBody>
      </p:sp>
      <p:sp>
        <p:nvSpPr>
          <p:cNvPr id="23" name="Rectangle 16"/>
          <p:cNvSpPr>
            <a:spLocks noChangeArrowheads="1"/>
          </p:cNvSpPr>
          <p:nvPr/>
        </p:nvSpPr>
        <p:spPr bwMode="auto">
          <a:xfrm>
            <a:off x="387350" y="3956050"/>
            <a:ext cx="1066800" cy="350838"/>
          </a:xfrm>
          <a:prstGeom prst="rect">
            <a:avLst/>
          </a:prstGeom>
          <a:noFill/>
          <a:ln w="12700">
            <a:noFill/>
            <a:miter lim="800000"/>
            <a:headEnd type="none" w="sm" len="sm"/>
            <a:tailEnd type="none" w="sm" len="sm"/>
          </a:ln>
        </p:spPr>
        <p:txBody>
          <a:bodyPr wrap="none" anchor="ctr"/>
          <a:lstStyle/>
          <a:p>
            <a:pPr algn="ctr"/>
            <a:r>
              <a:rPr lang="en-US" sz="2400" i="0" dirty="0">
                <a:latin typeface="+mj-lt"/>
              </a:rPr>
              <a:t>CorePac1</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sz="3600" b="0" dirty="0" smtClean="0"/>
              <a:t>KeyStone I 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2"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3"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563562"/>
          </a:xfrm>
        </p:spPr>
        <p:txBody>
          <a:bodyPr>
            <a:noAutofit/>
          </a:bodyPr>
          <a:lstStyle/>
          <a:p>
            <a:r>
              <a:rPr lang="en-US" sz="3600" dirty="0" smtClean="0"/>
              <a:t>Coherence Summary (1)</a:t>
            </a:r>
          </a:p>
        </p:txBody>
      </p:sp>
      <p:sp>
        <p:nvSpPr>
          <p:cNvPr id="380096" name="Rectangle 192"/>
          <p:cNvSpPr>
            <a:spLocks noChangeArrowheads="1"/>
          </p:cNvSpPr>
          <p:nvPr/>
        </p:nvSpPr>
        <p:spPr bwMode="auto">
          <a:xfrm>
            <a:off x="152400" y="895350"/>
            <a:ext cx="8839200" cy="2286000"/>
          </a:xfrm>
          <a:prstGeom prst="rect">
            <a:avLst/>
          </a:prstGeom>
          <a:solidFill>
            <a:schemeClr val="tx2">
              <a:lumMod val="40000"/>
              <a:lumOff val="6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buClr>
                <a:schemeClr val="tx2"/>
              </a:buClr>
              <a:buSzPct val="75000"/>
              <a:buFont typeface="Wingdings" pitchFamily="2" charset="2"/>
              <a:buNone/>
              <a:defRPr/>
            </a:pPr>
            <a:r>
              <a:rPr lang="en-US" sz="3200" b="0" i="0" dirty="0">
                <a:solidFill>
                  <a:schemeClr val="tx2"/>
                </a:solidFill>
                <a:latin typeface="+mn-lt"/>
              </a:rPr>
              <a:t>Internal (L1/L2) Cache Coherency is Maintained</a:t>
            </a:r>
          </a:p>
          <a:p>
            <a:pPr marL="342900" indent="-342900">
              <a:buClr>
                <a:schemeClr val="tx2"/>
              </a:buClr>
              <a:buSzPct val="75000"/>
              <a:buFont typeface="Wingdings" pitchFamily="2" charset="2"/>
              <a:buChar char=""/>
              <a:defRPr/>
            </a:pPr>
            <a:r>
              <a:rPr lang="en-US" sz="2400" b="0" i="0" dirty="0">
                <a:latin typeface="+mn-lt"/>
              </a:rPr>
              <a:t>Coherence between L1D and L2 is maintained by cache </a:t>
            </a:r>
            <a:r>
              <a:rPr lang="en-US" sz="2400" b="0" i="0" dirty="0" smtClean="0">
                <a:latin typeface="+mn-lt"/>
              </a:rPr>
              <a:t>controller.</a:t>
            </a:r>
            <a:endParaRPr lang="en-US" sz="2400" b="0" i="0" dirty="0">
              <a:latin typeface="+mn-lt"/>
            </a:endParaRPr>
          </a:p>
          <a:p>
            <a:pPr marL="342900" indent="-342900">
              <a:buClr>
                <a:schemeClr val="tx2"/>
              </a:buClr>
              <a:buSzPct val="75000"/>
              <a:buFont typeface="Wingdings" pitchFamily="2" charset="2"/>
              <a:buChar char=""/>
              <a:defRPr/>
            </a:pPr>
            <a:r>
              <a:rPr lang="en-US" sz="2400" b="0" i="0" dirty="0">
                <a:latin typeface="+mn-lt"/>
              </a:rPr>
              <a:t>No CACHE operations needed for data stored in L1D or L2 </a:t>
            </a:r>
            <a:r>
              <a:rPr lang="en-US" sz="2400" b="0" i="0" u="sng" dirty="0" smtClean="0">
                <a:latin typeface="+mn-lt"/>
              </a:rPr>
              <a:t>RAM</a:t>
            </a:r>
            <a:r>
              <a:rPr lang="en-US" sz="2400" b="0" i="0" dirty="0" smtClean="0">
                <a:latin typeface="+mn-lt"/>
              </a:rPr>
              <a:t>.</a:t>
            </a:r>
            <a:endParaRPr lang="en-US" sz="2400" b="0" i="0" dirty="0">
              <a:latin typeface="+mn-lt"/>
            </a:endParaRPr>
          </a:p>
          <a:p>
            <a:pPr marL="342900" indent="-342900">
              <a:buClr>
                <a:schemeClr val="tx2"/>
              </a:buClr>
              <a:buSzPct val="75000"/>
              <a:buFont typeface="Wingdings" pitchFamily="2" charset="2"/>
              <a:buChar char=""/>
              <a:defRPr/>
            </a:pPr>
            <a:r>
              <a:rPr lang="en-US" sz="2400" b="0" i="0" dirty="0">
                <a:latin typeface="+mn-lt"/>
              </a:rPr>
              <a:t>L2 coherence operations implicitly operate upon </a:t>
            </a:r>
            <a:r>
              <a:rPr lang="en-US" sz="2400" b="0" i="0" dirty="0" smtClean="0">
                <a:latin typeface="+mn-lt"/>
              </a:rPr>
              <a:t>L1 </a:t>
            </a:r>
            <a:r>
              <a:rPr lang="en-US" sz="2400" b="0" i="0" dirty="0">
                <a:latin typeface="+mn-lt"/>
              </a:rPr>
              <a:t>as </a:t>
            </a:r>
            <a:r>
              <a:rPr lang="en-US" sz="2400" b="0" i="0" dirty="0" smtClean="0">
                <a:latin typeface="+mn-lt"/>
              </a:rPr>
              <a:t>well.</a:t>
            </a:r>
            <a:endParaRPr lang="en-US" sz="2400" b="0" i="0" dirty="0">
              <a:latin typeface="+mn-lt"/>
            </a:endParaRPr>
          </a:p>
        </p:txBody>
      </p:sp>
      <p:sp>
        <p:nvSpPr>
          <p:cNvPr id="380097" name="Rectangle 193"/>
          <p:cNvSpPr>
            <a:spLocks noChangeArrowheads="1"/>
          </p:cNvSpPr>
          <p:nvPr/>
        </p:nvSpPr>
        <p:spPr bwMode="auto">
          <a:xfrm>
            <a:off x="152400" y="3333750"/>
            <a:ext cx="8839200" cy="2819400"/>
          </a:xfrm>
          <a:prstGeom prst="rect">
            <a:avLst/>
          </a:prstGeom>
          <a:solidFill>
            <a:schemeClr val="accent1">
              <a:lumMod val="20000"/>
              <a:lumOff val="8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buClr>
                <a:schemeClr val="tx2"/>
              </a:buClr>
              <a:buSzPct val="75000"/>
              <a:buFont typeface="Wingdings" pitchFamily="2" charset="2"/>
              <a:buNone/>
              <a:defRPr/>
            </a:pPr>
            <a:r>
              <a:rPr lang="en-US" sz="3200" b="0" i="0" dirty="0">
                <a:solidFill>
                  <a:schemeClr val="tx2"/>
                </a:solidFill>
                <a:latin typeface="+mn-lt"/>
              </a:rPr>
              <a:t>Simple Rules for Error Free Cache</a:t>
            </a:r>
          </a:p>
          <a:p>
            <a:pPr marL="342900" indent="-342900">
              <a:buClr>
                <a:schemeClr val="tx2"/>
              </a:buClr>
              <a:buSzPct val="75000"/>
              <a:buFont typeface="Wingdings" pitchFamily="2" charset="2"/>
              <a:buChar char=""/>
              <a:defRPr/>
            </a:pPr>
            <a:r>
              <a:rPr lang="en-US" sz="2400" b="0" i="0" u="sng" dirty="0">
                <a:solidFill>
                  <a:schemeClr val="tx2"/>
                </a:solidFill>
                <a:latin typeface="+mn-lt"/>
              </a:rPr>
              <a:t>Before</a:t>
            </a:r>
            <a:r>
              <a:rPr lang="en-US" sz="2400" b="0" i="0" dirty="0">
                <a:latin typeface="+mn-lt"/>
              </a:rPr>
              <a:t> the DSP begins reading a shared external INPUT buffer, </a:t>
            </a:r>
            <a:br>
              <a:rPr lang="en-US" sz="2400" b="0" i="0" dirty="0">
                <a:latin typeface="+mn-lt"/>
              </a:rPr>
            </a:br>
            <a:r>
              <a:rPr lang="en-US" sz="2400" b="0" i="0" dirty="0">
                <a:latin typeface="+mn-lt"/>
              </a:rPr>
              <a:t>it should first </a:t>
            </a:r>
            <a:r>
              <a:rPr lang="en-US" sz="2400" b="0" i="0" u="sng" dirty="0">
                <a:solidFill>
                  <a:schemeClr val="tx2"/>
                </a:solidFill>
                <a:latin typeface="+mn-lt"/>
              </a:rPr>
              <a:t>BLOCK INVALIDATE</a:t>
            </a:r>
            <a:r>
              <a:rPr lang="en-US" sz="2400" b="0" i="0" dirty="0">
                <a:latin typeface="+mn-lt"/>
              </a:rPr>
              <a:t> the </a:t>
            </a:r>
            <a:r>
              <a:rPr lang="en-US" sz="2400" b="0" i="0" dirty="0" smtClean="0">
                <a:latin typeface="+mn-lt"/>
              </a:rPr>
              <a:t>buffer.</a:t>
            </a:r>
            <a:endParaRPr lang="en-US" sz="2400" b="0" i="0" dirty="0">
              <a:latin typeface="+mn-lt"/>
            </a:endParaRPr>
          </a:p>
          <a:p>
            <a:pPr marL="342900" indent="-342900">
              <a:buClr>
                <a:schemeClr val="tx2"/>
              </a:buClr>
              <a:buSzPct val="75000"/>
              <a:buFont typeface="Wingdings" pitchFamily="2" charset="2"/>
              <a:buChar char=""/>
              <a:defRPr/>
            </a:pPr>
            <a:r>
              <a:rPr lang="en-US" sz="2400" b="0" i="0" u="sng" dirty="0">
                <a:solidFill>
                  <a:schemeClr val="tx2"/>
                </a:solidFill>
                <a:latin typeface="+mn-lt"/>
              </a:rPr>
              <a:t>After</a:t>
            </a:r>
            <a:r>
              <a:rPr lang="en-US" sz="2400" b="0" i="0" dirty="0">
                <a:latin typeface="+mn-lt"/>
              </a:rPr>
              <a:t> the DSP finishes writing to a shared external OUTPUT buffer, </a:t>
            </a:r>
            <a:br>
              <a:rPr lang="en-US" sz="2400" b="0" i="0" dirty="0">
                <a:latin typeface="+mn-lt"/>
              </a:rPr>
            </a:br>
            <a:r>
              <a:rPr lang="en-US" sz="2400" b="0" i="0" dirty="0">
                <a:latin typeface="+mn-lt"/>
              </a:rPr>
              <a:t>it should initiate an L2 </a:t>
            </a:r>
            <a:r>
              <a:rPr lang="en-US" sz="2400" b="0" i="0" u="sng" dirty="0">
                <a:solidFill>
                  <a:schemeClr val="tx2"/>
                </a:solidFill>
                <a:latin typeface="+mn-lt"/>
              </a:rPr>
              <a:t>BLOCK </a:t>
            </a:r>
            <a:r>
              <a:rPr lang="en-US" sz="2400" b="0" i="0" u="sng" dirty="0" smtClean="0">
                <a:solidFill>
                  <a:schemeClr val="tx2"/>
                </a:solidFill>
                <a:latin typeface="+mn-lt"/>
              </a:rPr>
              <a:t>WRITEBACK</a:t>
            </a:r>
            <a:r>
              <a:rPr lang="en-US" sz="2400" b="0" i="0" dirty="0" smtClean="0">
                <a:solidFill>
                  <a:schemeClr val="tx2"/>
                </a:solidFill>
                <a:latin typeface="+mn-lt"/>
              </a:rPr>
              <a:t>.</a:t>
            </a:r>
            <a:endParaRPr lang="en-US" sz="2400" b="0" i="0" dirty="0">
              <a:solidFill>
                <a:schemeClr val="tx2"/>
              </a:solidFill>
              <a:latin typeface="+mn-lt"/>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74638"/>
            <a:ext cx="8229600" cy="563562"/>
          </a:xfrm>
        </p:spPr>
        <p:txBody>
          <a:bodyPr>
            <a:noAutofit/>
          </a:bodyPr>
          <a:lstStyle/>
          <a:p>
            <a:pPr eaLnBrk="1" hangingPunct="1"/>
            <a:r>
              <a:rPr lang="en-US" sz="3600" dirty="0" smtClean="0"/>
              <a:t>Coherence Summary (2)</a:t>
            </a:r>
          </a:p>
        </p:txBody>
      </p:sp>
      <p:sp>
        <p:nvSpPr>
          <p:cNvPr id="18435" name="Rectangle 3"/>
          <p:cNvSpPr>
            <a:spLocks noChangeArrowheads="1"/>
          </p:cNvSpPr>
          <p:nvPr/>
        </p:nvSpPr>
        <p:spPr bwMode="auto">
          <a:xfrm>
            <a:off x="174625" y="909638"/>
            <a:ext cx="5872163" cy="5287962"/>
          </a:xfrm>
          <a:prstGeom prst="rect">
            <a:avLst/>
          </a:prstGeom>
          <a:noFill/>
          <a:ln w="9525" algn="ctr">
            <a:noFill/>
            <a:miter lim="800000"/>
            <a:headEnd/>
            <a:tailEnd/>
          </a:ln>
        </p:spPr>
        <p:txBody>
          <a:bodyPr/>
          <a:lstStyle/>
          <a:p>
            <a:pPr marL="742950" lvl="1" indent="-285750">
              <a:buFontTx/>
              <a:buChar char="•"/>
            </a:pPr>
            <a:endParaRPr lang="en-US" sz="2000" b="0"/>
          </a:p>
        </p:txBody>
      </p:sp>
      <p:sp>
        <p:nvSpPr>
          <p:cNvPr id="18436" name="Rectangle 5"/>
          <p:cNvSpPr>
            <a:spLocks noChangeArrowheads="1"/>
          </p:cNvSpPr>
          <p:nvPr/>
        </p:nvSpPr>
        <p:spPr bwMode="auto">
          <a:xfrm>
            <a:off x="336550" y="984250"/>
            <a:ext cx="8432800" cy="2228302"/>
          </a:xfrm>
          <a:prstGeom prst="rect">
            <a:avLst/>
          </a:prstGeom>
          <a:solidFill>
            <a:schemeClr val="accent1">
              <a:lumMod val="40000"/>
              <a:lumOff val="60000"/>
            </a:schemeClr>
          </a:solidFill>
          <a:ln w="9525" algn="ctr">
            <a:solidFill>
              <a:schemeClr val="tx1"/>
            </a:solidFill>
            <a:miter lim="800000"/>
            <a:headEnd/>
            <a:tailEnd/>
          </a:ln>
        </p:spPr>
        <p:txBody>
          <a:bodyPr>
            <a:spAutoFit/>
          </a:bodyPr>
          <a:lstStyle/>
          <a:p>
            <a:pPr>
              <a:spcBef>
                <a:spcPct val="65000"/>
              </a:spcBef>
              <a:buClr>
                <a:schemeClr val="tx2"/>
              </a:buClr>
              <a:buFont typeface="Wingdings" pitchFamily="2" charset="2"/>
              <a:buChar char="Ø"/>
            </a:pPr>
            <a:r>
              <a:rPr lang="en-US" sz="2000" b="0" dirty="0"/>
              <a:t> </a:t>
            </a:r>
            <a:r>
              <a:rPr lang="en-US" b="0" i="0" dirty="0">
                <a:latin typeface="+mj-lt"/>
              </a:rPr>
              <a:t>There is no hardware cache coherency maintenance </a:t>
            </a:r>
            <a:r>
              <a:rPr lang="en-US" b="0" i="0" dirty="0" smtClean="0">
                <a:latin typeface="+mj-lt"/>
              </a:rPr>
              <a:t>between the following:</a:t>
            </a:r>
            <a:endParaRPr lang="en-US" b="0" i="0" dirty="0">
              <a:latin typeface="+mj-lt"/>
            </a:endParaRPr>
          </a:p>
          <a:p>
            <a:pPr lvl="1">
              <a:spcBef>
                <a:spcPct val="65000"/>
              </a:spcBef>
              <a:buClr>
                <a:schemeClr val="tx2"/>
              </a:buClr>
              <a:buFont typeface="Wingdings" pitchFamily="2" charset="2"/>
              <a:buChar char="v"/>
            </a:pPr>
            <a:r>
              <a:rPr lang="en-US" b="0" i="0" dirty="0">
                <a:latin typeface="+mj-lt"/>
              </a:rPr>
              <a:t> L1/L2 caches in </a:t>
            </a:r>
            <a:r>
              <a:rPr lang="en-US" b="0" i="0" dirty="0" err="1">
                <a:latin typeface="+mj-lt"/>
              </a:rPr>
              <a:t>CorePacs</a:t>
            </a:r>
            <a:r>
              <a:rPr lang="en-US" b="0" i="0" dirty="0">
                <a:latin typeface="+mj-lt"/>
              </a:rPr>
              <a:t> and MSMC memory </a:t>
            </a:r>
          </a:p>
          <a:p>
            <a:pPr lvl="1">
              <a:spcBef>
                <a:spcPct val="65000"/>
              </a:spcBef>
              <a:buClr>
                <a:schemeClr val="tx2"/>
              </a:buClr>
              <a:buFont typeface="Wingdings" pitchFamily="2" charset="2"/>
              <a:buChar char="v"/>
            </a:pPr>
            <a:r>
              <a:rPr lang="en-US" b="0" i="0" dirty="0">
                <a:latin typeface="+mj-lt"/>
              </a:rPr>
              <a:t> XMC </a:t>
            </a:r>
            <a:r>
              <a:rPr lang="en-US" b="0" i="0" dirty="0" err="1">
                <a:latin typeface="+mj-lt"/>
              </a:rPr>
              <a:t>prefetch</a:t>
            </a:r>
            <a:r>
              <a:rPr lang="en-US" b="0" i="0" dirty="0">
                <a:latin typeface="+mj-lt"/>
              </a:rPr>
              <a:t> buffers and MSMC memory</a:t>
            </a:r>
          </a:p>
          <a:p>
            <a:pPr lvl="1">
              <a:spcBef>
                <a:spcPct val="65000"/>
              </a:spcBef>
              <a:buClr>
                <a:schemeClr val="tx2"/>
              </a:buClr>
              <a:buFont typeface="Wingdings" pitchFamily="2" charset="2"/>
              <a:buChar char="v"/>
            </a:pPr>
            <a:r>
              <a:rPr lang="en-US" b="0" i="0" dirty="0">
                <a:latin typeface="+mj-lt"/>
              </a:rPr>
              <a:t> CorePac to CorePac via MSMC</a:t>
            </a:r>
          </a:p>
          <a:p>
            <a:pPr>
              <a:spcBef>
                <a:spcPct val="65000"/>
              </a:spcBef>
              <a:buClr>
                <a:schemeClr val="tx2"/>
              </a:buClr>
              <a:buFont typeface="Wingdings" pitchFamily="2" charset="2"/>
              <a:buChar char="Ø"/>
            </a:pPr>
            <a:r>
              <a:rPr lang="en-US" b="0" i="0" dirty="0">
                <a:latin typeface="+mj-lt"/>
              </a:rPr>
              <a:t> </a:t>
            </a:r>
            <a:r>
              <a:rPr lang="en-US" b="0" i="0" dirty="0" smtClean="0">
                <a:latin typeface="+mj-lt"/>
              </a:rPr>
              <a:t>EDMA/PKTDMA </a:t>
            </a:r>
            <a:r>
              <a:rPr lang="en-US" b="0" i="0" dirty="0">
                <a:latin typeface="+mj-lt"/>
              </a:rPr>
              <a:t>transfers between L1/L2 and MSMC are </a:t>
            </a:r>
            <a:r>
              <a:rPr lang="en-US" b="0" i="0" dirty="0" smtClean="0">
                <a:latin typeface="+mj-lt"/>
              </a:rPr>
              <a:t>coherent.</a:t>
            </a:r>
            <a:endParaRPr lang="en-US" b="0" i="0" dirty="0">
              <a:latin typeface="+mj-lt"/>
            </a:endParaRPr>
          </a:p>
        </p:txBody>
      </p:sp>
      <p:sp>
        <p:nvSpPr>
          <p:cNvPr id="18437" name="Rectangle 5"/>
          <p:cNvSpPr>
            <a:spLocks noChangeArrowheads="1"/>
          </p:cNvSpPr>
          <p:nvPr/>
        </p:nvSpPr>
        <p:spPr bwMode="auto">
          <a:xfrm>
            <a:off x="346075" y="3416300"/>
            <a:ext cx="8435975" cy="2505301"/>
          </a:xfrm>
          <a:prstGeom prst="rect">
            <a:avLst/>
          </a:prstGeom>
          <a:solidFill>
            <a:schemeClr val="accent1">
              <a:lumMod val="20000"/>
              <a:lumOff val="80000"/>
            </a:schemeClr>
          </a:solidFill>
          <a:ln w="9525" algn="ctr">
            <a:solidFill>
              <a:schemeClr val="tx1"/>
            </a:solidFill>
            <a:miter lim="800000"/>
            <a:headEnd type="none" w="sm" len="sm"/>
            <a:tailEnd type="none" w="sm" len="sm"/>
          </a:ln>
        </p:spPr>
        <p:txBody>
          <a:bodyPr>
            <a:spAutoFit/>
          </a:bodyPr>
          <a:lstStyle/>
          <a:p>
            <a:pPr>
              <a:spcBef>
                <a:spcPct val="65000"/>
              </a:spcBef>
              <a:buClr>
                <a:schemeClr val="tx2"/>
              </a:buClr>
              <a:buFont typeface="Wingdings" pitchFamily="2" charset="2"/>
              <a:buChar char="Ø"/>
            </a:pPr>
            <a:r>
              <a:rPr lang="en-US" sz="2000" b="0" dirty="0"/>
              <a:t> </a:t>
            </a:r>
            <a:r>
              <a:rPr lang="en-US" b="0" i="0" dirty="0">
                <a:latin typeface="+mn-lt"/>
              </a:rPr>
              <a:t>Methods for maintaining coherency:</a:t>
            </a:r>
          </a:p>
          <a:p>
            <a:pPr lvl="1">
              <a:spcBef>
                <a:spcPct val="65000"/>
              </a:spcBef>
              <a:buClr>
                <a:schemeClr val="tx2"/>
              </a:buClr>
              <a:buFont typeface="Wingdings" pitchFamily="2" charset="2"/>
              <a:buChar char="v"/>
            </a:pPr>
            <a:r>
              <a:rPr lang="en-US" b="0" i="0" dirty="0">
                <a:latin typeface="+mn-lt"/>
              </a:rPr>
              <a:t> Write back after writing and cache invalidate before </a:t>
            </a:r>
            <a:r>
              <a:rPr lang="en-US" b="0" i="0" dirty="0" smtClean="0">
                <a:latin typeface="+mn-lt"/>
              </a:rPr>
              <a:t>reading.</a:t>
            </a:r>
            <a:endParaRPr lang="en-US" b="0" i="0" dirty="0">
              <a:latin typeface="+mn-lt"/>
            </a:endParaRPr>
          </a:p>
          <a:p>
            <a:pPr lvl="1">
              <a:spcBef>
                <a:spcPct val="65000"/>
              </a:spcBef>
              <a:buClr>
                <a:schemeClr val="tx2"/>
              </a:buClr>
              <a:buFont typeface="Wingdings" pitchFamily="2" charset="2"/>
              <a:buChar char="v"/>
            </a:pPr>
            <a:r>
              <a:rPr lang="en-US" b="0" i="0" dirty="0">
                <a:latin typeface="+mn-lt"/>
              </a:rPr>
              <a:t> Use EDMA/</a:t>
            </a:r>
            <a:r>
              <a:rPr lang="en-US" b="0" i="0" dirty="0" err="1">
                <a:latin typeface="+mn-lt"/>
              </a:rPr>
              <a:t>PktDMA</a:t>
            </a:r>
            <a:r>
              <a:rPr lang="en-US" b="0" i="0" dirty="0">
                <a:latin typeface="+mn-lt"/>
              </a:rPr>
              <a:t> for L2</a:t>
            </a:r>
            <a:r>
              <a:rPr lang="en-US" b="0" i="0" dirty="0">
                <a:latin typeface="+mn-lt"/>
                <a:sym typeface="Wingdings" pitchFamily="2" charset="2"/>
              </a:rPr>
              <a:t></a:t>
            </a:r>
            <a:r>
              <a:rPr lang="en-US" b="0" i="0" dirty="0">
                <a:latin typeface="+mn-lt"/>
              </a:rPr>
              <a:t>MSMC, MSMC</a:t>
            </a:r>
            <a:r>
              <a:rPr lang="en-US" b="0" i="0" dirty="0">
                <a:latin typeface="+mn-lt"/>
                <a:sym typeface="Wingdings" pitchFamily="2" charset="2"/>
              </a:rPr>
              <a:t>L2 or L2L2 </a:t>
            </a:r>
            <a:r>
              <a:rPr lang="en-US" b="0" i="0" dirty="0" smtClean="0">
                <a:latin typeface="+mn-lt"/>
                <a:sym typeface="Wingdings" pitchFamily="2" charset="2"/>
              </a:rPr>
              <a:t>transfers.</a:t>
            </a:r>
            <a:endParaRPr lang="en-US" b="0" i="0" dirty="0">
              <a:latin typeface="+mn-lt"/>
              <a:sym typeface="Wingdings" pitchFamily="2" charset="2"/>
            </a:endParaRPr>
          </a:p>
          <a:p>
            <a:pPr lvl="1">
              <a:spcBef>
                <a:spcPct val="65000"/>
              </a:spcBef>
              <a:buClr>
                <a:schemeClr val="tx2"/>
              </a:buClr>
              <a:buFont typeface="Wingdings" pitchFamily="2" charset="2"/>
              <a:buChar char="v"/>
            </a:pPr>
            <a:r>
              <a:rPr lang="en-US" b="0" i="0" dirty="0">
                <a:latin typeface="+mn-lt"/>
                <a:sym typeface="Wingdings" pitchFamily="2" charset="2"/>
              </a:rPr>
              <a:t> Use MPAX registers to alias shared memory and use MAR register </a:t>
            </a:r>
            <a:r>
              <a:rPr lang="en-US" b="0" i="0" dirty="0" smtClean="0">
                <a:latin typeface="+mn-lt"/>
                <a:sym typeface="Wingdings" pitchFamily="2" charset="2"/>
              </a:rPr>
              <a:t>to</a:t>
            </a:r>
            <a:br>
              <a:rPr lang="en-US" b="0" i="0" dirty="0" smtClean="0">
                <a:latin typeface="+mn-lt"/>
                <a:sym typeface="Wingdings" pitchFamily="2" charset="2"/>
              </a:rPr>
            </a:br>
            <a:r>
              <a:rPr lang="en-US" b="0" i="0" dirty="0" smtClean="0">
                <a:latin typeface="+mn-lt"/>
                <a:sym typeface="Wingdings" pitchFamily="2" charset="2"/>
              </a:rPr>
              <a:t>     disable </a:t>
            </a:r>
            <a:r>
              <a:rPr lang="en-US" b="0" i="0" dirty="0">
                <a:latin typeface="+mn-lt"/>
                <a:sym typeface="Wingdings" pitchFamily="2" charset="2"/>
              </a:rPr>
              <a:t>shared memory caching for the aliased </a:t>
            </a:r>
            <a:r>
              <a:rPr lang="en-US" b="0" i="0" dirty="0" smtClean="0">
                <a:latin typeface="+mn-lt"/>
                <a:sym typeface="Wingdings" pitchFamily="2" charset="2"/>
              </a:rPr>
              <a:t>space.</a:t>
            </a:r>
            <a:endParaRPr lang="en-US" b="0" i="0" dirty="0">
              <a:latin typeface="+mn-lt"/>
              <a:sym typeface="Wingdings" pitchFamily="2" charset="2"/>
            </a:endParaRPr>
          </a:p>
          <a:p>
            <a:pPr lvl="1">
              <a:spcBef>
                <a:spcPct val="65000"/>
              </a:spcBef>
              <a:buClr>
                <a:schemeClr val="tx2"/>
              </a:buClr>
              <a:buFont typeface="Wingdings" pitchFamily="2" charset="2"/>
              <a:buChar char="v"/>
            </a:pPr>
            <a:r>
              <a:rPr lang="en-US" b="0" i="0" dirty="0">
                <a:latin typeface="+mn-lt"/>
                <a:sym typeface="Wingdings" pitchFamily="2" charset="2"/>
              </a:rPr>
              <a:t> Disable the MSMC </a:t>
            </a:r>
            <a:r>
              <a:rPr lang="en-US" b="0" i="0" dirty="0" err="1">
                <a:latin typeface="+mn-lt"/>
                <a:sym typeface="Wingdings" pitchFamily="2" charset="2"/>
              </a:rPr>
              <a:t>prefetching</a:t>
            </a:r>
            <a:r>
              <a:rPr lang="en-US" b="0" i="0" dirty="0">
                <a:latin typeface="+mn-lt"/>
                <a:sym typeface="Wingdings" pitchFamily="2" charset="2"/>
              </a:rPr>
              <a:t> </a:t>
            </a:r>
            <a:r>
              <a:rPr lang="en-US" b="0" i="0" dirty="0" smtClean="0">
                <a:latin typeface="+mn-lt"/>
                <a:sym typeface="Wingdings" pitchFamily="2" charset="2"/>
              </a:rPr>
              <a:t>feature.</a:t>
            </a:r>
            <a:endParaRPr lang="en-US" b="0" i="0" dirty="0">
              <a:latin typeface="+mn-lt"/>
              <a:sym typeface="Wingdings" pitchFamily="2" charset="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0" y="4876800"/>
            <a:ext cx="9144000" cy="1981200"/>
          </a:xfrm>
          <a:prstGeom prst="rect">
            <a:avLst/>
          </a:prstGeom>
          <a:solidFill>
            <a:schemeClr val="accent1">
              <a:lumMod val="20000"/>
              <a:lumOff val="80000"/>
            </a:schemeClr>
          </a:solidFill>
          <a:ln w="12700">
            <a:noFill/>
            <a:miter lim="800000"/>
            <a:headEnd type="none" w="sm" len="sm"/>
            <a:tailEnd/>
          </a:ln>
        </p:spPr>
        <p:txBody>
          <a:bodyPr wrap="none" anchor="ctr"/>
          <a:lstStyle/>
          <a:p>
            <a:endParaRPr lang="en-US" sz="2400"/>
          </a:p>
        </p:txBody>
      </p:sp>
      <p:sp>
        <p:nvSpPr>
          <p:cNvPr id="20483" name="Line 2"/>
          <p:cNvSpPr>
            <a:spLocks noChangeShapeType="1"/>
          </p:cNvSpPr>
          <p:nvPr/>
        </p:nvSpPr>
        <p:spPr bwMode="auto">
          <a:xfrm>
            <a:off x="1039813" y="947738"/>
            <a:ext cx="0" cy="1447800"/>
          </a:xfrm>
          <a:prstGeom prst="line">
            <a:avLst/>
          </a:prstGeom>
          <a:noFill/>
          <a:ln w="57150">
            <a:solidFill>
              <a:schemeClr val="tx1"/>
            </a:solidFill>
            <a:round/>
            <a:headEnd type="triangle" w="med" len="med"/>
            <a:tailEnd type="triangle" w="med" len="med"/>
          </a:ln>
        </p:spPr>
        <p:txBody>
          <a:bodyPr wrap="none">
            <a:spAutoFit/>
          </a:bodyPr>
          <a:lstStyle/>
          <a:p>
            <a:endParaRPr lang="en-US"/>
          </a:p>
        </p:txBody>
      </p:sp>
      <p:sp>
        <p:nvSpPr>
          <p:cNvPr id="20484" name="Rectangle 3"/>
          <p:cNvSpPr>
            <a:spLocks noChangeArrowheads="1"/>
          </p:cNvSpPr>
          <p:nvPr/>
        </p:nvSpPr>
        <p:spPr bwMode="auto">
          <a:xfrm>
            <a:off x="6505575" y="1905000"/>
            <a:ext cx="1724025" cy="504825"/>
          </a:xfrm>
          <a:prstGeom prst="rect">
            <a:avLst/>
          </a:prstGeom>
          <a:solidFill>
            <a:schemeClr val="accent4">
              <a:lumMod val="40000"/>
              <a:lumOff val="60000"/>
            </a:schemeClr>
          </a:solidFill>
          <a:ln w="12700">
            <a:solidFill>
              <a:schemeClr val="tx1"/>
            </a:solidFill>
            <a:miter lim="800000"/>
            <a:headEnd type="none" w="sm" len="sm"/>
            <a:tailEnd/>
          </a:ln>
        </p:spPr>
        <p:txBody>
          <a:bodyPr wrap="none" anchor="ctr"/>
          <a:lstStyle/>
          <a:p>
            <a:pPr algn="ctr"/>
            <a:r>
              <a:rPr lang="en-US" i="0" dirty="0">
                <a:latin typeface="+mj-lt"/>
              </a:rPr>
              <a:t>False Addresses</a:t>
            </a:r>
          </a:p>
        </p:txBody>
      </p:sp>
      <p:sp>
        <p:nvSpPr>
          <p:cNvPr id="20485" name="Rectangle 4"/>
          <p:cNvSpPr>
            <a:spLocks noChangeArrowheads="1"/>
          </p:cNvSpPr>
          <p:nvPr/>
        </p:nvSpPr>
        <p:spPr bwMode="auto">
          <a:xfrm>
            <a:off x="1724025" y="895350"/>
            <a:ext cx="1743075" cy="504825"/>
          </a:xfrm>
          <a:prstGeom prst="rect">
            <a:avLst/>
          </a:prstGeom>
          <a:solidFill>
            <a:schemeClr val="accent4">
              <a:lumMod val="40000"/>
              <a:lumOff val="60000"/>
            </a:schemeClr>
          </a:solidFill>
          <a:ln w="12700">
            <a:solidFill>
              <a:schemeClr val="tx1"/>
            </a:solidFill>
            <a:miter lim="800000"/>
            <a:headEnd type="none" w="sm" len="sm"/>
            <a:tailEnd/>
          </a:ln>
        </p:spPr>
        <p:txBody>
          <a:bodyPr wrap="none" anchor="ctr"/>
          <a:lstStyle/>
          <a:p>
            <a:pPr algn="ctr"/>
            <a:r>
              <a:rPr lang="en-US" i="0" dirty="0">
                <a:latin typeface="+mj-lt"/>
              </a:rPr>
              <a:t>False Addresses</a:t>
            </a:r>
          </a:p>
        </p:txBody>
      </p:sp>
      <p:sp>
        <p:nvSpPr>
          <p:cNvPr id="20486" name="Rectangle 5"/>
          <p:cNvSpPr>
            <a:spLocks noChangeArrowheads="1"/>
          </p:cNvSpPr>
          <p:nvPr/>
        </p:nvSpPr>
        <p:spPr bwMode="auto">
          <a:xfrm>
            <a:off x="3467100" y="895350"/>
            <a:ext cx="4762500"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7" name="Rectangle 6"/>
          <p:cNvSpPr>
            <a:spLocks noChangeArrowheads="1"/>
          </p:cNvSpPr>
          <p:nvPr/>
        </p:nvSpPr>
        <p:spPr bwMode="auto">
          <a:xfrm>
            <a:off x="1724025" y="1400175"/>
            <a:ext cx="6505575"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8" name="Rectangle 7"/>
          <p:cNvSpPr>
            <a:spLocks noChangeArrowheads="1"/>
          </p:cNvSpPr>
          <p:nvPr/>
        </p:nvSpPr>
        <p:spPr bwMode="auto">
          <a:xfrm>
            <a:off x="1724025" y="1905000"/>
            <a:ext cx="4781550" cy="504825"/>
          </a:xfrm>
          <a:prstGeom prst="rect">
            <a:avLst/>
          </a:prstGeom>
          <a:solidFill>
            <a:schemeClr val="accent2">
              <a:lumMod val="40000"/>
              <a:lumOff val="60000"/>
            </a:schemeClr>
          </a:solidFill>
          <a:ln w="12700">
            <a:solidFill>
              <a:schemeClr val="tx1"/>
            </a:solidFill>
            <a:miter lim="800000"/>
            <a:headEnd type="none" w="sm" len="sm"/>
            <a:tailEnd/>
          </a:ln>
        </p:spPr>
        <p:txBody>
          <a:bodyPr wrap="none" anchor="ctr"/>
          <a:lstStyle/>
          <a:p>
            <a:pPr algn="ctr">
              <a:lnSpc>
                <a:spcPct val="90000"/>
              </a:lnSpc>
            </a:pPr>
            <a:r>
              <a:rPr lang="en-US" i="0">
                <a:latin typeface="+mj-lt"/>
              </a:rPr>
              <a:t>Buffer</a:t>
            </a:r>
          </a:p>
        </p:txBody>
      </p:sp>
      <p:sp>
        <p:nvSpPr>
          <p:cNvPr id="20489" name="Text Box 8"/>
          <p:cNvSpPr txBox="1">
            <a:spLocks noChangeArrowheads="1"/>
          </p:cNvSpPr>
          <p:nvPr/>
        </p:nvSpPr>
        <p:spPr bwMode="auto">
          <a:xfrm>
            <a:off x="655787" y="1404938"/>
            <a:ext cx="756938" cy="646331"/>
          </a:xfrm>
          <a:prstGeom prst="rect">
            <a:avLst/>
          </a:prstGeom>
          <a:solidFill>
            <a:schemeClr val="bg1"/>
          </a:solidFill>
          <a:ln w="12700">
            <a:noFill/>
            <a:miter lim="800000"/>
            <a:headEnd type="none" w="sm" len="sm"/>
            <a:tailEnd/>
          </a:ln>
        </p:spPr>
        <p:txBody>
          <a:bodyPr wrap="none">
            <a:spAutoFit/>
          </a:bodyPr>
          <a:lstStyle/>
          <a:p>
            <a:pPr algn="ctr"/>
            <a:r>
              <a:rPr lang="en-US" i="0" dirty="0">
                <a:latin typeface="+mj-lt"/>
              </a:rPr>
              <a:t>Cache</a:t>
            </a:r>
            <a:br>
              <a:rPr lang="en-US" i="0" dirty="0">
                <a:latin typeface="+mj-lt"/>
              </a:rPr>
            </a:br>
            <a:r>
              <a:rPr lang="en-US" i="0" dirty="0">
                <a:latin typeface="+mj-lt"/>
              </a:rPr>
              <a:t>Lines</a:t>
            </a:r>
          </a:p>
        </p:txBody>
      </p:sp>
      <p:sp>
        <p:nvSpPr>
          <p:cNvPr id="20490" name="Text Box 9"/>
          <p:cNvSpPr txBox="1">
            <a:spLocks noChangeArrowheads="1"/>
          </p:cNvSpPr>
          <p:nvPr/>
        </p:nvSpPr>
        <p:spPr bwMode="auto">
          <a:xfrm>
            <a:off x="152400" y="2590800"/>
            <a:ext cx="8839200" cy="2369880"/>
          </a:xfrm>
          <a:prstGeom prst="rect">
            <a:avLst/>
          </a:prstGeom>
          <a:noFill/>
          <a:ln w="12700" algn="ctr">
            <a:noFill/>
            <a:miter lim="800000"/>
            <a:headEnd type="none" w="sm" len="sm"/>
            <a:tailEnd/>
          </a:ln>
        </p:spPr>
        <p:txBody>
          <a:bodyPr>
            <a:spAutoFit/>
          </a:bodyPr>
          <a:lstStyle/>
          <a:p>
            <a:pPr marL="1260475" indent="-1260475">
              <a:spcBef>
                <a:spcPct val="20000"/>
              </a:spcBef>
              <a:buClr>
                <a:schemeClr val="tx2"/>
              </a:buClr>
              <a:buSzPct val="75000"/>
              <a:buFont typeface="Wingdings" pitchFamily="2" charset="2"/>
              <a:buNone/>
              <a:tabLst>
                <a:tab pos="284163" algn="l"/>
              </a:tabLst>
            </a:pPr>
            <a:r>
              <a:rPr lang="en-US" sz="2000" b="0" i="0" dirty="0">
                <a:solidFill>
                  <a:schemeClr val="tx2"/>
                </a:solidFill>
                <a:latin typeface="+mn-lt"/>
              </a:rPr>
              <a:t>Problem:</a:t>
            </a:r>
            <a:r>
              <a:rPr lang="en-US" sz="2000" b="0" i="0" dirty="0">
                <a:latin typeface="+mn-lt"/>
              </a:rPr>
              <a:t>  	How can I invalidate (or </a:t>
            </a:r>
            <a:r>
              <a:rPr lang="en-US" sz="2000" b="0" i="0" dirty="0" err="1">
                <a:latin typeface="+mn-lt"/>
              </a:rPr>
              <a:t>writeback</a:t>
            </a:r>
            <a:r>
              <a:rPr lang="en-US" sz="2000" b="0" i="0" dirty="0">
                <a:latin typeface="+mn-lt"/>
              </a:rPr>
              <a:t>) just the buffer?</a:t>
            </a:r>
          </a:p>
          <a:p>
            <a:pPr marL="1260475" indent="-1260475">
              <a:spcBef>
                <a:spcPct val="20000"/>
              </a:spcBef>
              <a:buClr>
                <a:schemeClr val="tx2"/>
              </a:buClr>
              <a:buSzPct val="75000"/>
              <a:buFont typeface="Wingdings" pitchFamily="2" charset="2"/>
              <a:buNone/>
              <a:tabLst>
                <a:tab pos="284163" algn="l"/>
              </a:tabLst>
            </a:pPr>
            <a:r>
              <a:rPr lang="en-US" sz="2000" b="0" i="0" dirty="0">
                <a:latin typeface="+mn-lt"/>
              </a:rPr>
              <a:t>			</a:t>
            </a:r>
            <a:r>
              <a:rPr lang="en-US" sz="2000" i="0" dirty="0">
                <a:solidFill>
                  <a:schemeClr val="tx2"/>
                </a:solidFill>
                <a:latin typeface="+mn-lt"/>
              </a:rPr>
              <a:t>In this case, you can’t</a:t>
            </a:r>
          </a:p>
          <a:p>
            <a:pPr marL="1260475" indent="-1260475">
              <a:buClr>
                <a:schemeClr val="tx2"/>
              </a:buClr>
              <a:buSzPct val="75000"/>
              <a:buFont typeface="Wingdings" pitchFamily="2" charset="2"/>
              <a:buNone/>
              <a:tabLst>
                <a:tab pos="284163" algn="l"/>
              </a:tabLst>
            </a:pPr>
            <a:r>
              <a:rPr lang="en-US" sz="2000" b="0" i="0" dirty="0">
                <a:solidFill>
                  <a:schemeClr val="tx2"/>
                </a:solidFill>
                <a:latin typeface="+mn-lt"/>
              </a:rPr>
              <a:t>Definition:</a:t>
            </a:r>
            <a:r>
              <a:rPr lang="en-US" sz="2000" b="0" i="0" dirty="0">
                <a:latin typeface="+mn-lt"/>
              </a:rPr>
              <a:t>  	False Addresses are ‘neighbor’ data in the cache line, </a:t>
            </a:r>
            <a:br>
              <a:rPr lang="en-US" sz="2000" b="0" i="0" dirty="0">
                <a:latin typeface="+mn-lt"/>
              </a:rPr>
            </a:br>
            <a:r>
              <a:rPr lang="en-US" sz="2000" b="0" i="0" dirty="0">
                <a:latin typeface="+mn-lt"/>
              </a:rPr>
              <a:t>but outside the buffer range</a:t>
            </a:r>
          </a:p>
          <a:p>
            <a:pPr marL="1260475" indent="-1260475">
              <a:buClr>
                <a:schemeClr val="tx2"/>
              </a:buClr>
              <a:buSzPct val="75000"/>
              <a:buFont typeface="Wingdings" pitchFamily="2" charset="2"/>
              <a:buNone/>
              <a:tabLst>
                <a:tab pos="284163" algn="l"/>
              </a:tabLst>
            </a:pPr>
            <a:r>
              <a:rPr lang="en-US" sz="2000" b="0" i="0" dirty="0">
                <a:solidFill>
                  <a:schemeClr val="tx2"/>
                </a:solidFill>
                <a:latin typeface="+mn-lt"/>
              </a:rPr>
              <a:t>Why Bad:</a:t>
            </a:r>
            <a:r>
              <a:rPr lang="en-US" sz="2000" b="0" i="0" dirty="0">
                <a:latin typeface="+mn-lt"/>
              </a:rPr>
              <a:t>	Writing data to buffer marks the line ‘dirty’, which will cause entire line to be written to external memory, </a:t>
            </a:r>
            <a:r>
              <a:rPr lang="en-US" sz="2000" b="0" i="0" dirty="0" smtClean="0">
                <a:latin typeface="+mn-lt"/>
              </a:rPr>
              <a:t>thus:</a:t>
            </a:r>
            <a:endParaRPr lang="en-US" sz="2000" b="0" i="0" dirty="0">
              <a:latin typeface="+mn-lt"/>
            </a:endParaRPr>
          </a:p>
          <a:p>
            <a:pPr marL="1260475" indent="-1260475">
              <a:spcBef>
                <a:spcPct val="20000"/>
              </a:spcBef>
              <a:buClr>
                <a:schemeClr val="tx2"/>
              </a:buClr>
              <a:buSzPct val="75000"/>
              <a:buFont typeface="Wingdings" pitchFamily="2" charset="2"/>
              <a:buNone/>
              <a:tabLst>
                <a:tab pos="284163" algn="l"/>
              </a:tabLst>
            </a:pPr>
            <a:r>
              <a:rPr lang="en-US" sz="2000" b="0" i="0" dirty="0">
                <a:latin typeface="+mn-lt"/>
              </a:rPr>
              <a:t>			</a:t>
            </a:r>
            <a:r>
              <a:rPr lang="en-US" sz="2000" i="0" dirty="0">
                <a:solidFill>
                  <a:schemeClr val="tx2"/>
                </a:solidFill>
                <a:latin typeface="+mn-lt"/>
              </a:rPr>
              <a:t>External neighbor memory could be overwritten with old data</a:t>
            </a:r>
          </a:p>
        </p:txBody>
      </p:sp>
      <p:sp>
        <p:nvSpPr>
          <p:cNvPr id="704522" name="Text Box 10"/>
          <p:cNvSpPr txBox="1">
            <a:spLocks noChangeArrowheads="1"/>
          </p:cNvSpPr>
          <p:nvPr/>
        </p:nvSpPr>
        <p:spPr bwMode="auto">
          <a:xfrm>
            <a:off x="755650" y="3163888"/>
            <a:ext cx="184150" cy="433387"/>
          </a:xfrm>
          <a:prstGeom prst="rect">
            <a:avLst/>
          </a:prstGeom>
          <a:noFill/>
          <a:ln w="12700">
            <a:noFill/>
            <a:miter lim="800000"/>
            <a:headEnd type="none" w="sm" len="sm"/>
            <a:tailEnd/>
          </a:ln>
          <a:effectLst/>
        </p:spPr>
        <p:txBody>
          <a:bodyPr wrap="none">
            <a:spAutoFit/>
          </a:bodyPr>
          <a:lstStyle/>
          <a:p>
            <a:pPr>
              <a:defRPr/>
            </a:pPr>
            <a:endParaRPr lang="en-US" sz="2800">
              <a:effectLst>
                <a:outerShdw blurRad="38100" dist="38100" dir="2700000" algn="tl">
                  <a:srgbClr val="C0C0C0"/>
                </a:outerShdw>
              </a:effectLst>
            </a:endParaRPr>
          </a:p>
        </p:txBody>
      </p:sp>
      <p:sp>
        <p:nvSpPr>
          <p:cNvPr id="20492" name="Rectangle 11"/>
          <p:cNvSpPr>
            <a:spLocks noGrp="1" noChangeArrowheads="1"/>
          </p:cNvSpPr>
          <p:nvPr>
            <p:ph type="title"/>
          </p:nvPr>
        </p:nvSpPr>
        <p:spPr>
          <a:xfrm>
            <a:off x="457200" y="274638"/>
            <a:ext cx="8229600" cy="563562"/>
          </a:xfrm>
        </p:spPr>
        <p:txBody>
          <a:bodyPr>
            <a:noAutofit/>
          </a:bodyPr>
          <a:lstStyle/>
          <a:p>
            <a:r>
              <a:rPr lang="en-US" sz="3600" dirty="0" smtClean="0"/>
              <a:t>Cache Alignment</a:t>
            </a:r>
          </a:p>
        </p:txBody>
      </p:sp>
      <p:sp>
        <p:nvSpPr>
          <p:cNvPr id="20493" name="Text Box 12"/>
          <p:cNvSpPr txBox="1">
            <a:spLocks noChangeArrowheads="1"/>
          </p:cNvSpPr>
          <p:nvPr/>
        </p:nvSpPr>
        <p:spPr bwMode="auto">
          <a:xfrm>
            <a:off x="0" y="4913313"/>
            <a:ext cx="4705350" cy="1962076"/>
          </a:xfrm>
          <a:prstGeom prst="rect">
            <a:avLst/>
          </a:prstGeom>
          <a:noFill/>
          <a:ln w="12700" algn="ctr">
            <a:noFill/>
            <a:miter lim="800000"/>
            <a:headEnd type="none" w="sm" len="sm"/>
            <a:tailEnd/>
          </a:ln>
        </p:spPr>
        <p:txBody>
          <a:bodyPr wrap="square">
            <a:spAutoFit/>
          </a:bodyPr>
          <a:lstStyle/>
          <a:p>
            <a:pPr>
              <a:spcBef>
                <a:spcPct val="25000"/>
              </a:spcBef>
              <a:buClr>
                <a:schemeClr val="tx2"/>
              </a:buClr>
              <a:buSzPct val="75000"/>
              <a:buFont typeface="Wingdings" pitchFamily="2" charset="2"/>
              <a:buNone/>
            </a:pPr>
            <a:r>
              <a:rPr lang="en-US" i="0" dirty="0">
                <a:solidFill>
                  <a:schemeClr val="tx2"/>
                </a:solidFill>
                <a:latin typeface="+mj-lt"/>
              </a:rPr>
              <a:t>Avoid “False Address” problems by aligning buffers to cache lines (and filling entire line</a:t>
            </a:r>
            <a:r>
              <a:rPr lang="en-US" i="0" dirty="0" smtClean="0">
                <a:solidFill>
                  <a:schemeClr val="tx2"/>
                </a:solidFill>
                <a:latin typeface="+mj-lt"/>
              </a:rPr>
              <a:t>):</a:t>
            </a:r>
            <a:endParaRPr lang="en-US" i="0" dirty="0">
              <a:solidFill>
                <a:schemeClr val="tx2"/>
              </a:solidFill>
              <a:latin typeface="+mj-lt"/>
            </a:endParaRPr>
          </a:p>
          <a:p>
            <a:pPr marL="400050" lvl="1" indent="-285750">
              <a:spcBef>
                <a:spcPct val="25000"/>
              </a:spcBef>
              <a:buClr>
                <a:schemeClr val="tx2"/>
              </a:buClr>
              <a:buSzPct val="75000"/>
              <a:buFont typeface="Wingdings" pitchFamily="2" charset="2"/>
              <a:buChar char=""/>
            </a:pPr>
            <a:r>
              <a:rPr lang="en-US" b="0" i="0" dirty="0">
                <a:latin typeface="+mj-lt"/>
              </a:rPr>
              <a:t>Align memory to </a:t>
            </a:r>
            <a:r>
              <a:rPr lang="en-US" b="0" i="0" dirty="0" smtClean="0">
                <a:latin typeface="+mj-lt"/>
              </a:rPr>
              <a:t>128-byte </a:t>
            </a:r>
            <a:r>
              <a:rPr lang="en-US" b="0" i="0" dirty="0">
                <a:latin typeface="+mj-lt"/>
              </a:rPr>
              <a:t>boundaries*</a:t>
            </a:r>
          </a:p>
          <a:p>
            <a:pPr marL="400050" lvl="1" indent="-285750">
              <a:spcBef>
                <a:spcPct val="25000"/>
              </a:spcBef>
              <a:buClr>
                <a:schemeClr val="tx2"/>
              </a:buClr>
              <a:buSzPct val="75000"/>
              <a:buFont typeface="Wingdings" pitchFamily="2" charset="2"/>
              <a:buChar char=""/>
            </a:pPr>
            <a:r>
              <a:rPr lang="en-US" b="0" i="0" dirty="0">
                <a:latin typeface="+mj-lt"/>
              </a:rPr>
              <a:t>Allocate memory in multiples of 128 bytes</a:t>
            </a:r>
          </a:p>
          <a:p>
            <a:pPr marL="400050" lvl="1" indent="-285750">
              <a:spcBef>
                <a:spcPct val="25000"/>
              </a:spcBef>
              <a:buClr>
                <a:schemeClr val="tx2"/>
              </a:buClr>
              <a:buSzPct val="75000"/>
            </a:pPr>
            <a:r>
              <a:rPr lang="en-US" b="0" i="0" dirty="0">
                <a:latin typeface="+mj-lt"/>
              </a:rPr>
              <a:t>* If only L1 cache is </a:t>
            </a:r>
            <a:r>
              <a:rPr lang="en-US" b="0" i="0" dirty="0" smtClean="0">
                <a:latin typeface="+mj-lt"/>
              </a:rPr>
              <a:t>used, 64-byte alignment</a:t>
            </a:r>
            <a:br>
              <a:rPr lang="en-US" b="0" i="0" dirty="0" smtClean="0">
                <a:latin typeface="+mj-lt"/>
              </a:rPr>
            </a:br>
            <a:r>
              <a:rPr lang="en-US" b="0" i="0" dirty="0" smtClean="0">
                <a:latin typeface="+mj-lt"/>
              </a:rPr>
              <a:t>is </a:t>
            </a:r>
            <a:r>
              <a:rPr lang="en-US" b="0" i="0" dirty="0">
                <a:latin typeface="+mj-lt"/>
              </a:rPr>
              <a:t>sufficient</a:t>
            </a:r>
          </a:p>
        </p:txBody>
      </p:sp>
      <p:sp>
        <p:nvSpPr>
          <p:cNvPr id="704525" name="AutoShape 13"/>
          <p:cNvSpPr>
            <a:spLocks noChangeArrowheads="1"/>
          </p:cNvSpPr>
          <p:nvPr/>
        </p:nvSpPr>
        <p:spPr bwMode="auto">
          <a:xfrm>
            <a:off x="4705350" y="5029200"/>
            <a:ext cx="4191000" cy="1595438"/>
          </a:xfrm>
          <a:prstGeom prst="flowChartDocument">
            <a:avLst/>
          </a:prstGeom>
          <a:solidFill>
            <a:srgbClr val="F8F8F8"/>
          </a:solidFill>
          <a:ln w="19050" algn="ctr">
            <a:solidFill>
              <a:schemeClr val="tx1"/>
            </a:solidFill>
            <a:miter lim="800000"/>
            <a:headEnd/>
            <a:tailEnd/>
          </a:ln>
          <a:effectLst>
            <a:outerShdw dist="107763" dir="2700000" algn="ctr" rotWithShape="0">
              <a:schemeClr val="bg2">
                <a:alpha val="50000"/>
              </a:schemeClr>
            </a:outerShdw>
          </a:effectLst>
        </p:spPr>
        <p:txBody>
          <a:bodyPr tIns="91440" bIns="320040">
            <a:spAutoFit/>
          </a:bodyPr>
          <a:lstStyle/>
          <a:p>
            <a:pPr>
              <a:defRPr/>
            </a:pPr>
            <a:r>
              <a:rPr lang="en-US" i="0" dirty="0">
                <a:solidFill>
                  <a:srgbClr val="000000"/>
                </a:solidFill>
                <a:latin typeface="Courier New" pitchFamily="49" charset="0"/>
              </a:rPr>
              <a:t>#define  </a:t>
            </a:r>
            <a:r>
              <a:rPr lang="en-US" i="0" dirty="0">
                <a:solidFill>
                  <a:srgbClr val="0000FF"/>
                </a:solidFill>
                <a:latin typeface="Courier New" pitchFamily="49" charset="0"/>
              </a:rPr>
              <a:t>BUF  </a:t>
            </a:r>
            <a:r>
              <a:rPr lang="en-US" i="0" dirty="0">
                <a:solidFill>
                  <a:srgbClr val="000000"/>
                </a:solidFill>
                <a:latin typeface="Courier New" pitchFamily="49" charset="0"/>
              </a:rPr>
              <a:t>128</a:t>
            </a:r>
          </a:p>
          <a:p>
            <a:pPr>
              <a:defRPr/>
            </a:pPr>
            <a:r>
              <a:rPr lang="en-US" i="0" dirty="0">
                <a:solidFill>
                  <a:srgbClr val="000000"/>
                </a:solidFill>
                <a:latin typeface="Courier New" pitchFamily="49" charset="0"/>
              </a:rPr>
              <a:t>#</a:t>
            </a:r>
            <a:r>
              <a:rPr lang="en-US" i="0" dirty="0" err="1">
                <a:solidFill>
                  <a:srgbClr val="000000"/>
                </a:solidFill>
                <a:latin typeface="Courier New" pitchFamily="49" charset="0"/>
              </a:rPr>
              <a:t>pragma</a:t>
            </a:r>
            <a:r>
              <a:rPr lang="en-US" i="0" dirty="0">
                <a:solidFill>
                  <a:srgbClr val="000000"/>
                </a:solidFill>
                <a:latin typeface="Courier New" pitchFamily="49" charset="0"/>
              </a:rPr>
              <a:t>  DATA_ALIGN (in, </a:t>
            </a:r>
            <a:r>
              <a:rPr lang="en-US" i="0" dirty="0">
                <a:solidFill>
                  <a:srgbClr val="0000FF"/>
                </a:solidFill>
                <a:latin typeface="Courier New" pitchFamily="49" charset="0"/>
              </a:rPr>
              <a:t>BUF</a:t>
            </a:r>
            <a:r>
              <a:rPr lang="en-US" i="0" dirty="0">
                <a:solidFill>
                  <a:srgbClr val="000000"/>
                </a:solidFill>
                <a:latin typeface="Courier New" pitchFamily="49" charset="0"/>
              </a:rPr>
              <a:t>)</a:t>
            </a:r>
          </a:p>
          <a:p>
            <a:pPr>
              <a:defRPr/>
            </a:pPr>
            <a:r>
              <a:rPr lang="en-US" i="0" dirty="0">
                <a:solidFill>
                  <a:srgbClr val="000000"/>
                </a:solidFill>
                <a:latin typeface="Courier New" pitchFamily="49" charset="0"/>
              </a:rPr>
              <a:t>short	  in[2][20*</a:t>
            </a:r>
            <a:r>
              <a:rPr lang="en-US" i="0" dirty="0">
                <a:solidFill>
                  <a:srgbClr val="0000FF"/>
                </a:solidFill>
                <a:latin typeface="Courier New" pitchFamily="49" charset="0"/>
              </a:rPr>
              <a:t>BUF</a:t>
            </a:r>
            <a:r>
              <a:rPr lang="en-US" i="0" dirty="0">
                <a:solidFill>
                  <a:srgbClr val="000000"/>
                </a:solidFill>
                <a:latin typeface="Courier New" pitchFamily="49" charset="0"/>
              </a:rPr>
              <a:t>];</a:t>
            </a:r>
          </a:p>
        </p:txBody>
      </p:sp>
      <p:sp>
        <p:nvSpPr>
          <p:cNvPr id="20495" name="AutoShape 24">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a:ln>
        </p:spPr>
        <p:txBody>
          <a:bodyPr wrap="none" anchor="ctr"/>
          <a:lstStyle/>
          <a:p>
            <a:endParaRPr lang="en-US" sz="2400"/>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19400"/>
            <a:ext cx="8229600" cy="792162"/>
          </a:xfrm>
        </p:spPr>
        <p:txBody>
          <a:bodyPr>
            <a:normAutofit/>
          </a:bodyPr>
          <a:lstStyle/>
          <a:p>
            <a:r>
              <a:rPr lang="en-US" b="1" dirty="0" smtClean="0">
                <a:solidFill>
                  <a:srgbClr val="FF0000"/>
                </a:solidFill>
              </a:rPr>
              <a:t>Discussion and Questions </a:t>
            </a:r>
            <a:endParaRPr 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152400"/>
            <a:ext cx="8229600" cy="715962"/>
          </a:xfrm>
        </p:spPr>
        <p:txBody>
          <a:bodyPr/>
          <a:lstStyle/>
          <a:p>
            <a:pPr eaLnBrk="1" hangingPunct="1"/>
            <a:r>
              <a:rPr lang="en-US" sz="3600" b="0"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2"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3"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normAutofit fontScale="90000"/>
          </a:bodyPr>
          <a:lstStyle/>
          <a:p>
            <a:pPr eaLnBrk="1" hangingPunct="1"/>
            <a:r>
              <a:rPr lang="en-US" sz="3600" b="0" dirty="0" smtClean="0"/>
              <a:t>KeyStone I 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Memory Translation</a:t>
            </a:r>
            <a:endParaRPr lang="en-US" sz="3600" dirty="0"/>
          </a:p>
        </p:txBody>
      </p:sp>
      <p:sp>
        <p:nvSpPr>
          <p:cNvPr id="5" name="Content Placeholder 4"/>
          <p:cNvSpPr>
            <a:spLocks noGrp="1"/>
          </p:cNvSpPr>
          <p:nvPr>
            <p:ph idx="1"/>
          </p:nvPr>
        </p:nvSpPr>
        <p:spPr/>
        <p:txBody>
          <a:bodyPr>
            <a:normAutofit/>
          </a:bodyPr>
          <a:lstStyle/>
          <a:p>
            <a:r>
              <a:rPr lang="en-US" sz="2800" dirty="0" smtClean="0"/>
              <a:t>All address buses inside CorePac and the Teranet are 32 bit wide</a:t>
            </a:r>
          </a:p>
          <a:p>
            <a:r>
              <a:rPr lang="en-US" sz="2800" dirty="0" smtClean="0"/>
              <a:t>Devices support up to 8GB external memory, requires at least 33 bits (in addition to 2GB of internal memory space)</a:t>
            </a:r>
          </a:p>
          <a:p>
            <a:r>
              <a:rPr lang="en-US" sz="2800" dirty="0" smtClean="0"/>
              <a:t>The solution –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96962"/>
          </a:xfrm>
        </p:spPr>
        <p:txBody>
          <a:bodyPr>
            <a:normAutofit fontScale="90000"/>
          </a:bodyPr>
          <a:lstStyle/>
          <a:p>
            <a:r>
              <a:rPr lang="en-US" sz="3600" dirty="0" smtClean="0"/>
              <a:t>A page from the 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600200"/>
            <a:ext cx="825817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devices CorePac </a:t>
            </a:r>
            <a:endParaRPr lang="en-US" sz="3600" dirty="0"/>
          </a:p>
        </p:txBody>
      </p:sp>
      <p:sp>
        <p:nvSpPr>
          <p:cNvPr id="5" name="Rectangle 4"/>
          <p:cNvSpPr/>
          <p:nvPr/>
        </p:nvSpPr>
        <p:spPr>
          <a:xfrm>
            <a:off x="990600" y="1600200"/>
            <a:ext cx="7239000" cy="3046988"/>
          </a:xfrm>
          <a:prstGeom prst="rect">
            <a:avLst/>
          </a:prstGeom>
        </p:spPr>
        <p:txBody>
          <a:bodyPr wrap="square">
            <a:spAutoFit/>
          </a:bodyPr>
          <a:lstStyle/>
          <a:p>
            <a:r>
              <a:rPr lang="en-US" sz="2400" dirty="0"/>
              <a:t>Each C66x </a:t>
            </a:r>
            <a:r>
              <a:rPr lang="en-US" sz="2400" dirty="0" smtClean="0"/>
              <a:t>Core has a set of 16 MPAX 64-bit registers that are used for direct access to the MSMC</a:t>
            </a:r>
          </a:p>
          <a:p>
            <a:r>
              <a:rPr lang="en-US" sz="2400" dirty="0" smtClean="0"/>
              <a:t>Each 64-bit register translates a logical segment into physical segment, from 32 bits to 36 bits </a:t>
            </a:r>
          </a:p>
          <a:p>
            <a:r>
              <a:rPr lang="en-US" sz="2400" dirty="0" smtClean="0"/>
              <a:t>In addition, the MPAX registers control the access permissions for the memory segment</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4.xml><?xml version="1.0" encoding="utf-8"?>
<p:tagLst xmlns:a="http://schemas.openxmlformats.org/drawingml/2006/main" xmlns:r="http://schemas.openxmlformats.org/officeDocument/2006/relationships" xmlns:p="http://schemas.openxmlformats.org/presentationml/2006/main">
  <p:tag name="NO LOGOS" val="true"/>
  <p:tag name="ELAPSEDTIME" val="92.13"/>
  <p:tag name="ARTICULATE_SLIDE_PAUSE" val="0"/>
  <p:tag name="ARTICULATE_NAV_LEVEL" val="2"/>
  <p:tag name="ARTICULATE_PLAYLIST_ID" val="-1"/>
  <p:tag name="ARTICULATE_VIEW_MODE"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NO LOGOS" val="true"/>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TotalTime>
  <Words>3666</Words>
  <Application>Microsoft Office PowerPoint</Application>
  <PresentationFormat>On-screen Show (4:3)</PresentationFormat>
  <Paragraphs>995</Paragraphs>
  <Slides>43</Slides>
  <Notes>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Extended Memory Controller and the MPAX registers And Cache</vt:lpstr>
      <vt:lpstr>Agenda</vt:lpstr>
      <vt:lpstr>KeyStone and C66 CorePac</vt:lpstr>
      <vt:lpstr>KeyStone I Memory Subsystem</vt:lpstr>
      <vt:lpstr>TeraNet Switch Fabric</vt:lpstr>
      <vt:lpstr>KeyStone I TeraNet Data Connections</vt:lpstr>
      <vt:lpstr>Memory Translation</vt:lpstr>
      <vt:lpstr>A page from the 6678 memory map Translation memory</vt:lpstr>
      <vt:lpstr>MPAX Registers in keyStone devices CorePac </vt:lpstr>
      <vt:lpstr>Structure of the MPAX registers (from the CorePac User Guide)</vt:lpstr>
      <vt:lpstr>The MPAX  Address configuration</vt:lpstr>
      <vt:lpstr>MPAX: Typical Use Cases</vt:lpstr>
      <vt:lpstr>CorePac MPAX Reset Values</vt:lpstr>
      <vt:lpstr>The MPAX Registers </vt:lpstr>
      <vt:lpstr>The protection Part</vt:lpstr>
      <vt:lpstr>The MAR Registers</vt:lpstr>
      <vt:lpstr>Teranet and CorePac Access MSMC</vt:lpstr>
      <vt:lpstr>A note about Privilege ID in keyStone devices </vt:lpstr>
      <vt:lpstr>Privilege ID Settings</vt:lpstr>
      <vt:lpstr>Access the MSMC from the Teranet (MSMC slave ports)</vt:lpstr>
      <vt:lpstr>SES and SMS PMAX Reset Values</vt:lpstr>
      <vt:lpstr>Configure the MPAX registers – actual code</vt:lpstr>
      <vt:lpstr>Configure the MPAX registers – actual code</vt:lpstr>
      <vt:lpstr>Configure MPAX registers for 1GB for each core</vt:lpstr>
      <vt:lpstr>Configure the SES MPAX registers for Non cached 1M of MSMC shared memory– actual code</vt:lpstr>
      <vt:lpstr>Configure the MAR registers – actual code</vt:lpstr>
      <vt:lpstr>Configure the MAR registers – actual code</vt:lpstr>
      <vt:lpstr>Internal Buses</vt:lpstr>
      <vt:lpstr>Cache Sizes and More</vt:lpstr>
      <vt:lpstr>Memory Read Performance</vt:lpstr>
      <vt:lpstr>Memory Read Performance - Summary</vt:lpstr>
      <vt:lpstr>Memory Write Performance</vt:lpstr>
      <vt:lpstr>A word about the EDMA in 6678</vt:lpstr>
      <vt:lpstr>A Coherency Issue</vt:lpstr>
      <vt:lpstr>Solution 1:  Flush &amp; Clear the Cache</vt:lpstr>
      <vt:lpstr>Another Coherency Issue</vt:lpstr>
      <vt:lpstr>Another Coherency Solution (Using CSL)</vt:lpstr>
      <vt:lpstr>Solution 2:  Keep Buffers in L2</vt:lpstr>
      <vt:lpstr>Prefetching Coherency Issue</vt:lpstr>
      <vt:lpstr>Coherence Summary (1)</vt:lpstr>
      <vt:lpstr>Coherence Summary (2)</vt:lpstr>
      <vt:lpstr>Cache Alignment</vt:lpstr>
      <vt:lpstr>Discussion and Questions </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 Katzur</dc:creator>
  <cp:lastModifiedBy>Ran Katzur</cp:lastModifiedBy>
  <cp:revision>163</cp:revision>
  <dcterms:created xsi:type="dcterms:W3CDTF">2012-07-18T15:05:35Z</dcterms:created>
  <dcterms:modified xsi:type="dcterms:W3CDTF">2013-02-18T19:19:24Z</dcterms:modified>
</cp:coreProperties>
</file>