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4"/>
  </p:notesMasterIdLst>
  <p:sldIdLst>
    <p:sldId id="256" r:id="rId5"/>
    <p:sldId id="257" r:id="rId6"/>
    <p:sldId id="336" r:id="rId7"/>
    <p:sldId id="300" r:id="rId8"/>
    <p:sldId id="301" r:id="rId9"/>
    <p:sldId id="302" r:id="rId10"/>
    <p:sldId id="303" r:id="rId11"/>
    <p:sldId id="304" r:id="rId12"/>
    <p:sldId id="305" r:id="rId13"/>
    <p:sldId id="310" r:id="rId14"/>
    <p:sldId id="306" r:id="rId15"/>
    <p:sldId id="307" r:id="rId16"/>
    <p:sldId id="308" r:id="rId17"/>
    <p:sldId id="309" r:id="rId18"/>
    <p:sldId id="311" r:id="rId19"/>
    <p:sldId id="312" r:id="rId20"/>
    <p:sldId id="337" r:id="rId21"/>
    <p:sldId id="314" r:id="rId22"/>
    <p:sldId id="315" r:id="rId23"/>
    <p:sldId id="316" r:id="rId24"/>
    <p:sldId id="318" r:id="rId25"/>
    <p:sldId id="319" r:id="rId26"/>
    <p:sldId id="313" r:id="rId27"/>
    <p:sldId id="321" r:id="rId28"/>
    <p:sldId id="320" r:id="rId29"/>
    <p:sldId id="323" r:id="rId30"/>
    <p:sldId id="263" r:id="rId31"/>
    <p:sldId id="348" r:id="rId32"/>
    <p:sldId id="326" r:id="rId33"/>
    <p:sldId id="356" r:id="rId34"/>
    <p:sldId id="338" r:id="rId35"/>
    <p:sldId id="350" r:id="rId36"/>
    <p:sldId id="325" r:id="rId37"/>
    <p:sldId id="328" r:id="rId38"/>
    <p:sldId id="334" r:id="rId39"/>
    <p:sldId id="330" r:id="rId40"/>
    <p:sldId id="335" r:id="rId41"/>
    <p:sldId id="332" r:id="rId42"/>
    <p:sldId id="333" r:id="rId43"/>
    <p:sldId id="265" r:id="rId44"/>
    <p:sldId id="339" r:id="rId45"/>
    <p:sldId id="268" r:id="rId46"/>
    <p:sldId id="269" r:id="rId47"/>
    <p:sldId id="279" r:id="rId48"/>
    <p:sldId id="280" r:id="rId49"/>
    <p:sldId id="281" r:id="rId50"/>
    <p:sldId id="282" r:id="rId51"/>
    <p:sldId id="283" r:id="rId52"/>
    <p:sldId id="340" r:id="rId53"/>
    <p:sldId id="345" r:id="rId54"/>
    <p:sldId id="349" r:id="rId55"/>
    <p:sldId id="341" r:id="rId56"/>
    <p:sldId id="285" r:id="rId57"/>
    <p:sldId id="286" r:id="rId58"/>
    <p:sldId id="287" r:id="rId59"/>
    <p:sldId id="288" r:id="rId60"/>
    <p:sldId id="289" r:id="rId61"/>
    <p:sldId id="290" r:id="rId62"/>
    <p:sldId id="343" r:id="rId63"/>
    <p:sldId id="352" r:id="rId64"/>
    <p:sldId id="351" r:id="rId65"/>
    <p:sldId id="347" r:id="rId66"/>
    <p:sldId id="353" r:id="rId67"/>
    <p:sldId id="354" r:id="rId68"/>
    <p:sldId id="355" r:id="rId69"/>
    <p:sldId id="344" r:id="rId70"/>
    <p:sldId id="292" r:id="rId71"/>
    <p:sldId id="293" r:id="rId72"/>
    <p:sldId id="296" r:id="rId73"/>
  </p:sldIdLst>
  <p:sldSz cx="9144000" cy="6858000" type="screen4x3"/>
  <p:notesSz cx="7010400" cy="9296400"/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1/24/2013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4495800"/>
            <a:ext cx="6324600" cy="4419600"/>
          </a:xfrm>
          <a:noFill/>
        </p:spPr>
        <p:txBody>
          <a:bodyPr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(15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67D92-3366-4207-A80A-F5F505B89EF9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Restrict qualifiers may be ignored if they do not have function-level scope.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AB09-9134-4F2D-969B-8DEC23A5D010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B20A-17DF-4DF6-994E-57082B907237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712AF-6C2B-4697-BE4B-44088D6774BB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 Pragma in optimizer comments is *inside* if statement. </a:t>
            </a:r>
          </a:p>
          <a:p>
            <a:pPr>
              <a:buFontTx/>
              <a:buChar char="•"/>
            </a:pPr>
            <a:r>
              <a:rPr lang="en-US" dirty="0"/>
              <a:t> Does not imply that original loop executes at least once.</a:t>
            </a:r>
          </a:p>
          <a:p>
            <a:pPr>
              <a:buFontTx/>
              <a:buChar char="•"/>
            </a:pPr>
            <a:r>
              <a:rPr lang="en-US" dirty="0"/>
              <a:t>All examples in this presentation were generated using CCS 3.2 (cgt version 6.0.1).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B7BDC-AC41-4883-88F3-4E7C9006D685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835E-9C1B-4798-9E6F-30F5245320D8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872DD-0BB5-4543-A489-F0AF9483A98E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9417D-EF05-4CB3-90C4-1E375FDD0743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Applications 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0589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0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pdf/spra666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i.com/lit/pdf/spru187" TargetMode="External"/><Relationship Id="rId5" Type="http://schemas.openxmlformats.org/officeDocument/2006/relationships/hyperlink" Target="http://www.ti.com/lit/ug/spru425a/spru425a.pdf" TargetMode="External"/><Relationship Id="rId4" Type="http://schemas.openxmlformats.org/officeDocument/2006/relationships/hyperlink" Target="http://www.ti.com/lit/pdf/spraa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 Code Optimization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kern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Disclaimer: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presentation DOES NOT talk about multicore optimization. Multicore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Optimization issues are covered in the multicore consideration presentation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This is not-comprehensive collections of</a:t>
            </a:r>
            <a:r>
              <a:rPr 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optimization techniques, TI offers three and half days of optimization workshop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VLIW Architecture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2819400" y="2895600"/>
            <a:ext cx="2971800" cy="3698875"/>
            <a:chOff x="498475" y="720725"/>
            <a:chExt cx="4302125" cy="590867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Two (almost independent) sides, A and B</a:t>
            </a:r>
          </a:p>
          <a:p>
            <a:r>
              <a:rPr lang="en-US" sz="3100" dirty="0" smtClean="0"/>
              <a:t>8 functional units, M, L, S, D </a:t>
            </a:r>
          </a:p>
          <a:p>
            <a:r>
              <a:rPr lang="en-US" sz="3100" dirty="0" smtClean="0"/>
              <a:t>Up to 8 instructions sustained dispatch rate 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778250" cy="2678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this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loop five times?</a:t>
            </a:r>
          </a:p>
          <a:p>
            <a:r>
              <a:rPr lang="en-US" sz="2800" dirty="0" smtClean="0">
                <a:latin typeface="Calibri" pitchFamily="34" charset="0"/>
              </a:rPr>
              <a:t>(Disregard delay slots).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 5 x 3 = 15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A typical DSP MAC operation.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Non-Pipelined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mpy</a:t>
            </a: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Pipelining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18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3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31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9795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compiler is smart enough to schedule instructions efficiently.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Software pipeline is the major speed up mechanism for VLIW architecture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Software pipeline requires deterministic execution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Not if, branch and call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No Interrupts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ependencies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SPLOOP is an instruction buffer with a set of control hardware registers that keep track of the loop iterations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Iteration – a complete algorithm processing of one element of the in the vector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When software pipeline is used, a loop processes multiple iterations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SPLOOP keep track on what iterations are currently in the process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When an interrupt occurs, SPLOOP stops processing new iterations, but finishes all iteration already in the pipeline and then serve the interrupt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Upon returning from the ISR, SPLOOP starts processing the next iteration and re-fill the pipeline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 (2)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SPLOOP Advantages: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Enable interrupts during software pipeline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Save memory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Save Power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Implicit loop counter saves a unit</a:t>
            </a:r>
          </a:p>
          <a:p>
            <a:pPr marL="108585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E2e example of 32 MAC per cycle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Nested loop are supported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Schedule by the compiler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SPLOOP Limitations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Limit number of executable packets (14)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Limits on the usage and location of some instructions (see the documentations)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compiler not always smart enough to schedule SPLOOP, especially if the minimum number of iterations is not known (to the compiler)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b="1" dirty="0" smtClean="0"/>
              <a:t>Basic Optimization 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Generic Optimization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Never have printf in your code!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Use peripherals (and coprocessors) to offload the CPU of un-necessary tasks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Make sure the loops trip counters are </a:t>
            </a:r>
            <a:r>
              <a:rPr lang="en-US" sz="2400" dirty="0" smtClean="0"/>
              <a:t>(unsigned) int or long (32 bit) and </a:t>
            </a:r>
            <a:r>
              <a:rPr lang="en-US" sz="2400" smtClean="0"/>
              <a:t>not short (16 bit)</a:t>
            </a:r>
            <a:endParaRPr lang="en-US" sz="2400" dirty="0" smtClean="0"/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Code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811213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Code Generation Tools can build executable from different code type: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+mn-cs"/>
              </a:rPr>
              <a:t>Generic C or C++ code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with intrinsic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Linear Assembly  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+mn-cs"/>
              </a:rPr>
              <a:t>Assembly   (DETAI)</a:t>
            </a:r>
          </a:p>
          <a:p>
            <a:pPr marL="811213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Optimization is done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+mn-cs"/>
              </a:rPr>
              <a:t>In the front end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By using the intrinsic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+mn-cs"/>
              </a:rPr>
              <a:t>Resource allocation and software pipeline search in optimized linear assembly</a:t>
            </a:r>
          </a:p>
          <a:p>
            <a:pPr marL="811213" lvl="1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 understand the quality of the optimization of a loop compare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the theoretical iteration interval (II – the actual number of cycles between two results of the loop) to the result of the assembler/optimizer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aseline="0" dirty="0" smtClean="0">
                <a:latin typeface="+mj-lt"/>
                <a:cs typeface="+mn-cs"/>
              </a:rPr>
              <a:t>Was software pipeline successful (if not, why)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 the usage balanced between the two sides (if not, can be improve)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aseline="0" dirty="0" smtClean="0">
                <a:latin typeface="+mj-lt"/>
                <a:cs typeface="+mn-cs"/>
              </a:rPr>
              <a:t>What are the bottle necks and how to mitigate</a:t>
            </a:r>
            <a:r>
              <a:rPr lang="en-US" sz="2000" dirty="0" smtClean="0">
                <a:latin typeface="+mj-lt"/>
                <a:cs typeface="+mn-cs"/>
              </a:rPr>
              <a:t> them?</a:t>
            </a:r>
          </a:p>
          <a:p>
            <a:pPr marL="811213" lvl="1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keep the assembly file, set the –k option (Screen shots from CCS 5.3.0)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"/>
            <a:ext cx="7791450" cy="623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807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;*   SOFTWARE PIPELINE INFORMATION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source line                 : 64</a:t>
            </a:r>
          </a:p>
          <a:p>
            <a:r>
              <a:rPr lang="en-US" sz="1100" b="1" dirty="0" smtClean="0"/>
              <a:t>;*      Loop opening brace source line   : 65</a:t>
            </a:r>
          </a:p>
          <a:p>
            <a:r>
              <a:rPr lang="en-US" sz="1100" b="1" dirty="0" smtClean="0"/>
              <a:t>;*      Loop closing brace source line   : 65</a:t>
            </a:r>
          </a:p>
          <a:p>
            <a:r>
              <a:rPr lang="en-US" sz="1100" b="1" dirty="0" smtClean="0"/>
              <a:t>;*      Known Minimum Trip Count         : 1                    </a:t>
            </a:r>
          </a:p>
          <a:p>
            <a:r>
              <a:rPr lang="en-US" sz="1100" b="1" dirty="0" smtClean="0"/>
              <a:t>;*      Known Max Trip Count Factor      : 1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Loop Carried Dependency Bound(^) : 13</a:t>
            </a:r>
          </a:p>
          <a:p>
            <a:r>
              <a:rPr lang="en-US" sz="1100" b="1" dirty="0" smtClean="0"/>
              <a:t>;*      Unpartitioned Resource Bound     : 2</a:t>
            </a:r>
          </a:p>
          <a:p>
            <a:r>
              <a:rPr lang="en-US" sz="1100" b="1" dirty="0" smtClean="0"/>
              <a:t>;*      Partitioned Resource Bound(*)    : 4</a:t>
            </a:r>
          </a:p>
          <a:p>
            <a:r>
              <a:rPr lang="en-US" sz="1100" b="1" dirty="0" smtClean="0"/>
              <a:t>;*      Resource Partition:</a:t>
            </a:r>
          </a:p>
          <a:p>
            <a:r>
              <a:rPr lang="en-US" sz="1100" b="1" dirty="0" smtClean="0"/>
              <a:t>;*                                A-side   B-side</a:t>
            </a:r>
          </a:p>
          <a:p>
            <a:r>
              <a:rPr lang="en-US" sz="1100" b="1" dirty="0" smtClean="0"/>
              <a:t>;*      .L units                     0        0     </a:t>
            </a:r>
          </a:p>
          <a:p>
            <a:r>
              <a:rPr lang="en-US" sz="1100" b="1" dirty="0" smtClean="0"/>
              <a:t>;*      .S units                     0        0     </a:t>
            </a:r>
          </a:p>
          <a:p>
            <a:r>
              <a:rPr lang="en-US" sz="1100" b="1" dirty="0" smtClean="0"/>
              <a:t>;*      .D units                     0        4*    </a:t>
            </a:r>
          </a:p>
          <a:p>
            <a:r>
              <a:rPr lang="en-US" sz="1100" b="1" dirty="0" smtClean="0"/>
              <a:t>;*      .M units                     0        1     </a:t>
            </a:r>
          </a:p>
          <a:p>
            <a:r>
              <a:rPr lang="en-US" sz="1100" b="1" dirty="0" smtClean="0"/>
              <a:t>;*      .X cross paths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.T address paths             0        4*    </a:t>
            </a:r>
          </a:p>
          <a:p>
            <a:r>
              <a:rPr lang="en-US" sz="1100" b="1" dirty="0" smtClean="0"/>
              <a:t>;*      Long read paths              0        0     </a:t>
            </a:r>
          </a:p>
          <a:p>
            <a:r>
              <a:rPr lang="en-US" sz="1100" b="1" dirty="0" smtClean="0"/>
              <a:t>;*      Long write paths             0        0     </a:t>
            </a:r>
          </a:p>
          <a:p>
            <a:r>
              <a:rPr lang="en-US" sz="1100" b="1" dirty="0" smtClean="0"/>
              <a:t>;*      Logical  ops (.LS)           0        1     (.L or .S unit)</a:t>
            </a:r>
          </a:p>
          <a:p>
            <a:r>
              <a:rPr lang="en-US" sz="1100" b="1" dirty="0" smtClean="0"/>
              <a:t>;*      Addition ops (.LSD)          0        0     (.L or .S or .D unit)</a:t>
            </a:r>
          </a:p>
          <a:p>
            <a:r>
              <a:rPr lang="en-US" sz="1100" b="1" dirty="0" smtClean="0"/>
              <a:t>;*      Bound(.L .S .LS)             0        1     </a:t>
            </a:r>
          </a:p>
          <a:p>
            <a:r>
              <a:rPr lang="en-US" sz="1100" b="1" dirty="0" smtClean="0"/>
              <a:t>;*      Bound(.L .S .D .LS .LSD)     0        2     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Searching for software pipeline schedule at ...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   ii = 13 Schedule found with 2 iterations in parallel</a:t>
            </a:r>
          </a:p>
          <a:p>
            <a:r>
              <a:rPr lang="en-US" sz="1100" b="1" dirty="0" smtClean="0"/>
              <a:t>;*      Done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will be splooped</a:t>
            </a:r>
          </a:p>
          <a:p>
            <a:r>
              <a:rPr lang="en-US" sz="1100" b="1" dirty="0" smtClean="0"/>
              <a:t>;*      Collapsed epilog stages       : 0</a:t>
            </a:r>
          </a:p>
          <a:p>
            <a:r>
              <a:rPr lang="en-US" sz="1100" b="1" dirty="0" smtClean="0"/>
              <a:t>;*      Collapsed prolog stages       : 0</a:t>
            </a:r>
          </a:p>
          <a:p>
            <a:r>
              <a:rPr lang="en-US" sz="1100" b="1" dirty="0" smtClean="0"/>
              <a:t>;*      Minimum required memory pad   : 0 bytes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Minimum safe trip count       : 1</a:t>
            </a:r>
          </a:p>
          <a:p>
            <a:r>
              <a:rPr lang="en-US" sz="1100" b="1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$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600200"/>
            <a:ext cx="807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r>
              <a:rPr lang="en-US" sz="1400" b="1" dirty="0" smtClean="0"/>
              <a:t>$C$L3:    ; PIPED LOOP PROLOG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SPLOOPD 13      ;26               ; (P) 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MV      .L2X    A10,B8</a:t>
            </a:r>
          </a:p>
          <a:p>
            <a:r>
              <a:rPr lang="en-US" sz="1400" b="1" dirty="0" smtClean="0"/>
              <a:t>||         ADD     .L1     A15,A3,A3</a:t>
            </a:r>
          </a:p>
          <a:p>
            <a:r>
              <a:rPr lang="en-US" sz="1400" b="1" dirty="0" smtClean="0"/>
              <a:t>||         MVC     .S2     B4,ILC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;** --------------------------------------------------------------------------*</a:t>
            </a:r>
          </a:p>
          <a:p>
            <a:r>
              <a:rPr lang="en-US" sz="1400" b="1" dirty="0" smtClean="0"/>
              <a:t>$C$L4:    ; PIPED LOOP KERNEL</a:t>
            </a:r>
          </a:p>
          <a:p>
            <a:r>
              <a:rPr lang="en-US" sz="1400" b="1" dirty="0" smtClean="0"/>
              <a:t>           LDW     .D2T2   *B8,B4            ; |65| (P) &lt;0,0&gt;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L2,D2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ADD     .L2X    B5,A3,B7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</a:t>
            </a:r>
          </a:p>
          <a:p>
            <a:r>
              <a:rPr lang="en-US" sz="1400" b="1" dirty="0" smtClean="0"/>
              <a:t>||         MV      .L2X    A12,B6</a:t>
            </a:r>
          </a:p>
          <a:p>
            <a:r>
              <a:rPr lang="en-US" sz="1400" b="1" dirty="0" smtClean="0"/>
              <a:t>||         LDW     .D2T2   *B7++(16),B9      ; |65| (P) &lt;0,2&gt;  ^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Always compile with: –s, –mw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Adds extra information to the resulting assembly file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-s: show source code after high level optimization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-mw: provide extra information on software pipelined loops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Safe for production code – </a:t>
            </a:r>
            <a:r>
              <a:rPr lang="en-US" sz="1600" b="1" dirty="0" smtClean="0"/>
              <a:t>No performance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-S and -MW setting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220075" cy="566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Select the “best” build options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More than just “turn on –o3”!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DO NOT use –g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82486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Global optimization across files -pm 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129463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“Right”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-mv6600 enables 6600 ISA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–o[2|3]. Optimization level. Critical!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-o2/-o3 enables SPLOOP (c66 hardware loop buffer). –o3, file-level optimization is performed. –o2, function-level optimization is performed. –o1, high-level optimization is minimal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–ms[0-3]. If codesize is a concern…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Use in conjunction with –o2 or –o3. Try –ms0 or –ms1 with performance critical code. Consider –ms2 or –ms3 for seldom executed code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Note that improved codesize may mean better cache performance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-mi100 tells the compiler it cannot generate code that turns interrupts off for more than (approximately) 100 cycles.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For loops that do </a:t>
            </a:r>
            <a:r>
              <a:rPr lang="en-US" sz="1800" i="1" dirty="0" smtClean="0"/>
              <a:t>not </a:t>
            </a:r>
            <a:r>
              <a:rPr lang="en-US" sz="1800" dirty="0" smtClean="0"/>
              <a:t>SPLOOP, choose ‘balanced’ N (i.e. large enough to get best performance, small enough to keep system latency low)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Compiler’s Interrupt Threshold (-mi) </a:t>
            </a:r>
          </a:p>
        </p:txBody>
      </p:sp>
      <p:sp>
        <p:nvSpPr>
          <p:cNvPr id="2051" name="Rectangle 88"/>
          <p:cNvSpPr>
            <a:spLocks noChangeArrowheads="1"/>
          </p:cNvSpPr>
          <p:nvPr/>
        </p:nvSpPr>
        <p:spPr bwMode="auto">
          <a:xfrm>
            <a:off x="228600" y="1676400"/>
            <a:ext cx="32004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With </a:t>
            </a:r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–mi</a:t>
            </a:r>
            <a:r>
              <a:rPr lang="en-US" sz="1600" dirty="0">
                <a:latin typeface="Calibri" pitchFamily="34" charset="0"/>
              </a:rPr>
              <a:t>, you to tell the compiler what cycle period is required between interrupts,</a:t>
            </a:r>
            <a:br>
              <a:rPr lang="en-US" sz="1600" dirty="0">
                <a:latin typeface="Calibri" pitchFamily="34" charset="0"/>
              </a:rPr>
            </a:br>
            <a:r>
              <a:rPr lang="en-US" sz="1600" dirty="0">
                <a:latin typeface="Calibri" pitchFamily="34" charset="0"/>
              </a:rPr>
              <a:t>   </a:t>
            </a:r>
            <a:r>
              <a:rPr lang="en-US" sz="1600" dirty="0">
                <a:latin typeface="Courier New" pitchFamily="49" charset="0"/>
              </a:rPr>
              <a:t>-mi </a:t>
            </a:r>
            <a:r>
              <a:rPr lang="en-US" sz="1600" i="1" dirty="0">
                <a:latin typeface="Courier New" pitchFamily="49" charset="0"/>
              </a:rPr>
              <a:t>&lt;</a:t>
            </a:r>
            <a:r>
              <a:rPr lang="en-US" sz="1600" i="1" dirty="0">
                <a:solidFill>
                  <a:schemeClr val="tx2"/>
                </a:solidFill>
                <a:latin typeface="Courier New" pitchFamily="49" charset="0"/>
              </a:rPr>
              <a:t>threshold</a:t>
            </a:r>
            <a:r>
              <a:rPr lang="en-US" sz="1600" i="1" dirty="0">
                <a:latin typeface="Courier New" pitchFamily="49" charset="0"/>
              </a:rPr>
              <a:t>&gt;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If the interrupt threshold number will not be exceeded, within a loop the compiler may disable interrupts &amp; use multiple-assignments to a reg.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If compiler cannot determine loop count, it assumes the threshold is exceeded and generates an interruptible loop (albeit, maybe a slower loop)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To control this on a function (vs. project) level, use:</a:t>
            </a:r>
          </a:p>
        </p:txBody>
      </p:sp>
      <p:sp>
        <p:nvSpPr>
          <p:cNvPr id="2052" name="Rectangle 93"/>
          <p:cNvSpPr>
            <a:spLocks noChangeArrowheads="1"/>
          </p:cNvSpPr>
          <p:nvPr/>
        </p:nvSpPr>
        <p:spPr bwMode="auto">
          <a:xfrm>
            <a:off x="228600" y="5791200"/>
            <a:ext cx="780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#pragma FUNC_INTERRUPT_THRESHOLD(func, threshold);</a:t>
            </a: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7388" y="990600"/>
            <a:ext cx="568642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options to </a:t>
            </a:r>
            <a:r>
              <a:rPr lang="en-US" u="sng" dirty="0"/>
              <a:t>avoid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–g. full symbolic debug. Great for debugging. Do not use in production code.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inhibits code reordering across source line boundaries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limits optimizations around function boundaries.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basic function-level profiling support now provided by default.</a:t>
            </a:r>
          </a:p>
          <a:p>
            <a:pPr>
              <a:lnSpc>
                <a:spcPct val="80000"/>
              </a:lnSpc>
            </a:pPr>
            <a:endParaRPr lang="en-US" sz="2800" b="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–</a:t>
            </a:r>
            <a:r>
              <a:rPr lang="en-US" sz="2800" dirty="0"/>
              <a:t>ss. Interlist source code into assembly file.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 if you don’t find the GUI? </a:t>
            </a:r>
            <a:r>
              <a:rPr lang="en-US" sz="3200" smtClean="0"/>
              <a:t>- </a:t>
            </a:r>
            <a:endParaRPr lang="en-US" sz="3200" dirty="0"/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698443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b="1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905000"/>
          </a:xfrm>
        </p:spPr>
        <p:txBody>
          <a:bodyPr/>
          <a:lstStyle/>
          <a:p>
            <a:r>
              <a:rPr lang="en-US" dirty="0" smtClean="0"/>
              <a:t>Before We start:</a:t>
            </a:r>
            <a:br>
              <a:rPr lang="en-US" dirty="0" smtClean="0"/>
            </a:br>
            <a:r>
              <a:rPr lang="en-US" dirty="0" smtClean="0"/>
              <a:t>Golden Role of Software Pipeline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229600" cy="3581400"/>
          </a:xfrm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The larger the loop, the less efficient the optimizer</a:t>
            </a:r>
          </a:p>
          <a:p>
            <a:pPr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Real long loops - break the loop into multiple loop</a:t>
            </a:r>
          </a:p>
          <a:p>
            <a:pPr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Even if it means storing intermediate results in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Loop Dependency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compiler motto: Safety before optimization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So if the compiler is not sure, it will always chose the safe option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A typical case:</a:t>
            </a:r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Solution – tell the compiler that *i1 and *i2 do not point to the same area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void simpleCopyFunction(int *i1, out *i2,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 x  ,i  ;</a:t>
            </a:r>
          </a:p>
          <a:p>
            <a:r>
              <a:rPr lang="en-US" b="1" dirty="0" smtClean="0"/>
              <a:t>   for (i=0; i&lt;N;i++)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x = *i1++     ;</a:t>
            </a:r>
          </a:p>
          <a:p>
            <a:r>
              <a:rPr lang="en-US" dirty="0" smtClean="0"/>
              <a:t>    *i2++ = 5*x   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752600"/>
            <a:ext cx="1628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685800"/>
          </a:xfrm>
        </p:spPr>
        <p:txBody>
          <a:bodyPr/>
          <a:lstStyle/>
          <a:p>
            <a:pPr algn="ctr"/>
            <a:r>
              <a:rPr lang="en-US" sz="2800" dirty="0"/>
              <a:t>Restrict </a:t>
            </a:r>
            <a:r>
              <a:rPr lang="en-US" sz="2800" dirty="0" smtClean="0"/>
              <a:t>Qualifiers enables software pipeline</a:t>
            </a:r>
            <a:endParaRPr lang="en-US" sz="2800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  <a:endParaRPr lang="en-US" sz="1800" dirty="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5181600"/>
            <a:ext cx="5791200" cy="1184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myfunc(type1 input[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],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    type2 *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output)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 dirty="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685800"/>
            <a:ext cx="5410200" cy="426719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locations).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tell </a:t>
            </a:r>
            <a:r>
              <a:rPr lang="en-US" sz="2000" dirty="0" smtClean="0"/>
              <a:t>compiler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Restrict tells the compiler that any location addressed by the following pointer WILL NOT be accessed by any other vector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1066800"/>
            <a:ext cx="34290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myfunc(type1 input[ ],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   type2 *output)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load from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	compute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	store to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492625" y="947739"/>
            <a:ext cx="4483100" cy="3852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_str *t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declare local pointers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top-level of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assign to sp and 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p = s-&gt;q-&gt;p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v = t-&gt;u-&gt;v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use sp and tp instead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of s-&gt;q-&gt;p and t-&gt;u-&gt;v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*p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*v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488950"/>
          </a:xfrm>
        </p:spPr>
        <p:txBody>
          <a:bodyPr/>
          <a:lstStyle/>
          <a:p>
            <a:pPr algn="ctr"/>
            <a:r>
              <a:rPr lang="en-US" sz="3200" dirty="0"/>
              <a:t>Restrict Qualifying Pointers in Structures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01713"/>
            <a:ext cx="3959225" cy="506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 the past, </a:t>
            </a:r>
            <a:r>
              <a:rPr lang="en-US" sz="2000" dirty="0"/>
              <a:t>pointers that are structure elements </a:t>
            </a:r>
            <a:r>
              <a:rPr lang="en-US" sz="2000" i="1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</a:t>
            </a:r>
            <a:r>
              <a:rPr lang="en-US" sz="2000" i="1" dirty="0"/>
              <a:t>directly</a:t>
            </a:r>
            <a:r>
              <a:rPr lang="en-US" sz="2000" dirty="0"/>
              <a:t> restrict-qualified neither with –mt nor by using the restrict keyword.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Fixed in CGT 6.1.0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Instead, create local pointers </a:t>
            </a:r>
            <a:r>
              <a:rPr lang="en-US" sz="2000" i="1" dirty="0">
                <a:solidFill>
                  <a:srgbClr val="FF0000"/>
                </a:solidFill>
              </a:rPr>
              <a:t>at top-level of function</a:t>
            </a:r>
            <a:r>
              <a:rPr lang="en-US" sz="2000" dirty="0"/>
              <a:t> and restrict qualify pointers instead.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local pointers in function instead of original pointers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Even though it was fixed already, having local pointers in the code instead of structure is highly recommended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364538" cy="5715000"/>
          </a:xfrm>
        </p:spPr>
        <p:txBody>
          <a:bodyPr/>
          <a:lstStyle/>
          <a:p>
            <a:r>
              <a:rPr lang="en-US" sz="1800" dirty="0"/>
              <a:t>–mt.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b="1" dirty="0"/>
              <a:t>generally safe except for </a:t>
            </a:r>
            <a:r>
              <a:rPr lang="en-US" sz="1600" b="1" i="1" dirty="0"/>
              <a:t>in place </a:t>
            </a:r>
            <a:r>
              <a:rPr lang="en-US" sz="1600" b="1" dirty="0"/>
              <a:t>transforms </a:t>
            </a:r>
          </a:p>
          <a:p>
            <a:pPr lvl="1"/>
            <a:r>
              <a:rPr lang="en-US" sz="1600" b="1" dirty="0"/>
              <a:t>E.g. consider the following function: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–mt is safe when memory ranges pointed to by “input” and “output” don’t overlap.</a:t>
            </a:r>
          </a:p>
          <a:p>
            <a:r>
              <a:rPr lang="en-US" sz="1800" b="0" i="1" dirty="0"/>
              <a:t>limitations of –mt: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b="1" dirty="0"/>
              <a:t>relationship between parameters and other pointers (for example, “myglobal” and “output”).</a:t>
            </a:r>
          </a:p>
          <a:p>
            <a:pPr lvl="1"/>
            <a:r>
              <a:rPr lang="en-US" sz="1600" b="1" dirty="0"/>
              <a:t>non-parameter pointers used in the function.</a:t>
            </a:r>
          </a:p>
          <a:p>
            <a:pPr lvl="1"/>
            <a:r>
              <a:rPr lang="en-US" sz="1600" b="1" dirty="0"/>
              <a:t>pointers that are members of structures, even when the structures are parameters.</a:t>
            </a:r>
          </a:p>
          <a:p>
            <a:pPr lvl="1"/>
            <a:r>
              <a:rPr lang="en-US" sz="1600" b="1" dirty="0"/>
              <a:t>pointers dereferenced via multiple levels of indirection.</a:t>
            </a:r>
          </a:p>
          <a:p>
            <a:r>
              <a:rPr lang="en-US" sz="1800" b="0" dirty="0" smtClean="0"/>
              <a:t>NOTE: -mt is </a:t>
            </a:r>
            <a:r>
              <a:rPr lang="en-US" sz="1800" b="1" dirty="0"/>
              <a:t>not</a:t>
            </a:r>
            <a:r>
              <a:rPr lang="en-US" sz="1800" b="0" dirty="0"/>
              <a:t> a substitute for restrict-qualifiers which are key to achieving good performance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5943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selective_copy(int *input, int *output, int n)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int i;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for (i=0; i&lt;n; i++)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   if (myglobal[i]) output[i] = input[i];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 The Global -mt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827088"/>
            <a:ext cx="4968875" cy="200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 (and Structures)</a:t>
            </a:r>
            <a:endParaRPr lang="en-US" sz="3200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530225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myfunc(_str *restrict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for (i=0; i&lt;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s-&gt;data-&gt;sz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s-&gt;data-&gt;q[i]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s-&gt;data-&gt;p[i]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011738" y="487363"/>
            <a:ext cx="1804987" cy="1417637"/>
          </a:xfrm>
          <a:prstGeom prst="wedgeRoundRectCallout">
            <a:avLst>
              <a:gd name="adj1" fmla="val -129421"/>
              <a:gd name="adj2" fmla="val -1100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05400" y="609600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restrict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p or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7077075" y="622300"/>
            <a:ext cx="2066925" cy="1087438"/>
          </a:xfrm>
          <a:prstGeom prst="wedgeRoundRectCallout">
            <a:avLst>
              <a:gd name="adj1" fmla="val -44125"/>
              <a:gd name="adj2" fmla="val 7486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28600" y="3405188"/>
            <a:ext cx="2417763" cy="1227137"/>
          </a:xfrm>
          <a:prstGeom prst="wedgeRoundRectCallout">
            <a:avLst>
              <a:gd name="adj1" fmla="val 74491"/>
              <a:gd name="adj2" fmla="val -5051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1" y="3429000"/>
            <a:ext cx="166655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dirty="0">
                <a:latin typeface="Arial Unicode MS" pitchFamily="34" charset="-128"/>
              </a:rPr>
              <a:t>Note: Addresses of p, q, and sz are calculated during </a:t>
            </a:r>
            <a:r>
              <a:rPr lang="en-US" sz="1400" b="1" dirty="0">
                <a:latin typeface="Arial Unicode MS" pitchFamily="34" charset="-128"/>
              </a:rPr>
              <a:t>every</a:t>
            </a:r>
            <a:r>
              <a:rPr lang="en-US" sz="1400" dirty="0">
                <a:latin typeface="Arial Unicode MS" pitchFamily="34" charset="-128"/>
              </a:rPr>
              <a:t> loop iteration.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97313" y="6046788"/>
            <a:ext cx="990600" cy="4191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8140700" y="5602288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12 cycles/result, 72 bytes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70575" y="22193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5200" y="609600"/>
            <a:ext cx="15938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-mt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p or </a:t>
            </a:r>
          </a:p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376863" y="1905000"/>
            <a:ext cx="34559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cl6x –o –mw –s –mt –</a:t>
            </a:r>
            <a:r>
              <a:rPr lang="en-US" sz="1800" dirty="0" smtClean="0">
                <a:latin typeface="Arial Unicode MS" pitchFamily="34" charset="-128"/>
              </a:rPr>
              <a:t>mv6600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71788" y="2662238"/>
            <a:ext cx="627221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*(i*4+(*V$0).q)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*(i*4+(*V$0).p)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(*V$0).sz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 &gt; (++i) ) goto g2;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source line                 : 17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opening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closing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2        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2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11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ii = 12 Schedule found with 2 iterat…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6413"/>
            <a:ext cx="4864100" cy="345598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0" i="1" dirty="0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int *restrict p, *restrict 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int sz;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p  = s-&gt;data-&gt;p;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q  = s-&gt;data-&gt;q;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sz = s-&gt;data-&gt;sz;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q[i]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p[i]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Arial Unicode MS" pitchFamily="34" charset="-128"/>
              </a:rPr>
              <a:t>Hand-optimized source file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(</a:t>
            </a:r>
            <a:r>
              <a:rPr lang="en-US" sz="3200" dirty="0"/>
              <a:t>cont.)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11525" y="2333625"/>
            <a:ext cx="5603875" cy="41857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_memd8((void *)U$17) = </a:t>
            </a:r>
          </a:p>
          <a:p>
            <a:pPr algn="l" eaLnBrk="1" hangingPunct="1"/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                         _memd8((void *)U$14);</a:t>
            </a: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U$14 += 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7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L$1 = L$1-1)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1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ii = 2 Schedule found with 3 iterati…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57213" y="4144963"/>
            <a:ext cx="3241675" cy="1157287"/>
          </a:xfrm>
          <a:prstGeom prst="wedgeRoundRectCallout">
            <a:avLst>
              <a:gd name="adj1" fmla="val 37415"/>
              <a:gd name="adj2" fmla="val -14849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Observe: Now the compiler automatically unrolls loop and SIMDs memory accesses.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26025" y="798513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</a:t>
            </a:r>
            <a:r>
              <a:rPr lang="en-US" sz="2000" dirty="0" smtClean="0">
                <a:latin typeface="Arial Unicode MS" pitchFamily="34" charset="-128"/>
              </a:rPr>
              <a:t>–mv6600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114800" y="60960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54102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</a:t>
            </a:r>
          </a:p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1 cycle/result, 44 bytes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229350" y="14462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 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924800" y="51054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848600" y="57150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6441140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opcode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–mh Compiler Option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410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–mh&lt;num&gt;. </a:t>
            </a:r>
            <a:r>
              <a:rPr lang="en-US" sz="1600" b="0" dirty="0"/>
              <a:t>Speculative loads. Permit compiler to fetch (but not store) array elements beyond either end of an array by &lt;num&gt; bytes. Can lead to: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better performance, especially for “while” loops.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smaller code size for both “while” loops and “for” loops. </a:t>
            </a:r>
            <a:endParaRPr lang="en-US" sz="1600" b="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Not needed if SPLOOP is used</a:t>
            </a: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Software-pipelined loop information in the compiler-generated assembly file suggests the value of </a:t>
            </a:r>
            <a:r>
              <a:rPr lang="en-US" sz="1600" b="0" dirty="0" smtClean="0"/>
              <a:t>&lt;num</a:t>
            </a:r>
            <a:r>
              <a:rPr lang="en-US" sz="1600" b="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Indicates compiler is fetching 0 bytes beyond the end of an array.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If loop is rebuilt with –mh56 (or greater), there might be better performance and/or smaller code size.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NOTE : need to pad buffer of &lt;num&gt; bytes on both ends of sections that contain array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Alternatively, can use other memory areas (code or independent data) as pad regions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066800" y="2819400"/>
            <a:ext cx="6858000" cy="730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Minimum required memory pad : 0 bytes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For further improvement on this loop, try option -mh56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90600" y="4800600"/>
            <a:ext cx="6858000" cy="1155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MEMORY {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1000,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myregion: origin = 1056, length = 3888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3944,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b="1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 dirty="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000" dirty="0"/>
              <a:t>If the compiler does not know that a loop will execute at least once, it will need to:</a:t>
            </a:r>
          </a:p>
          <a:p>
            <a:pPr marL="533400" indent="-533400">
              <a:lnSpc>
                <a:spcPct val="80000"/>
              </a:lnSpc>
            </a:pPr>
            <a:endParaRPr lang="en-US" sz="800" dirty="0"/>
          </a:p>
          <a:p>
            <a:pPr marL="617537" indent="-4572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insert code to check if the trip count is &lt;= zero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800" dirty="0"/>
          </a:p>
          <a:p>
            <a:pPr marL="617537" indent="-4572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conditionally branch around the loop</a:t>
            </a:r>
            <a:r>
              <a:rPr lang="en-US" sz="2400" dirty="0"/>
              <a:t>.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18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This adds overhead to loops.</a:t>
            </a:r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If loop is guaranteed to execute at least once,  insert pragma immediately before loop to tell the compiler this:</a:t>
            </a:r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#pragma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2000" dirty="0"/>
              <a:t>or, more generally, </a:t>
            </a:r>
            <a:endParaRPr lang="en-US" sz="20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#pragma MUST_ITERATE(min, max, mult);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branch to postloop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postloop: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If trip count not known</a:t>
            </a:r>
          </a:p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to be less than zero,</a:t>
            </a:r>
          </a:p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compiler inserts code</a:t>
            </a:r>
          </a:p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In 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438275" y="3622675"/>
            <a:ext cx="7620000" cy="259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295400"/>
            <a:ext cx="6096000" cy="190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387350"/>
          </a:xfrm>
        </p:spPr>
        <p:txBody>
          <a:bodyPr/>
          <a:lstStyle/>
          <a:p>
            <a:pPr algn="ctr"/>
            <a:r>
              <a:rPr lang="en-US" sz="3200" dirty="0"/>
              <a:t>Detecting Loop Overhead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60198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myfunc.c: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myfunc(int *input1, int *input2, int *output,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for (i=0; i&lt;n;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 output[i] = input1[i] -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514475" y="3165475"/>
            <a:ext cx="7848600" cy="281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Extracted from myfunc.asm (generated using –o –</a:t>
            </a:r>
            <a:r>
              <a:rPr lang="en-US" sz="1600" dirty="0" smtClean="0"/>
              <a:t>mv6600  –</a:t>
            </a:r>
            <a:r>
              <a:rPr lang="en-US" sz="16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n &lt;= 0 ) goto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#pragma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--L$1 ) goto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5486400" y="3557587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24288" y="1425575"/>
            <a:ext cx="5319712" cy="448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0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*A5++,A4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1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.D2T2   *B4++,B5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7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A3,*A6++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87400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myfunc(int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#pragma MUST_ITERATE(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724400" y="35814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27675" y="995363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781800" y="28194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6962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U$17++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*U$12++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-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*U$14++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905000" y="3733800"/>
            <a:ext cx="199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36650" y="2160588"/>
            <a:ext cx="6324600" cy="349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/>
              <a:t>Suppose we know that the trip count is a multiple of 4…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196975"/>
            <a:ext cx="5113337" cy="520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0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1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8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STNDW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465513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798513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544763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2082800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779588"/>
            <a:ext cx="4664075" cy="286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_memd8((void *)U$23)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_itod(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33350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5014913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5033963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6650" y="2012950"/>
            <a:ext cx="6324600" cy="40068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 dirty="0"/>
              <a:t>Suppose we tell the compiler that input1, input2 and output are aligned on double-word boundaries…</a:t>
            </a:r>
          </a:p>
          <a:p>
            <a:pPr algn="l" eaLnBrk="1" hangingPunct="1"/>
            <a:r>
              <a:rPr lang="en-US" b="1" i="1" dirty="0"/>
              <a:t>	* Note – must </a:t>
            </a:r>
            <a:r>
              <a:rPr lang="en-US" b="1" dirty="0">
                <a:latin typeface="Courier New" pitchFamily="49" charset="0"/>
              </a:rPr>
              <a:t>_nassert(x)</a:t>
            </a:r>
            <a:r>
              <a:rPr lang="en-US" b="1" i="1" dirty="0"/>
              <a:t> before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i="1" dirty="0"/>
              <a:t> is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0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1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8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C$5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*U$16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C$4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*U$27 = _itod((int)_hi(C$4)-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(int)_hi(C$5),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(int)_lo(C$4)-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(int)_lo(C$5));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*U$27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= _itod((int)_hi(C$2)-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(int)_hi(C$3),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(int)_lo(C$2)-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(int)_lo(C$3));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0.75 cycles / result</a:t>
            </a:r>
          </a:p>
          <a:p>
            <a:pPr algn="l" eaLnBrk="1" hangingPunct="1"/>
            <a:r>
              <a:rPr lang="en-US" sz="1800" b="1" dirty="0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b="1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pPr lvl="1"/>
            <a:r>
              <a:rPr lang="en-US" sz="2400" dirty="0" smtClean="0"/>
              <a:t>Interrupt latency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4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and Registers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If the resources are not balanced, unroll the loop pragma may help</a:t>
            </a:r>
          </a:p>
          <a:p>
            <a:pPr>
              <a:lnSpc>
                <a:spcPct val="130000"/>
              </a:lnSpc>
              <a:buNone/>
            </a:pPr>
            <a:r>
              <a:rPr lang="en-US" sz="2400" dirty="0" smtClean="0"/>
              <a:t>#pragma UNROLL(N)     force the compiler to unroll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SPLOOP limitation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Registers pressure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Using SIMD intrinsic can speed up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registers pressure (need to wait in the pipeline until a register is available)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(more) SIMD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New C66x Intrinsics (Examples Below)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_dadd2 -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b="1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7600" y="22098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57600" y="51816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57600" y="3048000"/>
            <a:ext cx="44196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/>
              <a:t>Compiler will </a:t>
            </a:r>
            <a:r>
              <a:rPr lang="en-US" dirty="0">
                <a:solidFill>
                  <a:srgbClr val="FF0000"/>
                </a:solidFill>
              </a:rPr>
              <a:t>if-convert</a:t>
            </a:r>
            <a:r>
              <a:rPr lang="en-US" dirty="0"/>
              <a:t> short if statements: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Original C code: 	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Before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</a:rPr>
              <a:t>	    	      		         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 dirty="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After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 dirty="0"/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if convert 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“pipelinability”, </a:t>
            </a:r>
            <a:r>
              <a:rPr lang="en-US" sz="2400" dirty="0"/>
              <a:t>user must transform long if </a:t>
            </a:r>
            <a:r>
              <a:rPr lang="en-US" sz="2400" dirty="0" smtClean="0"/>
              <a:t>statements.</a:t>
            </a:r>
            <a:endParaRPr lang="en-US" sz="2400" dirty="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1808163" y="3138488"/>
            <a:ext cx="5046662" cy="881062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5750" y="1490663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algn="ctr"/>
            <a:r>
              <a:rPr lang="en-US" sz="2400" dirty="0"/>
              <a:t>Example of If Statement Reduction When 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Note: Only assignment to y must be guarded for correctness.</a:t>
            </a:r>
          </a:p>
          <a:p>
            <a:pPr algn="l" eaLnBrk="1" hangingPunct="1"/>
            <a:r>
              <a:rPr lang="en-US" sz="1800" dirty="0"/>
              <a:t>          Profitability of if reduction depends on </a:t>
            </a:r>
            <a:r>
              <a:rPr lang="en-US" sz="1800" dirty="0" smtClean="0"/>
              <a:t>sparsely </a:t>
            </a:r>
            <a:r>
              <a:rPr lang="en-US" sz="1800" dirty="0"/>
              <a:t>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466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FFFF00"/>
                </a:solidFill>
              </a:rPr>
              <a:t>pulled out </a:t>
            </a:r>
          </a:p>
          <a:p>
            <a:pPr algn="l" eaLnBrk="1" hangingPunct="1"/>
            <a:r>
              <a:rPr lang="en-US" sz="2000" b="1" dirty="0">
                <a:solidFill>
                  <a:srgbClr val="FFFF00"/>
                </a:solidFill>
              </a:rPr>
              <a:t>of if stmt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483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2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pPr algn="ctr"/>
            <a:r>
              <a:rPr lang="en-US" sz="3200" dirty="0"/>
              <a:t>Or If Statement Can Be Eliminated Entirely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+=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p   = (*x++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*y += p *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730500" y="5641975"/>
            <a:ext cx="334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Sometimes this works better….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2813" y="1412875"/>
            <a:ext cx="4233862" cy="367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03200" y="1390650"/>
            <a:ext cx="4189413" cy="4440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594725" cy="639763"/>
          </a:xfrm>
        </p:spPr>
        <p:txBody>
          <a:bodyPr/>
          <a:lstStyle/>
          <a:p>
            <a:pPr algn="ctr"/>
            <a:r>
              <a:rPr lang="en-US" sz="3200" dirty="0"/>
              <a:t>If Reduction Via Common Code Consolidation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310062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79975" y="914400"/>
            <a:ext cx="4264025" cy="4186238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Hand-optimized function: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1522413"/>
          </a:xfrm>
          <a:prstGeom prst="rect">
            <a:avLst/>
          </a:prstGeom>
          <a:solidFill>
            <a:srgbClr val="FFFF93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Note: Makes loop body smaller. Eliminates 2nd copy of:</a:t>
            </a:r>
          </a:p>
          <a:p>
            <a:pPr algn="l" eaLnBrk="1" hangingPunct="1"/>
            <a:r>
              <a:rPr lang="en-US" sz="1800" dirty="0"/>
              <a:t>	</a:t>
            </a:r>
            <a:r>
              <a:rPr lang="en-US" sz="1800" b="1" dirty="0"/>
              <a:t>t = *z++</a:t>
            </a:r>
          </a:p>
          <a:p>
            <a:pPr algn="l" eaLnBrk="1" hangingPunct="1"/>
            <a:r>
              <a:rPr lang="en-US" sz="1800" b="1" dirty="0"/>
              <a:t>	*y++ = 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616450" y="2263775"/>
            <a:ext cx="4243388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5450" y="2263775"/>
            <a:ext cx="3657600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5350" y="1936750"/>
            <a:ext cx="4438650" cy="4692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39713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i="1" dirty="0"/>
              <a:t> Compiler will software pipeline </a:t>
            </a:r>
            <a:r>
              <a:rPr lang="en-US" i="1" dirty="0">
                <a:solidFill>
                  <a:srgbClr val="FF0000"/>
                </a:solidFill>
              </a:rPr>
              <a:t>nested if statements </a:t>
            </a:r>
            <a:r>
              <a:rPr lang="en-US" i="1" dirty="0"/>
              <a:t>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pPr lvl="1"/>
            <a:r>
              <a:rPr lang="en-US" sz="2400" dirty="0" smtClean="0"/>
              <a:t>Interrupt latency</a:t>
            </a:r>
          </a:p>
          <a:p>
            <a:r>
              <a:rPr lang="en-US" sz="2800" b="1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Pipeline Phases -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97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banks, each 32 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 – invalidate, write-back and writeback invalidate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banks, 128 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9525"/>
            <a:ext cx="8458200" cy="814388"/>
          </a:xfrm>
        </p:spPr>
        <p:txBody>
          <a:bodyPr/>
          <a:lstStyle/>
          <a:p>
            <a:r>
              <a:rPr lang="en-US" dirty="0" smtClean="0"/>
              <a:t>Memory Read Performance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688138" y="-11209338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graphicFrame>
        <p:nvGraphicFramePr>
          <p:cNvPr id="271525" name="Group 165"/>
          <p:cNvGraphicFramePr>
            <a:graphicFrameLocks noGrp="1"/>
          </p:cNvGraphicFramePr>
          <p:nvPr/>
        </p:nvGraphicFramePr>
        <p:xfrm>
          <a:off x="623888" y="722313"/>
          <a:ext cx="7900987" cy="5060950"/>
        </p:xfrm>
        <a:graphic>
          <a:graphicData uri="http://schemas.openxmlformats.org/drawingml/2006/table">
            <a:tbl>
              <a:tblPr/>
              <a:tblGrid>
                <a:gridCol w="25400"/>
                <a:gridCol w="1665287"/>
                <a:gridCol w="739775"/>
                <a:gridCol w="762000"/>
                <a:gridCol w="806450"/>
                <a:gridCol w="936625"/>
                <a:gridCol w="974725"/>
                <a:gridCol w="1001713"/>
                <a:gridCol w="989012"/>
              </a:tblGrid>
              <a:tr h="336550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CPU stalls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550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Single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Burst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L1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L2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Prefetch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Local L2 RAM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129.7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30.7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123.8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183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301" name="Rectangle 138"/>
          <p:cNvSpPr>
            <a:spLocks noChangeArrowheads="1"/>
          </p:cNvSpPr>
          <p:nvPr/>
        </p:nvSpPr>
        <p:spPr bwMode="auto">
          <a:xfrm>
            <a:off x="6688138" y="17792700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6302" name="Text Box 139"/>
          <p:cNvSpPr txBox="1">
            <a:spLocks noChangeArrowheads="1"/>
          </p:cNvSpPr>
          <p:nvPr/>
        </p:nvSpPr>
        <p:spPr bwMode="auto">
          <a:xfrm>
            <a:off x="403225" y="5848350"/>
            <a:ext cx="83599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SL2 </a:t>
            </a:r>
            <a:r>
              <a:rPr lang="en-US" sz="1600" b="0" dirty="0"/>
              <a:t>–</a:t>
            </a:r>
            <a:r>
              <a:rPr lang="en-US" sz="1600" dirty="0"/>
              <a:t> Configured as Shared Level 2 Memory (L1 cache enabled, L2 cache disabled)</a:t>
            </a:r>
          </a:p>
          <a:p>
            <a:r>
              <a:rPr lang="en-US" sz="1600" dirty="0"/>
              <a:t>SL3 </a:t>
            </a:r>
            <a:r>
              <a:rPr lang="en-US" sz="1600" b="0" dirty="0"/>
              <a:t>–</a:t>
            </a:r>
            <a:r>
              <a:rPr lang="en-US" sz="1600" dirty="0"/>
              <a:t> Configured as Shared Level 3 Memory (Both L1 cache and L2 cache  enabled)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800" dirty="0" smtClean="0"/>
              <a:t>Avoid Conflict Misses by ensuring that parent/child functions don’t share cache lines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Similar to L1P, Avoid Conflict Misses by ensuring that functions with three pointers </a:t>
            </a:r>
          </a:p>
          <a:p>
            <a:pPr algn="ctr">
              <a:buNone/>
            </a:pPr>
            <a:r>
              <a:rPr lang="en-US" sz="2800" dirty="0" smtClean="0"/>
              <a:t>addVector (*p1_in, *p2_in, P3_out) </a:t>
            </a:r>
          </a:p>
          <a:p>
            <a:pPr>
              <a:buNone/>
            </a:pPr>
            <a:r>
              <a:rPr lang="en-US" sz="2800" dirty="0" smtClean="0"/>
              <a:t>don’t step on each other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Keep cache size in mind when design your code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Examples –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optimization Lab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Cholesky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Cholesky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</a:t>
            </a:r>
            <a:r>
              <a:rPr lang="en-US" sz="2800" smtClean="0"/>
              <a:t>A</a:t>
            </a:r>
            <a:r>
              <a:rPr lang="en-US" smtClean="0"/>
              <a:t> is Hermitian and positive definite (HPD) matrix, then </a:t>
            </a:r>
            <a:r>
              <a:rPr lang="en-US" sz="2800" smtClean="0"/>
              <a:t>A</a:t>
            </a:r>
            <a:r>
              <a:rPr lang="en-US" smtClean="0"/>
              <a:t> can be decomposed uniquely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z="2800" i="0" smtClean="0"/>
              <a:t>A</a:t>
            </a:r>
            <a:r>
              <a:rPr lang="en-US" i="0" smtClean="0"/>
              <a:t> = </a:t>
            </a:r>
            <a:r>
              <a:rPr lang="en-US" sz="2800" i="0" smtClean="0"/>
              <a:t>LL*</a:t>
            </a:r>
          </a:p>
          <a:p>
            <a:pPr lvl="1" eaLnBrk="1" hangingPunct="1"/>
            <a:r>
              <a:rPr lang="en-US" sz="1600" b="0" smtClean="0"/>
              <a:t>where </a:t>
            </a:r>
            <a:r>
              <a:rPr lang="en-US" sz="1800" i="0" smtClean="0"/>
              <a:t>L</a:t>
            </a:r>
            <a:r>
              <a:rPr lang="en-US" sz="1600" b="0" smtClean="0"/>
              <a:t> is the lower triangular matrix with </a:t>
            </a:r>
            <a:r>
              <a:rPr lang="en-US" sz="1600" u="sng" smtClean="0"/>
              <a:t>strictly positive diagonal entries</a:t>
            </a:r>
            <a:r>
              <a:rPr lang="en-US" sz="1600" b="0" smtClean="0"/>
              <a:t>, and </a:t>
            </a:r>
            <a:r>
              <a:rPr lang="en-US" sz="1800" i="0" smtClean="0"/>
              <a:t>L*</a:t>
            </a:r>
            <a:r>
              <a:rPr lang="en-US" sz="1600" b="0" smtClean="0"/>
              <a:t> denotes the conjugate transpose of </a:t>
            </a:r>
            <a:r>
              <a:rPr lang="en-US" sz="1800" i="0" smtClean="0"/>
              <a:t>L</a:t>
            </a:r>
            <a:r>
              <a:rPr lang="en-US" sz="1600" b="0" smtClean="0"/>
              <a:t>.</a:t>
            </a:r>
          </a:p>
          <a:p>
            <a:pPr lvl="1" eaLnBrk="1" hangingPunct="1"/>
            <a:endParaRPr lang="en-US" sz="1600" b="0" smtClean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057400" y="3606800"/>
          <a:ext cx="4876800" cy="1422400"/>
        </p:xfrm>
        <a:graphic>
          <a:graphicData uri="http://schemas.openxmlformats.org/presentationml/2006/ole">
            <p:oleObj spid="_x0000_s137218" name="Equation" r:id="rId3" imgW="3771720" imgH="116820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for (k= 1; k&lt;N; k++)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	   for (l=0; l&lt;2*k; l++)</a:t>
            </a:r>
          </a:p>
          <a:p>
            <a:r>
              <a:rPr lang="en-US" dirty="0" smtClean="0"/>
              <a:t>	   {</a:t>
            </a:r>
          </a:p>
          <a:p>
            <a:r>
              <a:rPr lang="en-US" dirty="0" smtClean="0"/>
              <a:t>		  //    Values before the K point </a:t>
            </a:r>
          </a:p>
          <a:p>
            <a:r>
              <a:rPr lang="en-US" dirty="0" smtClean="0"/>
              <a:t>	   }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for (l = k+1; l &lt; N; l++)</a:t>
            </a:r>
          </a:p>
          <a:p>
            <a:r>
              <a:rPr lang="en-US" dirty="0" smtClean="0"/>
              <a:t>	   {</a:t>
            </a:r>
          </a:p>
          <a:p>
            <a:r>
              <a:rPr lang="en-US" dirty="0" smtClean="0"/>
              <a:t>		   //    Value after the K point, based on values before the K point</a:t>
            </a:r>
          </a:p>
          <a:p>
            <a:r>
              <a:rPr lang="en-US" dirty="0" smtClean="0"/>
              <a:t>		   for (m=0; m &lt; k; m++)</a:t>
            </a:r>
          </a:p>
          <a:p>
            <a:r>
              <a:rPr lang="en-US" dirty="0" smtClean="0"/>
              <a:t>		   {</a:t>
            </a:r>
          </a:p>
          <a:p>
            <a:r>
              <a:rPr lang="en-US" dirty="0" smtClean="0"/>
              <a:t>			  </a:t>
            </a:r>
          </a:p>
          <a:p>
            <a:r>
              <a:rPr lang="en-US" dirty="0" smtClean="0"/>
              <a:t>		   }</a:t>
            </a:r>
          </a:p>
          <a:p>
            <a:r>
              <a:rPr lang="en-US" dirty="0" smtClean="0"/>
              <a:t>	      </a:t>
            </a:r>
          </a:p>
          <a:p>
            <a:r>
              <a:rPr lang="en-US" dirty="0" smtClean="0"/>
              <a:t>	   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pPr lvl="1"/>
            <a:r>
              <a:rPr lang="en-US" sz="2400" dirty="0" smtClean="0"/>
              <a:t>Interrupt latency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b="1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57200" y="2057400"/>
            <a:ext cx="7727950" cy="2765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742315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TSCL = 0;      // Initiate CPU timer by writing any val to TSCL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t1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my_code_to_benchmark();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t2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printf(“# cycles == %d\n”, (t2-t1));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39713" y="830263"/>
            <a:ext cx="84470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C66x CorePac </a:t>
            </a:r>
            <a:r>
              <a:rPr lang="en-US" dirty="0"/>
              <a:t>has a 64-bit timer (Time Stamp Counter) incremented at the CPU speed.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Simplest benchmarking approach is to use lower 32 bits (TSC</a:t>
            </a:r>
            <a:r>
              <a:rPr lang="en-US" b="1" dirty="0"/>
              <a:t>L</a:t>
            </a:r>
            <a:r>
              <a:rPr lang="en-US" dirty="0"/>
              <a:t>)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sufficient for most benchmarking needs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04800" y="4648200"/>
            <a:ext cx="84470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u="sng" dirty="0"/>
              <a:t>Advantages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no need to worry about interrupts (as opposed to when reading </a:t>
            </a:r>
            <a:r>
              <a:rPr lang="en-US" i="1" dirty="0"/>
              <a:t>both </a:t>
            </a:r>
            <a:r>
              <a:rPr lang="en-US" dirty="0"/>
              <a:t>TSCL &amp; TSCH)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no assembly code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no need for Chip Support Library (CSL) or other APIs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fast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25450" y="1371600"/>
            <a:ext cx="772795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 (2)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42315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&lt;stdint.h&gt;		// get C99 data types such as uint64_t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uint64_t t1, t2;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t1 = _itoll(TSCH, TSCL);      // get full 64-bit time snapshot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my_code_to_benchmark();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t2  = _itoll(TSCH, TSCL);     // get full 64-bit time snapshot 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printf(“# cycles == %lld\n”, (t2-t1));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39713" y="830263"/>
            <a:ext cx="844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If you need more than 32 bits for benchmarking (rare) …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844708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Beware! 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Not protected from interrupts between reading of TSCL and TSCH!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Fix by adding </a:t>
            </a:r>
            <a:r>
              <a:rPr lang="en-US" sz="1400" b="1" dirty="0">
                <a:latin typeface="Courier New" pitchFamily="49" charset="0"/>
              </a:rPr>
              <a:t>_disable_interrupts(), _restore_interrupts()</a:t>
            </a:r>
            <a:r>
              <a:rPr lang="en-US" dirty="0"/>
              <a:t> intrinsics</a:t>
            </a:r>
          </a:p>
          <a:p>
            <a:pPr algn="l" eaLnBrk="1" hangingPunct="1">
              <a:buFontTx/>
              <a:buChar char="•"/>
            </a:pPr>
            <a:endParaRPr lang="en-US" dirty="0"/>
          </a:p>
          <a:p>
            <a:pPr algn="l" eaLnBrk="1" hangingPunct="1">
              <a:buFontTx/>
              <a:buChar char="•"/>
            </a:pPr>
            <a:r>
              <a:rPr lang="en-US" dirty="0"/>
              <a:t> Similar code exists in many CSL implementations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it </a:t>
            </a:r>
            <a:r>
              <a:rPr lang="en-US" i="1" dirty="0"/>
              <a:t>does</a:t>
            </a:r>
            <a:r>
              <a:rPr lang="en-US" dirty="0"/>
              <a:t> provide interrupt protection (via assembly code branch delay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/>
              <a:t>spra666, “</a:t>
            </a:r>
            <a:r>
              <a:rPr lang="en-US" sz="2400" i="1" dirty="0"/>
              <a:t>Hand-Tuning Loops and Control Code on the TMS320C6000</a:t>
            </a:r>
            <a:r>
              <a:rPr lang="en-US" sz="2400" dirty="0" smtClean="0"/>
              <a:t>” 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]</a:t>
            </a:r>
          </a:p>
          <a:p>
            <a:r>
              <a:rPr lang="en-US" sz="2400" dirty="0"/>
              <a:t>spraa46, “</a:t>
            </a:r>
            <a:r>
              <a:rPr lang="en-US" sz="2400" i="1" dirty="0"/>
              <a:t>Advanced Linker Techniques for Convenient and Efficient Memory Usage</a:t>
            </a:r>
            <a:r>
              <a:rPr lang="en-US" sz="2400" dirty="0" smtClean="0"/>
              <a:t>” [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 smtClean="0"/>
              <a:t>]</a:t>
            </a:r>
          </a:p>
          <a:p>
            <a:r>
              <a:rPr lang="en-US" sz="2400" dirty="0" smtClean="0">
                <a:hlinkClick r:id="rId5"/>
              </a:rPr>
              <a:t>SPRU425A, </a:t>
            </a:r>
            <a:r>
              <a:rPr lang="en-US" sz="2400" i="1" dirty="0" smtClean="0">
                <a:hlinkClick r:id="rId5"/>
              </a:rPr>
              <a:t>TMS320C6000 Optimizing C Compiler Tutorial</a:t>
            </a:r>
            <a:endParaRPr lang="en-US" sz="2400" dirty="0"/>
          </a:p>
          <a:p>
            <a:r>
              <a:rPr lang="en-US" sz="2400" dirty="0"/>
              <a:t>spru187, “</a:t>
            </a:r>
            <a:r>
              <a:rPr lang="en-US" sz="2400" i="1" dirty="0"/>
              <a:t>TMS320C6000 Optimizing Compiler User’s Guide” </a:t>
            </a:r>
            <a:r>
              <a:rPr lang="en-US" sz="2400" dirty="0"/>
              <a:t>[</a:t>
            </a:r>
            <a:r>
              <a:rPr lang="en-US" sz="2400" dirty="0">
                <a:hlinkClick r:id="rId6"/>
              </a:rPr>
              <a:t>link</a:t>
            </a:r>
            <a:r>
              <a:rPr lang="en-US" sz="2400" dirty="0"/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216150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316163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3" name="Group 14"/>
          <p:cNvGrpSpPr/>
          <p:nvPr>
            <p:custDataLst>
              <p:tags r:id="rId3"/>
            </p:custDataLst>
          </p:nvPr>
        </p:nvGrpSpPr>
        <p:grpSpPr>
          <a:xfrm>
            <a:off x="708025" y="1497013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6108898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531</TotalTime>
  <Words>5583</Words>
  <Application>Microsoft Office PowerPoint</Application>
  <PresentationFormat>On-screen Show (4:3)</PresentationFormat>
  <Paragraphs>1453</Paragraphs>
  <Slides>69</Slides>
  <Notes>59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MC_PPT_Template</vt:lpstr>
      <vt:lpstr>Equation</vt:lpstr>
      <vt:lpstr>Slide 1</vt:lpstr>
      <vt:lpstr>Outline</vt:lpstr>
      <vt:lpstr>Outline</vt:lpstr>
      <vt:lpstr>Non-Pipelined vs. Pipelined CPU</vt:lpstr>
      <vt:lpstr>Program Fetch Phases</vt:lpstr>
      <vt:lpstr>Pipeline Phases - Review</vt:lpstr>
      <vt:lpstr>Decode Phases</vt:lpstr>
      <vt:lpstr>Pipeline Phases</vt:lpstr>
      <vt:lpstr>Instruction Delays</vt:lpstr>
      <vt:lpstr>C66x DSP VLIW Architecture</vt:lpstr>
      <vt:lpstr>Software Pipeline Example</vt:lpstr>
      <vt:lpstr>Non-Pipelined Code</vt:lpstr>
      <vt:lpstr>Pipelining Code</vt:lpstr>
      <vt:lpstr>Software Pipeline Support</vt:lpstr>
      <vt:lpstr>SPLOOP</vt:lpstr>
      <vt:lpstr>SPLOOP (2)</vt:lpstr>
      <vt:lpstr>Outline</vt:lpstr>
      <vt:lpstr>Generic Optimization Advice</vt:lpstr>
      <vt:lpstr>Code Development</vt:lpstr>
      <vt:lpstr>Slide 20</vt:lpstr>
      <vt:lpstr>Slide 21</vt:lpstr>
      <vt:lpstr>Slide 22</vt:lpstr>
      <vt:lpstr>Build Options for Optimization</vt:lpstr>
      <vt:lpstr> -S and -MW setting</vt:lpstr>
      <vt:lpstr>Build options for optimization(2)</vt:lpstr>
      <vt:lpstr>Global optimization across files -pm </vt:lpstr>
      <vt:lpstr>Choosing the “Right” build options</vt:lpstr>
      <vt:lpstr>Compiler’s Interrupt Threshold (-mi) </vt:lpstr>
      <vt:lpstr>Build options to avoid</vt:lpstr>
      <vt:lpstr>And if you don’t find the GUI? - </vt:lpstr>
      <vt:lpstr>Outline</vt:lpstr>
      <vt:lpstr>Before We start: Golden Role of Software Pipeline</vt:lpstr>
      <vt:lpstr>Loop Dependency (1)</vt:lpstr>
      <vt:lpstr>Restrict Qualifiers enables software pipeline</vt:lpstr>
      <vt:lpstr>Restrict Qualifiers</vt:lpstr>
      <vt:lpstr>Restrict Qualifying Pointers in Structures</vt:lpstr>
      <vt:lpstr> The Global -mt Compiler Option</vt:lpstr>
      <vt:lpstr>Example: Restrict  (and Structures)</vt:lpstr>
      <vt:lpstr>Example: Restrict (cont.)</vt:lpstr>
      <vt:lpstr>The –mh Compiler Option</vt:lpstr>
      <vt:lpstr>Outline</vt:lpstr>
      <vt:lpstr>Reducing Loop Overhead</vt:lpstr>
      <vt:lpstr>Detecting Loop Overhead</vt:lpstr>
      <vt:lpstr>Example: MUST_ITERATE, nassert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Outline</vt:lpstr>
      <vt:lpstr>SIMD and Registers</vt:lpstr>
      <vt:lpstr>Using (more) SIMD</vt:lpstr>
      <vt:lpstr>Outline</vt:lpstr>
      <vt:lpstr>If Statements</vt:lpstr>
      <vt:lpstr>If Statements (cont.)</vt:lpstr>
      <vt:lpstr>Example of If Statement Reduction When No Else Block Exists</vt:lpstr>
      <vt:lpstr>Or If Statement Can Be Eliminated Entirely</vt:lpstr>
      <vt:lpstr>If Reduction Via Common Code Consolidation</vt:lpstr>
      <vt:lpstr>Eliminating Nested If Statements</vt:lpstr>
      <vt:lpstr>Outline</vt:lpstr>
      <vt:lpstr>Cache Sizes and More</vt:lpstr>
      <vt:lpstr>Memory Read Performance</vt:lpstr>
      <vt:lpstr>Cache Optimization – L1 P</vt:lpstr>
      <vt:lpstr>Cache Optimization – L1 D</vt:lpstr>
      <vt:lpstr>Cholesky Statement</vt:lpstr>
      <vt:lpstr>Slide 65</vt:lpstr>
      <vt:lpstr>Outline</vt:lpstr>
      <vt:lpstr>Benchmarking</vt:lpstr>
      <vt:lpstr>Benchmarking (2)</vt:lpstr>
      <vt:lpstr>References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Ran Katzur</cp:lastModifiedBy>
  <cp:revision>59</cp:revision>
  <dcterms:created xsi:type="dcterms:W3CDTF">2012-03-08T14:52:30Z</dcterms:created>
  <dcterms:modified xsi:type="dcterms:W3CDTF">2013-01-24T13:30:20Z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