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</p:sldMasterIdLst>
  <p:sldIdLst>
    <p:sldId id="256" r:id="rId9"/>
    <p:sldId id="284" r:id="rId10"/>
    <p:sldId id="282" r:id="rId11"/>
    <p:sldId id="277" r:id="rId12"/>
    <p:sldId id="261" r:id="rId13"/>
    <p:sldId id="269" r:id="rId14"/>
    <p:sldId id="270" r:id="rId15"/>
    <p:sldId id="280" r:id="rId16"/>
    <p:sldId id="278" r:id="rId17"/>
    <p:sldId id="283" r:id="rId18"/>
    <p:sldId id="289" r:id="rId19"/>
    <p:sldId id="285" r:id="rId20"/>
    <p:sldId id="286" r:id="rId21"/>
    <p:sldId id="287" r:id="rId22"/>
    <p:sldId id="28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88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20B43-494A-4F78-A8FD-1278860B5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42875"/>
            <a:ext cx="2141537" cy="5735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42875"/>
            <a:ext cx="6275388" cy="5735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23349-2B11-4A24-8CD8-FF76F09C6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590B1-1B0E-4A45-B849-0FBD5DB59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E7307-DDE7-4325-A6F7-54F6A9789C25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B9084-CFA1-4073-9C4C-F3B0503CF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DADA8-BBB7-4087-AF93-A1EBC36758A1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C5A91-470E-414A-AA17-B7859E09B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EB89E-DF4B-4CBF-BDF2-69D5BB06FBB0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80096-A68B-4EAC-9DB8-8934FAA83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1BC8E-C537-4DDC-B21A-166C9819CEA9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41498-CD8E-4A7F-ADF0-5999292E1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705A3-288D-4690-9F5F-712258BFA045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8DDE0-54E3-46C8-B1E1-08C8E7712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E07F6-2DA1-4558-8CA2-0C4BCA61034C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C6A33-872F-421A-85C7-2F41E488B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39E6C-F7B4-46AE-9BB5-83ACBF361038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C4983-4C2A-41EA-967F-BD66EEEFCC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37777-C6DF-4E8E-A2E2-E2A51769B09F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06E9F-7C7C-43E2-AD3D-7FE508A8F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E7E6B-32BA-4A1A-83C7-9832DB195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E98A6-AD50-426F-989C-5BEA15F1CE5E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C4933-5EA7-4DC2-82A7-0A4BB525AD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02966-02DD-4073-AB2F-D87C9254E598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0DD7B-8870-4DBD-985E-478C2FAE0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0AD78-07EC-4DF4-8C90-0D661D76A8BD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43101-894D-4445-BE39-4E98880EBD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0F029-FB91-4E4A-89C0-048B0D44C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676AC-10FA-4259-B7A8-46A19C3AD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6A772-81E7-401C-A7A8-B5BE6E59B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FA01D-6DBB-4A6A-A5B8-07E8FF276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6B68A-84FF-4664-94C7-540F65DCB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69F0B-9E8D-4762-A566-56EF821E0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78ECA-BCB8-4778-92CD-D86D999B3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2DFEF-6EC1-4A2B-94E4-B6F89E3D3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DF80A-0FED-4BF7-96B1-82EE0A08A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CED39-4194-4C41-BAAB-929656703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56DF7-D36F-4A6D-8EDE-6A3B06A4D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AE67E-0D47-479F-B79F-FCDEB5626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3D038-1811-4F78-B2B7-F640D4AC5A4E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DFEB8-28A2-4EE5-92ED-52625158C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AE7EB-EBCA-4C8D-81C8-67C044B83F4B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72677-3BAC-4FD3-BA0B-CC812833D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A1D36-7484-48DD-863B-52B29F533262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C7A5D-9E40-4C4E-9075-57FAF61BA2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CA8AD-F269-45AB-A81A-9FDFF2031D1D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79D6D-E148-42BD-BA0F-DC5D7C1CE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D0E3-CF7C-4F93-B4B8-F72A49906D77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BEB89-05B8-496E-BCC9-7282EE497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0150F-DA99-46EF-A055-DFE12C6E367E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6B6F8-B2EC-4446-BCDF-E39785146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47B8D-1789-4266-8795-413E1CDE7F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354E6-7F5D-4433-89F0-FC66EC24DB2D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86BBF-829D-44C7-A7C4-9FDE0A417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5F510-C2EB-40B2-8620-A0310A268B7A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A6760-4D54-4089-BFE8-03DF81FF7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01AAF-B948-49FF-8E23-A682FBCFD96C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5F585-F9EE-4F35-8C5E-4F6CCD835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F71A4-E140-4141-9BBA-ACC5CA1F41DF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547CC-37CA-4D5E-8758-A9C2A6BC1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85FAE-36AC-4A43-A98A-7E809D2F97EF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D12F9-182E-4EAE-8C9A-28498C137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49681-28B4-4171-9A90-DBA99B177834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42EBD-4F39-4D4F-87D0-D790C96CC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E98B1-1C3D-4DCD-831D-0C33B0CC598C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2FAE8-5000-474B-B2BE-B2A79CC438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7771B-721D-4738-8577-C248BDFCF7BC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97962-2BD8-4935-A622-5882B956E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32BAE-B826-480F-8DC2-9A57839C9914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C3724-8C42-49F8-B171-F6FAC8B16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3A752-CA05-431E-9A88-5D80825D311F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08F22-1C7F-41A6-BEB6-6E4574B51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8DA44-364F-4456-82F0-1806F6F4D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BE34E-A0C2-483C-9FED-76A1A3687EA4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5B26A-4FA3-4C3A-A9F7-1B61C2509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EADC9-6EC1-4F47-8B9C-65DA0241E3F0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E43CC-71FE-40B1-8973-F583720A3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F5F6C-1BF7-41E5-BB13-7D7082DC2451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87758-BFFE-4D48-BAB0-AB42FFD08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EBB72-C197-44AB-8E3F-9764A2FB653E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39B8A-486D-4CF6-A789-AD3A4E49F4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9B036-5889-4731-97D2-9B9BDDA66CAF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26C78-2E8A-4671-BD1F-37E688CC0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402F2-A4D6-4E55-8863-FB8A4A1C41E7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91ADF-9828-4632-B4A3-F3EEC030C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c_revBlack_rgb_powerpo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BD707-D9CF-40AE-B4C6-C98DA3205C09}" type="datetimeFigureOut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9531A-1954-4892-BBA2-237848569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CA193-CC87-4F76-AC35-29D19550E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E56DD-244B-48C3-A6C3-C7AC198CF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017F5-B6E5-4788-AA24-70EE80136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32F93-8E1F-420A-B889-FC14E2527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D5C9B-A9C0-458E-B8CB-B5B145ACB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78838-8D3B-4585-B7EB-BC956DC6A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C755F-5E3E-4FDC-A93E-D63F963F4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75CA9-31D2-45B3-B5A3-F3914606AA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01F49-9B12-425E-B1BD-21163F02E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E6515-ABCB-4D09-950F-B849284AF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0"/>
            <a:ext cx="2116137" cy="5878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375" y="0"/>
            <a:ext cx="6199188" cy="5878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C48EE-97DF-4266-9E18-786808AF7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FD79A-3F9A-40AC-8CA8-5502FE8F7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418E0-2441-40D2-8BE4-B9C6FD83C5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5183A-944A-4476-AB75-D669946D9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D305D-104C-4EE8-8312-4F245B76D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8F0AD-44CD-44E2-9430-B45F25D24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94222-D58D-4379-9D62-37D10C2D0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7E79B-87AE-437C-AC58-2D2644362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A7692-3B0D-4635-B35D-F1154B6B3D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4B9B1-D755-4ECF-954E-3D69CC7A4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057E4-45C2-48AC-90E8-F5E2B2702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E72C2-5EB2-45AF-B6F6-BB6DC2CC01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034BC-9A1C-48F7-9922-4302122EDF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810FB-F0F7-4289-9831-FA51CF65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726D4-2225-4ABC-9585-AF5849DB9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5CDE4-703B-4A46-B121-83D193B1B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8DC01-70FE-4913-B6B7-EA44F0282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4152900" cy="160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4D9F5-95D4-46CD-AE0F-91BD78A51D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9136B-330B-4D4D-A68E-3FEF2CD36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2AA4A-F144-400B-8BAB-0C0F00199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1729C-60D9-494A-A805-65AAE403C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128A9-F761-4CCB-ABF5-2C4DF3E62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E20B5-954B-4DD7-82F8-FBCB07E64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F7F00-BB5B-4364-8933-A97B84FDF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943100"/>
            <a:ext cx="2114550" cy="331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43100"/>
            <a:ext cx="6191250" cy="331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DE35D-F826-4C4D-AC10-2842AE75B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3EA67-9B7D-442D-AB80-F9F5CB48CD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fld id="{2942B453-21F2-440B-9421-B5570CFFC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pic>
        <p:nvPicPr>
          <p:cNvPr id="1030" name="Picture 6" descr="ti_stk_2c_pos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33375" y="6105525"/>
            <a:ext cx="2533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900">
                <a:latin typeface="+mn-lt"/>
              </a:rPr>
              <a:t>TI Confidential – NDA Restrictions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5" r:id="rId2"/>
    <p:sldLayoutId id="2147483754" r:id="rId3"/>
    <p:sldLayoutId id="2147483753" r:id="rId4"/>
    <p:sldLayoutId id="2147483752" r:id="rId5"/>
    <p:sldLayoutId id="2147483751" r:id="rId6"/>
    <p:sldLayoutId id="2147483750" r:id="rId7"/>
    <p:sldLayoutId id="2147483749" r:id="rId8"/>
    <p:sldLayoutId id="2147483748" r:id="rId9"/>
    <p:sldLayoutId id="2147483747" r:id="rId10"/>
    <p:sldLayoutId id="214748383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1c_revGray_rgb_powerpoi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29400" y="6416675"/>
            <a:ext cx="11366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45318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fld id="{58CCD020-997B-4802-A0E5-C60254BCD693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445250"/>
            <a:ext cx="2895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fld id="{2839F290-66B0-4D84-B517-844E0D0C5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6" r:id="rId2"/>
    <p:sldLayoutId id="2147483765" r:id="rId3"/>
    <p:sldLayoutId id="2147483764" r:id="rId4"/>
    <p:sldLayoutId id="2147483763" r:id="rId5"/>
    <p:sldLayoutId id="2147483762" r:id="rId6"/>
    <p:sldLayoutId id="2147483761" r:id="rId7"/>
    <p:sldLayoutId id="2147483760" r:id="rId8"/>
    <p:sldLayoutId id="2147483759" r:id="rId9"/>
    <p:sldLayoutId id="2147483758" r:id="rId10"/>
    <p:sldLayoutId id="214748375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fld id="{2A90FCB1-A256-406A-AAC2-360DEDB0F0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pic>
        <p:nvPicPr>
          <p:cNvPr id="25606" name="Picture 6" descr="1c_revBlack_rgb_powerpoi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304800" y="6124575"/>
            <a:ext cx="34194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900">
                <a:latin typeface="+mn-lt"/>
              </a:rPr>
              <a:t>TI Confidential – NDA Restrictions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7" r:id="rId2"/>
    <p:sldLayoutId id="2147483776" r:id="rId3"/>
    <p:sldLayoutId id="2147483775" r:id="rId4"/>
    <p:sldLayoutId id="2147483774" r:id="rId5"/>
    <p:sldLayoutId id="2147483773" r:id="rId6"/>
    <p:sldLayoutId id="2147483772" r:id="rId7"/>
    <p:sldLayoutId id="2147483771" r:id="rId8"/>
    <p:sldLayoutId id="2147483770" r:id="rId9"/>
    <p:sldLayoutId id="2147483769" r:id="rId10"/>
    <p:sldLayoutId id="214748376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lnSpc>
          <a:spcPct val="85000"/>
        </a:lnSpc>
        <a:spcBef>
          <a:spcPct val="6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131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6889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96837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131603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177323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23043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268763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144838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1c_revGray_rgb_powerpoi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29400" y="6416675"/>
            <a:ext cx="11366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45318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fld id="{5E5A0326-1FAE-44A0-AD64-A4706D0B8D50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445250"/>
            <a:ext cx="2895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fld id="{6F1E66CB-2FF1-4B14-843E-0A4C046DA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88" r:id="rId2"/>
    <p:sldLayoutId id="2147483787" r:id="rId3"/>
    <p:sldLayoutId id="2147483786" r:id="rId4"/>
    <p:sldLayoutId id="2147483785" r:id="rId5"/>
    <p:sldLayoutId id="2147483784" r:id="rId6"/>
    <p:sldLayoutId id="2147483783" r:id="rId7"/>
    <p:sldLayoutId id="2147483782" r:id="rId8"/>
    <p:sldLayoutId id="2147483781" r:id="rId9"/>
    <p:sldLayoutId id="2147483780" r:id="rId10"/>
    <p:sldLayoutId id="214748377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1c_revGray_rgb_powerpoi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29400" y="6416675"/>
            <a:ext cx="11366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45318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fld id="{4262C229-BE1A-4FBF-ACAE-ACF1D099BF9E}" type="datetime1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445250"/>
            <a:ext cx="2895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fld id="{651B97E1-1222-4DD7-B94D-F21A6A057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9" r:id="rId2"/>
    <p:sldLayoutId id="2147483798" r:id="rId3"/>
    <p:sldLayoutId id="2147483797" r:id="rId4"/>
    <p:sldLayoutId id="2147483796" r:id="rId5"/>
    <p:sldLayoutId id="2147483795" r:id="rId6"/>
    <p:sldLayoutId id="2147483794" r:id="rId7"/>
    <p:sldLayoutId id="2147483793" r:id="rId8"/>
    <p:sldLayoutId id="2147483792" r:id="rId9"/>
    <p:sldLayoutId id="2147483791" r:id="rId10"/>
    <p:sldLayoutId id="214748379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4675" y="6038850"/>
            <a:ext cx="2895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fld id="{C3E33FBD-41BD-469E-8882-123BA35DE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pic>
        <p:nvPicPr>
          <p:cNvPr id="62472" name="Picture 30" descr="ti_stk_2c_pos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10" r:id="rId2"/>
    <p:sldLayoutId id="2147483809" r:id="rId3"/>
    <p:sldLayoutId id="2147483808" r:id="rId4"/>
    <p:sldLayoutId id="2147483807" r:id="rId5"/>
    <p:sldLayoutId id="2147483806" r:id="rId6"/>
    <p:sldLayoutId id="2147483805" r:id="rId7"/>
    <p:sldLayoutId id="2147483804" r:id="rId8"/>
    <p:sldLayoutId id="2147483803" r:id="rId9"/>
    <p:sldLayoutId id="2147483802" r:id="rId10"/>
    <p:sldLayoutId id="21474838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9" descr="1c_revBlack_rgb_powerpoi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5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4756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40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0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4675" y="6038850"/>
            <a:ext cx="2895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0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fld id="{1D01CD73-C6D2-41DB-810F-75A2130EC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1" r:id="rId1"/>
    <p:sldLayoutId id="2147483820" r:id="rId2"/>
    <p:sldLayoutId id="2147483819" r:id="rId3"/>
    <p:sldLayoutId id="2147483818" r:id="rId4"/>
    <p:sldLayoutId id="2147483817" r:id="rId5"/>
    <p:sldLayoutId id="2147483816" r:id="rId6"/>
    <p:sldLayoutId id="2147483815" r:id="rId7"/>
    <p:sldLayoutId id="2147483814" r:id="rId8"/>
    <p:sldLayoutId id="2147483813" r:id="rId9"/>
    <p:sldLayoutId id="2147483812" r:id="rId10"/>
    <p:sldLayoutId id="214748381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943100"/>
            <a:ext cx="8458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36576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62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2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4675" y="6038850"/>
            <a:ext cx="2895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2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38850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</a:defRPr>
            </a:lvl1pPr>
          </a:lstStyle>
          <a:p>
            <a:pPr>
              <a:defRPr/>
            </a:pPr>
            <a:fld id="{E8B1968C-E49B-41A3-822E-604DBC9A1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pic>
        <p:nvPicPr>
          <p:cNvPr id="87048" name="Picture 19" descr="1c_revBlack_rgb_powerpoin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38925" y="6427788"/>
            <a:ext cx="11191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1" r:id="rId2"/>
    <p:sldLayoutId id="2147483830" r:id="rId3"/>
    <p:sldLayoutId id="2147483829" r:id="rId4"/>
    <p:sldLayoutId id="2147483828" r:id="rId5"/>
    <p:sldLayoutId id="2147483827" r:id="rId6"/>
    <p:sldLayoutId id="2147483826" r:id="rId7"/>
    <p:sldLayoutId id="2147483825" r:id="rId8"/>
    <p:sldLayoutId id="2147483824" r:id="rId9"/>
    <p:sldLayoutId id="2147483823" r:id="rId10"/>
    <p:sldLayoutId id="214748382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NetCP</a:t>
            </a:r>
            <a:r>
              <a:rPr lang="en-US" dirty="0" smtClean="0"/>
              <a:t> - NWAL API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NWAL Unit test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185862"/>
            <a:ext cx="8467725" cy="4833937"/>
          </a:xfrm>
        </p:spPr>
        <p:txBody>
          <a:bodyPr/>
          <a:lstStyle/>
          <a:p>
            <a:r>
              <a:rPr lang="en-US" sz="1800" dirty="0" smtClean="0"/>
              <a:t>Demonstrates </a:t>
            </a:r>
            <a:r>
              <a:rPr lang="en-US" sz="1800" dirty="0" err="1" smtClean="0"/>
              <a:t>multicore</a:t>
            </a:r>
            <a:r>
              <a:rPr lang="en-US" sz="1800" dirty="0" smtClean="0"/>
              <a:t> capability</a:t>
            </a:r>
          </a:p>
          <a:p>
            <a:r>
              <a:rPr lang="en-US" sz="1800" dirty="0" smtClean="0"/>
              <a:t>Master Proc:</a:t>
            </a:r>
          </a:p>
          <a:p>
            <a:pPr lvl="1"/>
            <a:r>
              <a:rPr lang="en-US" sz="1400" dirty="0" smtClean="0"/>
              <a:t>Initializes global system resources</a:t>
            </a:r>
          </a:p>
          <a:p>
            <a:pPr lvl="1"/>
            <a:r>
              <a:rPr lang="en-US" sz="1400" dirty="0" smtClean="0"/>
              <a:t>NWAL resources</a:t>
            </a:r>
          </a:p>
          <a:p>
            <a:pPr lvl="1"/>
            <a:r>
              <a:rPr lang="en-US" sz="1400" dirty="0" smtClean="0"/>
              <a:t>Configures </a:t>
            </a:r>
            <a:r>
              <a:rPr lang="en-US" sz="1400" dirty="0" err="1" smtClean="0"/>
              <a:t>NetCP</a:t>
            </a:r>
            <a:r>
              <a:rPr lang="en-US" sz="1400" dirty="0" smtClean="0"/>
              <a:t> for MAC/IP/IPSec </a:t>
            </a:r>
          </a:p>
          <a:p>
            <a:r>
              <a:rPr lang="en-US" sz="1800" dirty="0" smtClean="0"/>
              <a:t>Local Proc</a:t>
            </a:r>
          </a:p>
          <a:p>
            <a:pPr lvl="1"/>
            <a:r>
              <a:rPr lang="en-US" sz="1400" dirty="0" smtClean="0"/>
              <a:t>L4 connection establishment</a:t>
            </a:r>
          </a:p>
          <a:p>
            <a:pPr lvl="1"/>
            <a:r>
              <a:rPr lang="en-US" sz="1400" dirty="0" smtClean="0"/>
              <a:t>Transmit of packet from each proc</a:t>
            </a:r>
          </a:p>
          <a:p>
            <a:pPr lvl="1"/>
            <a:r>
              <a:rPr lang="en-US" sz="1400" dirty="0" smtClean="0"/>
              <a:t>Loopback at </a:t>
            </a:r>
            <a:r>
              <a:rPr lang="en-US" sz="1400" dirty="0" err="1" smtClean="0"/>
              <a:t>NetCP</a:t>
            </a:r>
            <a:endParaRPr lang="en-US" sz="1400" dirty="0" smtClean="0"/>
          </a:p>
          <a:p>
            <a:pPr lvl="1"/>
            <a:r>
              <a:rPr lang="en-US" sz="1400" dirty="0" smtClean="0"/>
              <a:t>Receive at host and verify </a:t>
            </a:r>
          </a:p>
          <a:p>
            <a:pPr lvl="2"/>
            <a:r>
              <a:rPr lang="en-US" sz="1000" dirty="0" smtClean="0"/>
              <a:t>Metadata</a:t>
            </a:r>
          </a:p>
          <a:p>
            <a:pPr lvl="2"/>
            <a:r>
              <a:rPr lang="en-US" sz="1000" dirty="0" smtClean="0"/>
              <a:t>Packet payload</a:t>
            </a:r>
          </a:p>
          <a:p>
            <a:r>
              <a:rPr lang="en-US" sz="1800" dirty="0" smtClean="0"/>
              <a:t>Tests:</a:t>
            </a:r>
          </a:p>
          <a:p>
            <a:pPr lvl="1"/>
            <a:r>
              <a:rPr lang="en-US" sz="1400" dirty="0" smtClean="0"/>
              <a:t>MAC Classification &amp; Next Route</a:t>
            </a:r>
          </a:p>
          <a:p>
            <a:pPr lvl="1"/>
            <a:r>
              <a:rPr lang="en-US" sz="1400" dirty="0" smtClean="0"/>
              <a:t>IP Classification &amp; Next Route</a:t>
            </a:r>
          </a:p>
          <a:p>
            <a:pPr lvl="1"/>
            <a:r>
              <a:rPr lang="en-US" sz="1400" dirty="0" smtClean="0"/>
              <a:t>UDP L4 Connection</a:t>
            </a:r>
          </a:p>
          <a:p>
            <a:pPr lvl="1"/>
            <a:r>
              <a:rPr lang="en-US" sz="1400" dirty="0" smtClean="0"/>
              <a:t>Transmit and Receive verification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458200" cy="1189038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792163"/>
          </a:xfrm>
        </p:spPr>
        <p:txBody>
          <a:bodyPr/>
          <a:lstStyle/>
          <a:p>
            <a:pPr eaLnBrk="1" hangingPunct="1"/>
            <a:r>
              <a:rPr lang="en-US" sz="3200" smtClean="0"/>
              <a:t>SP policy offload (RX): (SA Creation)</a:t>
            </a:r>
          </a:p>
        </p:txBody>
      </p:sp>
      <p:cxnSp>
        <p:nvCxnSpPr>
          <p:cNvPr id="103427" name="Straight Connector 50"/>
          <p:cNvCxnSpPr>
            <a:cxnSpLocks noChangeShapeType="1"/>
          </p:cNvCxnSpPr>
          <p:nvPr/>
        </p:nvCxnSpPr>
        <p:spPr bwMode="auto">
          <a:xfrm rot="5400000">
            <a:off x="5944393" y="3961607"/>
            <a:ext cx="45704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ounded Rectangle 48"/>
          <p:cNvSpPr/>
          <p:nvPr/>
        </p:nvSpPr>
        <p:spPr bwMode="auto">
          <a:xfrm>
            <a:off x="2133600" y="762000"/>
            <a:ext cx="6781800" cy="838200"/>
          </a:xfrm>
          <a:prstGeom prst="roundRect">
            <a:avLst/>
          </a:prstGeom>
          <a:solidFill>
            <a:schemeClr val="accent3">
              <a:lumMod val="95000"/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</a:rPr>
              <a:t>			BIOS/ARM Cores</a:t>
            </a:r>
            <a:endParaRPr lang="en-US" sz="1800" dirty="0">
              <a:latin typeface="+mn-lt"/>
            </a:endParaRPr>
          </a:p>
        </p:txBody>
      </p:sp>
      <p:sp>
        <p:nvSpPr>
          <p:cNvPr id="103431" name="Rounded Rectangle 7"/>
          <p:cNvSpPr>
            <a:spLocks noChangeArrowheads="1"/>
          </p:cNvSpPr>
          <p:nvPr/>
        </p:nvSpPr>
        <p:spPr bwMode="auto">
          <a:xfrm>
            <a:off x="28194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 dirty="0" smtClean="0">
                <a:latin typeface="Arial" charset="0"/>
              </a:rPr>
              <a:t>Application</a:t>
            </a:r>
            <a:endParaRPr lang="en-US" dirty="0">
              <a:latin typeface="Arial" charset="0"/>
            </a:endParaRPr>
          </a:p>
        </p:txBody>
      </p:sp>
      <p:sp>
        <p:nvSpPr>
          <p:cNvPr id="103432" name="Rounded Rectangle 11"/>
          <p:cNvSpPr>
            <a:spLocks noChangeArrowheads="1"/>
          </p:cNvSpPr>
          <p:nvPr/>
        </p:nvSpPr>
        <p:spPr bwMode="auto">
          <a:xfrm>
            <a:off x="57150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PA LLD</a:t>
            </a:r>
          </a:p>
        </p:txBody>
      </p:sp>
      <p:sp>
        <p:nvSpPr>
          <p:cNvPr id="103433" name="Rounded Rectangle 29"/>
          <p:cNvSpPr>
            <a:spLocks noChangeArrowheads="1"/>
          </p:cNvSpPr>
          <p:nvPr/>
        </p:nvSpPr>
        <p:spPr bwMode="auto">
          <a:xfrm>
            <a:off x="77724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QMSS LLD</a:t>
            </a:r>
          </a:p>
        </p:txBody>
      </p:sp>
      <p:sp>
        <p:nvSpPr>
          <p:cNvPr id="103434" name="Rounded Rectangle 11"/>
          <p:cNvSpPr>
            <a:spLocks noChangeArrowheads="1"/>
          </p:cNvSpPr>
          <p:nvPr/>
        </p:nvSpPr>
        <p:spPr bwMode="auto">
          <a:xfrm>
            <a:off x="46482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NWAL</a:t>
            </a:r>
          </a:p>
        </p:txBody>
      </p:sp>
      <p:sp>
        <p:nvSpPr>
          <p:cNvPr id="103437" name="Rounded Rectangle 11"/>
          <p:cNvSpPr>
            <a:spLocks noChangeArrowheads="1"/>
          </p:cNvSpPr>
          <p:nvPr/>
        </p:nvSpPr>
        <p:spPr bwMode="auto">
          <a:xfrm>
            <a:off x="67818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SA LLD</a:t>
            </a:r>
          </a:p>
        </p:txBody>
      </p:sp>
      <p:cxnSp>
        <p:nvCxnSpPr>
          <p:cNvPr id="103438" name="Straight Arrow Connector 44"/>
          <p:cNvCxnSpPr>
            <a:cxnSpLocks noChangeShapeType="1"/>
          </p:cNvCxnSpPr>
          <p:nvPr/>
        </p:nvCxnSpPr>
        <p:spPr bwMode="auto">
          <a:xfrm rot="10800000">
            <a:off x="3276600" y="2360613"/>
            <a:ext cx="1905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3439" name="Rectangle 35"/>
          <p:cNvSpPr>
            <a:spLocks noChangeArrowheads="1"/>
          </p:cNvSpPr>
          <p:nvPr/>
        </p:nvSpPr>
        <p:spPr bwMode="auto">
          <a:xfrm>
            <a:off x="3581400" y="2057400"/>
            <a:ext cx="1447800" cy="3825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>
                <a:latin typeface="Arial" charset="0"/>
              </a:rPr>
              <a:t>CREATE_SA: Dir = RX: </a:t>
            </a:r>
            <a:r>
              <a:rPr lang="en-US" sz="800" dirty="0" err="1"/>
              <a:t>nwal_setSecAssoc</a:t>
            </a:r>
            <a:endParaRPr lang="en-US" sz="800" dirty="0"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429000" y="213201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1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103442" name="Rectangle 35"/>
          <p:cNvSpPr>
            <a:spLocks noChangeArrowheads="1"/>
          </p:cNvSpPr>
          <p:nvPr/>
        </p:nvSpPr>
        <p:spPr bwMode="auto">
          <a:xfrm>
            <a:off x="5486400" y="2820988"/>
            <a:ext cx="1143000" cy="150812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Sa_chanCreate()</a:t>
            </a:r>
          </a:p>
        </p:txBody>
      </p:sp>
      <p:sp>
        <p:nvSpPr>
          <p:cNvPr id="103443" name="Rectangle 35"/>
          <p:cNvSpPr>
            <a:spLocks noChangeArrowheads="1"/>
          </p:cNvSpPr>
          <p:nvPr/>
        </p:nvSpPr>
        <p:spPr bwMode="auto">
          <a:xfrm>
            <a:off x="5486400" y="3084513"/>
            <a:ext cx="1752600" cy="42068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Sa_chanControl(): sa_CHAN_CTRL_GEN_CONFIG</a:t>
            </a:r>
          </a:p>
        </p:txBody>
      </p:sp>
      <p:sp>
        <p:nvSpPr>
          <p:cNvPr id="103444" name="Rectangle 35"/>
          <p:cNvSpPr>
            <a:spLocks noChangeArrowheads="1"/>
          </p:cNvSpPr>
          <p:nvPr/>
        </p:nvSpPr>
        <p:spPr bwMode="auto">
          <a:xfrm>
            <a:off x="5486400" y="3556000"/>
            <a:ext cx="1752600" cy="3302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Sa_chanControl(): sa_CHAN_CTRL_KEY_CONFIG</a:t>
            </a:r>
          </a:p>
        </p:txBody>
      </p:sp>
      <p:sp>
        <p:nvSpPr>
          <p:cNvPr id="103445" name="Rectangle 35"/>
          <p:cNvSpPr>
            <a:spLocks noChangeArrowheads="1"/>
          </p:cNvSpPr>
          <p:nvPr/>
        </p:nvSpPr>
        <p:spPr bwMode="auto">
          <a:xfrm>
            <a:off x="5410200" y="4038600"/>
            <a:ext cx="2057400" cy="26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ScAlloc() Callback with  Security Context</a:t>
            </a:r>
          </a:p>
        </p:txBody>
      </p:sp>
      <p:cxnSp>
        <p:nvCxnSpPr>
          <p:cNvPr id="103448" name="Straight Arrow Connector 44"/>
          <p:cNvCxnSpPr>
            <a:cxnSpLocks noChangeShapeType="1"/>
          </p:cNvCxnSpPr>
          <p:nvPr/>
        </p:nvCxnSpPr>
        <p:spPr bwMode="auto">
          <a:xfrm rot="10800000">
            <a:off x="3276600" y="5791200"/>
            <a:ext cx="1905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3449" name="Rectangle 35"/>
          <p:cNvSpPr>
            <a:spLocks noChangeArrowheads="1"/>
          </p:cNvSpPr>
          <p:nvPr/>
        </p:nvSpPr>
        <p:spPr bwMode="auto">
          <a:xfrm>
            <a:off x="3657600" y="5486400"/>
            <a:ext cx="1447800" cy="304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>
                <a:latin typeface="Arial" charset="0"/>
              </a:rPr>
              <a:t>API return with status</a:t>
            </a:r>
            <a:endParaRPr lang="en-US" sz="800" dirty="0">
              <a:latin typeface="Arial" charset="0"/>
            </a:endParaRPr>
          </a:p>
        </p:txBody>
      </p:sp>
      <p:sp>
        <p:nvSpPr>
          <p:cNvPr id="103450" name="Rectangle 35"/>
          <p:cNvSpPr>
            <a:spLocks noChangeArrowheads="1"/>
          </p:cNvSpPr>
          <p:nvPr/>
        </p:nvSpPr>
        <p:spPr bwMode="auto">
          <a:xfrm>
            <a:off x="5410200" y="4419600"/>
            <a:ext cx="838200" cy="1746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PA_addIP()</a:t>
            </a:r>
          </a:p>
        </p:txBody>
      </p:sp>
      <p:cxnSp>
        <p:nvCxnSpPr>
          <p:cNvPr id="103451" name="Straight Connector 4"/>
          <p:cNvCxnSpPr>
            <a:cxnSpLocks noChangeShapeType="1"/>
          </p:cNvCxnSpPr>
          <p:nvPr/>
        </p:nvCxnSpPr>
        <p:spPr bwMode="auto">
          <a:xfrm rot="5400000">
            <a:off x="9906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52" name="Straight Connector 4"/>
          <p:cNvCxnSpPr>
            <a:cxnSpLocks noChangeShapeType="1"/>
          </p:cNvCxnSpPr>
          <p:nvPr/>
        </p:nvCxnSpPr>
        <p:spPr bwMode="auto">
          <a:xfrm rot="5400000">
            <a:off x="28956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54" name="Straight Connector 4"/>
          <p:cNvCxnSpPr>
            <a:cxnSpLocks noChangeShapeType="1"/>
          </p:cNvCxnSpPr>
          <p:nvPr/>
        </p:nvCxnSpPr>
        <p:spPr bwMode="auto">
          <a:xfrm rot="5400000">
            <a:off x="38862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49"/>
          <p:cNvSpPr/>
          <p:nvPr/>
        </p:nvSpPr>
        <p:spPr>
          <a:xfrm>
            <a:off x="52578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2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81600" y="3048000"/>
            <a:ext cx="2057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257800" y="3200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3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181600" y="3429000"/>
            <a:ext cx="2057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2578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4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181600" y="3886200"/>
            <a:ext cx="2057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257800" y="4038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5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181600" y="4267200"/>
            <a:ext cx="2057400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63" name="Straight Connector 4"/>
          <p:cNvCxnSpPr>
            <a:cxnSpLocks noChangeShapeType="1"/>
          </p:cNvCxnSpPr>
          <p:nvPr/>
        </p:nvCxnSpPr>
        <p:spPr bwMode="auto">
          <a:xfrm rot="5400000">
            <a:off x="49530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61"/>
          <p:cNvSpPr/>
          <p:nvPr/>
        </p:nvSpPr>
        <p:spPr>
          <a:xfrm>
            <a:off x="5257800" y="4419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6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181600" y="4646613"/>
            <a:ext cx="990600" cy="1587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66" name="Straight Arrow Connector 23"/>
          <p:cNvCxnSpPr>
            <a:cxnSpLocks noChangeShapeType="1"/>
          </p:cNvCxnSpPr>
          <p:nvPr/>
        </p:nvCxnSpPr>
        <p:spPr bwMode="auto">
          <a:xfrm>
            <a:off x="5181600" y="4953000"/>
            <a:ext cx="304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3467" name="Rectangle 24"/>
          <p:cNvSpPr>
            <a:spLocks noChangeArrowheads="1"/>
          </p:cNvSpPr>
          <p:nvPr/>
        </p:nvSpPr>
        <p:spPr bwMode="auto">
          <a:xfrm>
            <a:off x="5410200" y="4724400"/>
            <a:ext cx="1143000" cy="152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Qmss_queuePush()</a:t>
            </a:r>
            <a:endParaRPr lang="en-US" sz="800">
              <a:solidFill>
                <a:srgbClr val="0000FF"/>
              </a:solidFill>
              <a:latin typeface="Arial" charset="0"/>
            </a:endParaRPr>
          </a:p>
        </p:txBody>
      </p:sp>
      <p:cxnSp>
        <p:nvCxnSpPr>
          <p:cNvPr id="103468" name="Straight Arrow Connector 23"/>
          <p:cNvCxnSpPr>
            <a:cxnSpLocks noChangeShapeType="1"/>
          </p:cNvCxnSpPr>
          <p:nvPr/>
        </p:nvCxnSpPr>
        <p:spPr bwMode="auto">
          <a:xfrm>
            <a:off x="5181600" y="5256213"/>
            <a:ext cx="3048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3469" name="Rectangle 24"/>
          <p:cNvSpPr>
            <a:spLocks noChangeArrowheads="1"/>
          </p:cNvSpPr>
          <p:nvPr/>
        </p:nvSpPr>
        <p:spPr bwMode="auto">
          <a:xfrm>
            <a:off x="5486400" y="5027613"/>
            <a:ext cx="1143000" cy="152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Qmss_queuePop()</a:t>
            </a:r>
            <a:endParaRPr lang="en-US" sz="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5257800" y="50292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8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103471" name="Straight Arrow Connector 44"/>
          <p:cNvCxnSpPr>
            <a:cxnSpLocks noChangeShapeType="1"/>
          </p:cNvCxnSpPr>
          <p:nvPr/>
        </p:nvCxnSpPr>
        <p:spPr bwMode="auto">
          <a:xfrm rot="10800000">
            <a:off x="5181600" y="5637213"/>
            <a:ext cx="990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3472" name="Rectangle 35"/>
          <p:cNvSpPr>
            <a:spLocks noChangeArrowheads="1"/>
          </p:cNvSpPr>
          <p:nvPr/>
        </p:nvSpPr>
        <p:spPr bwMode="auto">
          <a:xfrm>
            <a:off x="5410200" y="5408613"/>
            <a:ext cx="10668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Pa_forwardResult()</a:t>
            </a:r>
          </a:p>
        </p:txBody>
      </p:sp>
      <p:sp>
        <p:nvSpPr>
          <p:cNvPr id="87" name="Oval 86"/>
          <p:cNvSpPr/>
          <p:nvPr/>
        </p:nvSpPr>
        <p:spPr>
          <a:xfrm>
            <a:off x="5257800" y="54102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9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3352800" y="55626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10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5257800" y="47244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7</a:t>
            </a:r>
            <a:endParaRPr lang="en-US" sz="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792163"/>
          </a:xfrm>
        </p:spPr>
        <p:txBody>
          <a:bodyPr/>
          <a:lstStyle/>
          <a:p>
            <a:pPr eaLnBrk="1" hangingPunct="1"/>
            <a:r>
              <a:rPr lang="en-US" sz="3200" smtClean="0"/>
              <a:t>SP policy offload (RX): (SP config)</a:t>
            </a:r>
          </a:p>
        </p:txBody>
      </p:sp>
      <p:cxnSp>
        <p:nvCxnSpPr>
          <p:cNvPr id="104450" name="Straight Connector 50"/>
          <p:cNvCxnSpPr>
            <a:cxnSpLocks noChangeShapeType="1"/>
          </p:cNvCxnSpPr>
          <p:nvPr/>
        </p:nvCxnSpPr>
        <p:spPr bwMode="auto">
          <a:xfrm rot="5400000">
            <a:off x="5944393" y="3961607"/>
            <a:ext cx="45704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ounded Rectangle 48"/>
          <p:cNvSpPr/>
          <p:nvPr/>
        </p:nvSpPr>
        <p:spPr bwMode="auto">
          <a:xfrm>
            <a:off x="1295400" y="838200"/>
            <a:ext cx="7543800" cy="838200"/>
          </a:xfrm>
          <a:prstGeom prst="roundRect">
            <a:avLst/>
          </a:prstGeom>
          <a:solidFill>
            <a:schemeClr val="accent3">
              <a:lumMod val="95000"/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</a:rPr>
              <a:t>			BIOS/ARM Cores</a:t>
            </a:r>
            <a:endParaRPr lang="en-US" sz="1800" dirty="0">
              <a:latin typeface="+mn-lt"/>
            </a:endParaRPr>
          </a:p>
        </p:txBody>
      </p:sp>
      <p:sp>
        <p:nvSpPr>
          <p:cNvPr id="104452" name="Rounded Rectangle 11"/>
          <p:cNvSpPr>
            <a:spLocks noChangeArrowheads="1"/>
          </p:cNvSpPr>
          <p:nvPr/>
        </p:nvSpPr>
        <p:spPr bwMode="auto">
          <a:xfrm>
            <a:off x="57150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PA LLD</a:t>
            </a:r>
          </a:p>
        </p:txBody>
      </p:sp>
      <p:sp>
        <p:nvSpPr>
          <p:cNvPr id="104453" name="Rounded Rectangle 29"/>
          <p:cNvSpPr>
            <a:spLocks noChangeArrowheads="1"/>
          </p:cNvSpPr>
          <p:nvPr/>
        </p:nvSpPr>
        <p:spPr bwMode="auto">
          <a:xfrm>
            <a:off x="77724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QMSS LLD</a:t>
            </a:r>
          </a:p>
        </p:txBody>
      </p:sp>
      <p:sp>
        <p:nvSpPr>
          <p:cNvPr id="104454" name="Rounded Rectangle 11"/>
          <p:cNvSpPr>
            <a:spLocks noChangeArrowheads="1"/>
          </p:cNvSpPr>
          <p:nvPr/>
        </p:nvSpPr>
        <p:spPr bwMode="auto">
          <a:xfrm>
            <a:off x="46482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NWAL</a:t>
            </a:r>
          </a:p>
        </p:txBody>
      </p:sp>
      <p:sp>
        <p:nvSpPr>
          <p:cNvPr id="104455" name="Rounded Rectangle 11"/>
          <p:cNvSpPr>
            <a:spLocks noChangeArrowheads="1"/>
          </p:cNvSpPr>
          <p:nvPr/>
        </p:nvSpPr>
        <p:spPr bwMode="auto">
          <a:xfrm>
            <a:off x="67818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SA LLD</a:t>
            </a:r>
          </a:p>
        </p:txBody>
      </p:sp>
      <p:cxnSp>
        <p:nvCxnSpPr>
          <p:cNvPr id="104456" name="Straight Arrow Connector 44"/>
          <p:cNvCxnSpPr>
            <a:cxnSpLocks noChangeShapeType="1"/>
          </p:cNvCxnSpPr>
          <p:nvPr/>
        </p:nvCxnSpPr>
        <p:spPr bwMode="auto">
          <a:xfrm rot="10800000">
            <a:off x="3276600" y="2360613"/>
            <a:ext cx="1905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4457" name="Rectangle 35"/>
          <p:cNvSpPr>
            <a:spLocks noChangeArrowheads="1"/>
          </p:cNvSpPr>
          <p:nvPr/>
        </p:nvSpPr>
        <p:spPr bwMode="auto">
          <a:xfrm>
            <a:off x="3581400" y="2057400"/>
            <a:ext cx="1447800" cy="3063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ADD_SP:Dir = RX</a:t>
            </a:r>
          </a:p>
          <a:p>
            <a:r>
              <a:rPr lang="en-US" sz="800"/>
              <a:t>nwal_setSecPolicy</a:t>
            </a:r>
            <a:endParaRPr lang="en-US" sz="800">
              <a:latin typeface="Arial" charset="0"/>
            </a:endParaRPr>
          </a:p>
        </p:txBody>
      </p:sp>
      <p:cxnSp>
        <p:nvCxnSpPr>
          <p:cNvPr id="104460" name="Straight Arrow Connector 44"/>
          <p:cNvCxnSpPr>
            <a:cxnSpLocks noChangeShapeType="1"/>
          </p:cNvCxnSpPr>
          <p:nvPr/>
        </p:nvCxnSpPr>
        <p:spPr bwMode="auto">
          <a:xfrm rot="10800000">
            <a:off x="3276600" y="5105400"/>
            <a:ext cx="1905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4462" name="Rectangle 35"/>
          <p:cNvSpPr>
            <a:spLocks noChangeArrowheads="1"/>
          </p:cNvSpPr>
          <p:nvPr/>
        </p:nvSpPr>
        <p:spPr bwMode="auto">
          <a:xfrm>
            <a:off x="5486400" y="2819400"/>
            <a:ext cx="838200" cy="1746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PA_addIP()</a:t>
            </a:r>
          </a:p>
        </p:txBody>
      </p:sp>
      <p:cxnSp>
        <p:nvCxnSpPr>
          <p:cNvPr id="104463" name="Straight Connector 4"/>
          <p:cNvCxnSpPr>
            <a:cxnSpLocks noChangeShapeType="1"/>
          </p:cNvCxnSpPr>
          <p:nvPr/>
        </p:nvCxnSpPr>
        <p:spPr bwMode="auto">
          <a:xfrm rot="5400000">
            <a:off x="28956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464" name="Straight Connector 4"/>
          <p:cNvCxnSpPr>
            <a:cxnSpLocks noChangeShapeType="1"/>
          </p:cNvCxnSpPr>
          <p:nvPr/>
        </p:nvCxnSpPr>
        <p:spPr bwMode="auto">
          <a:xfrm rot="5400000">
            <a:off x="38862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465" name="Straight Connector 4"/>
          <p:cNvCxnSpPr>
            <a:cxnSpLocks noChangeShapeType="1"/>
          </p:cNvCxnSpPr>
          <p:nvPr/>
        </p:nvCxnSpPr>
        <p:spPr bwMode="auto">
          <a:xfrm rot="5400000">
            <a:off x="49530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Straight Arrow Connector 62"/>
          <p:cNvCxnSpPr/>
          <p:nvPr/>
        </p:nvCxnSpPr>
        <p:spPr>
          <a:xfrm>
            <a:off x="5181600" y="3046413"/>
            <a:ext cx="990600" cy="1587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67" name="Straight Arrow Connector 23"/>
          <p:cNvCxnSpPr>
            <a:cxnSpLocks noChangeShapeType="1"/>
          </p:cNvCxnSpPr>
          <p:nvPr/>
        </p:nvCxnSpPr>
        <p:spPr bwMode="auto">
          <a:xfrm>
            <a:off x="5181600" y="3352800"/>
            <a:ext cx="304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4468" name="Rectangle 24"/>
          <p:cNvSpPr>
            <a:spLocks noChangeArrowheads="1"/>
          </p:cNvSpPr>
          <p:nvPr/>
        </p:nvSpPr>
        <p:spPr bwMode="auto">
          <a:xfrm>
            <a:off x="5486400" y="3124200"/>
            <a:ext cx="1143000" cy="152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Qmss_queuePush()</a:t>
            </a:r>
            <a:endParaRPr lang="en-US" sz="800">
              <a:solidFill>
                <a:srgbClr val="0000FF"/>
              </a:solidFill>
              <a:latin typeface="Arial" charset="0"/>
            </a:endParaRPr>
          </a:p>
        </p:txBody>
      </p:sp>
      <p:cxnSp>
        <p:nvCxnSpPr>
          <p:cNvPr id="104469" name="Straight Arrow Connector 23"/>
          <p:cNvCxnSpPr>
            <a:cxnSpLocks noChangeShapeType="1"/>
          </p:cNvCxnSpPr>
          <p:nvPr/>
        </p:nvCxnSpPr>
        <p:spPr bwMode="auto">
          <a:xfrm>
            <a:off x="5181600" y="3656013"/>
            <a:ext cx="3048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4470" name="Rectangle 24"/>
          <p:cNvSpPr>
            <a:spLocks noChangeArrowheads="1"/>
          </p:cNvSpPr>
          <p:nvPr/>
        </p:nvSpPr>
        <p:spPr bwMode="auto">
          <a:xfrm>
            <a:off x="5486400" y="3427413"/>
            <a:ext cx="1143000" cy="152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Qmss_queuePop()</a:t>
            </a:r>
            <a:endParaRPr lang="en-US" sz="800">
              <a:solidFill>
                <a:srgbClr val="0000FF"/>
              </a:solidFill>
              <a:latin typeface="Arial" charset="0"/>
            </a:endParaRPr>
          </a:p>
        </p:txBody>
      </p:sp>
      <p:cxnSp>
        <p:nvCxnSpPr>
          <p:cNvPr id="104471" name="Straight Arrow Connector 44"/>
          <p:cNvCxnSpPr>
            <a:cxnSpLocks noChangeShapeType="1"/>
          </p:cNvCxnSpPr>
          <p:nvPr/>
        </p:nvCxnSpPr>
        <p:spPr bwMode="auto">
          <a:xfrm rot="10800000">
            <a:off x="5181600" y="4037013"/>
            <a:ext cx="990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4472" name="Rectangle 35"/>
          <p:cNvSpPr>
            <a:spLocks noChangeArrowheads="1"/>
          </p:cNvSpPr>
          <p:nvPr/>
        </p:nvSpPr>
        <p:spPr bwMode="auto">
          <a:xfrm>
            <a:off x="5486400" y="3808413"/>
            <a:ext cx="10668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Pa_forwardResult()</a:t>
            </a:r>
          </a:p>
        </p:txBody>
      </p:sp>
      <p:sp>
        <p:nvSpPr>
          <p:cNvPr id="104476" name="Rounded Rectangle 7"/>
          <p:cNvSpPr>
            <a:spLocks noChangeArrowheads="1"/>
          </p:cNvSpPr>
          <p:nvPr/>
        </p:nvSpPr>
        <p:spPr bwMode="auto">
          <a:xfrm>
            <a:off x="28194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 dirty="0" smtClean="0">
                <a:latin typeface="Arial" charset="0"/>
              </a:rPr>
              <a:t>User App</a:t>
            </a:r>
            <a:endParaRPr lang="en-US" dirty="0">
              <a:latin typeface="Arial" charset="0"/>
            </a:endParaRPr>
          </a:p>
        </p:txBody>
      </p:sp>
      <p:cxnSp>
        <p:nvCxnSpPr>
          <p:cNvPr id="104477" name="Straight Connector 4"/>
          <p:cNvCxnSpPr>
            <a:cxnSpLocks noChangeShapeType="1"/>
          </p:cNvCxnSpPr>
          <p:nvPr/>
        </p:nvCxnSpPr>
        <p:spPr bwMode="auto">
          <a:xfrm rot="5400000">
            <a:off x="9906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Oval 58"/>
          <p:cNvSpPr/>
          <p:nvPr/>
        </p:nvSpPr>
        <p:spPr>
          <a:xfrm>
            <a:off x="3352800" y="48768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16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3352800" y="21336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11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5257800" y="28194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12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5257800" y="31242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13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5257800" y="34290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14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5257800" y="38100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15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47" name="Flowchart: Internal Storage 46"/>
          <p:cNvSpPr/>
          <p:nvPr/>
        </p:nvSpPr>
        <p:spPr>
          <a:xfrm>
            <a:off x="4495800" y="4191000"/>
            <a:ext cx="1371600" cy="612775"/>
          </a:xfrm>
          <a:prstGeom prst="flowChartInternalStorag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Store the policy info and link it to SA.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657600" y="4800600"/>
            <a:ext cx="1447800" cy="304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>
                <a:latin typeface="Arial" charset="0"/>
              </a:rPr>
              <a:t>API return with status</a:t>
            </a:r>
            <a:endParaRPr lang="en-US" sz="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792163"/>
          </a:xfrm>
        </p:spPr>
        <p:txBody>
          <a:bodyPr/>
          <a:lstStyle/>
          <a:p>
            <a:pPr eaLnBrk="1" hangingPunct="1"/>
            <a:r>
              <a:rPr lang="en-US" sz="3200" smtClean="0"/>
              <a:t>SP policy offload (TX): (SA Creation)</a:t>
            </a:r>
          </a:p>
        </p:txBody>
      </p:sp>
      <p:cxnSp>
        <p:nvCxnSpPr>
          <p:cNvPr id="105475" name="Straight Connector 50"/>
          <p:cNvCxnSpPr>
            <a:cxnSpLocks noChangeShapeType="1"/>
          </p:cNvCxnSpPr>
          <p:nvPr/>
        </p:nvCxnSpPr>
        <p:spPr bwMode="auto">
          <a:xfrm rot="5400000">
            <a:off x="5944393" y="3961607"/>
            <a:ext cx="45704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ounded Rectangle 48"/>
          <p:cNvSpPr/>
          <p:nvPr/>
        </p:nvSpPr>
        <p:spPr bwMode="auto">
          <a:xfrm>
            <a:off x="1524000" y="838200"/>
            <a:ext cx="7315200" cy="838200"/>
          </a:xfrm>
          <a:prstGeom prst="roundRect">
            <a:avLst/>
          </a:prstGeom>
          <a:solidFill>
            <a:schemeClr val="accent3">
              <a:lumMod val="95000"/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</a:rPr>
              <a:t>			BIOS/ARM Cores</a:t>
            </a:r>
            <a:endParaRPr lang="en-US" sz="1800" dirty="0">
              <a:latin typeface="+mn-lt"/>
            </a:endParaRPr>
          </a:p>
        </p:txBody>
      </p:sp>
      <p:sp>
        <p:nvSpPr>
          <p:cNvPr id="105479" name="Rounded Rectangle 7"/>
          <p:cNvSpPr>
            <a:spLocks noChangeArrowheads="1"/>
          </p:cNvSpPr>
          <p:nvPr/>
        </p:nvSpPr>
        <p:spPr bwMode="auto">
          <a:xfrm>
            <a:off x="28194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 dirty="0" smtClean="0">
                <a:latin typeface="Arial" charset="0"/>
              </a:rPr>
              <a:t>User App</a:t>
            </a:r>
            <a:endParaRPr lang="en-US" dirty="0">
              <a:latin typeface="Arial" charset="0"/>
            </a:endParaRPr>
          </a:p>
        </p:txBody>
      </p:sp>
      <p:sp>
        <p:nvSpPr>
          <p:cNvPr id="105480" name="Rounded Rectangle 11"/>
          <p:cNvSpPr>
            <a:spLocks noChangeArrowheads="1"/>
          </p:cNvSpPr>
          <p:nvPr/>
        </p:nvSpPr>
        <p:spPr bwMode="auto">
          <a:xfrm>
            <a:off x="57150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PA LLD</a:t>
            </a:r>
          </a:p>
        </p:txBody>
      </p:sp>
      <p:sp>
        <p:nvSpPr>
          <p:cNvPr id="105481" name="Rounded Rectangle 29"/>
          <p:cNvSpPr>
            <a:spLocks noChangeArrowheads="1"/>
          </p:cNvSpPr>
          <p:nvPr/>
        </p:nvSpPr>
        <p:spPr bwMode="auto">
          <a:xfrm>
            <a:off x="77724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QMSS LLD</a:t>
            </a:r>
          </a:p>
        </p:txBody>
      </p:sp>
      <p:sp>
        <p:nvSpPr>
          <p:cNvPr id="105482" name="Rounded Rectangle 11"/>
          <p:cNvSpPr>
            <a:spLocks noChangeArrowheads="1"/>
          </p:cNvSpPr>
          <p:nvPr/>
        </p:nvSpPr>
        <p:spPr bwMode="auto">
          <a:xfrm>
            <a:off x="46482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NWAL</a:t>
            </a:r>
          </a:p>
        </p:txBody>
      </p:sp>
      <p:sp>
        <p:nvSpPr>
          <p:cNvPr id="105485" name="Rounded Rectangle 11"/>
          <p:cNvSpPr>
            <a:spLocks noChangeArrowheads="1"/>
          </p:cNvSpPr>
          <p:nvPr/>
        </p:nvSpPr>
        <p:spPr bwMode="auto">
          <a:xfrm>
            <a:off x="67818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SA LLD</a:t>
            </a:r>
          </a:p>
        </p:txBody>
      </p:sp>
      <p:cxnSp>
        <p:nvCxnSpPr>
          <p:cNvPr id="105486" name="Straight Arrow Connector 44"/>
          <p:cNvCxnSpPr>
            <a:cxnSpLocks noChangeShapeType="1"/>
          </p:cNvCxnSpPr>
          <p:nvPr/>
        </p:nvCxnSpPr>
        <p:spPr bwMode="auto">
          <a:xfrm rot="10800000">
            <a:off x="3276600" y="2360613"/>
            <a:ext cx="1905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5487" name="Rectangle 35"/>
          <p:cNvSpPr>
            <a:spLocks noChangeArrowheads="1"/>
          </p:cNvSpPr>
          <p:nvPr/>
        </p:nvSpPr>
        <p:spPr bwMode="auto">
          <a:xfrm>
            <a:off x="3581400" y="2057400"/>
            <a:ext cx="1447800" cy="3063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CREATE_SA: Dir = TX</a:t>
            </a:r>
          </a:p>
          <a:p>
            <a:r>
              <a:rPr lang="en-US" sz="800"/>
              <a:t>nwal_setSecAssoc()</a:t>
            </a:r>
            <a:endParaRPr lang="en-US" sz="800"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429000" y="213201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05490" name="Rectangle 35"/>
          <p:cNvSpPr>
            <a:spLocks noChangeArrowheads="1"/>
          </p:cNvSpPr>
          <p:nvPr/>
        </p:nvSpPr>
        <p:spPr bwMode="auto">
          <a:xfrm>
            <a:off x="5486400" y="2820988"/>
            <a:ext cx="1143000" cy="150812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Sa_chanCreate()</a:t>
            </a:r>
          </a:p>
        </p:txBody>
      </p:sp>
      <p:sp>
        <p:nvSpPr>
          <p:cNvPr id="105491" name="Rectangle 35"/>
          <p:cNvSpPr>
            <a:spLocks noChangeArrowheads="1"/>
          </p:cNvSpPr>
          <p:nvPr/>
        </p:nvSpPr>
        <p:spPr bwMode="auto">
          <a:xfrm>
            <a:off x="5486400" y="3084513"/>
            <a:ext cx="1752600" cy="42068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Sa_chanControl(): sa_CHAN_CTRL_GEN_CONFIG</a:t>
            </a:r>
          </a:p>
        </p:txBody>
      </p:sp>
      <p:sp>
        <p:nvSpPr>
          <p:cNvPr id="105492" name="Rectangle 35"/>
          <p:cNvSpPr>
            <a:spLocks noChangeArrowheads="1"/>
          </p:cNvSpPr>
          <p:nvPr/>
        </p:nvSpPr>
        <p:spPr bwMode="auto">
          <a:xfrm>
            <a:off x="5486400" y="3556000"/>
            <a:ext cx="1752600" cy="3302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Sa_chanControl(): sa_CHAN_CTRL_KEY_CONFIG</a:t>
            </a:r>
          </a:p>
        </p:txBody>
      </p:sp>
      <p:sp>
        <p:nvSpPr>
          <p:cNvPr id="105493" name="Rectangle 35"/>
          <p:cNvSpPr>
            <a:spLocks noChangeArrowheads="1"/>
          </p:cNvSpPr>
          <p:nvPr/>
        </p:nvSpPr>
        <p:spPr bwMode="auto">
          <a:xfrm>
            <a:off x="5410200" y="4038600"/>
            <a:ext cx="2057400" cy="2635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ScAlloc() Callback with  Security Context</a:t>
            </a:r>
          </a:p>
        </p:txBody>
      </p:sp>
      <p:cxnSp>
        <p:nvCxnSpPr>
          <p:cNvPr id="105496" name="Straight Arrow Connector 44"/>
          <p:cNvCxnSpPr>
            <a:cxnSpLocks noChangeShapeType="1"/>
          </p:cNvCxnSpPr>
          <p:nvPr/>
        </p:nvCxnSpPr>
        <p:spPr bwMode="auto">
          <a:xfrm rot="10800000">
            <a:off x="3276600" y="5486400"/>
            <a:ext cx="1905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5498" name="Straight Connector 4"/>
          <p:cNvCxnSpPr>
            <a:cxnSpLocks noChangeShapeType="1"/>
          </p:cNvCxnSpPr>
          <p:nvPr/>
        </p:nvCxnSpPr>
        <p:spPr bwMode="auto">
          <a:xfrm rot="5400000">
            <a:off x="9906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499" name="Straight Connector 4"/>
          <p:cNvCxnSpPr>
            <a:cxnSpLocks noChangeShapeType="1"/>
          </p:cNvCxnSpPr>
          <p:nvPr/>
        </p:nvCxnSpPr>
        <p:spPr bwMode="auto">
          <a:xfrm rot="5400000">
            <a:off x="28956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501" name="Straight Connector 4"/>
          <p:cNvCxnSpPr>
            <a:cxnSpLocks noChangeShapeType="1"/>
          </p:cNvCxnSpPr>
          <p:nvPr/>
        </p:nvCxnSpPr>
        <p:spPr bwMode="auto">
          <a:xfrm rot="5400000">
            <a:off x="38862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49"/>
          <p:cNvSpPr/>
          <p:nvPr/>
        </p:nvSpPr>
        <p:spPr>
          <a:xfrm>
            <a:off x="5257800" y="2819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2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81600" y="3048000"/>
            <a:ext cx="2057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257800" y="3200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3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181600" y="3429000"/>
            <a:ext cx="2057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257800" y="3581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4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181600" y="3886200"/>
            <a:ext cx="2057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257800" y="4038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5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181600" y="4267200"/>
            <a:ext cx="2057400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10" name="Straight Connector 4"/>
          <p:cNvCxnSpPr>
            <a:cxnSpLocks noChangeShapeType="1"/>
          </p:cNvCxnSpPr>
          <p:nvPr/>
        </p:nvCxnSpPr>
        <p:spPr bwMode="auto">
          <a:xfrm rot="5400000">
            <a:off x="49530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9" name="Oval 88"/>
          <p:cNvSpPr/>
          <p:nvPr/>
        </p:nvSpPr>
        <p:spPr>
          <a:xfrm>
            <a:off x="3352800" y="52578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6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64" name="Flowchart: Internal Storage 63"/>
          <p:cNvSpPr/>
          <p:nvPr/>
        </p:nvSpPr>
        <p:spPr>
          <a:xfrm>
            <a:off x="4572000" y="4419600"/>
            <a:ext cx="1371600" cy="612775"/>
          </a:xfrm>
          <a:prstGeom prst="flowChartInternalStorag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Format and store the TX header for tunnel.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657600" y="5181600"/>
            <a:ext cx="1447800" cy="304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>
                <a:latin typeface="Arial" charset="0"/>
              </a:rPr>
              <a:t>API return with status</a:t>
            </a:r>
            <a:endParaRPr lang="en-US" sz="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792163"/>
          </a:xfrm>
        </p:spPr>
        <p:txBody>
          <a:bodyPr/>
          <a:lstStyle/>
          <a:p>
            <a:pPr eaLnBrk="1" hangingPunct="1"/>
            <a:r>
              <a:rPr lang="en-US" sz="3200" smtClean="0"/>
              <a:t>SP policy offload (TX): (SP config)</a:t>
            </a:r>
          </a:p>
        </p:txBody>
      </p:sp>
      <p:cxnSp>
        <p:nvCxnSpPr>
          <p:cNvPr id="106498" name="Straight Connector 50"/>
          <p:cNvCxnSpPr>
            <a:cxnSpLocks noChangeShapeType="1"/>
          </p:cNvCxnSpPr>
          <p:nvPr/>
        </p:nvCxnSpPr>
        <p:spPr bwMode="auto">
          <a:xfrm rot="5400000">
            <a:off x="5944393" y="3961607"/>
            <a:ext cx="457041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ounded Rectangle 48"/>
          <p:cNvSpPr/>
          <p:nvPr/>
        </p:nvSpPr>
        <p:spPr bwMode="auto">
          <a:xfrm>
            <a:off x="1905000" y="838200"/>
            <a:ext cx="6934200" cy="838200"/>
          </a:xfrm>
          <a:prstGeom prst="roundRect">
            <a:avLst/>
          </a:prstGeom>
          <a:solidFill>
            <a:schemeClr val="accent3">
              <a:lumMod val="95000"/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</a:rPr>
              <a:t>			BIOS/ARM </a:t>
            </a:r>
            <a:r>
              <a:rPr lang="en-US" sz="1800" dirty="0">
                <a:latin typeface="+mn-lt"/>
              </a:rPr>
              <a:t>Core</a:t>
            </a:r>
          </a:p>
        </p:txBody>
      </p:sp>
      <p:sp>
        <p:nvSpPr>
          <p:cNvPr id="106500" name="Rounded Rectangle 11"/>
          <p:cNvSpPr>
            <a:spLocks noChangeArrowheads="1"/>
          </p:cNvSpPr>
          <p:nvPr/>
        </p:nvSpPr>
        <p:spPr bwMode="auto">
          <a:xfrm>
            <a:off x="57150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PA LLD</a:t>
            </a:r>
          </a:p>
        </p:txBody>
      </p:sp>
      <p:sp>
        <p:nvSpPr>
          <p:cNvPr id="106501" name="Rounded Rectangle 29"/>
          <p:cNvSpPr>
            <a:spLocks noChangeArrowheads="1"/>
          </p:cNvSpPr>
          <p:nvPr/>
        </p:nvSpPr>
        <p:spPr bwMode="auto">
          <a:xfrm>
            <a:off x="77724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QMSS LLD</a:t>
            </a:r>
          </a:p>
        </p:txBody>
      </p:sp>
      <p:sp>
        <p:nvSpPr>
          <p:cNvPr id="106502" name="Rounded Rectangle 11"/>
          <p:cNvSpPr>
            <a:spLocks noChangeArrowheads="1"/>
          </p:cNvSpPr>
          <p:nvPr/>
        </p:nvSpPr>
        <p:spPr bwMode="auto">
          <a:xfrm>
            <a:off x="46482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NWAL</a:t>
            </a:r>
          </a:p>
        </p:txBody>
      </p:sp>
      <p:sp>
        <p:nvSpPr>
          <p:cNvPr id="106503" name="Rounded Rectangle 11"/>
          <p:cNvSpPr>
            <a:spLocks noChangeArrowheads="1"/>
          </p:cNvSpPr>
          <p:nvPr/>
        </p:nvSpPr>
        <p:spPr bwMode="auto">
          <a:xfrm>
            <a:off x="67818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SA LLD</a:t>
            </a:r>
          </a:p>
        </p:txBody>
      </p:sp>
      <p:cxnSp>
        <p:nvCxnSpPr>
          <p:cNvPr id="106504" name="Straight Arrow Connector 44"/>
          <p:cNvCxnSpPr>
            <a:cxnSpLocks noChangeShapeType="1"/>
          </p:cNvCxnSpPr>
          <p:nvPr/>
        </p:nvCxnSpPr>
        <p:spPr bwMode="auto">
          <a:xfrm rot="10800000">
            <a:off x="3276600" y="2360613"/>
            <a:ext cx="1905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6505" name="Rectangle 35"/>
          <p:cNvSpPr>
            <a:spLocks noChangeArrowheads="1"/>
          </p:cNvSpPr>
          <p:nvPr/>
        </p:nvSpPr>
        <p:spPr bwMode="auto">
          <a:xfrm>
            <a:off x="3581400" y="2057400"/>
            <a:ext cx="1447800" cy="3063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ADD_SP: Dir = TX:</a:t>
            </a:r>
          </a:p>
          <a:p>
            <a:r>
              <a:rPr lang="en-US" sz="800"/>
              <a:t>nwal_setSecPolicy</a:t>
            </a:r>
            <a:endParaRPr lang="en-US" sz="800">
              <a:latin typeface="Arial" charset="0"/>
            </a:endParaRPr>
          </a:p>
        </p:txBody>
      </p:sp>
      <p:cxnSp>
        <p:nvCxnSpPr>
          <p:cNvPr id="106508" name="Straight Arrow Connector 44"/>
          <p:cNvCxnSpPr>
            <a:cxnSpLocks noChangeShapeType="1"/>
          </p:cNvCxnSpPr>
          <p:nvPr/>
        </p:nvCxnSpPr>
        <p:spPr bwMode="auto">
          <a:xfrm rot="10800000">
            <a:off x="3276600" y="4419600"/>
            <a:ext cx="1905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6510" name="Straight Connector 4"/>
          <p:cNvCxnSpPr>
            <a:cxnSpLocks noChangeShapeType="1"/>
          </p:cNvCxnSpPr>
          <p:nvPr/>
        </p:nvCxnSpPr>
        <p:spPr bwMode="auto">
          <a:xfrm rot="5400000">
            <a:off x="28956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6511" name="Straight Connector 4"/>
          <p:cNvCxnSpPr>
            <a:cxnSpLocks noChangeShapeType="1"/>
          </p:cNvCxnSpPr>
          <p:nvPr/>
        </p:nvCxnSpPr>
        <p:spPr bwMode="auto">
          <a:xfrm rot="5400000">
            <a:off x="38862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6512" name="Straight Connector 4"/>
          <p:cNvCxnSpPr>
            <a:cxnSpLocks noChangeShapeType="1"/>
          </p:cNvCxnSpPr>
          <p:nvPr/>
        </p:nvCxnSpPr>
        <p:spPr bwMode="auto">
          <a:xfrm rot="5400000">
            <a:off x="49530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6516" name="Rounded Rectangle 7"/>
          <p:cNvSpPr>
            <a:spLocks noChangeArrowheads="1"/>
          </p:cNvSpPr>
          <p:nvPr/>
        </p:nvSpPr>
        <p:spPr bwMode="auto">
          <a:xfrm>
            <a:off x="2819400" y="1241425"/>
            <a:ext cx="914400" cy="358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 dirty="0" smtClean="0">
                <a:latin typeface="Arial" charset="0"/>
              </a:rPr>
              <a:t>App</a:t>
            </a:r>
            <a:endParaRPr lang="en-US" dirty="0">
              <a:latin typeface="Arial" charset="0"/>
            </a:endParaRPr>
          </a:p>
        </p:txBody>
      </p:sp>
      <p:cxnSp>
        <p:nvCxnSpPr>
          <p:cNvPr id="106517" name="Straight Connector 4"/>
          <p:cNvCxnSpPr>
            <a:cxnSpLocks noChangeShapeType="1"/>
          </p:cNvCxnSpPr>
          <p:nvPr/>
        </p:nvCxnSpPr>
        <p:spPr bwMode="auto">
          <a:xfrm rot="5400000">
            <a:off x="990600" y="3962400"/>
            <a:ext cx="457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Oval 58"/>
          <p:cNvSpPr/>
          <p:nvPr/>
        </p:nvSpPr>
        <p:spPr>
          <a:xfrm>
            <a:off x="3352800" y="41910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8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3352800" y="2133600"/>
            <a:ext cx="2286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7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47" name="Flowchart: Internal Storage 46"/>
          <p:cNvSpPr/>
          <p:nvPr/>
        </p:nvSpPr>
        <p:spPr>
          <a:xfrm>
            <a:off x="4572000" y="3044825"/>
            <a:ext cx="1371600" cy="612775"/>
          </a:xfrm>
          <a:prstGeom prst="flowChartInternalStorag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Store the policy info and link it to SA.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81400" y="4114800"/>
            <a:ext cx="1447800" cy="304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>
                <a:latin typeface="Arial" charset="0"/>
              </a:rPr>
              <a:t>API return with status</a:t>
            </a:r>
            <a:endParaRPr lang="en-US" sz="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NetCP</a:t>
            </a:r>
            <a:r>
              <a:rPr lang="en-US" dirty="0" smtClean="0"/>
              <a:t> (HW,SW) Overview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926" y="1981200"/>
            <a:ext cx="8323674" cy="27631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NWAL Feature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path offload Control configuration</a:t>
            </a:r>
          </a:p>
          <a:p>
            <a:pPr lvl="1"/>
            <a:r>
              <a:rPr lang="en-US" dirty="0" smtClean="0"/>
              <a:t>Blocking / Non Blocking support</a:t>
            </a:r>
          </a:p>
          <a:p>
            <a:pPr lvl="1"/>
            <a:r>
              <a:rPr lang="en-US" dirty="0" smtClean="0"/>
              <a:t>L2: MAC Classification/Lookup</a:t>
            </a:r>
          </a:p>
          <a:p>
            <a:pPr lvl="1"/>
            <a:r>
              <a:rPr lang="en-US" dirty="0" smtClean="0"/>
              <a:t>L3: IP Classification/Lookup</a:t>
            </a:r>
          </a:p>
          <a:p>
            <a:pPr lvl="1"/>
            <a:r>
              <a:rPr lang="en-US" dirty="0" smtClean="0"/>
              <a:t>L4: UCP/TCP/GTPU Lookup</a:t>
            </a:r>
          </a:p>
          <a:p>
            <a:pPr lvl="1"/>
            <a:r>
              <a:rPr lang="en-US" dirty="0" smtClean="0"/>
              <a:t>SA: Crypto offload</a:t>
            </a:r>
          </a:p>
          <a:p>
            <a:pPr lvl="2"/>
            <a:r>
              <a:rPr lang="en-US" dirty="0" smtClean="0"/>
              <a:t>RX Packet In band IPSec traffic</a:t>
            </a:r>
          </a:p>
          <a:p>
            <a:pPr lvl="2"/>
            <a:r>
              <a:rPr lang="en-US" dirty="0" smtClean="0"/>
              <a:t>RX Packet Side band IPSec offload</a:t>
            </a:r>
          </a:p>
          <a:p>
            <a:pPr lvl="1"/>
            <a:r>
              <a:rPr lang="en-US" dirty="0" smtClean="0"/>
              <a:t>IP/UDP Checksum TX and RX</a:t>
            </a:r>
          </a:p>
          <a:p>
            <a:pPr lvl="1"/>
            <a:r>
              <a:rPr lang="en-US" dirty="0" smtClean="0"/>
              <a:t>Routing between PA and SA and EMAC port redirection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 bwMode="auto">
          <a:xfrm>
            <a:off x="2819400" y="1143000"/>
            <a:ext cx="3581400" cy="1143000"/>
          </a:xfrm>
          <a:prstGeom prst="roundRect">
            <a:avLst/>
          </a:prstGeom>
          <a:solidFill>
            <a:schemeClr val="accent3">
              <a:lumMod val="95000"/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</a:rPr>
              <a:t>                    </a:t>
            </a:r>
            <a:r>
              <a:rPr lang="en-US" sz="1800" dirty="0" smtClean="0">
                <a:latin typeface="+mn-lt"/>
              </a:rPr>
              <a:t>BIOS/ARM Core</a:t>
            </a:r>
            <a:endParaRPr lang="en-US" sz="1800" dirty="0">
              <a:latin typeface="+mn-lt"/>
            </a:endParaRPr>
          </a:p>
        </p:txBody>
      </p:sp>
      <p:sp>
        <p:nvSpPr>
          <p:cNvPr id="10137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Data Path Application Initialization</a:t>
            </a:r>
          </a:p>
        </p:txBody>
      </p:sp>
      <p:sp>
        <p:nvSpPr>
          <p:cNvPr id="101378" name="Rounded Rectangle 7"/>
          <p:cNvSpPr>
            <a:spLocks noChangeArrowheads="1"/>
          </p:cNvSpPr>
          <p:nvPr/>
        </p:nvSpPr>
        <p:spPr bwMode="auto">
          <a:xfrm>
            <a:off x="32766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 dirty="0" smtClean="0">
                <a:latin typeface="Arial" charset="0"/>
              </a:rPr>
              <a:t>User Application</a:t>
            </a:r>
            <a:endParaRPr lang="en-US" dirty="0">
              <a:latin typeface="Arial" charset="0"/>
            </a:endParaRPr>
          </a:p>
        </p:txBody>
      </p:sp>
      <p:cxnSp>
        <p:nvCxnSpPr>
          <p:cNvPr id="101379" name="Straight Connector 47"/>
          <p:cNvCxnSpPr>
            <a:cxnSpLocks noChangeShapeType="1"/>
          </p:cNvCxnSpPr>
          <p:nvPr/>
        </p:nvCxnSpPr>
        <p:spPr bwMode="auto">
          <a:xfrm rot="5400000">
            <a:off x="17526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1380" name="Straight Connector 48"/>
          <p:cNvCxnSpPr>
            <a:cxnSpLocks noChangeShapeType="1"/>
          </p:cNvCxnSpPr>
          <p:nvPr/>
        </p:nvCxnSpPr>
        <p:spPr bwMode="auto">
          <a:xfrm rot="5400000">
            <a:off x="35814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1381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4038600"/>
            <a:ext cx="182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1382" name="Rectangle 35"/>
          <p:cNvSpPr>
            <a:spLocks noChangeArrowheads="1"/>
          </p:cNvSpPr>
          <p:nvPr/>
        </p:nvSpPr>
        <p:spPr bwMode="auto">
          <a:xfrm>
            <a:off x="3962400" y="3733800"/>
            <a:ext cx="1371600" cy="381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/>
              <a:t>nwal_getBufferReq()</a:t>
            </a:r>
            <a:endParaRPr lang="en-US" sz="800">
              <a:latin typeface="Arial" charset="0"/>
            </a:endParaRPr>
          </a:p>
        </p:txBody>
      </p:sp>
      <p:sp>
        <p:nvSpPr>
          <p:cNvPr id="101383" name="Rounded Rectangle 11"/>
          <p:cNvSpPr>
            <a:spLocks noChangeArrowheads="1"/>
          </p:cNvSpPr>
          <p:nvPr/>
        </p:nvSpPr>
        <p:spPr bwMode="auto">
          <a:xfrm>
            <a:off x="51054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NWAL</a:t>
            </a:r>
          </a:p>
        </p:txBody>
      </p:sp>
      <p:cxnSp>
        <p:nvCxnSpPr>
          <p:cNvPr id="101385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5565775"/>
            <a:ext cx="182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1386" name="Rectangle 35"/>
          <p:cNvSpPr>
            <a:spLocks noChangeArrowheads="1"/>
          </p:cNvSpPr>
          <p:nvPr/>
        </p:nvSpPr>
        <p:spPr bwMode="auto">
          <a:xfrm>
            <a:off x="3962400" y="5259388"/>
            <a:ext cx="1219200" cy="379412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/>
              <a:t>nwal_start()</a:t>
            </a:r>
            <a:endParaRPr lang="en-US" sz="800">
              <a:latin typeface="Arial" charset="0"/>
            </a:endParaRPr>
          </a:p>
        </p:txBody>
      </p:sp>
      <p:sp>
        <p:nvSpPr>
          <p:cNvPr id="117" name="Left Brace 116"/>
          <p:cNvSpPr/>
          <p:nvPr/>
        </p:nvSpPr>
        <p:spPr>
          <a:xfrm>
            <a:off x="3352800" y="2362200"/>
            <a:ext cx="152400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8" name="Left Brace 117"/>
          <p:cNvSpPr/>
          <p:nvPr/>
        </p:nvSpPr>
        <p:spPr>
          <a:xfrm>
            <a:off x="3352800" y="3962400"/>
            <a:ext cx="76200" cy="1981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5" name="Oval Callout 64"/>
          <p:cNvSpPr/>
          <p:nvPr/>
        </p:nvSpPr>
        <p:spPr>
          <a:xfrm>
            <a:off x="1219200" y="3430588"/>
            <a:ext cx="1828800" cy="1066800"/>
          </a:xfrm>
          <a:prstGeom prst="wedgeEllipseCallout">
            <a:avLst>
              <a:gd name="adj1" fmla="val 86907"/>
              <a:gd name="adj2" fmla="val 3192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Master Core Only: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Global Resource Initialization at NWAL for 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</a:rPr>
              <a:t>NetCP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 PA/SA and common Queues</a:t>
            </a:r>
          </a:p>
        </p:txBody>
      </p:sp>
      <p:sp>
        <p:nvSpPr>
          <p:cNvPr id="101390" name="Oval Callout 65"/>
          <p:cNvSpPr>
            <a:spLocks noChangeArrowheads="1"/>
          </p:cNvSpPr>
          <p:nvPr/>
        </p:nvSpPr>
        <p:spPr bwMode="auto">
          <a:xfrm>
            <a:off x="914400" y="4800600"/>
            <a:ext cx="1600200" cy="766763"/>
          </a:xfrm>
          <a:prstGeom prst="wedgeEllipseCallout">
            <a:avLst>
              <a:gd name="adj1" fmla="val 126324"/>
              <a:gd name="adj2" fmla="val 52745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/>
              <a:t>For each proc</a:t>
            </a:r>
            <a:endParaRPr lang="en-US" dirty="0"/>
          </a:p>
          <a:p>
            <a:pPr algn="ctr"/>
            <a:r>
              <a:rPr lang="en-US" dirty="0"/>
              <a:t>Initializes local per core resources</a:t>
            </a:r>
          </a:p>
        </p:txBody>
      </p:sp>
      <p:cxnSp>
        <p:nvCxnSpPr>
          <p:cNvPr id="101391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4267200"/>
            <a:ext cx="182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1392" name="Rectangle 35"/>
          <p:cNvSpPr>
            <a:spLocks noChangeArrowheads="1"/>
          </p:cNvSpPr>
          <p:nvPr/>
        </p:nvSpPr>
        <p:spPr bwMode="auto">
          <a:xfrm>
            <a:off x="4038600" y="4040188"/>
            <a:ext cx="1371600" cy="381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/>
              <a:t>nwal_create()</a:t>
            </a:r>
            <a:endParaRPr lang="en-US" sz="800">
              <a:latin typeface="Arial" charset="0"/>
            </a:endParaRPr>
          </a:p>
        </p:txBody>
      </p:sp>
      <p:sp>
        <p:nvSpPr>
          <p:cNvPr id="101395" name="Oval Callout 70"/>
          <p:cNvSpPr>
            <a:spLocks noChangeArrowheads="1"/>
          </p:cNvSpPr>
          <p:nvPr/>
        </p:nvSpPr>
        <p:spPr bwMode="auto">
          <a:xfrm>
            <a:off x="1371600" y="2663825"/>
            <a:ext cx="1676400" cy="612775"/>
          </a:xfrm>
          <a:prstGeom prst="wedgeEllipseCallout">
            <a:avLst>
              <a:gd name="adj1" fmla="val 86269"/>
              <a:gd name="adj2" fmla="val 52852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System initialization: QMSS/CPPI/Switch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 bwMode="auto">
          <a:xfrm>
            <a:off x="2362200" y="1143000"/>
            <a:ext cx="6400800" cy="1143000"/>
          </a:xfrm>
          <a:prstGeom prst="roundRect">
            <a:avLst/>
          </a:prstGeom>
          <a:solidFill>
            <a:schemeClr val="accent3">
              <a:lumMod val="95000"/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</a:rPr>
              <a:t>                                   BIOS/ARM Cores</a:t>
            </a:r>
            <a:endParaRPr lang="en-US" sz="1800" dirty="0">
              <a:latin typeface="+mn-lt"/>
            </a:endParaRPr>
          </a:p>
        </p:txBody>
      </p:sp>
      <p:sp>
        <p:nvSpPr>
          <p:cNvPr id="10240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7921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Interface address Configuration: Blocking</a:t>
            </a:r>
          </a:p>
        </p:txBody>
      </p:sp>
      <p:sp>
        <p:nvSpPr>
          <p:cNvPr id="102405" name="Rounded Rectangle 7"/>
          <p:cNvSpPr>
            <a:spLocks noChangeArrowheads="1"/>
          </p:cNvSpPr>
          <p:nvPr/>
        </p:nvSpPr>
        <p:spPr bwMode="auto">
          <a:xfrm>
            <a:off x="32766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 dirty="0" smtClean="0">
                <a:latin typeface="Arial" charset="0"/>
              </a:rPr>
              <a:t>User Application</a:t>
            </a:r>
            <a:endParaRPr lang="en-US" dirty="0">
              <a:latin typeface="Arial" charset="0"/>
            </a:endParaRPr>
          </a:p>
        </p:txBody>
      </p:sp>
      <p:sp>
        <p:nvSpPr>
          <p:cNvPr id="102406" name="Rounded Rectangle 11"/>
          <p:cNvSpPr>
            <a:spLocks noChangeArrowheads="1"/>
          </p:cNvSpPr>
          <p:nvPr/>
        </p:nvSpPr>
        <p:spPr bwMode="auto">
          <a:xfrm>
            <a:off x="64770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PA LLD</a:t>
            </a:r>
          </a:p>
        </p:txBody>
      </p:sp>
      <p:cxnSp>
        <p:nvCxnSpPr>
          <p:cNvPr id="102409" name="Straight Arrow Connector 23"/>
          <p:cNvCxnSpPr>
            <a:cxnSpLocks noChangeShapeType="1"/>
          </p:cNvCxnSpPr>
          <p:nvPr/>
        </p:nvCxnSpPr>
        <p:spPr bwMode="auto">
          <a:xfrm>
            <a:off x="5562600" y="3124200"/>
            <a:ext cx="2438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410" name="Rectangle 24"/>
          <p:cNvSpPr>
            <a:spLocks noChangeArrowheads="1"/>
          </p:cNvSpPr>
          <p:nvPr/>
        </p:nvSpPr>
        <p:spPr bwMode="auto">
          <a:xfrm>
            <a:off x="5791200" y="2895600"/>
            <a:ext cx="1143000" cy="152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Qmss_queuePush()</a:t>
            </a:r>
            <a:endParaRPr lang="en-US" sz="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02411" name="Rounded Rectangle 29"/>
          <p:cNvSpPr>
            <a:spLocks noChangeArrowheads="1"/>
          </p:cNvSpPr>
          <p:nvPr/>
        </p:nvSpPr>
        <p:spPr bwMode="auto">
          <a:xfrm>
            <a:off x="75438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QMSS LLD</a:t>
            </a:r>
          </a:p>
        </p:txBody>
      </p:sp>
      <p:cxnSp>
        <p:nvCxnSpPr>
          <p:cNvPr id="102412" name="Straight Connector 47"/>
          <p:cNvCxnSpPr>
            <a:cxnSpLocks noChangeShapeType="1"/>
          </p:cNvCxnSpPr>
          <p:nvPr/>
        </p:nvCxnSpPr>
        <p:spPr bwMode="auto">
          <a:xfrm rot="5400000">
            <a:off x="17526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13" name="Straight Connector 48"/>
          <p:cNvCxnSpPr>
            <a:cxnSpLocks noChangeShapeType="1"/>
          </p:cNvCxnSpPr>
          <p:nvPr/>
        </p:nvCxnSpPr>
        <p:spPr bwMode="auto">
          <a:xfrm rot="5400000">
            <a:off x="35814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14" name="Straight Connector 49"/>
          <p:cNvCxnSpPr>
            <a:cxnSpLocks noChangeShapeType="1"/>
          </p:cNvCxnSpPr>
          <p:nvPr/>
        </p:nvCxnSpPr>
        <p:spPr bwMode="auto">
          <a:xfrm rot="5400000">
            <a:off x="49530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15" name="Straight Connector 50"/>
          <p:cNvCxnSpPr>
            <a:cxnSpLocks noChangeShapeType="1"/>
          </p:cNvCxnSpPr>
          <p:nvPr/>
        </p:nvCxnSpPr>
        <p:spPr bwMode="auto">
          <a:xfrm rot="5400000">
            <a:off x="60198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416" name="Straight Arrow Connector 32"/>
          <p:cNvCxnSpPr>
            <a:cxnSpLocks noChangeShapeType="1"/>
          </p:cNvCxnSpPr>
          <p:nvPr/>
        </p:nvCxnSpPr>
        <p:spPr bwMode="auto">
          <a:xfrm>
            <a:off x="3733800" y="3886200"/>
            <a:ext cx="182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cxnSp>
        <p:nvCxnSpPr>
          <p:cNvPr id="102417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2667000"/>
            <a:ext cx="182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2418" name="Rectangle 35"/>
          <p:cNvSpPr>
            <a:spLocks noChangeArrowheads="1"/>
          </p:cNvSpPr>
          <p:nvPr/>
        </p:nvSpPr>
        <p:spPr bwMode="auto">
          <a:xfrm>
            <a:off x="3962400" y="2362200"/>
            <a:ext cx="1371600" cy="381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/>
              <a:t>Configure Local MAC:</a:t>
            </a:r>
          </a:p>
          <a:p>
            <a:r>
              <a:rPr lang="en-US" sz="800" dirty="0" err="1" smtClean="0"/>
              <a:t>nwal_SetMacIface</a:t>
            </a:r>
            <a:endParaRPr lang="en-US" sz="800" dirty="0"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810000" y="2438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2" name="Oval 41"/>
          <p:cNvSpPr/>
          <p:nvPr/>
        </p:nvSpPr>
        <p:spPr>
          <a:xfrm>
            <a:off x="5638800" y="2895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3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102422" name="Rounded Rectangle 11"/>
          <p:cNvSpPr>
            <a:spLocks noChangeArrowheads="1"/>
          </p:cNvSpPr>
          <p:nvPr/>
        </p:nvSpPr>
        <p:spPr bwMode="auto">
          <a:xfrm>
            <a:off x="51054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NWAL</a:t>
            </a:r>
          </a:p>
        </p:txBody>
      </p:sp>
      <p:cxnSp>
        <p:nvCxnSpPr>
          <p:cNvPr id="102424" name="Straight Arrow Connector 44"/>
          <p:cNvCxnSpPr>
            <a:cxnSpLocks noChangeShapeType="1"/>
          </p:cNvCxnSpPr>
          <p:nvPr/>
        </p:nvCxnSpPr>
        <p:spPr bwMode="auto">
          <a:xfrm rot="10800000">
            <a:off x="5562600" y="2819400"/>
            <a:ext cx="1371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2425" name="Rectangle 35"/>
          <p:cNvSpPr>
            <a:spLocks noChangeArrowheads="1"/>
          </p:cNvSpPr>
          <p:nvPr/>
        </p:nvSpPr>
        <p:spPr bwMode="auto">
          <a:xfrm>
            <a:off x="5867400" y="2590800"/>
            <a:ext cx="8382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Pa_addMac()</a:t>
            </a:r>
          </a:p>
        </p:txBody>
      </p:sp>
      <p:sp>
        <p:nvSpPr>
          <p:cNvPr id="53" name="Oval 52"/>
          <p:cNvSpPr/>
          <p:nvPr/>
        </p:nvSpPr>
        <p:spPr>
          <a:xfrm>
            <a:off x="5638800" y="2590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2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102427" name="Straight Arrow Connector 23"/>
          <p:cNvCxnSpPr>
            <a:cxnSpLocks noChangeShapeType="1"/>
          </p:cNvCxnSpPr>
          <p:nvPr/>
        </p:nvCxnSpPr>
        <p:spPr bwMode="auto">
          <a:xfrm>
            <a:off x="5562600" y="3427413"/>
            <a:ext cx="2438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428" name="Rectangle 24"/>
          <p:cNvSpPr>
            <a:spLocks noChangeArrowheads="1"/>
          </p:cNvSpPr>
          <p:nvPr/>
        </p:nvSpPr>
        <p:spPr bwMode="auto">
          <a:xfrm>
            <a:off x="5791200" y="3198813"/>
            <a:ext cx="1143000" cy="152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Qmss_queuePop()</a:t>
            </a:r>
            <a:endParaRPr lang="en-US" sz="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5638800" y="319881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4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102430" name="Straight Arrow Connector 44"/>
          <p:cNvCxnSpPr>
            <a:cxnSpLocks noChangeShapeType="1"/>
          </p:cNvCxnSpPr>
          <p:nvPr/>
        </p:nvCxnSpPr>
        <p:spPr bwMode="auto">
          <a:xfrm rot="10800000">
            <a:off x="5562600" y="3732213"/>
            <a:ext cx="1371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2431" name="Rectangle 35"/>
          <p:cNvSpPr>
            <a:spLocks noChangeArrowheads="1"/>
          </p:cNvSpPr>
          <p:nvPr/>
        </p:nvSpPr>
        <p:spPr bwMode="auto">
          <a:xfrm>
            <a:off x="5791200" y="3503613"/>
            <a:ext cx="10668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Pa_forwardResult()</a:t>
            </a:r>
          </a:p>
        </p:txBody>
      </p:sp>
      <p:sp>
        <p:nvSpPr>
          <p:cNvPr id="83" name="Oval 82"/>
          <p:cNvSpPr/>
          <p:nvPr/>
        </p:nvSpPr>
        <p:spPr>
          <a:xfrm>
            <a:off x="5638800" y="3505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5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3886200" y="3657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6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102440" name="Straight Arrow Connector 23"/>
          <p:cNvCxnSpPr>
            <a:cxnSpLocks noChangeShapeType="1"/>
          </p:cNvCxnSpPr>
          <p:nvPr/>
        </p:nvCxnSpPr>
        <p:spPr bwMode="auto">
          <a:xfrm>
            <a:off x="5562600" y="4954588"/>
            <a:ext cx="2438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441" name="Rectangle 24"/>
          <p:cNvSpPr>
            <a:spLocks noChangeArrowheads="1"/>
          </p:cNvSpPr>
          <p:nvPr/>
        </p:nvSpPr>
        <p:spPr bwMode="auto">
          <a:xfrm>
            <a:off x="5791200" y="4725988"/>
            <a:ext cx="1143000" cy="152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Qmss_queuePush()</a:t>
            </a:r>
            <a:endParaRPr lang="en-US" sz="800">
              <a:solidFill>
                <a:srgbClr val="0000FF"/>
              </a:solidFill>
              <a:latin typeface="Arial" charset="0"/>
            </a:endParaRPr>
          </a:p>
        </p:txBody>
      </p:sp>
      <p:cxnSp>
        <p:nvCxnSpPr>
          <p:cNvPr id="102442" name="Straight Arrow Connector 32"/>
          <p:cNvCxnSpPr>
            <a:cxnSpLocks noChangeShapeType="1"/>
          </p:cNvCxnSpPr>
          <p:nvPr/>
        </p:nvCxnSpPr>
        <p:spPr bwMode="auto">
          <a:xfrm>
            <a:off x="3733800" y="5716588"/>
            <a:ext cx="1828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cxnSp>
        <p:nvCxnSpPr>
          <p:cNvPr id="102443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4497388"/>
            <a:ext cx="1828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2444" name="Rectangle 35"/>
          <p:cNvSpPr>
            <a:spLocks noChangeArrowheads="1"/>
          </p:cNvSpPr>
          <p:nvPr/>
        </p:nvSpPr>
        <p:spPr bwMode="auto">
          <a:xfrm>
            <a:off x="3962400" y="4191000"/>
            <a:ext cx="1219200" cy="37941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/>
              <a:t>Configure Local IP</a:t>
            </a:r>
          </a:p>
          <a:p>
            <a:r>
              <a:rPr lang="en-US" sz="800" dirty="0" err="1" smtClean="0"/>
              <a:t>nwal_SetIPAddr</a:t>
            </a:r>
            <a:endParaRPr lang="en-US" sz="800" dirty="0">
              <a:latin typeface="Arial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810000" y="4268788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1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638800" y="4724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3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102448" name="Straight Arrow Connector 44"/>
          <p:cNvCxnSpPr>
            <a:cxnSpLocks noChangeShapeType="1"/>
          </p:cNvCxnSpPr>
          <p:nvPr/>
        </p:nvCxnSpPr>
        <p:spPr bwMode="auto">
          <a:xfrm rot="10800000">
            <a:off x="5562600" y="4649788"/>
            <a:ext cx="1371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2449" name="Rectangle 35"/>
          <p:cNvSpPr>
            <a:spLocks noChangeArrowheads="1"/>
          </p:cNvSpPr>
          <p:nvPr/>
        </p:nvSpPr>
        <p:spPr bwMode="auto">
          <a:xfrm>
            <a:off x="5867400" y="4421188"/>
            <a:ext cx="8382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Pa_addIP()</a:t>
            </a:r>
          </a:p>
        </p:txBody>
      </p:sp>
      <p:sp>
        <p:nvSpPr>
          <p:cNvPr id="105" name="Oval 104"/>
          <p:cNvSpPr/>
          <p:nvPr/>
        </p:nvSpPr>
        <p:spPr>
          <a:xfrm>
            <a:off x="5638800" y="4421188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2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102451" name="Straight Arrow Connector 23"/>
          <p:cNvCxnSpPr>
            <a:cxnSpLocks noChangeShapeType="1"/>
          </p:cNvCxnSpPr>
          <p:nvPr/>
        </p:nvCxnSpPr>
        <p:spPr bwMode="auto">
          <a:xfrm>
            <a:off x="5562600" y="5257800"/>
            <a:ext cx="2438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452" name="Rectangle 24"/>
          <p:cNvSpPr>
            <a:spLocks noChangeArrowheads="1"/>
          </p:cNvSpPr>
          <p:nvPr/>
        </p:nvSpPr>
        <p:spPr bwMode="auto">
          <a:xfrm>
            <a:off x="5791200" y="5029200"/>
            <a:ext cx="1143000" cy="152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Qmss_queuePop()</a:t>
            </a:r>
            <a:endParaRPr lang="en-US" sz="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638800" y="5029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4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102454" name="Straight Arrow Connector 44"/>
          <p:cNvCxnSpPr>
            <a:cxnSpLocks noChangeShapeType="1"/>
          </p:cNvCxnSpPr>
          <p:nvPr/>
        </p:nvCxnSpPr>
        <p:spPr bwMode="auto">
          <a:xfrm rot="10800000">
            <a:off x="5562600" y="5562600"/>
            <a:ext cx="1371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2455" name="Rectangle 35"/>
          <p:cNvSpPr>
            <a:spLocks noChangeArrowheads="1"/>
          </p:cNvSpPr>
          <p:nvPr/>
        </p:nvSpPr>
        <p:spPr bwMode="auto">
          <a:xfrm>
            <a:off x="5791200" y="5334000"/>
            <a:ext cx="10668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Pa_forwardResult()</a:t>
            </a:r>
          </a:p>
        </p:txBody>
      </p:sp>
      <p:sp>
        <p:nvSpPr>
          <p:cNvPr id="111" name="Oval 110"/>
          <p:cNvSpPr/>
          <p:nvPr/>
        </p:nvSpPr>
        <p:spPr>
          <a:xfrm>
            <a:off x="5638800" y="5335588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5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3886200" y="5487988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6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117" name="Left Brace 116"/>
          <p:cNvSpPr/>
          <p:nvPr/>
        </p:nvSpPr>
        <p:spPr>
          <a:xfrm>
            <a:off x="3124200" y="2362200"/>
            <a:ext cx="152400" cy="1752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8" name="Left Brace 117"/>
          <p:cNvSpPr/>
          <p:nvPr/>
        </p:nvSpPr>
        <p:spPr>
          <a:xfrm>
            <a:off x="3124200" y="4191000"/>
            <a:ext cx="152400" cy="1752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5" name="Oval Callout 64"/>
          <p:cNvSpPr/>
          <p:nvPr/>
        </p:nvSpPr>
        <p:spPr>
          <a:xfrm>
            <a:off x="1905000" y="2590800"/>
            <a:ext cx="914400" cy="612775"/>
          </a:xfrm>
          <a:prstGeom prst="wedgeEllipseCallout">
            <a:avLst>
              <a:gd name="adj1" fmla="val 78157"/>
              <a:gd name="adj2" fmla="val 5647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Add MAC</a:t>
            </a:r>
          </a:p>
        </p:txBody>
      </p:sp>
      <p:sp>
        <p:nvSpPr>
          <p:cNvPr id="102463" name="Oval Callout 65"/>
          <p:cNvSpPr>
            <a:spLocks noChangeArrowheads="1"/>
          </p:cNvSpPr>
          <p:nvPr/>
        </p:nvSpPr>
        <p:spPr bwMode="auto">
          <a:xfrm>
            <a:off x="1905000" y="4419600"/>
            <a:ext cx="1295400" cy="612775"/>
          </a:xfrm>
          <a:prstGeom prst="wedgeEllipseCallout">
            <a:avLst>
              <a:gd name="adj1" fmla="val 40440"/>
              <a:gd name="adj2" fmla="val 56477"/>
            </a:avLst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Add IP</a:t>
            </a:r>
          </a:p>
        </p:txBody>
      </p:sp>
      <p:sp>
        <p:nvSpPr>
          <p:cNvPr id="52" name="Rectangle 35"/>
          <p:cNvSpPr>
            <a:spLocks noChangeArrowheads="1"/>
          </p:cNvSpPr>
          <p:nvPr/>
        </p:nvSpPr>
        <p:spPr bwMode="auto">
          <a:xfrm>
            <a:off x="4038600" y="3581400"/>
            <a:ext cx="1447800" cy="304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>
                <a:latin typeface="Arial" charset="0"/>
              </a:rPr>
              <a:t>API return with status</a:t>
            </a:r>
            <a:endParaRPr lang="en-US" sz="800" dirty="0">
              <a:latin typeface="Arial" charset="0"/>
            </a:endParaRPr>
          </a:p>
        </p:txBody>
      </p:sp>
      <p:sp>
        <p:nvSpPr>
          <p:cNvPr id="54" name="Rectangle 35"/>
          <p:cNvSpPr>
            <a:spLocks noChangeArrowheads="1"/>
          </p:cNvSpPr>
          <p:nvPr/>
        </p:nvSpPr>
        <p:spPr bwMode="auto">
          <a:xfrm>
            <a:off x="4038600" y="5410200"/>
            <a:ext cx="1447800" cy="304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>
                <a:latin typeface="Arial" charset="0"/>
              </a:rPr>
              <a:t>API return with status</a:t>
            </a:r>
            <a:endParaRPr lang="en-US" sz="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 bwMode="auto">
          <a:xfrm>
            <a:off x="2133600" y="1143000"/>
            <a:ext cx="6629400" cy="1143000"/>
          </a:xfrm>
          <a:prstGeom prst="roundRect">
            <a:avLst/>
          </a:prstGeom>
          <a:solidFill>
            <a:schemeClr val="accent3">
              <a:lumMod val="95000"/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</a:rPr>
              <a:t>			BIOS/ARM </a:t>
            </a:r>
            <a:r>
              <a:rPr lang="en-US" sz="1800" dirty="0">
                <a:latin typeface="+mn-lt"/>
              </a:rPr>
              <a:t>Core</a:t>
            </a:r>
          </a:p>
        </p:txBody>
      </p:sp>
      <p:sp>
        <p:nvSpPr>
          <p:cNvPr id="107522" name="Title 1"/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L4 Connection setup: RX/  TX[Optional]</a:t>
            </a:r>
          </a:p>
        </p:txBody>
      </p:sp>
      <p:sp>
        <p:nvSpPr>
          <p:cNvPr id="107525" name="Rounded Rectangle 7"/>
          <p:cNvSpPr>
            <a:spLocks noChangeArrowheads="1"/>
          </p:cNvSpPr>
          <p:nvPr/>
        </p:nvSpPr>
        <p:spPr bwMode="auto">
          <a:xfrm>
            <a:off x="32766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 dirty="0" smtClean="0">
                <a:latin typeface="Arial" charset="0"/>
              </a:rPr>
              <a:t>User Application</a:t>
            </a:r>
            <a:endParaRPr lang="en-US" dirty="0">
              <a:latin typeface="Arial" charset="0"/>
            </a:endParaRPr>
          </a:p>
        </p:txBody>
      </p:sp>
      <p:sp>
        <p:nvSpPr>
          <p:cNvPr id="107526" name="Rounded Rectangle 11"/>
          <p:cNvSpPr>
            <a:spLocks noChangeArrowheads="1"/>
          </p:cNvSpPr>
          <p:nvPr/>
        </p:nvSpPr>
        <p:spPr bwMode="auto">
          <a:xfrm>
            <a:off x="64770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PA LLD</a:t>
            </a:r>
          </a:p>
        </p:txBody>
      </p:sp>
      <p:cxnSp>
        <p:nvCxnSpPr>
          <p:cNvPr id="107528" name="Straight Arrow Connector 23"/>
          <p:cNvCxnSpPr>
            <a:cxnSpLocks noChangeShapeType="1"/>
          </p:cNvCxnSpPr>
          <p:nvPr/>
        </p:nvCxnSpPr>
        <p:spPr bwMode="auto">
          <a:xfrm>
            <a:off x="5562600" y="3962400"/>
            <a:ext cx="2438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7529" name="Rectangle 24"/>
          <p:cNvSpPr>
            <a:spLocks noChangeArrowheads="1"/>
          </p:cNvSpPr>
          <p:nvPr/>
        </p:nvSpPr>
        <p:spPr bwMode="auto">
          <a:xfrm>
            <a:off x="5791200" y="3733800"/>
            <a:ext cx="1143000" cy="152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Qmss_queuePush()</a:t>
            </a:r>
            <a:endParaRPr lang="en-US" sz="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07530" name="Rounded Rectangle 29"/>
          <p:cNvSpPr>
            <a:spLocks noChangeArrowheads="1"/>
          </p:cNvSpPr>
          <p:nvPr/>
        </p:nvSpPr>
        <p:spPr bwMode="auto">
          <a:xfrm>
            <a:off x="75438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QMSS LLD</a:t>
            </a:r>
          </a:p>
        </p:txBody>
      </p:sp>
      <p:cxnSp>
        <p:nvCxnSpPr>
          <p:cNvPr id="107531" name="Straight Connector 47"/>
          <p:cNvCxnSpPr>
            <a:cxnSpLocks noChangeShapeType="1"/>
          </p:cNvCxnSpPr>
          <p:nvPr/>
        </p:nvCxnSpPr>
        <p:spPr bwMode="auto">
          <a:xfrm rot="5400000">
            <a:off x="17526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7532" name="Straight Connector 48"/>
          <p:cNvCxnSpPr>
            <a:cxnSpLocks noChangeShapeType="1"/>
          </p:cNvCxnSpPr>
          <p:nvPr/>
        </p:nvCxnSpPr>
        <p:spPr bwMode="auto">
          <a:xfrm rot="5400000">
            <a:off x="35814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7533" name="Straight Connector 49"/>
          <p:cNvCxnSpPr>
            <a:cxnSpLocks noChangeShapeType="1"/>
          </p:cNvCxnSpPr>
          <p:nvPr/>
        </p:nvCxnSpPr>
        <p:spPr bwMode="auto">
          <a:xfrm rot="5400000">
            <a:off x="49530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7534" name="Straight Connector 50"/>
          <p:cNvCxnSpPr>
            <a:cxnSpLocks noChangeShapeType="1"/>
          </p:cNvCxnSpPr>
          <p:nvPr/>
        </p:nvCxnSpPr>
        <p:spPr bwMode="auto">
          <a:xfrm rot="5400000">
            <a:off x="60198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7535" name="Straight Arrow Connector 32"/>
          <p:cNvCxnSpPr>
            <a:cxnSpLocks noChangeShapeType="1"/>
          </p:cNvCxnSpPr>
          <p:nvPr/>
        </p:nvCxnSpPr>
        <p:spPr bwMode="auto">
          <a:xfrm>
            <a:off x="3733800" y="5713413"/>
            <a:ext cx="1828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cxnSp>
        <p:nvCxnSpPr>
          <p:cNvPr id="107536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3351213"/>
            <a:ext cx="1828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38" name="Oval 37"/>
          <p:cNvSpPr/>
          <p:nvPr/>
        </p:nvSpPr>
        <p:spPr>
          <a:xfrm>
            <a:off x="3810000" y="3048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1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38800" y="37338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3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107540" name="Rounded Rectangle 11"/>
          <p:cNvSpPr>
            <a:spLocks noChangeArrowheads="1"/>
          </p:cNvSpPr>
          <p:nvPr/>
        </p:nvSpPr>
        <p:spPr bwMode="auto">
          <a:xfrm>
            <a:off x="51054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NWAL</a:t>
            </a:r>
          </a:p>
        </p:txBody>
      </p:sp>
      <p:cxnSp>
        <p:nvCxnSpPr>
          <p:cNvPr id="107542" name="Straight Arrow Connector 44"/>
          <p:cNvCxnSpPr>
            <a:cxnSpLocks noChangeShapeType="1"/>
          </p:cNvCxnSpPr>
          <p:nvPr/>
        </p:nvCxnSpPr>
        <p:spPr bwMode="auto">
          <a:xfrm rot="10800000">
            <a:off x="5562600" y="3657600"/>
            <a:ext cx="1371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7543" name="Rectangle 35"/>
          <p:cNvSpPr>
            <a:spLocks noChangeArrowheads="1"/>
          </p:cNvSpPr>
          <p:nvPr/>
        </p:nvSpPr>
        <p:spPr bwMode="auto">
          <a:xfrm>
            <a:off x="5867400" y="3429000"/>
            <a:ext cx="8382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Pa_addPort()</a:t>
            </a:r>
          </a:p>
        </p:txBody>
      </p:sp>
      <p:sp>
        <p:nvSpPr>
          <p:cNvPr id="53" name="Oval 52"/>
          <p:cNvSpPr/>
          <p:nvPr/>
        </p:nvSpPr>
        <p:spPr>
          <a:xfrm>
            <a:off x="5638800" y="3429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2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107545" name="Straight Arrow Connector 23"/>
          <p:cNvCxnSpPr>
            <a:cxnSpLocks noChangeShapeType="1"/>
          </p:cNvCxnSpPr>
          <p:nvPr/>
        </p:nvCxnSpPr>
        <p:spPr bwMode="auto">
          <a:xfrm>
            <a:off x="5562600" y="4265613"/>
            <a:ext cx="2438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7546" name="Rectangle 24"/>
          <p:cNvSpPr>
            <a:spLocks noChangeArrowheads="1"/>
          </p:cNvSpPr>
          <p:nvPr/>
        </p:nvSpPr>
        <p:spPr bwMode="auto">
          <a:xfrm>
            <a:off x="5791200" y="4037013"/>
            <a:ext cx="1143000" cy="1524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Qmss_queuePop()</a:t>
            </a:r>
            <a:endParaRPr lang="en-US" sz="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5638800" y="403701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4</a:t>
            </a:r>
            <a:endParaRPr lang="en-US" sz="800" dirty="0">
              <a:solidFill>
                <a:srgbClr val="0000FF"/>
              </a:solidFill>
            </a:endParaRPr>
          </a:p>
        </p:txBody>
      </p:sp>
      <p:cxnSp>
        <p:nvCxnSpPr>
          <p:cNvPr id="107548" name="Straight Arrow Connector 44"/>
          <p:cNvCxnSpPr>
            <a:cxnSpLocks noChangeShapeType="1"/>
          </p:cNvCxnSpPr>
          <p:nvPr/>
        </p:nvCxnSpPr>
        <p:spPr bwMode="auto">
          <a:xfrm rot="10800000">
            <a:off x="5562600" y="4570413"/>
            <a:ext cx="1371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7549" name="Rectangle 35"/>
          <p:cNvSpPr>
            <a:spLocks noChangeArrowheads="1"/>
          </p:cNvSpPr>
          <p:nvPr/>
        </p:nvSpPr>
        <p:spPr bwMode="auto">
          <a:xfrm>
            <a:off x="5791200" y="4341813"/>
            <a:ext cx="10668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>
                <a:latin typeface="Arial" charset="0"/>
              </a:rPr>
              <a:t>Pa_forwardResult()</a:t>
            </a:r>
          </a:p>
        </p:txBody>
      </p:sp>
      <p:sp>
        <p:nvSpPr>
          <p:cNvPr id="83" name="Oval 82"/>
          <p:cNvSpPr/>
          <p:nvPr/>
        </p:nvSpPr>
        <p:spPr>
          <a:xfrm>
            <a:off x="5638800" y="43434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5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3886200" y="548481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6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107559" name="Rectangle 35"/>
          <p:cNvSpPr>
            <a:spLocks noChangeArrowheads="1"/>
          </p:cNvSpPr>
          <p:nvPr/>
        </p:nvSpPr>
        <p:spPr bwMode="auto">
          <a:xfrm>
            <a:off x="3962400" y="3048000"/>
            <a:ext cx="1600200" cy="381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>
                <a:latin typeface="Arial" charset="0"/>
              </a:rPr>
              <a:t>CREATE_CONNECTION </a:t>
            </a:r>
            <a:r>
              <a:rPr lang="en-US" sz="800" dirty="0" smtClean="0">
                <a:latin typeface="Arial" charset="0"/>
              </a:rPr>
              <a:t>(IP handle</a:t>
            </a:r>
            <a:r>
              <a:rPr lang="en-US" sz="800" dirty="0">
                <a:latin typeface="Arial" charset="0"/>
              </a:rPr>
              <a:t>)</a:t>
            </a:r>
          </a:p>
          <a:p>
            <a:r>
              <a:rPr lang="en-US" sz="800" dirty="0" err="1"/>
              <a:t>nwal_addConn</a:t>
            </a:r>
            <a:r>
              <a:rPr lang="en-US" sz="800" dirty="0"/>
              <a:t>()</a:t>
            </a:r>
            <a:endParaRPr lang="en-US" sz="800" dirty="0">
              <a:latin typeface="Arial" charset="0"/>
            </a:endParaRPr>
          </a:p>
        </p:txBody>
      </p:sp>
      <p:sp>
        <p:nvSpPr>
          <p:cNvPr id="43" name="Flowchart: Internal Storage 42"/>
          <p:cNvSpPr/>
          <p:nvPr/>
        </p:nvSpPr>
        <p:spPr>
          <a:xfrm>
            <a:off x="4800600" y="4724400"/>
            <a:ext cx="1371600" cy="612775"/>
          </a:xfrm>
          <a:prstGeom prst="flowChartInternalStorag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Store the SRC address.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Enable RX flow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114800" y="5410200"/>
            <a:ext cx="1447800" cy="304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>
                <a:latin typeface="Arial" charset="0"/>
              </a:rPr>
              <a:t>API return with status</a:t>
            </a:r>
            <a:endParaRPr lang="en-US" sz="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7921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L4 Connection: TX </a:t>
            </a:r>
            <a:r>
              <a:rPr lang="en-US" sz="3200" dirty="0" err="1" smtClean="0"/>
              <a:t>config</a:t>
            </a:r>
            <a:endParaRPr lang="en-US" sz="3200" dirty="0" smtClean="0"/>
          </a:p>
        </p:txBody>
      </p:sp>
      <p:sp>
        <p:nvSpPr>
          <p:cNvPr id="108549" name="Rounded Rectangle 7"/>
          <p:cNvSpPr>
            <a:spLocks noChangeArrowheads="1"/>
          </p:cNvSpPr>
          <p:nvPr/>
        </p:nvSpPr>
        <p:spPr bwMode="auto">
          <a:xfrm>
            <a:off x="32766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 dirty="0" smtClean="0">
                <a:latin typeface="Arial" charset="0"/>
              </a:rPr>
              <a:t>User App</a:t>
            </a:r>
            <a:endParaRPr lang="en-US" dirty="0">
              <a:latin typeface="Arial" charset="0"/>
            </a:endParaRPr>
          </a:p>
        </p:txBody>
      </p:sp>
      <p:sp>
        <p:nvSpPr>
          <p:cNvPr id="108550" name="Rounded Rectangle 11"/>
          <p:cNvSpPr>
            <a:spLocks noChangeArrowheads="1"/>
          </p:cNvSpPr>
          <p:nvPr/>
        </p:nvSpPr>
        <p:spPr bwMode="auto">
          <a:xfrm>
            <a:off x="64770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PA LLD</a:t>
            </a:r>
          </a:p>
        </p:txBody>
      </p:sp>
      <p:sp>
        <p:nvSpPr>
          <p:cNvPr id="108551" name="Rounded Rectangle 29"/>
          <p:cNvSpPr>
            <a:spLocks noChangeArrowheads="1"/>
          </p:cNvSpPr>
          <p:nvPr/>
        </p:nvSpPr>
        <p:spPr bwMode="auto">
          <a:xfrm>
            <a:off x="75438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QMSS LLD</a:t>
            </a:r>
          </a:p>
        </p:txBody>
      </p:sp>
      <p:cxnSp>
        <p:nvCxnSpPr>
          <p:cNvPr id="108552" name="Straight Connector 47"/>
          <p:cNvCxnSpPr>
            <a:cxnSpLocks noChangeShapeType="1"/>
          </p:cNvCxnSpPr>
          <p:nvPr/>
        </p:nvCxnSpPr>
        <p:spPr bwMode="auto">
          <a:xfrm rot="5400000">
            <a:off x="17526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553" name="Straight Connector 48"/>
          <p:cNvCxnSpPr>
            <a:cxnSpLocks noChangeShapeType="1"/>
          </p:cNvCxnSpPr>
          <p:nvPr/>
        </p:nvCxnSpPr>
        <p:spPr bwMode="auto">
          <a:xfrm rot="5400000">
            <a:off x="35814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554" name="Straight Connector 49"/>
          <p:cNvCxnSpPr>
            <a:cxnSpLocks noChangeShapeType="1"/>
          </p:cNvCxnSpPr>
          <p:nvPr/>
        </p:nvCxnSpPr>
        <p:spPr bwMode="auto">
          <a:xfrm rot="5400000">
            <a:off x="49530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555" name="Straight Connector 50"/>
          <p:cNvCxnSpPr>
            <a:cxnSpLocks noChangeShapeType="1"/>
          </p:cNvCxnSpPr>
          <p:nvPr/>
        </p:nvCxnSpPr>
        <p:spPr bwMode="auto">
          <a:xfrm rot="5400000">
            <a:off x="6019800" y="4114800"/>
            <a:ext cx="396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556" name="Straight Arrow Connector 32"/>
          <p:cNvCxnSpPr>
            <a:cxnSpLocks noChangeShapeType="1"/>
          </p:cNvCxnSpPr>
          <p:nvPr/>
        </p:nvCxnSpPr>
        <p:spPr bwMode="auto">
          <a:xfrm>
            <a:off x="3733800" y="4722813"/>
            <a:ext cx="1828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cxnSp>
        <p:nvCxnSpPr>
          <p:cNvPr id="108557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3581400"/>
            <a:ext cx="182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08558" name="Rectangle 35"/>
          <p:cNvSpPr>
            <a:spLocks noChangeArrowheads="1"/>
          </p:cNvSpPr>
          <p:nvPr/>
        </p:nvSpPr>
        <p:spPr bwMode="auto">
          <a:xfrm>
            <a:off x="3886200" y="3124200"/>
            <a:ext cx="1600200" cy="4587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>
                <a:latin typeface="Arial" charset="0"/>
              </a:rPr>
              <a:t>CONFIGURE_CONNECTION </a:t>
            </a:r>
            <a:r>
              <a:rPr lang="en-US" sz="800" dirty="0" smtClean="0">
                <a:latin typeface="Arial" charset="0"/>
              </a:rPr>
              <a:t>:</a:t>
            </a:r>
            <a:endParaRPr lang="en-US" sz="800" dirty="0">
              <a:latin typeface="Arial" charset="0"/>
            </a:endParaRPr>
          </a:p>
          <a:p>
            <a:r>
              <a:rPr lang="en-US" sz="800" dirty="0" err="1"/>
              <a:t>nwal_cfgConn</a:t>
            </a:r>
            <a:r>
              <a:rPr lang="en-US" sz="800" dirty="0"/>
              <a:t>()</a:t>
            </a:r>
            <a:endParaRPr lang="en-US" sz="800" dirty="0"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810000" y="327501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1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108560" name="Rounded Rectangle 11"/>
          <p:cNvSpPr>
            <a:spLocks noChangeArrowheads="1"/>
          </p:cNvSpPr>
          <p:nvPr/>
        </p:nvSpPr>
        <p:spPr bwMode="auto">
          <a:xfrm>
            <a:off x="51054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NWAL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2590800" y="1143000"/>
            <a:ext cx="6172200" cy="1143000"/>
          </a:xfrm>
          <a:prstGeom prst="roundRect">
            <a:avLst/>
          </a:prstGeom>
          <a:solidFill>
            <a:schemeClr val="accent3">
              <a:lumMod val="95000"/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+mn-lt"/>
              </a:rPr>
              <a:t>			BIOS/ARM </a:t>
            </a:r>
            <a:r>
              <a:rPr lang="en-US" sz="1800" dirty="0">
                <a:latin typeface="+mn-lt"/>
              </a:rPr>
              <a:t>Core</a:t>
            </a:r>
          </a:p>
        </p:txBody>
      </p:sp>
      <p:sp>
        <p:nvSpPr>
          <p:cNvPr id="89" name="Oval 88"/>
          <p:cNvSpPr/>
          <p:nvPr/>
        </p:nvSpPr>
        <p:spPr>
          <a:xfrm>
            <a:off x="3886200" y="4494213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0000FF"/>
                </a:solidFill>
              </a:rPr>
              <a:t>2</a:t>
            </a:r>
            <a:endParaRPr lang="en-US" sz="800" dirty="0">
              <a:solidFill>
                <a:srgbClr val="0000FF"/>
              </a:solidFill>
            </a:endParaRPr>
          </a:p>
        </p:txBody>
      </p:sp>
      <p:sp>
        <p:nvSpPr>
          <p:cNvPr id="44" name="Flowchart: Internal Storage 43"/>
          <p:cNvSpPr/>
          <p:nvPr/>
        </p:nvSpPr>
        <p:spPr>
          <a:xfrm>
            <a:off x="4876800" y="3733800"/>
            <a:ext cx="1371600" cy="612775"/>
          </a:xfrm>
          <a:prstGeom prst="flowChartInternalStorag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Format and store the TX header.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Enable TX flow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191000" y="4419600"/>
            <a:ext cx="1447800" cy="304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>
                <a:latin typeface="Arial" charset="0"/>
              </a:rPr>
              <a:t>API return with status</a:t>
            </a:r>
            <a:endParaRPr lang="en-US" sz="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669" name="Straight Connector 48"/>
          <p:cNvCxnSpPr>
            <a:cxnSpLocks noChangeShapeType="1"/>
          </p:cNvCxnSpPr>
          <p:nvPr/>
        </p:nvCxnSpPr>
        <p:spPr bwMode="auto">
          <a:xfrm>
            <a:off x="5562600" y="2133600"/>
            <a:ext cx="0" cy="2971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ounded Rectangle 48"/>
          <p:cNvSpPr/>
          <p:nvPr/>
        </p:nvSpPr>
        <p:spPr bwMode="auto">
          <a:xfrm>
            <a:off x="2819400" y="1143000"/>
            <a:ext cx="5486400" cy="1143000"/>
          </a:xfrm>
          <a:prstGeom prst="roundRect">
            <a:avLst/>
          </a:prstGeom>
          <a:solidFill>
            <a:schemeClr val="accent3">
              <a:lumMod val="95000"/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</a:rPr>
              <a:t>                    </a:t>
            </a:r>
            <a:r>
              <a:rPr lang="en-US" sz="1800" dirty="0" smtClean="0">
                <a:latin typeface="+mn-lt"/>
              </a:rPr>
              <a:t>BIOS/ARM </a:t>
            </a:r>
            <a:r>
              <a:rPr lang="en-US" sz="1800" dirty="0">
                <a:latin typeface="+mn-lt"/>
              </a:rPr>
              <a:t>Cores</a:t>
            </a:r>
          </a:p>
        </p:txBody>
      </p:sp>
      <p:sp>
        <p:nvSpPr>
          <p:cNvPr id="113666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7921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TX: Data Path Application &lt;-&gt;NWAL</a:t>
            </a:r>
          </a:p>
        </p:txBody>
      </p:sp>
      <p:sp>
        <p:nvSpPr>
          <p:cNvPr id="113667" name="Rounded Rectangle 7"/>
          <p:cNvSpPr>
            <a:spLocks noChangeArrowheads="1"/>
          </p:cNvSpPr>
          <p:nvPr/>
        </p:nvSpPr>
        <p:spPr bwMode="auto">
          <a:xfrm>
            <a:off x="32766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Application</a:t>
            </a:r>
          </a:p>
        </p:txBody>
      </p:sp>
      <p:cxnSp>
        <p:nvCxnSpPr>
          <p:cNvPr id="113668" name="Straight Connector 47"/>
          <p:cNvCxnSpPr>
            <a:cxnSpLocks noChangeShapeType="1"/>
          </p:cNvCxnSpPr>
          <p:nvPr/>
        </p:nvCxnSpPr>
        <p:spPr bwMode="auto">
          <a:xfrm>
            <a:off x="3733800" y="2133600"/>
            <a:ext cx="0" cy="2971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3670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2741611"/>
            <a:ext cx="182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13671" name="Rectangle 35"/>
          <p:cNvSpPr>
            <a:spLocks noChangeArrowheads="1"/>
          </p:cNvSpPr>
          <p:nvPr/>
        </p:nvSpPr>
        <p:spPr bwMode="auto">
          <a:xfrm>
            <a:off x="3810000" y="2286000"/>
            <a:ext cx="1676400" cy="381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/>
              <a:t>Transmit packet with header from App. </a:t>
            </a:r>
          </a:p>
          <a:p>
            <a:r>
              <a:rPr lang="en-US" sz="800" dirty="0" err="1" smtClean="0"/>
              <a:t>nwal_sendRaw</a:t>
            </a:r>
            <a:r>
              <a:rPr lang="en-US" sz="800" dirty="0"/>
              <a:t>()</a:t>
            </a:r>
          </a:p>
        </p:txBody>
      </p:sp>
      <p:sp>
        <p:nvSpPr>
          <p:cNvPr id="113672" name="Rounded Rectangle 11"/>
          <p:cNvSpPr>
            <a:spLocks noChangeArrowheads="1"/>
          </p:cNvSpPr>
          <p:nvPr/>
        </p:nvSpPr>
        <p:spPr bwMode="auto">
          <a:xfrm>
            <a:off x="51054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NWAL</a:t>
            </a:r>
          </a:p>
        </p:txBody>
      </p:sp>
      <p:sp>
        <p:nvSpPr>
          <p:cNvPr id="117" name="Left Brace 116"/>
          <p:cNvSpPr/>
          <p:nvPr/>
        </p:nvSpPr>
        <p:spPr>
          <a:xfrm>
            <a:off x="3352800" y="2362200"/>
            <a:ext cx="152400" cy="1752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113681" name="Straight Connector 48"/>
          <p:cNvCxnSpPr>
            <a:cxnSpLocks noChangeShapeType="1"/>
          </p:cNvCxnSpPr>
          <p:nvPr/>
        </p:nvCxnSpPr>
        <p:spPr bwMode="auto">
          <a:xfrm>
            <a:off x="7010400" y="2133600"/>
            <a:ext cx="0" cy="2971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3682" name="Rounded Rectangle 11"/>
          <p:cNvSpPr>
            <a:spLocks noChangeArrowheads="1"/>
          </p:cNvSpPr>
          <p:nvPr/>
        </p:nvSpPr>
        <p:spPr bwMode="auto">
          <a:xfrm>
            <a:off x="65532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Multicore Navigator</a:t>
            </a:r>
          </a:p>
        </p:txBody>
      </p:sp>
      <p:cxnSp>
        <p:nvCxnSpPr>
          <p:cNvPr id="113683" name="Straight Arrow Connector 44"/>
          <p:cNvCxnSpPr>
            <a:cxnSpLocks noChangeShapeType="1"/>
          </p:cNvCxnSpPr>
          <p:nvPr/>
        </p:nvCxnSpPr>
        <p:spPr bwMode="auto">
          <a:xfrm flipH="1" flipV="1">
            <a:off x="5562600" y="2895600"/>
            <a:ext cx="1447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13684" name="Rectangle 35"/>
          <p:cNvSpPr>
            <a:spLocks noChangeArrowheads="1"/>
          </p:cNvSpPr>
          <p:nvPr/>
        </p:nvSpPr>
        <p:spPr bwMode="auto">
          <a:xfrm>
            <a:off x="5562600" y="2514600"/>
            <a:ext cx="1371600" cy="304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/>
              <a:t>Allocate  descriptor. Queue </a:t>
            </a:r>
            <a:r>
              <a:rPr lang="en-US" sz="800" dirty="0"/>
              <a:t>Push to Loopback or ENET</a:t>
            </a:r>
          </a:p>
        </p:txBody>
      </p:sp>
      <p:cxnSp>
        <p:nvCxnSpPr>
          <p:cNvPr id="113685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3352800"/>
            <a:ext cx="182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13686" name="Rectangle 35"/>
          <p:cNvSpPr>
            <a:spLocks noChangeArrowheads="1"/>
          </p:cNvSpPr>
          <p:nvPr/>
        </p:nvSpPr>
        <p:spPr bwMode="auto">
          <a:xfrm>
            <a:off x="3962400" y="3048000"/>
            <a:ext cx="1371600" cy="381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/>
              <a:t>Higher layer transmit</a:t>
            </a:r>
          </a:p>
          <a:p>
            <a:r>
              <a:rPr lang="en-US" sz="800" dirty="0" err="1" smtClean="0"/>
              <a:t>nwal_send</a:t>
            </a:r>
            <a:r>
              <a:rPr lang="en-US" sz="800" dirty="0"/>
              <a:t>()</a:t>
            </a:r>
          </a:p>
        </p:txBody>
      </p:sp>
      <p:cxnSp>
        <p:nvCxnSpPr>
          <p:cNvPr id="113687" name="Straight Arrow Connector 44"/>
          <p:cNvCxnSpPr>
            <a:cxnSpLocks noChangeShapeType="1"/>
          </p:cNvCxnSpPr>
          <p:nvPr/>
        </p:nvCxnSpPr>
        <p:spPr bwMode="auto">
          <a:xfrm flipH="1" flipV="1">
            <a:off x="5562600" y="4418012"/>
            <a:ext cx="1447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13688" name="Rectangle 35"/>
          <p:cNvSpPr>
            <a:spLocks noChangeArrowheads="1"/>
          </p:cNvSpPr>
          <p:nvPr/>
        </p:nvSpPr>
        <p:spPr bwMode="auto">
          <a:xfrm>
            <a:off x="5562600" y="3048000"/>
            <a:ext cx="1447800" cy="14493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smtClean="0"/>
              <a:t>Optional: </a:t>
            </a:r>
          </a:p>
          <a:p>
            <a:pPr>
              <a:buFont typeface="Arial" pitchFamily="34" charset="0"/>
              <a:buChar char="•"/>
            </a:pPr>
            <a:r>
              <a:rPr lang="en-US" sz="800" dirty="0" smtClean="0"/>
              <a:t>Insert Protocol  headers     MAC/I[IPSec]/IP/UDP. </a:t>
            </a:r>
          </a:p>
          <a:p>
            <a:pPr>
              <a:buFont typeface="Arial" pitchFamily="34" charset="0"/>
              <a:buChar char="•"/>
            </a:pPr>
            <a:r>
              <a:rPr lang="en-US" sz="800" dirty="0" smtClean="0"/>
              <a:t>Prepare command label for TX offload:</a:t>
            </a:r>
          </a:p>
          <a:p>
            <a:pPr>
              <a:buFontTx/>
              <a:buChar char="-"/>
            </a:pPr>
            <a:r>
              <a:rPr lang="en-US" sz="800" dirty="0" smtClean="0"/>
              <a:t>- IP/UDP checksum</a:t>
            </a:r>
          </a:p>
          <a:p>
            <a:pPr>
              <a:buFontTx/>
              <a:buChar char="-"/>
            </a:pPr>
            <a:r>
              <a:rPr lang="en-US" sz="800" dirty="0" smtClean="0"/>
              <a:t>-Crypto. Encryption/Authentication tag offload</a:t>
            </a:r>
          </a:p>
          <a:p>
            <a:pPr>
              <a:buFontTx/>
              <a:buChar char="-"/>
            </a:pPr>
            <a:r>
              <a:rPr lang="en-US" sz="800" dirty="0" smtClean="0"/>
              <a:t>- Queue </a:t>
            </a:r>
            <a:r>
              <a:rPr lang="en-US" sz="800" dirty="0"/>
              <a:t>Push to </a:t>
            </a:r>
            <a:r>
              <a:rPr lang="en-US" sz="800" dirty="0" smtClean="0"/>
              <a:t> destination Queue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7921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RX: Data Path Application &lt;-&gt;NWAL</a:t>
            </a:r>
          </a:p>
        </p:txBody>
      </p:sp>
      <p:sp>
        <p:nvSpPr>
          <p:cNvPr id="111619" name="Rounded Rectangle 7"/>
          <p:cNvSpPr>
            <a:spLocks noChangeArrowheads="1"/>
          </p:cNvSpPr>
          <p:nvPr/>
        </p:nvSpPr>
        <p:spPr bwMode="auto">
          <a:xfrm>
            <a:off x="32766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Application</a:t>
            </a:r>
          </a:p>
        </p:txBody>
      </p:sp>
      <p:cxnSp>
        <p:nvCxnSpPr>
          <p:cNvPr id="111620" name="Straight Connector 47"/>
          <p:cNvCxnSpPr>
            <a:cxnSpLocks noChangeShapeType="1"/>
          </p:cNvCxnSpPr>
          <p:nvPr/>
        </p:nvCxnSpPr>
        <p:spPr bwMode="auto">
          <a:xfrm flipH="1">
            <a:off x="3657600" y="2133600"/>
            <a:ext cx="76200" cy="411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1621" name="Straight Connector 48"/>
          <p:cNvCxnSpPr>
            <a:cxnSpLocks noChangeShapeType="1"/>
          </p:cNvCxnSpPr>
          <p:nvPr/>
        </p:nvCxnSpPr>
        <p:spPr bwMode="auto">
          <a:xfrm flipH="1">
            <a:off x="5486400" y="2133600"/>
            <a:ext cx="76200" cy="411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1622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2667000"/>
            <a:ext cx="182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11623" name="Rectangle 35"/>
          <p:cNvSpPr>
            <a:spLocks noChangeArrowheads="1"/>
          </p:cNvSpPr>
          <p:nvPr/>
        </p:nvSpPr>
        <p:spPr bwMode="auto">
          <a:xfrm>
            <a:off x="4038600" y="2362200"/>
            <a:ext cx="1371600" cy="381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err="1" smtClean="0"/>
              <a:t>nwal_pollCtl</a:t>
            </a:r>
            <a:r>
              <a:rPr lang="en-US" sz="800" dirty="0" smtClean="0"/>
              <a:t>( )</a:t>
            </a:r>
            <a:endParaRPr lang="en-US" sz="800" dirty="0"/>
          </a:p>
        </p:txBody>
      </p:sp>
      <p:sp>
        <p:nvSpPr>
          <p:cNvPr id="111624" name="Rounded Rectangle 11"/>
          <p:cNvSpPr>
            <a:spLocks noChangeArrowheads="1"/>
          </p:cNvSpPr>
          <p:nvPr/>
        </p:nvSpPr>
        <p:spPr bwMode="auto">
          <a:xfrm>
            <a:off x="51054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NWAL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2819400" y="1143000"/>
            <a:ext cx="5029200" cy="1143000"/>
          </a:xfrm>
          <a:prstGeom prst="roundRect">
            <a:avLst/>
          </a:prstGeom>
          <a:solidFill>
            <a:schemeClr val="accent3">
              <a:lumMod val="95000"/>
              <a:alpha val="1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+mn-lt"/>
              </a:rPr>
              <a:t>                    </a:t>
            </a:r>
            <a:r>
              <a:rPr lang="en-US" sz="1800" dirty="0" smtClean="0">
                <a:latin typeface="+mn-lt"/>
              </a:rPr>
              <a:t>BIOS/ARM </a:t>
            </a:r>
            <a:r>
              <a:rPr lang="en-US" sz="1800" dirty="0">
                <a:latin typeface="+mn-lt"/>
              </a:rPr>
              <a:t>Cores</a:t>
            </a:r>
          </a:p>
        </p:txBody>
      </p:sp>
      <p:sp>
        <p:nvSpPr>
          <p:cNvPr id="117" name="Left Brace 116"/>
          <p:cNvSpPr/>
          <p:nvPr/>
        </p:nvSpPr>
        <p:spPr>
          <a:xfrm>
            <a:off x="3352800" y="2667000"/>
            <a:ext cx="2286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5" name="Oval Callout 64"/>
          <p:cNvSpPr/>
          <p:nvPr/>
        </p:nvSpPr>
        <p:spPr>
          <a:xfrm>
            <a:off x="1524000" y="3886200"/>
            <a:ext cx="1524000" cy="609600"/>
          </a:xfrm>
          <a:prstGeom prst="wedgeEllipseCallout">
            <a:avLst>
              <a:gd name="adj1" fmla="val 78261"/>
              <a:gd name="adj2" fmla="val 3438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One Callback for group of packets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11632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3046412"/>
            <a:ext cx="1828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1633" name="Rectangle 35"/>
          <p:cNvSpPr>
            <a:spLocks noChangeArrowheads="1"/>
          </p:cNvSpPr>
          <p:nvPr/>
        </p:nvSpPr>
        <p:spPr bwMode="auto">
          <a:xfrm>
            <a:off x="4038600" y="2743200"/>
            <a:ext cx="1371600" cy="381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err="1" smtClean="0"/>
              <a:t>nwal_cmdCallBack</a:t>
            </a:r>
            <a:r>
              <a:rPr lang="en-US" sz="800" dirty="0" smtClean="0"/>
              <a:t>()</a:t>
            </a:r>
            <a:endParaRPr lang="en-US" sz="800" dirty="0">
              <a:latin typeface="Arial" charset="0"/>
            </a:endParaRPr>
          </a:p>
        </p:txBody>
      </p:sp>
      <p:cxnSp>
        <p:nvCxnSpPr>
          <p:cNvPr id="111638" name="Straight Connector 48"/>
          <p:cNvCxnSpPr>
            <a:cxnSpLocks noChangeShapeType="1"/>
          </p:cNvCxnSpPr>
          <p:nvPr/>
        </p:nvCxnSpPr>
        <p:spPr bwMode="auto">
          <a:xfrm>
            <a:off x="7010400" y="2133600"/>
            <a:ext cx="0" cy="411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1639" name="Rounded Rectangle 11"/>
          <p:cNvSpPr>
            <a:spLocks noChangeArrowheads="1"/>
          </p:cNvSpPr>
          <p:nvPr/>
        </p:nvSpPr>
        <p:spPr bwMode="auto">
          <a:xfrm>
            <a:off x="6553200" y="1676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algn="ctr"/>
            <a:r>
              <a:rPr lang="en-US">
                <a:latin typeface="Arial" charset="0"/>
              </a:rPr>
              <a:t>Multicore Navigator</a:t>
            </a:r>
          </a:p>
        </p:txBody>
      </p:sp>
      <p:cxnSp>
        <p:nvCxnSpPr>
          <p:cNvPr id="111640" name="Straight Arrow Connector 44"/>
          <p:cNvCxnSpPr>
            <a:cxnSpLocks noChangeShapeType="1"/>
          </p:cNvCxnSpPr>
          <p:nvPr/>
        </p:nvCxnSpPr>
        <p:spPr bwMode="auto">
          <a:xfrm flipH="1" flipV="1">
            <a:off x="5562600" y="2895600"/>
            <a:ext cx="1447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111641" name="Rectangle 35"/>
          <p:cNvSpPr>
            <a:spLocks noChangeArrowheads="1"/>
          </p:cNvSpPr>
          <p:nvPr/>
        </p:nvSpPr>
        <p:spPr bwMode="auto">
          <a:xfrm>
            <a:off x="5638800" y="2362200"/>
            <a:ext cx="1295400" cy="609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/>
              <a:t>Queue </a:t>
            </a:r>
            <a:r>
              <a:rPr lang="en-US" sz="800" dirty="0" smtClean="0"/>
              <a:t>Pop</a:t>
            </a:r>
          </a:p>
          <a:p>
            <a:r>
              <a:rPr lang="en-US" sz="800" dirty="0" smtClean="0"/>
              <a:t>Retrieve meta data information including channel  handle</a:t>
            </a:r>
            <a:endParaRPr lang="en-US" sz="800" dirty="0"/>
          </a:p>
        </p:txBody>
      </p:sp>
      <p:cxnSp>
        <p:nvCxnSpPr>
          <p:cNvPr id="24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4114800"/>
            <a:ext cx="1828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25" name="Left Brace 24"/>
          <p:cNvSpPr/>
          <p:nvPr/>
        </p:nvSpPr>
        <p:spPr>
          <a:xfrm>
            <a:off x="3352800" y="4114800"/>
            <a:ext cx="228600" cy="609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26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4722812"/>
            <a:ext cx="1828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4038600" y="4419600"/>
            <a:ext cx="1371600" cy="381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err="1" smtClean="0"/>
              <a:t>nwal_rxPktCallBack</a:t>
            </a:r>
            <a:r>
              <a:rPr lang="en-US" sz="800" dirty="0"/>
              <a:t>()</a:t>
            </a:r>
            <a:endParaRPr lang="en-US" sz="800" dirty="0">
              <a:latin typeface="Arial" charset="0"/>
            </a:endParaRPr>
          </a:p>
        </p:txBody>
      </p:sp>
      <p:cxnSp>
        <p:nvCxnSpPr>
          <p:cNvPr id="28" name="Straight Arrow Connector 44"/>
          <p:cNvCxnSpPr>
            <a:cxnSpLocks noChangeShapeType="1"/>
          </p:cNvCxnSpPr>
          <p:nvPr/>
        </p:nvCxnSpPr>
        <p:spPr bwMode="auto">
          <a:xfrm flipH="1" flipV="1">
            <a:off x="5562600" y="4570412"/>
            <a:ext cx="1447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5562600" y="3884612"/>
            <a:ext cx="1295400" cy="685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/>
              <a:t>Queue </a:t>
            </a:r>
            <a:r>
              <a:rPr lang="en-US" sz="800" dirty="0" smtClean="0"/>
              <a:t>Pop</a:t>
            </a:r>
          </a:p>
          <a:p>
            <a:r>
              <a:rPr lang="en-US" sz="800" dirty="0" smtClean="0"/>
              <a:t>Retrieve meta data information: checksum  errors  </a:t>
            </a:r>
            <a:r>
              <a:rPr lang="en-US" sz="800" dirty="0"/>
              <a:t>and </a:t>
            </a:r>
            <a:r>
              <a:rPr lang="en-US" sz="800" dirty="0" smtClean="0"/>
              <a:t>channel  handle</a:t>
            </a:r>
            <a:endParaRPr lang="en-US" sz="800" dirty="0"/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3962400" y="3886200"/>
            <a:ext cx="1371600" cy="381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err="1" smtClean="0"/>
              <a:t>nwal_pollPkt</a:t>
            </a:r>
            <a:r>
              <a:rPr lang="en-US" sz="800" dirty="0" smtClean="0"/>
              <a:t>(,..,. </a:t>
            </a:r>
            <a:r>
              <a:rPr lang="en-US" sz="800" dirty="0" err="1" smtClean="0"/>
              <a:t>maxPkts</a:t>
            </a:r>
            <a:r>
              <a:rPr lang="en-US" sz="800" dirty="0" smtClean="0"/>
              <a:t>,..)</a:t>
            </a:r>
            <a:endParaRPr lang="en-US" sz="800" dirty="0"/>
          </a:p>
        </p:txBody>
      </p:sp>
      <p:cxnSp>
        <p:nvCxnSpPr>
          <p:cNvPr id="31" name="Straight Arrow Connector 44"/>
          <p:cNvCxnSpPr>
            <a:cxnSpLocks noChangeShapeType="1"/>
          </p:cNvCxnSpPr>
          <p:nvPr/>
        </p:nvCxnSpPr>
        <p:spPr bwMode="auto">
          <a:xfrm flipH="1" flipV="1">
            <a:off x="5562600" y="3579812"/>
            <a:ext cx="1447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</p:spPr>
      </p:cxn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5638800" y="2971800"/>
            <a:ext cx="1295400" cy="6111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/>
              <a:t>Queue </a:t>
            </a:r>
            <a:r>
              <a:rPr lang="en-US" sz="800" dirty="0" smtClean="0"/>
              <a:t>Pop</a:t>
            </a:r>
          </a:p>
          <a:p>
            <a:r>
              <a:rPr lang="en-US" sz="800" dirty="0" smtClean="0"/>
              <a:t>Retrieve metadata information including channel handle</a:t>
            </a:r>
            <a:endParaRPr lang="en-US" sz="800" dirty="0"/>
          </a:p>
        </p:txBody>
      </p:sp>
      <p:cxnSp>
        <p:nvCxnSpPr>
          <p:cNvPr id="33" name="Straight Arrow Connector 44"/>
          <p:cNvCxnSpPr>
            <a:cxnSpLocks noChangeShapeType="1"/>
          </p:cNvCxnSpPr>
          <p:nvPr/>
        </p:nvCxnSpPr>
        <p:spPr bwMode="auto">
          <a:xfrm rot="10800000">
            <a:off x="3733800" y="3656012"/>
            <a:ext cx="1828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038600" y="3352800"/>
            <a:ext cx="1371600" cy="381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800" dirty="0" err="1" smtClean="0"/>
              <a:t>nwal_cmdPaStatsReply</a:t>
            </a:r>
            <a:r>
              <a:rPr lang="en-US" sz="800" dirty="0" smtClean="0"/>
              <a:t>()</a:t>
            </a:r>
            <a:endParaRPr lang="en-US" sz="800" dirty="0">
              <a:latin typeface="Arial" charset="0"/>
            </a:endParaRPr>
          </a:p>
        </p:txBody>
      </p:sp>
      <p:sp>
        <p:nvSpPr>
          <p:cNvPr id="35" name="Oval Callout 34"/>
          <p:cNvSpPr/>
          <p:nvPr/>
        </p:nvSpPr>
        <p:spPr>
          <a:xfrm>
            <a:off x="990600" y="2362200"/>
            <a:ext cx="1981200" cy="990600"/>
          </a:xfrm>
          <a:prstGeom prst="wedgeEllipseCallout">
            <a:avLst>
              <a:gd name="adj1" fmla="val 78261"/>
              <a:gd name="adj2" fmla="val 3438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Non blocking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 Callback  with status/results.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Blocking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 API return will indicate results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-Theme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AAAA"/>
      </a:lt1>
      <a:dk2>
        <a:srgbClr val="FFFFFF"/>
      </a:dk2>
      <a:lt2>
        <a:srgbClr val="808080"/>
      </a:lt2>
      <a:accent1>
        <a:srgbClr val="000000"/>
      </a:accent1>
      <a:accent2>
        <a:srgbClr val="AAAAAA"/>
      </a:accent2>
      <a:accent3>
        <a:srgbClr val="D2D2D2"/>
      </a:accent3>
      <a:accent4>
        <a:srgbClr val="000000"/>
      </a:accent4>
      <a:accent5>
        <a:srgbClr val="AAAAAA"/>
      </a:accent5>
      <a:accent6>
        <a:srgbClr val="9A9A9A"/>
      </a:accent6>
      <a:hlink>
        <a:srgbClr val="FF0000"/>
      </a:hlink>
      <a:folHlink>
        <a:srgbClr val="FFFFFF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AAAAAA"/>
        </a:lt1>
        <a:dk2>
          <a:srgbClr val="FFFFFF"/>
        </a:dk2>
        <a:lt2>
          <a:srgbClr val="80808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000000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AAAA"/>
      </a:lt1>
      <a:dk2>
        <a:srgbClr val="FFFFFF"/>
      </a:dk2>
      <a:lt2>
        <a:srgbClr val="808080"/>
      </a:lt2>
      <a:accent1>
        <a:srgbClr val="000000"/>
      </a:accent1>
      <a:accent2>
        <a:srgbClr val="AAAAAA"/>
      </a:accent2>
      <a:accent3>
        <a:srgbClr val="D2D2D2"/>
      </a:accent3>
      <a:accent4>
        <a:srgbClr val="000000"/>
      </a:accent4>
      <a:accent5>
        <a:srgbClr val="AAAAAA"/>
      </a:accent5>
      <a:accent6>
        <a:srgbClr val="9A9A9A"/>
      </a:accent6>
      <a:hlink>
        <a:srgbClr val="FF0000"/>
      </a:hlink>
      <a:folHlink>
        <a:srgbClr val="FFFFFF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AAAAAA"/>
        </a:lt1>
        <a:dk2>
          <a:srgbClr val="FFFFFF"/>
        </a:dk2>
        <a:lt2>
          <a:srgbClr val="80808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000000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AAAAAA"/>
      </a:lt1>
      <a:dk2>
        <a:srgbClr val="FFFFFF"/>
      </a:dk2>
      <a:lt2>
        <a:srgbClr val="808080"/>
      </a:lt2>
      <a:accent1>
        <a:srgbClr val="000000"/>
      </a:accent1>
      <a:accent2>
        <a:srgbClr val="AAAAAA"/>
      </a:accent2>
      <a:accent3>
        <a:srgbClr val="D2D2D2"/>
      </a:accent3>
      <a:accent4>
        <a:srgbClr val="000000"/>
      </a:accent4>
      <a:accent5>
        <a:srgbClr val="AAAAAA"/>
      </a:accent5>
      <a:accent6>
        <a:srgbClr val="9A9A9A"/>
      </a:accent6>
      <a:hlink>
        <a:srgbClr val="FF0000"/>
      </a:hlink>
      <a:folHlink>
        <a:srgbClr val="FFFFFF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ustom Design 1">
        <a:dk1>
          <a:srgbClr val="000000"/>
        </a:dk1>
        <a:lt1>
          <a:srgbClr val="AAAAAA"/>
        </a:lt1>
        <a:dk2>
          <a:srgbClr val="FFFFFF"/>
        </a:dk2>
        <a:lt2>
          <a:srgbClr val="80808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000000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ustom Design">
  <a:themeElements>
    <a:clrScheme name="4_Custom Design 1">
      <a:dk1>
        <a:srgbClr val="000000"/>
      </a:dk1>
      <a:lt1>
        <a:srgbClr val="AAAAAA"/>
      </a:lt1>
      <a:dk2>
        <a:srgbClr val="FFFFFF"/>
      </a:dk2>
      <a:lt2>
        <a:srgbClr val="808080"/>
      </a:lt2>
      <a:accent1>
        <a:srgbClr val="000000"/>
      </a:accent1>
      <a:accent2>
        <a:srgbClr val="AAAAAA"/>
      </a:accent2>
      <a:accent3>
        <a:srgbClr val="D2D2D2"/>
      </a:accent3>
      <a:accent4>
        <a:srgbClr val="000000"/>
      </a:accent4>
      <a:accent5>
        <a:srgbClr val="AAAAAA"/>
      </a:accent5>
      <a:accent6>
        <a:srgbClr val="9A9A9A"/>
      </a:accent6>
      <a:hlink>
        <a:srgbClr val="FF0000"/>
      </a:hlink>
      <a:folHlink>
        <a:srgbClr val="FFFFFF"/>
      </a:folHlink>
    </a:clrScheme>
    <a:fontScheme name="4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Custom Design 1">
        <a:dk1>
          <a:srgbClr val="000000"/>
        </a:dk1>
        <a:lt1>
          <a:srgbClr val="AAAAAA"/>
        </a:lt1>
        <a:dk2>
          <a:srgbClr val="FFFFFF"/>
        </a:dk2>
        <a:lt2>
          <a:srgbClr val="80808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000000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Custom Design">
  <a:themeElements>
    <a:clrScheme name="Custom Design 1">
      <a:dk1>
        <a:srgbClr val="AAAAAA"/>
      </a:dk1>
      <a:lt1>
        <a:srgbClr val="FFFFFF"/>
      </a:lt1>
      <a:dk2>
        <a:srgbClr val="000000"/>
      </a:dk2>
      <a:lt2>
        <a:srgbClr val="FFFFFF"/>
      </a:lt2>
      <a:accent1>
        <a:srgbClr val="AAAAAA"/>
      </a:accent1>
      <a:accent2>
        <a:srgbClr val="FFFFFF"/>
      </a:accent2>
      <a:accent3>
        <a:srgbClr val="AAAAAA"/>
      </a:accent3>
      <a:accent4>
        <a:srgbClr val="DADADA"/>
      </a:accent4>
      <a:accent5>
        <a:srgbClr val="D2D2D2"/>
      </a:accent5>
      <a:accent6>
        <a:srgbClr val="E7E7E7"/>
      </a:accent6>
      <a:hlink>
        <a:srgbClr val="AAAAAA"/>
      </a:hlink>
      <a:folHlink>
        <a:srgbClr val="FF00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Custom Design">
  <a:themeElements>
    <a:clrScheme name="1_Custom Design 1">
      <a:dk1>
        <a:srgbClr val="000000"/>
      </a:dk1>
      <a:lt1>
        <a:srgbClr val="AAAAAA"/>
      </a:lt1>
      <a:dk2>
        <a:srgbClr val="FFFFFF"/>
      </a:dk2>
      <a:lt2>
        <a:srgbClr val="808080"/>
      </a:lt2>
      <a:accent1>
        <a:srgbClr val="000000"/>
      </a:accent1>
      <a:accent2>
        <a:srgbClr val="AAAAAA"/>
      </a:accent2>
      <a:accent3>
        <a:srgbClr val="D2D2D2"/>
      </a:accent3>
      <a:accent4>
        <a:srgbClr val="000000"/>
      </a:accent4>
      <a:accent5>
        <a:srgbClr val="AAAAAA"/>
      </a:accent5>
      <a:accent6>
        <a:srgbClr val="9A9A9A"/>
      </a:accent6>
      <a:hlink>
        <a:srgbClr val="FF0000"/>
      </a:hlink>
      <a:folHlink>
        <a:srgbClr val="FFFFFF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AAAAAA"/>
        </a:lt1>
        <a:dk2>
          <a:srgbClr val="FFFFFF"/>
        </a:dk2>
        <a:lt2>
          <a:srgbClr val="80808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000000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TI-Theme</Template>
  <TotalTime>4633</TotalTime>
  <Words>672</Words>
  <Application>Microsoft Office PowerPoint</Application>
  <PresentationFormat>On-screen Show (4:3)</PresentationFormat>
  <Paragraphs>234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TI-Theme</vt:lpstr>
      <vt:lpstr>1_Custom Design</vt:lpstr>
      <vt:lpstr>2_Custom Design</vt:lpstr>
      <vt:lpstr>3_Custom Design</vt:lpstr>
      <vt:lpstr>4_Custom Design</vt:lpstr>
      <vt:lpstr>FinalPowerpoint</vt:lpstr>
      <vt:lpstr>Custom Design</vt:lpstr>
      <vt:lpstr>5_Custom Design</vt:lpstr>
      <vt:lpstr>NetCP - NWAL API Flow</vt:lpstr>
      <vt:lpstr>NetCP (HW,SW) Overview</vt:lpstr>
      <vt:lpstr>NWAL Feature Overview</vt:lpstr>
      <vt:lpstr>Data Path Application Initialization</vt:lpstr>
      <vt:lpstr>Interface address Configuration: Blocking</vt:lpstr>
      <vt:lpstr>L4 Connection setup: RX/  TX[Optional]</vt:lpstr>
      <vt:lpstr>L4 Connection: TX config</vt:lpstr>
      <vt:lpstr>TX: Data Path Application &lt;-&gt;NWAL</vt:lpstr>
      <vt:lpstr>RX: Data Path Application &lt;-&gt;NWAL</vt:lpstr>
      <vt:lpstr>NWAL Unit test Overview</vt:lpstr>
      <vt:lpstr>Backup Slides</vt:lpstr>
      <vt:lpstr>SP policy offload (RX): (SA Creation)</vt:lpstr>
      <vt:lpstr>SP policy offload (RX): (SP config)</vt:lpstr>
      <vt:lpstr>SP policy offload (TX): (SA Creation)</vt:lpstr>
      <vt:lpstr>SP policy offload (TX): (SP config)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Flow</dc:title>
  <dc:creator>Nambiath, Raghu</dc:creator>
  <cp:lastModifiedBy>Ran Katzur</cp:lastModifiedBy>
  <cp:revision>210</cp:revision>
  <dcterms:created xsi:type="dcterms:W3CDTF">2006-08-16T00:00:00Z</dcterms:created>
  <dcterms:modified xsi:type="dcterms:W3CDTF">2012-05-08T19:12:09Z</dcterms:modified>
</cp:coreProperties>
</file>