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9" r:id="rId2"/>
    <p:sldId id="306" r:id="rId3"/>
    <p:sldId id="308" r:id="rId4"/>
    <p:sldId id="315" r:id="rId5"/>
    <p:sldId id="326" r:id="rId6"/>
    <p:sldId id="302" r:id="rId7"/>
    <p:sldId id="311" r:id="rId8"/>
    <p:sldId id="303" r:id="rId9"/>
    <p:sldId id="310" r:id="rId10"/>
    <p:sldId id="316" r:id="rId11"/>
    <p:sldId id="330" r:id="rId12"/>
    <p:sldId id="328" r:id="rId13"/>
    <p:sldId id="332" r:id="rId14"/>
    <p:sldId id="331" r:id="rId15"/>
    <p:sldId id="318" r:id="rId16"/>
    <p:sldId id="329" r:id="rId17"/>
    <p:sldId id="319" r:id="rId18"/>
    <p:sldId id="320" r:id="rId19"/>
    <p:sldId id="321" r:id="rId20"/>
    <p:sldId id="322" r:id="rId21"/>
    <p:sldId id="323" r:id="rId22"/>
    <p:sldId id="327" r:id="rId23"/>
  </p:sldIdLst>
  <p:sldSz cx="9144000" cy="6858000" type="screen4x3"/>
  <p:notesSz cx="7315200" cy="96012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10" autoAdjust="0"/>
  </p:normalViewPr>
  <p:slideViewPr>
    <p:cSldViewPr>
      <p:cViewPr varScale="1">
        <p:scale>
          <a:sx n="100" d="100"/>
          <a:sy n="100" d="100"/>
        </p:scale>
        <p:origin x="-2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dirty="0"/>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dirty="0"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22</a:t>
            </a:fld>
            <a:endParaRPr lang="en-US" dirty="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r>
              <a:rPr lang="en-US" dirty="0" smtClean="0"/>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dirty="0" smtClean="0"/>
          </a:p>
          <a:p>
            <a:r>
              <a:rPr lang="en-US" dirty="0" smtClean="0"/>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a:t>
            </a:r>
            <a:r>
              <a:rPr lang="en-US" dirty="0" err="1" smtClean="0"/>
              <a:t>SoC.</a:t>
            </a:r>
            <a:r>
              <a:rPr lang="en-US" dirty="0" smtClean="0"/>
              <a:t>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a:xfrm>
            <a:off x="355600" y="6038850"/>
            <a:ext cx="2133600" cy="206375"/>
          </a:xfrm>
          <a:prstGeom prst="rect">
            <a:avLst/>
          </a:prstGeom>
        </p:spPr>
        <p:txBody>
          <a:bodyPr/>
          <a:lstStyle>
            <a:lvl1pPr>
              <a:defRPr/>
            </a:lvl1pPr>
          </a:lstStyle>
          <a:p>
            <a:endParaRPr lang="en-US" dirty="0"/>
          </a:p>
        </p:txBody>
      </p:sp>
      <p:sp>
        <p:nvSpPr>
          <p:cNvPr id="95238" name="Rectangle 6"/>
          <p:cNvSpPr>
            <a:spLocks noGrp="1" noChangeArrowheads="1"/>
          </p:cNvSpPr>
          <p:nvPr>
            <p:ph type="ftr" sz="quarter" idx="3"/>
          </p:nvPr>
        </p:nvSpPr>
        <p:spPr>
          <a:xfrm>
            <a:off x="3114675" y="6038850"/>
            <a:ext cx="2895600" cy="206375"/>
          </a:xfrm>
          <a:prstGeom prst="rect">
            <a:avLst/>
          </a:prstGeom>
        </p:spPr>
        <p:txBody>
          <a:bodyPr/>
          <a:lstStyle>
            <a:lvl1pPr>
              <a:defRPr/>
            </a:lvl1pPr>
          </a:lstStyle>
          <a:p>
            <a:endParaRPr lang="en-US" dirty="0"/>
          </a:p>
        </p:txBody>
      </p:sp>
      <p:sp>
        <p:nvSpPr>
          <p:cNvPr id="95239" name="Rectangle 7"/>
          <p:cNvSpPr>
            <a:spLocks noGrp="1" noChangeArrowheads="1"/>
          </p:cNvSpPr>
          <p:nvPr>
            <p:ph type="sldNum" sz="quarter" idx="4"/>
          </p:nvPr>
        </p:nvSpPr>
        <p:spPr>
          <a:xfrm>
            <a:off x="6642100" y="6038850"/>
            <a:ext cx="2133600" cy="206375"/>
          </a:xfrm>
          <a:prstGeom prst="rect">
            <a:avLst/>
          </a:prstGeom>
        </p:spPr>
        <p:txBody>
          <a:bodyPr/>
          <a:lstStyle>
            <a:lvl1pPr>
              <a:defRPr/>
            </a:lvl1pPr>
          </a:lstStyle>
          <a:p>
            <a:fld id="{56FC269A-F7E0-4809-8C99-2ED4ADF48365}"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dirty="0"/>
          </a:p>
        </p:txBody>
      </p:sp>
      <p:sp>
        <p:nvSpPr>
          <p:cNvPr id="4" name="Date Placeholder 3"/>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642100" y="6038850"/>
            <a:ext cx="2133600" cy="206375"/>
          </a:xfrm>
          <a:prstGeom prst="rect">
            <a:avLst/>
          </a:prstGeom>
        </p:spPr>
        <p:txBody>
          <a:bodyPr/>
          <a:lstStyle>
            <a:lvl1pPr>
              <a:defRPr/>
            </a:lvl1pPr>
          </a:lstStyle>
          <a:p>
            <a:fld id="{CD9D0F0A-279E-4B36-8FB4-3206C6639A6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642100" y="6038850"/>
            <a:ext cx="2133600" cy="206375"/>
          </a:xfrm>
          <a:prstGeom prst="rect">
            <a:avLst/>
          </a:prstGeom>
        </p:spPr>
        <p:txBody>
          <a:bodyPr/>
          <a:lstStyle>
            <a:lvl1pPr>
              <a:defRPr/>
            </a:lvl1pPr>
          </a:lstStyle>
          <a:p>
            <a:fld id="{395165DF-426A-473C-A7F7-98DA9D94049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userDrawn="1">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527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8" r:id="rId3"/>
    <p:sldLayoutId id="2147483739" r:id="rId4"/>
    <p:sldLayoutId id="214748374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e2e.ti.com/" TargetMode="External"/><Relationship Id="rId4" Type="http://schemas.openxmlformats.org/officeDocument/2006/relationships/hyperlink" Target="http://www.ti.com/litv/pdf/sprugs6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PCIe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dirty="0"/>
              <a:t>Eric Ding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2</a:t>
            </a:r>
            <a:endParaRPr lang="en-US" dirty="0"/>
          </a:p>
        </p:txBody>
      </p:sp>
      <p:pic>
        <p:nvPicPr>
          <p:cNvPr id="273410" name="Picture 2"/>
          <p:cNvPicPr>
            <a:picLocks noChangeAspect="1" noChangeArrowheads="1"/>
          </p:cNvPicPr>
          <p:nvPr/>
        </p:nvPicPr>
        <p:blipFill>
          <a:blip r:embed="rId3" cstate="print"/>
          <a:srcRect/>
          <a:stretch>
            <a:fillRect/>
          </a:stretch>
        </p:blipFill>
        <p:spPr bwMode="auto">
          <a:xfrm>
            <a:off x="414338" y="1700213"/>
            <a:ext cx="8315325" cy="34575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3</a:t>
            </a:r>
            <a:endParaRPr lang="en-US" dirty="0"/>
          </a:p>
        </p:txBody>
      </p:sp>
      <p:graphicFrame>
        <p:nvGraphicFramePr>
          <p:cNvPr id="257100" name="Group 76"/>
          <p:cNvGraphicFramePr>
            <a:graphicFrameLocks noGrp="1"/>
          </p:cNvGraphicFramePr>
          <p:nvPr>
            <p:ph type="tbl"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a:ea typeface="宋体" charset="-122"/>
              </a:rPr>
              <a:t>Example:</a:t>
            </a:r>
          </a:p>
          <a:p>
            <a:pPr marL="742950" lvl="1" indent="-285750">
              <a:lnSpc>
                <a:spcPct val="90000"/>
              </a:lnSpc>
              <a:spcBef>
                <a:spcPct val="20000"/>
              </a:spcBef>
              <a:buFontTx/>
              <a:buChar char="–"/>
            </a:pPr>
            <a:r>
              <a:rPr lang="en-US" dirty="0"/>
              <a:t>OB_SIZE: 1 MB; </a:t>
            </a:r>
            <a:endParaRPr lang="en-US" dirty="0" smtClean="0"/>
          </a:p>
          <a:p>
            <a:pPr marL="742950" lvl="1" indent="-285750">
              <a:lnSpc>
                <a:spcPct val="90000"/>
              </a:lnSpc>
              <a:spcBef>
                <a:spcPct val="20000"/>
              </a:spcBef>
              <a:buFontTx/>
              <a:buChar char="–"/>
            </a:pPr>
            <a:r>
              <a:rPr lang="en-US" dirty="0" smtClean="0"/>
              <a:t>OB_OFFSET_INDEX0 </a:t>
            </a:r>
            <a:r>
              <a:rPr lang="en-US" dirty="0"/>
              <a:t>= 0x9000_0001; </a:t>
            </a:r>
            <a:endParaRPr lang="en-US" dirty="0" smtClean="0"/>
          </a:p>
          <a:p>
            <a:pPr marL="742950" lvl="1" indent="-285750">
              <a:lnSpc>
                <a:spcPct val="90000"/>
              </a:lnSpc>
              <a:spcBef>
                <a:spcPct val="20000"/>
              </a:spcBef>
              <a:buFontTx/>
              <a:buChar char="–"/>
            </a:pPr>
            <a:r>
              <a:rPr lang="en-US" dirty="0" smtClean="0"/>
              <a:t>OB_OFFSET0_HI </a:t>
            </a:r>
            <a:r>
              <a:rPr lang="en-US" dirty="0"/>
              <a:t>= 0x0; </a:t>
            </a:r>
            <a:endParaRPr lang="en-US" dirty="0" smtClean="0"/>
          </a:p>
          <a:p>
            <a:pPr marL="742950" lvl="1" indent="-285750">
              <a:lnSpc>
                <a:spcPct val="90000"/>
              </a:lnSpc>
              <a:spcBef>
                <a:spcPct val="20000"/>
              </a:spcBef>
              <a:buFontTx/>
              <a:buChar char="–"/>
            </a:pPr>
            <a:r>
              <a:rPr lang="en-US" dirty="0" smtClean="0"/>
              <a:t>PCIE </a:t>
            </a:r>
            <a:r>
              <a:rPr lang="en-US" dirty="0"/>
              <a:t>data space address: 0x6001_5678; </a:t>
            </a:r>
            <a:endParaRPr lang="en-US" dirty="0" smtClean="0"/>
          </a:p>
          <a:p>
            <a:pPr marL="742950" lvl="1" indent="-285750">
              <a:lnSpc>
                <a:spcPct val="90000"/>
              </a:lnSpc>
              <a:spcBef>
                <a:spcPct val="20000"/>
              </a:spcBef>
              <a:buFontTx/>
              <a:buChar char="–"/>
            </a:pPr>
            <a:endParaRPr lang="en-US" dirty="0" smtClean="0"/>
          </a:p>
          <a:p>
            <a:pPr marL="285750" indent="-285750">
              <a:lnSpc>
                <a:spcPct val="90000"/>
              </a:lnSpc>
              <a:spcBef>
                <a:spcPct val="20000"/>
              </a:spcBef>
              <a:buFontTx/>
              <a:buChar char="–"/>
            </a:pPr>
            <a:r>
              <a:rPr lang="en-US" dirty="0" smtClean="0"/>
              <a:t>What </a:t>
            </a:r>
            <a:r>
              <a:rPr lang="en-US" dirty="0"/>
              <a:t>is the translated </a:t>
            </a:r>
            <a:r>
              <a:rPr lang="en-US" dirty="0" smtClean="0"/>
              <a:t>PCIe </a:t>
            </a:r>
            <a:r>
              <a:rPr lang="en-US" dirty="0"/>
              <a:t>address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4</a:t>
            </a:r>
            <a:endParaRPr lang="en-US" dirty="0"/>
          </a:p>
        </p:txBody>
      </p:sp>
      <p:sp>
        <p:nvSpPr>
          <p:cNvPr id="257102" name="Rectangle 78"/>
          <p:cNvSpPr>
            <a:spLocks noChangeArrowheads="1"/>
          </p:cNvSpPr>
          <p:nvPr/>
        </p:nvSpPr>
        <p:spPr bwMode="auto">
          <a:xfrm>
            <a:off x="512763" y="1161288"/>
            <a:ext cx="8467725" cy="4937887"/>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smtClean="0">
                <a:ea typeface="宋体" charset="-122"/>
              </a:rPr>
              <a:t>Example continues:</a:t>
            </a:r>
          </a:p>
          <a:p>
            <a:pPr marL="342900" indent="-342900">
              <a:lnSpc>
                <a:spcPct val="90000"/>
              </a:lnSpc>
              <a:spcBef>
                <a:spcPct val="20000"/>
              </a:spcBef>
            </a:pPr>
            <a:endParaRPr lang="en-US" altLang="zh-CN" sz="2400" dirty="0">
              <a:ea typeface="宋体" charset="-122"/>
            </a:endParaRPr>
          </a:p>
          <a:p>
            <a:pPr marL="685800" lvl="1" indent="-228600">
              <a:lnSpc>
                <a:spcPct val="90000"/>
              </a:lnSpc>
              <a:spcBef>
                <a:spcPct val="20000"/>
              </a:spcBef>
              <a:buFontTx/>
              <a:buChar char="•"/>
            </a:pPr>
            <a:r>
              <a:rPr lang="en-US" sz="1600" dirty="0" smtClean="0"/>
              <a:t>Because OB_SIZE </a:t>
            </a:r>
            <a:r>
              <a:rPr lang="en-US" sz="1600" dirty="0"/>
              <a:t>=  1 MB ==</a:t>
            </a:r>
            <a:r>
              <a:rPr lang="en-US" sz="1600" dirty="0">
                <a:sym typeface="Wingdings" pitchFamily="2" charset="2"/>
              </a:rPr>
              <a:t> using bit [24:20] for region </a:t>
            </a:r>
            <a:r>
              <a:rPr lang="en-US" sz="1600" dirty="0" smtClean="0">
                <a:sym typeface="Wingdings" pitchFamily="2" charset="2"/>
              </a:rPr>
              <a:t>indexing</a:t>
            </a:r>
          </a:p>
          <a:p>
            <a:pPr marL="1143000" lvl="2" indent="-228600">
              <a:lnSpc>
                <a:spcPct val="90000"/>
              </a:lnSpc>
              <a:spcBef>
                <a:spcPct val="20000"/>
              </a:spcBef>
              <a:buFontTx/>
              <a:buChar char="•"/>
            </a:pPr>
            <a:r>
              <a:rPr lang="en-US" sz="1600" dirty="0" smtClean="0">
                <a:sym typeface="Wingdings" pitchFamily="2" charset="2"/>
              </a:rPr>
              <a:t>Thus the index region is 0, and the next 20 bits – bit 0 to 19 determine the offset into the region</a:t>
            </a:r>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smtClean="0"/>
              <a:t>Using </a:t>
            </a:r>
            <a:r>
              <a:rPr lang="en-US" sz="1600" dirty="0"/>
              <a:t>OB_OFFSET_INDEX0 and </a:t>
            </a:r>
            <a:r>
              <a:rPr lang="en-US" sz="1600" dirty="0" smtClean="0"/>
              <a:t>OB_OFFSET0_HI</a:t>
            </a:r>
          </a:p>
          <a:p>
            <a:pPr marL="1143000" lvl="2" indent="-228600">
              <a:lnSpc>
                <a:spcPct val="90000"/>
              </a:lnSpc>
              <a:spcBef>
                <a:spcPct val="20000"/>
              </a:spcBef>
              <a:buFontTx/>
              <a:buChar char="•"/>
            </a:pPr>
            <a:r>
              <a:rPr lang="en-US" sz="1600" dirty="0" smtClean="0"/>
              <a:t>The region upper base address is the OB_OFFSET0_HI = 0 and the upper 12 bits of the OB_OFFSET_INDEX0 register is bits 31:20 of the base address, so the combined based address of region 0 is </a:t>
            </a:r>
          </a:p>
          <a:p>
            <a:pPr marL="1143000" lvl="2" indent="-228600">
              <a:lnSpc>
                <a:spcPct val="90000"/>
              </a:lnSpc>
              <a:spcBef>
                <a:spcPct val="20000"/>
              </a:spcBef>
            </a:pPr>
            <a:r>
              <a:rPr lang="en-US" sz="1600" dirty="0" smtClean="0"/>
              <a:t>0x0000 0000   900 X  XXXX</a:t>
            </a:r>
          </a:p>
          <a:p>
            <a:pPr marL="1143000" lvl="2" indent="-228600">
              <a:lnSpc>
                <a:spcPct val="90000"/>
              </a:lnSpc>
              <a:spcBef>
                <a:spcPct val="20000"/>
              </a:spcBef>
            </a:pPr>
            <a:endParaRPr lang="en-US" sz="1600" dirty="0" smtClean="0"/>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a:t>Then the translated </a:t>
            </a:r>
            <a:r>
              <a:rPr lang="en-US" sz="1600" dirty="0" smtClean="0"/>
              <a:t>PCIe </a:t>
            </a:r>
            <a:r>
              <a:rPr lang="en-US" sz="1600" dirty="0"/>
              <a:t>address = bits[31:20] of 0x9000_0000 + bits[19:0] of 0x6001_5678 = 0x9001_5678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- 1</a:t>
            </a:r>
          </a:p>
        </p:txBody>
      </p:sp>
      <p:sp>
        <p:nvSpPr>
          <p:cNvPr id="259075" name="Rectangle 3"/>
          <p:cNvSpPr>
            <a:spLocks noGrp="1" noChangeArrowheads="1"/>
          </p:cNvSpPr>
          <p:nvPr>
            <p:ph idx="1"/>
          </p:nvPr>
        </p:nvSpPr>
        <p:spPr/>
        <p:txBody>
          <a:bodyPr/>
          <a:lstStyle/>
          <a:p>
            <a:pPr>
              <a:lnSpc>
                <a:spcPct val="90000"/>
              </a:lnSpc>
            </a:pPr>
            <a:r>
              <a:rPr lang="en-US" sz="2400" dirty="0"/>
              <a:t>Enable/disable through </a:t>
            </a:r>
            <a:r>
              <a:rPr lang="en-US" sz="2400" b="1" dirty="0"/>
              <a:t>CMD_STATUS</a:t>
            </a:r>
            <a:r>
              <a:rPr lang="en-US" sz="2400" dirty="0"/>
              <a:t> </a:t>
            </a:r>
            <a:r>
              <a:rPr lang="en-US" sz="2400" dirty="0" smtClean="0"/>
              <a:t>register</a:t>
            </a:r>
          </a:p>
          <a:p>
            <a:pPr>
              <a:lnSpc>
                <a:spcPct val="90000"/>
              </a:lnSpc>
            </a:pPr>
            <a:r>
              <a:rPr lang="en-US" sz="2400" dirty="0" smtClean="0"/>
              <a:t>During negotiation, the RC and the EP exchange memory requests. These values are saved in the BAR registers</a:t>
            </a:r>
          </a:p>
          <a:p>
            <a:pPr lvl="1">
              <a:lnSpc>
                <a:spcPct val="90000"/>
              </a:lnSpc>
            </a:pPr>
            <a:r>
              <a:rPr lang="en-US" sz="2000" b="1" dirty="0" err="1" smtClean="0"/>
              <a:t>BARn</a:t>
            </a:r>
            <a:r>
              <a:rPr lang="en-US" sz="2000" dirty="0" smtClean="0"/>
              <a:t>: two BARs (BAR0~1) in RC mode and six BARs (BAR0~5) in EP mode;  Each register overlays initial address and MASK (based on DBI_CS2 bit in the CMD_STATUS register)</a:t>
            </a:r>
          </a:p>
          <a:p>
            <a:pPr lvl="1">
              <a:lnSpc>
                <a:spcPct val="90000"/>
              </a:lnSpc>
            </a:pPr>
            <a:r>
              <a:rPr lang="en-US" sz="2000" dirty="0" smtClean="0"/>
              <a:t>BAR0 cannot be remapped to any other location than to PCIe application registers (starting from 0x2180_0000 in KeyStone device). It allows the RC device to control EP in the absence of dedicated software running on EP</a:t>
            </a:r>
          </a:p>
          <a:p>
            <a:pPr>
              <a:lnSpc>
                <a:spcPct val="90000"/>
              </a:lnSpc>
            </a:pPr>
            <a:r>
              <a:rPr lang="en-US" sz="2400" dirty="0" smtClean="0"/>
              <a:t>During initialization, the values in the BAR are used to build (up to) four memory regions.</a:t>
            </a:r>
          </a:p>
          <a:p>
            <a:pPr>
              <a:lnSpc>
                <a:spcPct val="90000"/>
              </a:lnSpc>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a:t>
            </a:r>
            <a:r>
              <a:rPr lang="en-US" dirty="0" smtClean="0"/>
              <a:t>2</a:t>
            </a:r>
            <a:endParaRPr lang="en-US" dirty="0"/>
          </a:p>
        </p:txBody>
      </p:sp>
      <p:sp>
        <p:nvSpPr>
          <p:cNvPr id="259075" name="Rectangle 3"/>
          <p:cNvSpPr>
            <a:spLocks noGrp="1" noChangeArrowheads="1"/>
          </p:cNvSpPr>
          <p:nvPr>
            <p:ph idx="1"/>
          </p:nvPr>
        </p:nvSpPr>
        <p:spPr/>
        <p:txBody>
          <a:bodyPr/>
          <a:lstStyle/>
          <a:p>
            <a:pPr>
              <a:lnSpc>
                <a:spcPct val="90000"/>
              </a:lnSpc>
            </a:pPr>
            <a:r>
              <a:rPr lang="en-US" sz="2400" dirty="0" smtClean="0"/>
              <a:t>Each memory region has the following </a:t>
            </a:r>
          </a:p>
          <a:p>
            <a:pPr>
              <a:lnSpc>
                <a:spcPct val="90000"/>
              </a:lnSpc>
            </a:pPr>
            <a:endParaRPr lang="en-US" sz="2000" dirty="0" smtClean="0"/>
          </a:p>
          <a:p>
            <a:pPr lvl="1"/>
            <a:r>
              <a:rPr lang="en-US" sz="2000" dirty="0" smtClean="0"/>
              <a:t>IB_BAR Inbound Translation Match Register </a:t>
            </a:r>
            <a:r>
              <a:rPr lang="en-US" sz="2000" dirty="0" smtClean="0"/>
              <a:t>(write </a:t>
            </a:r>
            <a:r>
              <a:rPr lang="en-US" sz="2000" dirty="0" smtClean="0"/>
              <a:t>the  MASK </a:t>
            </a:r>
            <a:r>
              <a:rPr lang="en-US" sz="2000" dirty="0" smtClean="0"/>
              <a:t>into IB_BAR, read gives the BAR set number)</a:t>
            </a:r>
            <a:endParaRPr lang="en-US" sz="2000" dirty="0" smtClean="0"/>
          </a:p>
          <a:p>
            <a:pPr lvl="1"/>
            <a:r>
              <a:rPr lang="en-US" sz="2000" dirty="0" smtClean="0"/>
              <a:t>IB_START_LO Inbound Translation Start Address Low Register</a:t>
            </a:r>
          </a:p>
          <a:p>
            <a:pPr lvl="1"/>
            <a:r>
              <a:rPr lang="en-US" sz="2000" dirty="0" smtClean="0"/>
              <a:t>IB_START_HI Inbound Translation  Start Address High Register</a:t>
            </a:r>
          </a:p>
          <a:p>
            <a:pPr lvl="1"/>
            <a:r>
              <a:rPr lang="en-US" sz="2000" dirty="0" smtClean="0"/>
              <a:t>IB_OFFSET Inbound Translation device base address</a:t>
            </a:r>
          </a:p>
          <a:p>
            <a:pPr lvl="1"/>
            <a:endParaRPr lang="en-US" sz="2000" dirty="0" smtClean="0"/>
          </a:p>
          <a:p>
            <a:r>
              <a:rPr lang="en-US" sz="2400" dirty="0" smtClean="0"/>
              <a:t>For inbound address A that arrives the following happens:</a:t>
            </a:r>
          </a:p>
          <a:p>
            <a:pPr lvl="2"/>
            <a:r>
              <a:rPr lang="en-US" sz="1600" dirty="0" smtClean="0"/>
              <a:t>Using a IB_BAR MASK register, A is compared with the low and high address to see if there is a match</a:t>
            </a:r>
          </a:p>
          <a:p>
            <a:pPr lvl="2"/>
            <a:r>
              <a:rPr lang="en-US" sz="1600" dirty="0" smtClean="0"/>
              <a:t>If there is no match, the address is rejected</a:t>
            </a:r>
          </a:p>
          <a:p>
            <a:pPr lvl="2"/>
            <a:r>
              <a:rPr lang="en-US" sz="1600" dirty="0" smtClean="0"/>
              <a:t>If there is a match, the internal device address is calculated as follows:</a:t>
            </a:r>
          </a:p>
          <a:p>
            <a:pPr lvl="2">
              <a:buNone/>
            </a:pPr>
            <a:r>
              <a:rPr lang="en-US" sz="1600" dirty="0" smtClean="0"/>
              <a:t>The difference between A – IB_START (64 bit, high and low) is calculated</a:t>
            </a:r>
          </a:p>
          <a:p>
            <a:pPr lvl="2">
              <a:buNone/>
            </a:pPr>
            <a:r>
              <a:rPr lang="en-US" sz="1600" dirty="0" smtClean="0"/>
              <a:t>The result is added to the device base address </a:t>
            </a:r>
          </a:p>
          <a:p>
            <a:pPr lvl="2">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3</a:t>
            </a:r>
            <a:endParaRPr lang="en-US" dirty="0"/>
          </a:p>
        </p:txBody>
      </p:sp>
      <p:sp>
        <p:nvSpPr>
          <p:cNvPr id="260099" name="Rectangle 3"/>
          <p:cNvSpPr>
            <a:spLocks noGrp="1" noChangeArrowheads="1"/>
          </p:cNvSpPr>
          <p:nvPr>
            <p:ph idx="1"/>
          </p:nvPr>
        </p:nvSpPr>
        <p:spPr/>
        <p:txBody>
          <a:bodyPr/>
          <a:lstStyle/>
          <a:p>
            <a:r>
              <a:rPr lang="en-US" dirty="0"/>
              <a:t>Example:</a:t>
            </a:r>
          </a:p>
          <a:p>
            <a:pPr lvl="1"/>
            <a:r>
              <a:rPr lang="en-US" altLang="zh-CN" dirty="0">
                <a:ea typeface="宋体" charset="-122"/>
              </a:rPr>
              <a:t>For a 32-bit BAR, </a:t>
            </a:r>
            <a:endParaRPr lang="en-US" altLang="zh-CN" dirty="0" smtClean="0">
              <a:ea typeface="宋体" charset="-122"/>
            </a:endParaRPr>
          </a:p>
          <a:p>
            <a:pPr lvl="1"/>
            <a:r>
              <a:rPr lang="en-US" altLang="zh-CN" dirty="0" smtClean="0">
                <a:ea typeface="宋体" charset="-122"/>
              </a:rPr>
              <a:t>IB_BAR0 </a:t>
            </a:r>
            <a:r>
              <a:rPr lang="en-US" altLang="zh-CN" dirty="0">
                <a:ea typeface="宋体" charset="-122"/>
              </a:rPr>
              <a:t>= </a:t>
            </a:r>
            <a:r>
              <a:rPr lang="en-US" altLang="zh-CN" dirty="0" smtClean="0">
                <a:ea typeface="宋体" charset="-122"/>
              </a:rPr>
              <a:t>1 -&gt;  BAR1_MASK = 0x000F FFFF</a:t>
            </a:r>
          </a:p>
          <a:p>
            <a:pPr lvl="1"/>
            <a:r>
              <a:rPr lang="en-US" altLang="zh-CN" dirty="0" smtClean="0">
                <a:ea typeface="宋体" charset="-122"/>
              </a:rPr>
              <a:t>IB_START0_LO </a:t>
            </a:r>
            <a:r>
              <a:rPr lang="en-US" altLang="zh-CN" dirty="0">
                <a:ea typeface="宋体" charset="-122"/>
              </a:rPr>
              <a:t>= 0xF740_0000; </a:t>
            </a:r>
            <a:endParaRPr lang="en-US" altLang="zh-CN" dirty="0" smtClean="0">
              <a:ea typeface="宋体" charset="-122"/>
            </a:endParaRPr>
          </a:p>
          <a:p>
            <a:pPr lvl="1"/>
            <a:r>
              <a:rPr lang="en-US" altLang="zh-CN" dirty="0" smtClean="0">
                <a:ea typeface="宋体" charset="-122"/>
              </a:rPr>
              <a:t>IB_START0_HI </a:t>
            </a:r>
            <a:r>
              <a:rPr lang="en-US" altLang="zh-CN" dirty="0">
                <a:ea typeface="宋体" charset="-122"/>
              </a:rPr>
              <a:t>= 0x0; </a:t>
            </a:r>
            <a:endParaRPr lang="en-US" altLang="zh-CN" dirty="0" smtClean="0">
              <a:ea typeface="宋体" charset="-122"/>
            </a:endParaRPr>
          </a:p>
          <a:p>
            <a:pPr lvl="1"/>
            <a:r>
              <a:rPr lang="en-US" altLang="zh-CN" dirty="0" smtClean="0">
                <a:ea typeface="宋体" charset="-122"/>
              </a:rPr>
              <a:t>IB_OFFSET0 </a:t>
            </a:r>
            <a:r>
              <a:rPr lang="en-US" altLang="zh-CN" dirty="0">
                <a:ea typeface="宋体" charset="-122"/>
              </a:rPr>
              <a:t>= 0x1080_0000 </a:t>
            </a:r>
            <a:endParaRPr lang="en-US" altLang="zh-CN" dirty="0" smtClean="0">
              <a:ea typeface="宋体" charset="-122"/>
            </a:endParaRPr>
          </a:p>
          <a:p>
            <a:pPr lvl="1"/>
            <a:r>
              <a:rPr lang="en-US" altLang="zh-CN" dirty="0" smtClean="0">
                <a:ea typeface="宋体" charset="-122"/>
              </a:rPr>
              <a:t>For PCIe </a:t>
            </a:r>
            <a:r>
              <a:rPr lang="en-US" altLang="zh-CN" dirty="0">
                <a:ea typeface="宋体" charset="-122"/>
              </a:rPr>
              <a:t>address 0xF740_1234, what is the DSP device’s internal address</a:t>
            </a:r>
            <a:r>
              <a:rPr lang="en-US" altLang="zh-CN" dirty="0" smtClean="0">
                <a:ea typeface="宋体" charset="-122"/>
              </a:rPr>
              <a:t>?</a:t>
            </a:r>
            <a:endParaRPr lang="en-US" altLang="zh-CN"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4</a:t>
            </a:r>
            <a:endParaRPr lang="en-US" dirty="0"/>
          </a:p>
        </p:txBody>
      </p:sp>
      <p:sp>
        <p:nvSpPr>
          <p:cNvPr id="260099" name="Rectangle 3"/>
          <p:cNvSpPr>
            <a:spLocks noGrp="1" noChangeArrowheads="1"/>
          </p:cNvSpPr>
          <p:nvPr>
            <p:ph idx="1"/>
          </p:nvPr>
        </p:nvSpPr>
        <p:spPr/>
        <p:txBody>
          <a:bodyPr/>
          <a:lstStyle/>
          <a:p>
            <a:r>
              <a:rPr lang="en-US" dirty="0" smtClean="0"/>
              <a:t>Example </a:t>
            </a:r>
            <a:r>
              <a:rPr lang="en-US" altLang="zh-CN" dirty="0" smtClean="0">
                <a:ea typeface="宋体" charset="-122"/>
              </a:rPr>
              <a:t>Calculation</a:t>
            </a:r>
            <a:r>
              <a:rPr lang="en-US" altLang="zh-CN" dirty="0">
                <a:ea typeface="宋体" charset="-122"/>
              </a:rPr>
              <a:t>:</a:t>
            </a:r>
          </a:p>
          <a:p>
            <a:pPr lvl="2"/>
            <a:r>
              <a:rPr lang="en-US" altLang="zh-CN" dirty="0">
                <a:ea typeface="宋体" charset="-122"/>
              </a:rPr>
              <a:t>The incoming address of 0xF740_1234 </a:t>
            </a:r>
            <a:r>
              <a:rPr lang="en-US" altLang="zh-CN" dirty="0" smtClean="0">
                <a:ea typeface="宋体" charset="-122"/>
              </a:rPr>
              <a:t> with the MASK (Read from  BAR 1) 0x000F FFFF gives 0xF740 0000.  Matches </a:t>
            </a:r>
            <a:r>
              <a:rPr lang="en-US" altLang="zh-CN" dirty="0">
                <a:ea typeface="宋体" charset="-122"/>
              </a:rPr>
              <a:t>the </a:t>
            </a:r>
            <a:r>
              <a:rPr lang="en-US" altLang="zh-CN" dirty="0" smtClean="0">
                <a:ea typeface="宋体" charset="-122"/>
              </a:rPr>
              <a:t>address of IB_START1 register, </a:t>
            </a:r>
            <a:r>
              <a:rPr lang="en-US" altLang="zh-CN" dirty="0">
                <a:ea typeface="宋体" charset="-122"/>
              </a:rPr>
              <a:t>it is accepted</a:t>
            </a:r>
          </a:p>
          <a:p>
            <a:pPr lvl="2"/>
            <a:endParaRPr lang="en-US" altLang="zh-CN" dirty="0" smtClean="0">
              <a:ea typeface="宋体" charset="-122"/>
            </a:endParaRPr>
          </a:p>
          <a:p>
            <a:pPr lvl="2"/>
            <a:r>
              <a:rPr lang="en-US" altLang="zh-CN" dirty="0" smtClean="0">
                <a:ea typeface="宋体" charset="-122"/>
              </a:rPr>
              <a:t>DSP </a:t>
            </a:r>
            <a:r>
              <a:rPr lang="en-US" altLang="zh-CN" dirty="0">
                <a:ea typeface="宋体" charset="-122"/>
              </a:rPr>
              <a:t>internal address: </a:t>
            </a:r>
            <a:endParaRPr lang="en-US" altLang="zh-CN" dirty="0" smtClean="0">
              <a:ea typeface="宋体" charset="-122"/>
            </a:endParaRPr>
          </a:p>
          <a:p>
            <a:pPr lvl="2">
              <a:buNone/>
            </a:pPr>
            <a:r>
              <a:rPr lang="en-US" altLang="zh-CN" dirty="0" smtClean="0">
                <a:ea typeface="宋体" charset="-122"/>
              </a:rPr>
              <a:t>	0xF740_1234 &amp; 0x000F FFFF </a:t>
            </a:r>
            <a:r>
              <a:rPr lang="en-US" altLang="zh-CN" dirty="0">
                <a:ea typeface="宋体" charset="-122"/>
              </a:rPr>
              <a:t>+ 0x1080_0000 = 0x1080_1234 (local L2)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dirty="0"/>
              <a:t>Agenda</a:t>
            </a:r>
          </a:p>
        </p:txBody>
      </p:sp>
      <p:sp>
        <p:nvSpPr>
          <p:cNvPr id="261123"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b="1" dirty="0">
                <a:ea typeface="宋体" charset="-122"/>
              </a:rPr>
              <a:t>Configuration</a:t>
            </a:r>
          </a:p>
          <a:p>
            <a:r>
              <a:rPr lang="en-US" altLang="zh-CN" dirty="0" smtClean="0">
                <a:ea typeface="宋体" charset="-122"/>
              </a:rPr>
              <a:t>PCIe </a:t>
            </a:r>
            <a:r>
              <a:rPr lang="en-US" altLang="zh-CN" dirty="0" smtClean="0">
                <a:ea typeface="宋体" charset="-122"/>
              </a:rPr>
              <a:t>Demo </a:t>
            </a:r>
            <a:endParaRPr lang="en-US" altLang="zh-CN"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dirty="0" smtClean="0"/>
              <a:t>PCIe </a:t>
            </a:r>
            <a:r>
              <a:rPr lang="en-US" dirty="0"/>
              <a:t>Initialization </a:t>
            </a:r>
          </a:p>
        </p:txBody>
      </p:sp>
      <p:sp>
        <p:nvSpPr>
          <p:cNvPr id="262147" name="Rectangle 3"/>
          <p:cNvSpPr>
            <a:spLocks noGrp="1" noChangeArrowheads="1"/>
          </p:cNvSpPr>
          <p:nvPr>
            <p:ph idx="1"/>
          </p:nvPr>
        </p:nvSpPr>
        <p:spPr/>
        <p:txBody>
          <a:bodyPr/>
          <a:lstStyle/>
          <a:p>
            <a:pPr>
              <a:lnSpc>
                <a:spcPct val="80000"/>
              </a:lnSpc>
            </a:pPr>
            <a:r>
              <a:rPr lang="en-US" sz="2400" dirty="0"/>
              <a:t>Boot mode: </a:t>
            </a:r>
            <a:r>
              <a:rPr lang="en-US" sz="2400" dirty="0" smtClean="0"/>
              <a:t>PCIe </a:t>
            </a:r>
            <a:r>
              <a:rPr lang="en-US" sz="2400" dirty="0"/>
              <a:t>boot by selecting pins on 6678/6670 EVM </a:t>
            </a:r>
            <a:r>
              <a:rPr lang="en-US" sz="2400" dirty="0" smtClean="0"/>
              <a:t>boards.</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IBL code</a:t>
            </a:r>
          </a:p>
          <a:p>
            <a:pPr lvl="1">
              <a:lnSpc>
                <a:spcPct val="80000"/>
              </a:lnSpc>
            </a:pPr>
            <a:r>
              <a:rPr lang="en-US" sz="2000" dirty="0"/>
              <a:t>PLL workaround (6678 Errata, advisory 8)</a:t>
            </a:r>
          </a:p>
          <a:p>
            <a:pPr lvl="1">
              <a:lnSpc>
                <a:spcPct val="80000"/>
              </a:lnSpc>
            </a:pPr>
            <a:r>
              <a:rPr lang="en-US" sz="2000" dirty="0"/>
              <a:t>Power-up </a:t>
            </a:r>
            <a:r>
              <a:rPr lang="en-US" sz="2000" dirty="0" smtClean="0"/>
              <a:t>PCIe </a:t>
            </a:r>
            <a:endParaRPr lang="en-US" sz="2000" dirty="0"/>
          </a:p>
          <a:p>
            <a:pPr lvl="1">
              <a:lnSpc>
                <a:spcPct val="80000"/>
              </a:lnSpc>
            </a:pPr>
            <a:r>
              <a:rPr lang="en-US" altLang="zh-CN" sz="2000" dirty="0">
                <a:ea typeface="宋体" charset="-122"/>
              </a:rPr>
              <a:t>Configure PLL</a:t>
            </a:r>
          </a:p>
          <a:p>
            <a:pPr lvl="1">
              <a:lnSpc>
                <a:spcPct val="80000"/>
              </a:lnSpc>
            </a:pPr>
            <a:r>
              <a:rPr lang="en-US" altLang="zh-CN" sz="2000" dirty="0">
                <a:ea typeface="宋体" charset="-122"/>
              </a:rPr>
              <a:t>Configure </a:t>
            </a:r>
            <a:r>
              <a:rPr lang="en-US" altLang="zh-CN" sz="2000" dirty="0" smtClean="0">
                <a:ea typeface="宋体" charset="-122"/>
              </a:rPr>
              <a:t>PCIe </a:t>
            </a:r>
            <a:r>
              <a:rPr lang="en-US" altLang="zh-CN" sz="2000" dirty="0">
                <a:ea typeface="宋体" charset="-122"/>
              </a:rPr>
              <a:t>registers </a:t>
            </a:r>
          </a:p>
          <a:p>
            <a:pPr lvl="1">
              <a:lnSpc>
                <a:spcPct val="80000"/>
              </a:lnSpc>
            </a:pPr>
            <a:r>
              <a:rPr lang="en-US" altLang="zh-CN" sz="2000" dirty="0">
                <a:ea typeface="宋体" charset="-122"/>
              </a:rPr>
              <a:t>Waiting for </a:t>
            </a:r>
            <a:r>
              <a:rPr lang="en-US" altLang="zh-CN" sz="2000" dirty="0" smtClean="0">
                <a:ea typeface="宋体" charset="-122"/>
              </a:rPr>
              <a:t>PCIe </a:t>
            </a:r>
            <a:r>
              <a:rPr lang="en-US" altLang="zh-CN" sz="2000" dirty="0">
                <a:ea typeface="宋体" charset="-122"/>
              </a:rPr>
              <a:t>link-up</a:t>
            </a:r>
          </a:p>
          <a:p>
            <a:pPr lvl="1">
              <a:lnSpc>
                <a:spcPct val="80000"/>
              </a:lnSpc>
            </a:pPr>
            <a:r>
              <a:rPr lang="en-US" sz="2000" dirty="0"/>
              <a:t>Stay inside IBL, monitor the magic address (6678: 0x87FFFC; 6670: 0x8FFFFC) for secondary boot</a:t>
            </a:r>
            <a:endParaRPr lang="en-US" altLang="zh-CN" sz="2000" dirty="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843322" y="1698744"/>
            <a:ext cx="7388384" cy="135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63170" name="Rectangle 2"/>
          <p:cNvSpPr>
            <a:spLocks noGrp="1" noChangeArrowheads="1"/>
          </p:cNvSpPr>
          <p:nvPr>
            <p:ph type="title"/>
          </p:nvPr>
        </p:nvSpPr>
        <p:spPr/>
        <p:txBody>
          <a:bodyPr/>
          <a:lstStyle/>
          <a:p>
            <a:r>
              <a:rPr lang="en-US" dirty="0" smtClean="0"/>
              <a:t>PCIe </a:t>
            </a:r>
            <a:r>
              <a:rPr lang="en-US" dirty="0"/>
              <a:t>Boot </a:t>
            </a:r>
          </a:p>
        </p:txBody>
      </p:sp>
      <p:graphicFrame>
        <p:nvGraphicFramePr>
          <p:cNvPr id="263174" name="Object 6"/>
          <p:cNvGraphicFramePr>
            <a:graphicFrameLocks noChangeAspect="1"/>
          </p:cNvGraphicFramePr>
          <p:nvPr>
            <p:ph idx="1"/>
          </p:nvPr>
        </p:nvGraphicFramePr>
        <p:xfrm>
          <a:off x="2450592" y="824696"/>
          <a:ext cx="4288980" cy="5932720"/>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Agenda</a:t>
            </a:r>
          </a:p>
        </p:txBody>
      </p:sp>
      <p:sp>
        <p:nvSpPr>
          <p:cNvPr id="24473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smtClean="0">
                <a:ea typeface="宋体" charset="-122"/>
              </a:rPr>
              <a:t>Demo </a:t>
            </a:r>
            <a:endParaRPr lang="en-US" altLang="zh-CN"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Agenda</a:t>
            </a:r>
          </a:p>
        </p:txBody>
      </p:sp>
      <p:sp>
        <p:nvSpPr>
          <p:cNvPr id="26521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b="1" dirty="0" smtClean="0">
                <a:ea typeface="宋体" charset="-122"/>
              </a:rPr>
              <a:t>PCIe Demo </a:t>
            </a:r>
            <a:endParaRPr lang="en-US" altLang="zh-CN" b="1"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dirty="0" smtClean="0"/>
              <a:t>C:\ti\pdk_C6678_xx_yy\packages\ti\drv\pcie\example\sample</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 </a:t>
            </a:r>
            <a:r>
              <a:rPr lang="en-US" dirty="0" smtClean="0">
                <a:hlinkClick r:id="rId4"/>
              </a:rPr>
              <a:t>PCI Express (PCIe) for KeyStone Devices User’s Guide</a:t>
            </a:r>
            <a:r>
              <a:rPr lang="en-US" dirty="0" smtClean="0"/>
              <a:t>.</a:t>
            </a: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Agenda</a:t>
            </a:r>
          </a:p>
        </p:txBody>
      </p:sp>
      <p:sp>
        <p:nvSpPr>
          <p:cNvPr id="246787" name="Rectangle 3"/>
          <p:cNvSpPr>
            <a:spLocks noGrp="1" noChangeArrowheads="1"/>
          </p:cNvSpPr>
          <p:nvPr>
            <p:ph idx="1"/>
          </p:nvPr>
        </p:nvSpPr>
        <p:spPr/>
        <p:txBody>
          <a:bodyPr/>
          <a:lstStyle/>
          <a:p>
            <a:r>
              <a:rPr lang="en-US" b="1" dirty="0" smtClean="0"/>
              <a:t>PCIe </a:t>
            </a:r>
            <a:r>
              <a:rPr lang="en-US" b="1"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smtClean="0">
                <a:ea typeface="宋体" charset="-122"/>
              </a:rPr>
              <a:t>Demo </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56002" name="Rectangle 2"/>
          <p:cNvSpPr>
            <a:spLocks noGrp="1" noChangeArrowheads="1"/>
          </p:cNvSpPr>
          <p:nvPr>
            <p:ph type="title"/>
          </p:nvPr>
        </p:nvSpPr>
        <p:spPr/>
        <p:txBody>
          <a:bodyPr/>
          <a:lstStyle/>
          <a:p>
            <a:r>
              <a:rPr lang="en-US" dirty="0" smtClean="0"/>
              <a:t>PCIe </a:t>
            </a:r>
            <a:r>
              <a:rPr lang="en-US" dirty="0"/>
              <a:t>Topology Example </a:t>
            </a:r>
          </a:p>
        </p:txBody>
      </p:sp>
      <p:sp>
        <p:nvSpPr>
          <p:cNvPr id="256003" name="Rectangle 3"/>
          <p:cNvSpPr>
            <a:spLocks noGrp="1" noChangeArrowheads="1"/>
          </p:cNvSpPr>
          <p:nvPr>
            <p:ph idx="1"/>
          </p:nvPr>
        </p:nvSpPr>
        <p:spPr>
          <a:xfrm>
            <a:off x="333375" y="1185863"/>
            <a:ext cx="8591169" cy="2279650"/>
          </a:xfrm>
        </p:spPr>
        <p:txBody>
          <a:bodyPr/>
          <a:lstStyle/>
          <a:p>
            <a:pPr>
              <a:lnSpc>
                <a:spcPct val="80000"/>
              </a:lnSpc>
            </a:pPr>
            <a:r>
              <a:rPr lang="en-US" sz="2400" dirty="0" smtClean="0"/>
              <a:t>PCIe: A </a:t>
            </a:r>
            <a:r>
              <a:rPr lang="en-US" sz="2400" dirty="0"/>
              <a:t>tree structure with nodes connected to each other via point-to-point links.</a:t>
            </a:r>
            <a:r>
              <a:rPr lang="en-US" altLang="zh-CN" sz="2400" dirty="0">
                <a:ea typeface="宋体" charset="-122"/>
              </a:rPr>
              <a:t> </a:t>
            </a:r>
            <a:endParaRPr lang="en-US" sz="2400" dirty="0"/>
          </a:p>
          <a:p>
            <a:pPr>
              <a:lnSpc>
                <a:spcPct val="80000"/>
              </a:lnSpc>
            </a:pPr>
            <a:r>
              <a:rPr lang="en-US" sz="2400" dirty="0"/>
              <a:t>The root node is called the root complex (RC).</a:t>
            </a:r>
          </a:p>
          <a:p>
            <a:pPr>
              <a:lnSpc>
                <a:spcPct val="80000"/>
              </a:lnSpc>
            </a:pPr>
            <a:r>
              <a:rPr lang="en-US" sz="2400" dirty="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2999233" y="2916238"/>
            <a:ext cx="5797106" cy="38454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KeyStone Architecture</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dirty="0" smtClean="0"/>
              <a:t>SGMII allows two 10/100/1000 Ethernet interfaces </a:t>
            </a:r>
          </a:p>
          <a:p>
            <a:pPr marL="227013" indent="-227013" eaLnBrk="1" hangingPunct="1">
              <a:lnSpc>
                <a:spcPct val="80000"/>
              </a:lnSpc>
              <a:spcBef>
                <a:spcPct val="0"/>
              </a:spcBef>
              <a:spcAft>
                <a:spcPct val="10000"/>
              </a:spcAft>
            </a:pPr>
            <a:r>
              <a:rPr lang="en-US" sz="1800" dirty="0" smtClean="0"/>
              <a:t>Four high-bandwidth Serial RapidIO (SRIO) lanes for inter-DSP applications</a:t>
            </a:r>
          </a:p>
          <a:p>
            <a:pPr marL="227013" indent="-227013" eaLnBrk="1" hangingPunct="1">
              <a:lnSpc>
                <a:spcPct val="80000"/>
              </a:lnSpc>
              <a:spcBef>
                <a:spcPct val="0"/>
              </a:spcBef>
              <a:spcAft>
                <a:spcPct val="10000"/>
              </a:spcAft>
            </a:pPr>
            <a:r>
              <a:rPr lang="en-US" sz="1800" dirty="0" smtClean="0"/>
              <a:t>SPI for boot operations</a:t>
            </a:r>
          </a:p>
          <a:p>
            <a:pPr marL="227013" indent="-227013" eaLnBrk="1" hangingPunct="1">
              <a:lnSpc>
                <a:spcPct val="80000"/>
              </a:lnSpc>
              <a:spcBef>
                <a:spcPct val="0"/>
              </a:spcBef>
              <a:spcAft>
                <a:spcPct val="10000"/>
              </a:spcAft>
            </a:pPr>
            <a:r>
              <a:rPr lang="en-US" sz="1800" dirty="0" smtClean="0"/>
              <a:t>UART for development/testing</a:t>
            </a:r>
          </a:p>
          <a:p>
            <a:pPr marL="227013" indent="-227013" eaLnBrk="1" hangingPunct="1">
              <a:lnSpc>
                <a:spcPct val="80000"/>
              </a:lnSpc>
              <a:spcBef>
                <a:spcPct val="0"/>
              </a:spcBef>
              <a:spcAft>
                <a:spcPct val="10000"/>
              </a:spcAft>
            </a:pPr>
            <a:r>
              <a:rPr lang="en-US" sz="1800" b="1" dirty="0" smtClean="0"/>
              <a:t>Two PCIe at 5 Gbps </a:t>
            </a:r>
          </a:p>
          <a:p>
            <a:pPr marL="227013" indent="-227013" eaLnBrk="1" hangingPunct="1">
              <a:lnSpc>
                <a:spcPct val="80000"/>
              </a:lnSpc>
              <a:spcBef>
                <a:spcPct val="0"/>
              </a:spcBef>
              <a:spcAft>
                <a:spcPct val="10000"/>
              </a:spcAft>
            </a:pPr>
            <a:r>
              <a:rPr lang="en-US" altLang="zh-CN" sz="1800" dirty="0" smtClean="0">
                <a:ea typeface="宋体" pitchFamily="2" charset="-122"/>
              </a:rPr>
              <a:t>I</a:t>
            </a:r>
            <a:r>
              <a:rPr lang="en-US" altLang="zh-CN" sz="1800" baseline="30000" dirty="0" smtClean="0">
                <a:ea typeface="宋体" pitchFamily="2" charset="-122"/>
              </a:rPr>
              <a:t>2</a:t>
            </a:r>
            <a:r>
              <a:rPr lang="en-US" altLang="zh-CN" sz="1800" dirty="0" smtClean="0">
                <a:ea typeface="宋体" pitchFamily="2" charset="-122"/>
              </a:rPr>
              <a:t>C</a:t>
            </a:r>
            <a:r>
              <a:rPr lang="en-US" sz="1800" dirty="0" smtClean="0"/>
              <a:t> for EPROM at 400 Kbps</a:t>
            </a:r>
          </a:p>
          <a:p>
            <a:pPr marL="227013" indent="-227013" eaLnBrk="1" hangingPunct="1">
              <a:lnSpc>
                <a:spcPct val="80000"/>
              </a:lnSpc>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r>
              <a:rPr lang="en-US" sz="1600" dirty="0" smtClean="0"/>
              <a:t>Antenna Interface 2 (AIF2) for wireless applications</a:t>
            </a:r>
          </a:p>
          <a:p>
            <a:pPr marL="523875" lvl="1" indent="-227013" eaLnBrk="1" hangingPunct="1">
              <a:lnSpc>
                <a:spcPct val="80000"/>
              </a:lnSpc>
              <a:spcBef>
                <a:spcPct val="0"/>
              </a:spcBef>
              <a:spcAft>
                <a:spcPct val="10000"/>
              </a:spcAft>
            </a:pPr>
            <a:r>
              <a:rPr lang="en-US" sz="1600" dirty="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dirty="0">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Network Coprocessor</a:t>
            </a:r>
          </a:p>
        </p:txBody>
      </p:sp>
      <p:grpSp>
        <p:nvGrpSpPr>
          <p:cNvPr id="2"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3"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chemeClr val="bg1"/>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MSMC</a:t>
                </a:r>
                <a:endParaRPr lang="en-US" sz="1800" dirty="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1800" dirty="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1800" dirty="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64-Bit </a:t>
                </a:r>
                <a:endParaRPr lang="en-US" sz="1800" dirty="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Application-Specific</a:t>
                </a:r>
                <a:endParaRPr lang="en-US" sz="1800" dirty="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Power</a:t>
                </a:r>
                <a:endParaRPr lang="en-US" sz="1800" dirty="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Memory Subsystem</a:t>
                </a:r>
                <a:endParaRPr lang="en-US" sz="1800" dirty="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x4</a:t>
                </a:r>
                <a:endParaRPr lang="en-US" sz="1800" dirty="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00"/>
              </a:solidFill>
              <a:ln w="9525">
                <a:noFill/>
                <a:miter lim="800000"/>
                <a:headEnd/>
                <a:tailEnd/>
              </a:ln>
            </p:spPr>
            <p:txBody>
              <a:bodyPr/>
              <a:lstStyle/>
              <a:p>
                <a:pPr algn="l" eaLnBrk="0" hangingPunct="0"/>
                <a:endParaRPr lang="en-US" sz="1800" dirty="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U</a:t>
                </a:r>
                <a:endParaRPr lang="en-US" sz="1800" dirty="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A</a:t>
                </a:r>
                <a:endParaRPr lang="en-US" sz="1800" dirty="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a:t>
                </a:r>
                <a:endParaRPr lang="en-US" sz="1800" dirty="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t</a:t>
                </a:r>
                <a:endParaRPr lang="en-US" sz="1800" dirty="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n</a:t>
                </a:r>
                <a:endParaRPr lang="en-US" sz="1800" dirty="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a:t>
                </a:r>
                <a:endParaRPr lang="en-US" sz="1800" dirty="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a:t>
                </a:r>
                <a:endParaRPr lang="en-US" sz="1800" dirty="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endParaRPr lang="en-US" sz="1800" dirty="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2</a:t>
                </a:r>
                <a:endParaRPr lang="en-US" sz="1800" dirty="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4"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Multicore Navigator</a:t>
                </a:r>
                <a:endParaRPr lang="en-US" sz="1800" dirty="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Manager</a:t>
                </a:r>
                <a:endParaRPr lang="en-US" sz="1800" dirty="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n</a:t>
                </a:r>
                <a:endParaRPr lang="en-US" sz="1800" dirty="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G</a:t>
                </a:r>
                <a:endParaRPr lang="en-US" sz="1800" dirty="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t>
                </a:r>
                <a:endParaRPr lang="en-US" sz="1800" dirty="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Packet</a:t>
                </a:r>
                <a:endParaRPr lang="en-US" sz="1800" dirty="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PLL</a:t>
                </a:r>
                <a:endParaRPr lang="en-US" sz="1800" dirty="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EDMA</a:t>
                </a:r>
                <a:endParaRPr lang="en-US" sz="1800" dirty="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L1</a:t>
                </a:r>
                <a:endParaRPr lang="en-US" sz="1800" dirty="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P-Cache</a:t>
                </a:r>
                <a:endParaRPr lang="en-US" sz="1800" dirty="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L1</a:t>
                </a:r>
                <a:endParaRPr lang="en-US" sz="1800" dirty="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D-Cache</a:t>
                </a:r>
                <a:endParaRPr lang="en-US" sz="1800" dirty="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L2 SRAM</a:t>
                </a:r>
                <a:endParaRPr lang="en-US" sz="1800" dirty="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smtClean="0"/>
              <a:t>PCIe </a:t>
            </a:r>
            <a:r>
              <a:rPr lang="en-US" dirty="0"/>
              <a:t>Features</a:t>
            </a:r>
          </a:p>
        </p:txBody>
      </p:sp>
      <p:sp>
        <p:nvSpPr>
          <p:cNvPr id="239619" name="Rectangle 3"/>
          <p:cNvSpPr>
            <a:spLocks noGrp="1" noChangeArrowheads="1"/>
          </p:cNvSpPr>
          <p:nvPr>
            <p:ph idx="1"/>
          </p:nvPr>
        </p:nvSpPr>
        <p:spPr/>
        <p:txBody>
          <a:bodyPr/>
          <a:lstStyle/>
          <a:p>
            <a:r>
              <a:rPr lang="en-US" sz="2400" dirty="0"/>
              <a:t>PCI-SIG: PCI Express Base Specification (Rev. 2.0)</a:t>
            </a:r>
          </a:p>
          <a:p>
            <a:r>
              <a:rPr lang="en-US" sz="2400" dirty="0"/>
              <a:t>Root Complex (RC) and End Point (EP) operation modes.</a:t>
            </a:r>
          </a:p>
          <a:p>
            <a:pPr lvl="1"/>
            <a:r>
              <a:rPr lang="en-US" sz="2000" dirty="0"/>
              <a:t>In EP mode, supports both legacy </a:t>
            </a:r>
            <a:r>
              <a:rPr lang="en-US" altLang="zh-CN" sz="2000" dirty="0">
                <a:ea typeface="宋体" charset="-122"/>
              </a:rPr>
              <a:t>EP mode and native </a:t>
            </a:r>
            <a:r>
              <a:rPr lang="en-US" altLang="zh-CN" sz="2000" dirty="0" smtClean="0">
                <a:ea typeface="宋体" charset="-122"/>
              </a:rPr>
              <a:t>PCIe </a:t>
            </a:r>
            <a:r>
              <a:rPr lang="en-US" altLang="zh-CN" sz="2000" dirty="0">
                <a:ea typeface="宋体" charset="-122"/>
              </a:rPr>
              <a:t>EP mode.</a:t>
            </a:r>
          </a:p>
          <a:p>
            <a:pPr lvl="1"/>
            <a:r>
              <a:rPr lang="en-US" altLang="zh-CN" sz="2000" dirty="0">
                <a:ea typeface="宋体" charset="-122"/>
              </a:rPr>
              <a:t>Set from </a:t>
            </a:r>
            <a:r>
              <a:rPr lang="en-US" sz="2000" dirty="0"/>
              <a:t>bootstrap pins </a:t>
            </a:r>
            <a:r>
              <a:rPr lang="en-US" sz="2000" dirty="0" smtClean="0"/>
              <a:t>PCIESSMODE[1:0</a:t>
            </a:r>
            <a:r>
              <a:rPr lang="en-US" sz="2000" dirty="0"/>
              <a:t>] at </a:t>
            </a:r>
            <a:r>
              <a:rPr lang="en-US" sz="2000" dirty="0" smtClean="0"/>
              <a:t>power-up</a:t>
            </a:r>
            <a:br>
              <a:rPr lang="en-US" sz="2000" dirty="0" smtClean="0"/>
            </a:br>
            <a:r>
              <a:rPr lang="en-US" sz="2000" dirty="0" smtClean="0"/>
              <a:t>(00-</a:t>
            </a:r>
            <a:r>
              <a:rPr lang="en-US" sz="2000" dirty="0"/>
              <a:t>&gt;EP, 01-&gt;Legacy EP, 10-&gt;RC). </a:t>
            </a:r>
          </a:p>
          <a:p>
            <a:pPr lvl="1"/>
            <a:r>
              <a:rPr lang="en-US" sz="2000" dirty="0"/>
              <a:t>Software overwrites the setting by changing the PCIESSMODE bits in the DEVSTAT register.</a:t>
            </a:r>
          </a:p>
          <a:p>
            <a:r>
              <a:rPr lang="en-US" altLang="zh-CN" sz="2400" dirty="0">
                <a:ea typeface="宋体" charset="-122"/>
              </a:rPr>
              <a:t>Gen1 (2.5 </a:t>
            </a:r>
            <a:r>
              <a:rPr lang="en-US" altLang="zh-CN" sz="2400" dirty="0" err="1">
                <a:ea typeface="宋体" charset="-122"/>
              </a:rPr>
              <a:t>Gbps</a:t>
            </a:r>
            <a:r>
              <a:rPr lang="en-US" altLang="zh-CN" sz="2400" dirty="0">
                <a:ea typeface="宋体" charset="-122"/>
              </a:rPr>
              <a:t>) and Gen2 (5.0 </a:t>
            </a:r>
            <a:r>
              <a:rPr lang="en-US" altLang="zh-CN" sz="2400" dirty="0" err="1">
                <a:ea typeface="宋体" charset="-122"/>
              </a:rPr>
              <a:t>Gbps</a:t>
            </a:r>
            <a:r>
              <a:rPr lang="en-US" altLang="zh-CN" sz="2400" dirty="0">
                <a:ea typeface="宋体" charset="-122"/>
              </a:rPr>
              <a:t>) </a:t>
            </a:r>
          </a:p>
          <a:p>
            <a:r>
              <a:rPr lang="en-US" altLang="zh-CN" sz="2400" dirty="0">
                <a:ea typeface="宋体" charset="-122"/>
              </a:rPr>
              <a:t>x2 lanes </a:t>
            </a:r>
          </a:p>
          <a:p>
            <a:r>
              <a:rPr lang="en-US" altLang="zh-CN" sz="2400" dirty="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idx="1"/>
          </p:nvPr>
        </p:nvSpPr>
        <p:spPr/>
        <p:txBody>
          <a:bodyPr/>
          <a:lstStyle/>
          <a:p>
            <a:r>
              <a:rPr lang="en-US" dirty="0" smtClean="0"/>
              <a:t>PCIe </a:t>
            </a:r>
            <a:r>
              <a:rPr lang="en-US" dirty="0"/>
              <a:t>Overview</a:t>
            </a:r>
          </a:p>
          <a:p>
            <a:r>
              <a:rPr lang="en-US" b="1"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idx="1"/>
          </p:nvPr>
        </p:nvSpPr>
        <p:spPr>
          <a:xfrm>
            <a:off x="333375" y="868680"/>
            <a:ext cx="8188325" cy="3779837"/>
          </a:xfrm>
        </p:spPr>
        <p:txBody>
          <a:bodyPr/>
          <a:lstStyle/>
          <a:p>
            <a:pPr>
              <a:lnSpc>
                <a:spcPct val="90000"/>
              </a:lnSpc>
            </a:pPr>
            <a:r>
              <a:rPr lang="en-US" altLang="zh-CN" sz="2000" dirty="0" smtClean="0">
                <a:ea typeface="宋体" charset="-122"/>
              </a:rPr>
              <a:t>PCIe </a:t>
            </a:r>
            <a:r>
              <a:rPr lang="en-US" altLang="zh-CN" sz="2000" dirty="0">
                <a:ea typeface="宋体" charset="-122"/>
              </a:rPr>
              <a:t>device uses </a:t>
            </a:r>
            <a:r>
              <a:rPr lang="en-US" altLang="zh-CN" sz="2000" dirty="0" smtClean="0">
                <a:ea typeface="宋体" charset="-122"/>
              </a:rPr>
              <a:t>PCIe </a:t>
            </a:r>
            <a:r>
              <a:rPr lang="en-US" altLang="zh-CN" sz="2000" dirty="0">
                <a:ea typeface="宋体" charset="-122"/>
              </a:rPr>
              <a:t>address to </a:t>
            </a:r>
            <a:r>
              <a:rPr lang="en-US" altLang="zh-CN" sz="2000" dirty="0" err="1">
                <a:ea typeface="宋体" charset="-122"/>
              </a:rPr>
              <a:t>Tx</a:t>
            </a:r>
            <a:r>
              <a:rPr lang="en-US" altLang="zh-CN" sz="2000" dirty="0">
                <a:ea typeface="宋体" charset="-122"/>
              </a:rPr>
              <a:t>/Rx packets over a </a:t>
            </a:r>
            <a:r>
              <a:rPr lang="en-US" altLang="zh-CN" sz="2000" dirty="0" smtClean="0">
                <a:ea typeface="宋体" charset="-122"/>
              </a:rPr>
              <a:t>PCIe link.</a:t>
            </a:r>
            <a:endParaRPr lang="en-US" sz="2000" dirty="0"/>
          </a:p>
          <a:p>
            <a:pPr>
              <a:lnSpc>
                <a:spcPct val="90000"/>
              </a:lnSpc>
            </a:pPr>
            <a:r>
              <a:rPr lang="en-US" sz="2000" dirty="0"/>
              <a:t>Outbound transfer means the local device initiates the transactions to write to or read from the external device. The CPU or the device-level EDMA is used for outbound data transfer. The </a:t>
            </a:r>
            <a:r>
              <a:rPr lang="en-US" sz="2000" dirty="0" smtClean="0"/>
              <a:t>PCIe </a:t>
            </a:r>
            <a:r>
              <a:rPr lang="en-US" sz="2000" dirty="0"/>
              <a:t>module does not have built-in EDMA.</a:t>
            </a:r>
          </a:p>
          <a:p>
            <a:pPr>
              <a:lnSpc>
                <a:spcPct val="90000"/>
              </a:lnSpc>
            </a:pPr>
            <a:r>
              <a:rPr lang="en-US" sz="2000" dirty="0"/>
              <a:t>Inbound transfer means the external device initiates the transactions to write to or read from the local device. The </a:t>
            </a:r>
            <a:r>
              <a:rPr lang="en-US" sz="2000" dirty="0" smtClean="0"/>
              <a:t>PCIe </a:t>
            </a:r>
            <a:r>
              <a:rPr lang="en-US" sz="2000" dirty="0"/>
              <a:t>module has a master port to transfer the data to or from the device memory; </a:t>
            </a:r>
            <a:r>
              <a:rPr lang="en-US" sz="2000" dirty="0" smtClean="0"/>
              <a:t>No </a:t>
            </a:r>
            <a:r>
              <a:rPr lang="en-US" sz="2000" dirty="0"/>
              <a:t>CPU or EDMA is needed for inbound transfer in the local device.</a:t>
            </a:r>
          </a:p>
          <a:p>
            <a:pPr>
              <a:lnSpc>
                <a:spcPct val="90000"/>
              </a:lnSpc>
            </a:pPr>
            <a:r>
              <a:rPr lang="en-US" sz="2000" dirty="0"/>
              <a:t>BAR: used to accept/reject </a:t>
            </a:r>
            <a:r>
              <a:rPr lang="en-US" sz="2000" dirty="0" smtClean="0"/>
              <a:t>TLP (Transport Layer Protocol). </a:t>
            </a:r>
            <a:endParaRPr lang="en-US" sz="2000" dirty="0"/>
          </a:p>
        </p:txBody>
      </p:sp>
      <p:pic>
        <p:nvPicPr>
          <p:cNvPr id="241668" name="Picture 4"/>
          <p:cNvPicPr>
            <a:picLocks noChangeAspect="1" noChangeArrowheads="1"/>
          </p:cNvPicPr>
          <p:nvPr/>
        </p:nvPicPr>
        <p:blipFill>
          <a:blip r:embed="rId3" cstate="print"/>
          <a:srcRect/>
          <a:stretch>
            <a:fillRect/>
          </a:stretch>
        </p:blipFill>
        <p:spPr bwMode="auto">
          <a:xfrm>
            <a:off x="1353312" y="3943768"/>
            <a:ext cx="6291072" cy="2813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idx="1"/>
          </p:nvPr>
        </p:nvSpPr>
        <p:spPr/>
        <p:txBody>
          <a:bodyPr/>
          <a:lstStyle/>
          <a:p>
            <a:pPr>
              <a:lnSpc>
                <a:spcPct val="90000"/>
              </a:lnSpc>
            </a:pPr>
            <a:r>
              <a:rPr lang="en-US" sz="2400" dirty="0" smtClean="0"/>
              <a:t>PCIe </a:t>
            </a:r>
            <a:r>
              <a:rPr lang="en-US" sz="2400" dirty="0"/>
              <a:t>data space 256 MB (0x6000_0000~0x6FFF_FFFF)</a:t>
            </a:r>
          </a:p>
          <a:p>
            <a:pPr>
              <a:lnSpc>
                <a:spcPct val="90000"/>
              </a:lnSpc>
            </a:pPr>
            <a:r>
              <a:rPr lang="en-US" sz="2400" dirty="0"/>
              <a:t>Enable/disable through </a:t>
            </a:r>
            <a:r>
              <a:rPr lang="en-US" sz="2400" b="1" dirty="0"/>
              <a:t>CMD_STATUS</a:t>
            </a:r>
            <a:r>
              <a:rPr lang="en-US" sz="2400" dirty="0"/>
              <a:t> </a:t>
            </a:r>
            <a:r>
              <a:rPr lang="en-US" sz="2400" dirty="0" smtClean="0"/>
              <a:t>register.</a:t>
            </a:r>
            <a:endParaRPr lang="en-US" sz="2400" dirty="0"/>
          </a:p>
          <a:p>
            <a:pPr lvl="1">
              <a:lnSpc>
                <a:spcPct val="90000"/>
              </a:lnSpc>
            </a:pPr>
            <a:r>
              <a:rPr lang="en-US" sz="2000" dirty="0"/>
              <a:t>When enabled, the outbound </a:t>
            </a:r>
            <a:r>
              <a:rPr lang="en-US" sz="2000" dirty="0" smtClean="0"/>
              <a:t>PCIe </a:t>
            </a:r>
            <a:r>
              <a:rPr lang="en-US" sz="2000" dirty="0"/>
              <a:t>address  (0x6000_0000~0x6FFF_FFFF) can be modified to a new address based on </a:t>
            </a:r>
            <a:r>
              <a:rPr lang="en-US" altLang="zh-CN" sz="2000" dirty="0">
                <a:ea typeface="宋体" charset="-122"/>
              </a:rPr>
              <a:t>the outbound translation </a:t>
            </a:r>
            <a:r>
              <a:rPr lang="en-US" altLang="zh-CN" sz="2000" dirty="0" smtClean="0">
                <a:ea typeface="宋体" charset="-122"/>
              </a:rPr>
              <a:t>rules.</a:t>
            </a:r>
            <a:endParaRPr lang="en-US" altLang="zh-CN" sz="2000" dirty="0">
              <a:ea typeface="宋体" charset="-122"/>
            </a:endParaRPr>
          </a:p>
          <a:p>
            <a:pPr>
              <a:lnSpc>
                <a:spcPct val="90000"/>
              </a:lnSpc>
            </a:pPr>
            <a:r>
              <a:rPr lang="en-US" sz="2400" dirty="0"/>
              <a:t>Equally divided into 32 regions</a:t>
            </a:r>
            <a:endParaRPr lang="en-US" altLang="zh-CN" sz="2400" dirty="0">
              <a:ea typeface="宋体" charset="-122"/>
            </a:endParaRPr>
          </a:p>
          <a:p>
            <a:pPr>
              <a:lnSpc>
                <a:spcPct val="90000"/>
              </a:lnSpc>
            </a:pPr>
            <a:r>
              <a:rPr lang="en-US" altLang="zh-CN" sz="2400" dirty="0">
                <a:ea typeface="宋体" charset="-122"/>
              </a:rPr>
              <a:t>Registers for </a:t>
            </a:r>
            <a:r>
              <a:rPr lang="en-US" altLang="zh-CN" sz="2400" dirty="0" smtClean="0">
                <a:ea typeface="宋体" charset="-122"/>
              </a:rPr>
              <a:t>outbound (OB):</a:t>
            </a:r>
            <a:endParaRPr lang="en-US" altLang="zh-CN" sz="2400" dirty="0">
              <a:ea typeface="宋体" charset="-122"/>
            </a:endParaRPr>
          </a:p>
          <a:p>
            <a:pPr lvl="1">
              <a:lnSpc>
                <a:spcPct val="90000"/>
              </a:lnSpc>
            </a:pPr>
            <a:r>
              <a:rPr lang="en-US" sz="2000" b="1" dirty="0"/>
              <a:t>OB_SIZE</a:t>
            </a:r>
            <a:r>
              <a:rPr lang="en-US" sz="2000" dirty="0"/>
              <a:t>: identify the size of 32 equally-sized translation regions to be 1MB/2MB/4MB/8MB</a:t>
            </a:r>
          </a:p>
          <a:p>
            <a:pPr lvl="1">
              <a:lnSpc>
                <a:spcPct val="90000"/>
              </a:lnSpc>
            </a:pPr>
            <a:r>
              <a:rPr lang="en-US" sz="2000" b="1" dirty="0" err="1" smtClean="0"/>
              <a:t>OB_OFFSET_INDEXn</a:t>
            </a:r>
            <a:r>
              <a:rPr lang="en-US" sz="2000" b="1" dirty="0" smtClean="0"/>
              <a:t> (n =0;31)</a:t>
            </a:r>
            <a:r>
              <a:rPr lang="en-US" sz="2000" dirty="0" smtClean="0"/>
              <a:t>: </a:t>
            </a:r>
            <a:r>
              <a:rPr lang="en-US" sz="2000" dirty="0"/>
              <a:t>represent bits[31:20] of the </a:t>
            </a:r>
            <a:r>
              <a:rPr lang="en-US" sz="2000" dirty="0" smtClean="0"/>
              <a:t>PCIe </a:t>
            </a:r>
            <a:r>
              <a:rPr lang="en-US" sz="2000" dirty="0"/>
              <a:t>address for 32-bit or 64-bit addressing; not all bits will be used (depend on OB_SIZE); bit[0] enables the outbound region</a:t>
            </a:r>
          </a:p>
          <a:p>
            <a:pPr lvl="1">
              <a:lnSpc>
                <a:spcPct val="90000"/>
              </a:lnSpc>
            </a:pPr>
            <a:r>
              <a:rPr lang="en-US" sz="2000" b="1" dirty="0" err="1" smtClean="0"/>
              <a:t>OB_OFFSETn_HI</a:t>
            </a:r>
            <a:r>
              <a:rPr lang="en-US" sz="2000" b="1" dirty="0" smtClean="0"/>
              <a:t> (n =0;31)</a:t>
            </a:r>
            <a:r>
              <a:rPr lang="en-US" sz="2000" dirty="0" smtClean="0"/>
              <a:t> : </a:t>
            </a:r>
            <a:r>
              <a:rPr lang="en-US" sz="2000" dirty="0"/>
              <a:t>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9392</TotalTime>
  <Words>1495</Words>
  <Application>Microsoft Office PowerPoint</Application>
  <PresentationFormat>On-screen Show (4:3)</PresentationFormat>
  <Paragraphs>302</Paragraphs>
  <Slides>22</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77_KeyStoneOLT</vt:lpstr>
      <vt:lpstr>Visio</vt:lpstr>
      <vt:lpstr>Keystone PCIe Usage</vt:lpstr>
      <vt:lpstr>Agenda</vt:lpstr>
      <vt:lpstr>Agenda</vt:lpstr>
      <vt:lpstr>PCIe Topology Example </vt:lpstr>
      <vt:lpstr>KeyStone Architecture</vt:lpstr>
      <vt:lpstr>PCIe Features</vt:lpstr>
      <vt:lpstr>Agenda</vt:lpstr>
      <vt:lpstr>Address Translation </vt:lpstr>
      <vt:lpstr>Outbound Translation - 1</vt:lpstr>
      <vt:lpstr>Outbound Translation - 2</vt:lpstr>
      <vt:lpstr>Outbound Translation - 3</vt:lpstr>
      <vt:lpstr>Outbound Translation - 4</vt:lpstr>
      <vt:lpstr>Inbound Translation - 1</vt:lpstr>
      <vt:lpstr>Inbound Translation - 2</vt:lpstr>
      <vt:lpstr>Inbound Translation - 3</vt:lpstr>
      <vt:lpstr>Inbound Translation - 4</vt:lpstr>
      <vt:lpstr>Agenda</vt:lpstr>
      <vt:lpstr>PCIe Initialization </vt:lpstr>
      <vt:lpstr>PCIe Boot </vt:lpstr>
      <vt:lpstr>Agenda</vt:lpstr>
      <vt:lpstr>Demo</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Ran Katzur</cp:lastModifiedBy>
  <cp:revision>328</cp:revision>
  <dcterms:created xsi:type="dcterms:W3CDTF">2009-02-19T13:52:30Z</dcterms:created>
  <dcterms:modified xsi:type="dcterms:W3CDTF">2013-03-05T21:00:41Z</dcterms:modified>
</cp:coreProperties>
</file>