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71"/>
  </p:notesMasterIdLst>
  <p:handoutMasterIdLst>
    <p:handoutMasterId r:id="rId72"/>
  </p:handoutMasterIdLst>
  <p:sldIdLst>
    <p:sldId id="868" r:id="rId6"/>
    <p:sldId id="869" r:id="rId7"/>
    <p:sldId id="909" r:id="rId8"/>
    <p:sldId id="870" r:id="rId9"/>
    <p:sldId id="919" r:id="rId10"/>
    <p:sldId id="871" r:id="rId11"/>
    <p:sldId id="872" r:id="rId12"/>
    <p:sldId id="873" r:id="rId13"/>
    <p:sldId id="874" r:id="rId14"/>
    <p:sldId id="875" r:id="rId15"/>
    <p:sldId id="910" r:id="rId16"/>
    <p:sldId id="876" r:id="rId17"/>
    <p:sldId id="877" r:id="rId18"/>
    <p:sldId id="911" r:id="rId19"/>
    <p:sldId id="878" r:id="rId20"/>
    <p:sldId id="912" r:id="rId21"/>
    <p:sldId id="879" r:id="rId22"/>
    <p:sldId id="934" r:id="rId23"/>
    <p:sldId id="914" r:id="rId24"/>
    <p:sldId id="880" r:id="rId25"/>
    <p:sldId id="881" r:id="rId26"/>
    <p:sldId id="917" r:id="rId27"/>
    <p:sldId id="918" r:id="rId28"/>
    <p:sldId id="882" r:id="rId29"/>
    <p:sldId id="883" r:id="rId30"/>
    <p:sldId id="884" r:id="rId31"/>
    <p:sldId id="915" r:id="rId32"/>
    <p:sldId id="930" r:id="rId33"/>
    <p:sldId id="931" r:id="rId34"/>
    <p:sldId id="932" r:id="rId35"/>
    <p:sldId id="935" r:id="rId36"/>
    <p:sldId id="925" r:id="rId37"/>
    <p:sldId id="926" r:id="rId38"/>
    <p:sldId id="936" r:id="rId39"/>
    <p:sldId id="937" r:id="rId40"/>
    <p:sldId id="938" r:id="rId41"/>
    <p:sldId id="885" r:id="rId42"/>
    <p:sldId id="886" r:id="rId43"/>
    <p:sldId id="887" r:id="rId44"/>
    <p:sldId id="888" r:id="rId45"/>
    <p:sldId id="889" r:id="rId46"/>
    <p:sldId id="890" r:id="rId47"/>
    <p:sldId id="891" r:id="rId48"/>
    <p:sldId id="892" r:id="rId49"/>
    <p:sldId id="920" r:id="rId50"/>
    <p:sldId id="916" r:id="rId51"/>
    <p:sldId id="921" r:id="rId52"/>
    <p:sldId id="922" r:id="rId53"/>
    <p:sldId id="894" r:id="rId54"/>
    <p:sldId id="895" r:id="rId55"/>
    <p:sldId id="896" r:id="rId56"/>
    <p:sldId id="897" r:id="rId57"/>
    <p:sldId id="898" r:id="rId58"/>
    <p:sldId id="899" r:id="rId59"/>
    <p:sldId id="900" r:id="rId60"/>
    <p:sldId id="923" r:id="rId61"/>
    <p:sldId id="901" r:id="rId62"/>
    <p:sldId id="902" r:id="rId63"/>
    <p:sldId id="903" r:id="rId64"/>
    <p:sldId id="904" r:id="rId65"/>
    <p:sldId id="905" r:id="rId66"/>
    <p:sldId id="906" r:id="rId67"/>
    <p:sldId id="924" r:id="rId68"/>
    <p:sldId id="907" r:id="rId69"/>
    <p:sldId id="908" r:id="rId70"/>
  </p:sldIdLst>
  <p:sldSz cx="9144000" cy="6858000" type="screen4x3"/>
  <p:notesSz cx="7010400" cy="9296400"/>
  <p:custDataLst>
    <p:tags r:id="rId7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CC"/>
    <a:srgbClr val="FFFF99"/>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78382" autoAdjust="0"/>
  </p:normalViewPr>
  <p:slideViewPr>
    <p:cSldViewPr snapToGrid="0">
      <p:cViewPr varScale="1">
        <p:scale>
          <a:sx n="95" d="100"/>
          <a:sy n="95" d="100"/>
        </p:scale>
        <p:origin x="-2094" y="-108"/>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2/21/2013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Stream is defined to use data arrays sized larger than SoC caches so the benefit of large L2 is ignored. Stream</a:t>
            </a:r>
            <a:r>
              <a:rPr lang="en-US" baseline="0" dirty="0" smtClean="0"/>
              <a:t> exercises the number of outstanding loads and stores, and the write through (or streaming) mode of the L2 cache.</a:t>
            </a:r>
          </a:p>
          <a:p>
            <a:r>
              <a:rPr lang="en-US" baseline="0" dirty="0" smtClean="0"/>
              <a:t>The formula to calculate external memory bandwidth accounts for read and write in copy and scale, and two reads and write in add and triad. The extra read that a write-allocate cache needs is not included in the formula, and turning of the streaming/write-through will significantly drop the results. But code like this is why the streaming mode is there.</a:t>
            </a:r>
          </a:p>
          <a:p>
            <a:r>
              <a:rPr lang="en-US" baseline="0" dirty="0" smtClean="0"/>
              <a:t>Memory location of arrays is critical, maximum number of open DDR pages (sized 8kB) per DDR rank required. Linux page tables with 4kB pages with normal setup results in linear virtual memory being pseudorandom in physical space is close to optimal for stream.</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53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 area is the standard quad A15 MPCore with 4MB of shared coherent cache, each core is</a:t>
            </a:r>
            <a:r>
              <a:rPr lang="en-US" baseline="0" dirty="0" smtClean="0"/>
              <a:t> in its own power switched domain and the MPCore with L2 cache is in a further power switched domain</a:t>
            </a:r>
            <a:endParaRPr lang="en-US" dirty="0" smtClean="0"/>
          </a:p>
          <a:p>
            <a:r>
              <a:rPr lang="en-US" dirty="0" smtClean="0"/>
              <a:t>GIC-400 is the standard interrupt controller from ARM</a:t>
            </a:r>
          </a:p>
          <a:p>
            <a:r>
              <a:rPr lang="en-US" dirty="0" smtClean="0"/>
              <a:t>The</a:t>
            </a:r>
            <a:r>
              <a:rPr lang="en-US" baseline="0" dirty="0" smtClean="0"/>
              <a:t> path the cores and caches do memory reads and writes goes through Eagles Nest to MSMC. Snooping by MSMC use this path as well</a:t>
            </a:r>
          </a:p>
          <a:p>
            <a:r>
              <a:rPr lang="en-US" baseline="0" dirty="0" smtClean="0"/>
              <a:t>The rest of the interfaces are related to clocking, debugging, tracing, and production testing.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24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8179A2-2F23-44AB-AC94-6CE8F5D0AE56}" type="datetimeFigureOut">
              <a:rPr lang="en-US" smtClean="0"/>
              <a:pPr/>
              <a:t>2/21/2013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C3017-80B4-47FA-8894-2564B5E949F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ko-KR" altLang="en-US"/>
          </a:p>
        </p:txBody>
      </p:sp>
      <p:sp>
        <p:nvSpPr>
          <p:cNvPr id="4" name="Date Placeholder 3"/>
          <p:cNvSpPr>
            <a:spLocks noGrp="1"/>
          </p:cNvSpPr>
          <p:nvPr>
            <p:ph type="dt" sz="half" idx="11"/>
          </p:nvPr>
        </p:nvSpPr>
        <p:spPr>
          <a:xfrm>
            <a:off x="457200" y="6356350"/>
            <a:ext cx="2133600" cy="365125"/>
          </a:xfrm>
          <a:prstGeom prst="rect">
            <a:avLst/>
          </a:prstGeom>
        </p:spPr>
        <p:txBody>
          <a:bodyPr/>
          <a:lstStyle>
            <a:lvl1pPr>
              <a:defRPr/>
            </a:lvl1pPr>
          </a:lstStyle>
          <a:p>
            <a:pPr>
              <a:defRPr/>
            </a:pPr>
            <a:endParaRPr lang="ko-KR" altLang="en-US"/>
          </a:p>
        </p:txBody>
      </p:sp>
      <p:sp>
        <p:nvSpPr>
          <p:cNvPr id="5" name="Footer Placeholder 4"/>
          <p:cNvSpPr>
            <a:spLocks noGrp="1"/>
          </p:cNvSpPr>
          <p:nvPr>
            <p:ph type="ftr" sz="quarter" idx="12"/>
          </p:nvPr>
        </p:nvSpPr>
        <p:spPr>
          <a:xfrm>
            <a:off x="3124200" y="6356350"/>
            <a:ext cx="2895600" cy="365125"/>
          </a:xfrm>
          <a:prstGeom prst="rect">
            <a:avLst/>
          </a:prstGeom>
        </p:spPr>
        <p:txBody>
          <a:bodyPr/>
          <a:lstStyle>
            <a:lvl1pPr>
              <a:defRPr/>
            </a:lvl1pPr>
          </a:lstStyle>
          <a:p>
            <a:pPr>
              <a:defRPr/>
            </a:pPr>
            <a:r>
              <a:rPr lang="en-US" dirty="0"/>
              <a:t>Preliminary Information under NDA - subject to change</a:t>
            </a:r>
          </a:p>
        </p:txBody>
      </p:sp>
      <p:sp>
        <p:nvSpPr>
          <p:cNvPr id="6" name="Slide Number Placeholder 5"/>
          <p:cNvSpPr>
            <a:spLocks noGrp="1"/>
          </p:cNvSpPr>
          <p:nvPr>
            <p:ph type="sldNum" sz="quarter" idx="13"/>
          </p:nvPr>
        </p:nvSpPr>
        <p:spPr>
          <a:xfrm>
            <a:off x="6553200" y="6356350"/>
            <a:ext cx="2133600" cy="365125"/>
          </a:xfrm>
          <a:prstGeom prst="rect">
            <a:avLst/>
          </a:prstGeom>
        </p:spPr>
        <p:txBody>
          <a:bodyPr/>
          <a:lstStyle>
            <a:lvl1pPr>
              <a:defRPr/>
            </a:lvl1pPr>
          </a:lstStyle>
          <a:p>
            <a:pPr>
              <a:defRPr/>
            </a:pPr>
            <a:fld id="{67C57A60-89F7-4F11-8A9C-EE2331D26E1F}" type="slidenum">
              <a:rPr lang="ko-KR" altLang="en-US"/>
              <a:pPr>
                <a:defRPr/>
              </a:pPr>
              <a:t>‹#›</a:t>
            </a:fld>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4" r:id="rId3"/>
    <p:sldLayoutId id="2147485975"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2.png"/><Relationship Id="rId4"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notesSlide" Target="../notesSlides/notesSlid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1.png"/><Relationship Id="rId4" Type="http://schemas.openxmlformats.org/officeDocument/2006/relationships/notesSlide" Target="../notesSlides/notesSlide2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609600"/>
            <a:ext cx="7772400" cy="3154680"/>
          </a:xfrm>
        </p:spPr>
        <p:txBody>
          <a:bodyPr>
            <a:noAutofit/>
          </a:bodyPr>
          <a:lstStyle/>
          <a:p>
            <a:pPr>
              <a:lnSpc>
                <a:spcPct val="105000"/>
              </a:lnSpc>
            </a:pPr>
            <a:r>
              <a:rPr lang="en-US" sz="5400" b="0" dirty="0" smtClean="0"/>
              <a:t>KeyStone II</a:t>
            </a:r>
            <a:br>
              <a:rPr lang="en-US" sz="5400" b="0" dirty="0" smtClean="0"/>
            </a:br>
            <a:r>
              <a:rPr lang="en-US" sz="5400" b="0" dirty="0" smtClean="0"/>
              <a:t>ARM Cortex A-15</a:t>
            </a:r>
            <a:br>
              <a:rPr lang="en-US" sz="5400" b="0" dirty="0" smtClean="0"/>
            </a:br>
            <a:r>
              <a:rPr lang="en-US" sz="5400" b="0" dirty="0" smtClean="0"/>
              <a:t>CorePac Overview</a:t>
            </a:r>
            <a:endParaRPr lang="en-US" sz="5400" b="0" dirty="0"/>
          </a:p>
        </p:txBody>
      </p:sp>
      <p:sp>
        <p:nvSpPr>
          <p:cNvPr id="5" name="Subtitle 4"/>
          <p:cNvSpPr>
            <a:spLocks noGrp="1"/>
          </p:cNvSpPr>
          <p:nvPr>
            <p:ph type="subTitle" idx="1"/>
          </p:nvPr>
        </p:nvSpPr>
        <p:spPr/>
        <p:txBody>
          <a:bodyPr>
            <a:normAutofit/>
          </a:bodyPr>
          <a:lstStyle/>
          <a:p>
            <a:r>
              <a:rPr lang="en-US" sz="2800" dirty="0" smtClean="0">
                <a:solidFill>
                  <a:schemeClr val="tx1">
                    <a:lumMod val="75000"/>
                    <a:lumOff val="25000"/>
                  </a:schemeClr>
                </a:solidFill>
              </a:rPr>
              <a:t>Multicore Applications Team</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 Fetch &amp; Memory</a:t>
            </a:r>
            <a:endParaRPr lang="en-US" sz="4000" dirty="0"/>
          </a:p>
        </p:txBody>
      </p:sp>
      <p:sp>
        <p:nvSpPr>
          <p:cNvPr id="3" name="Content Placeholder 2"/>
          <p:cNvSpPr>
            <a:spLocks noGrp="1"/>
          </p:cNvSpPr>
          <p:nvPr>
            <p:ph idx="1"/>
          </p:nvPr>
        </p:nvSpPr>
        <p:spPr>
          <a:xfrm>
            <a:off x="457200" y="1126395"/>
            <a:ext cx="8229600" cy="3626475"/>
          </a:xfrm>
        </p:spPr>
        <p:txBody>
          <a:bodyPr>
            <a:noAutofit/>
          </a:bodyPr>
          <a:lstStyle/>
          <a:p>
            <a:r>
              <a:rPr lang="en-US" sz="2400" dirty="0" smtClean="0"/>
              <a:t>Increase fetch from 64 to 128 bits</a:t>
            </a:r>
          </a:p>
          <a:p>
            <a:r>
              <a:rPr lang="en-US" sz="2400" dirty="0" smtClean="0"/>
              <a:t>Full support for unaligned fetch address</a:t>
            </a:r>
          </a:p>
          <a:p>
            <a:r>
              <a:rPr lang="en-US" sz="2400" dirty="0" smtClean="0"/>
              <a:t>L1D and L1P</a:t>
            </a:r>
          </a:p>
          <a:p>
            <a:pPr lvl="1"/>
            <a:r>
              <a:rPr lang="en-US" sz="2400" dirty="0" smtClean="0"/>
              <a:t>32KB size</a:t>
            </a:r>
          </a:p>
          <a:p>
            <a:pPr lvl="1"/>
            <a:r>
              <a:rPr lang="en-US" sz="2400" dirty="0" smtClean="0"/>
              <a:t>Configured as cache</a:t>
            </a:r>
          </a:p>
          <a:p>
            <a:r>
              <a:rPr lang="en-US" sz="2400" dirty="0" smtClean="0"/>
              <a:t>L2 is unified memory that serves ALL cores in the cluster:</a:t>
            </a:r>
          </a:p>
          <a:p>
            <a:pPr lvl="1"/>
            <a:r>
              <a:rPr lang="en-US" sz="2400" dirty="0" smtClean="0"/>
              <a:t>4MB size</a:t>
            </a:r>
          </a:p>
          <a:p>
            <a:pPr lvl="1"/>
            <a:r>
              <a:rPr lang="en-US" sz="2400" dirty="0" smtClean="0"/>
              <a:t>Configured as cache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NEON</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b="1"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65328" y="861060"/>
            <a:ext cx="8576254" cy="1460109"/>
          </a:xfrm>
        </p:spPr>
        <p:txBody>
          <a:bodyPr>
            <a:normAutofit/>
          </a:bodyPr>
          <a:lstStyle/>
          <a:p>
            <a:pPr indent="0">
              <a:buNone/>
            </a:pPr>
            <a:r>
              <a:rPr lang="en-US" sz="2800" dirty="0" smtClean="0"/>
              <a:t>Load and store data into 64-bit registers from memory with on the fly interleave, as shown in this diagram from the ARM documentation.</a:t>
            </a:r>
          </a:p>
        </p:txBody>
      </p:sp>
      <p:pic>
        <p:nvPicPr>
          <p:cNvPr id="9" name="Picture 2"/>
          <p:cNvPicPr>
            <a:picLocks noChangeAspect="1" noChangeArrowheads="1"/>
          </p:cNvPicPr>
          <p:nvPr/>
        </p:nvPicPr>
        <p:blipFill>
          <a:blip r:embed="rId2" cstate="print"/>
          <a:srcRect t="17944"/>
          <a:stretch>
            <a:fillRect/>
          </a:stretch>
        </p:blipFill>
        <p:spPr bwMode="auto">
          <a:xfrm>
            <a:off x="446337" y="2299661"/>
            <a:ext cx="8254333" cy="414133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VFP</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b="1"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 precision</a:t>
            </a:r>
          </a:p>
          <a:p>
            <a:r>
              <a:rPr lang="en-US" sz="2800" dirty="0" smtClean="0"/>
              <a:t>Supports fused MAC operation (e.g., rounding after the addition or after the multiplication)</a:t>
            </a:r>
          </a:p>
          <a:p>
            <a:r>
              <a:rPr lang="en-US" sz="2800" dirty="0" smtClean="0"/>
              <a:t>Supports half-precision (IEEE754-2008);</a:t>
            </a:r>
            <a:br>
              <a:rPr lang="en-US" sz="2800" dirty="0" smtClean="0"/>
            </a:br>
            <a:r>
              <a:rPr lang="en-US" sz="2800" dirty="0" smtClean="0"/>
              <a:t>1-bit sign, 5-bit exponent, 10-bit mantissa</a:t>
            </a:r>
          </a:p>
          <a:p>
            <a:endParaRPr lang="en-US" sz="2800" dirty="0" smtClean="0"/>
          </a:p>
          <a:p>
            <a:endParaRPr lang="en-US" sz="2800" dirty="0" smtClean="0"/>
          </a:p>
          <a:p>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MMU</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dirty="0" smtClean="0"/>
              <a:t>VFP</a:t>
            </a:r>
          </a:p>
          <a:p>
            <a:pPr lvl="1"/>
            <a:r>
              <a:rPr lang="en-US" b="1"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 protected</a:t>
            </a:r>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cache one page of address translations per entry to speed up translation process (L1 instruction access, L1 data access, and L2 TLB)</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206"/>
            <a:ext cx="8229600" cy="800536"/>
          </a:xfrm>
        </p:spPr>
        <p:txBody>
          <a:bodyPr>
            <a:normAutofit/>
          </a:bodyPr>
          <a:lstStyle/>
          <a:p>
            <a:r>
              <a:rPr lang="en-US" sz="3600" dirty="0" smtClean="0"/>
              <a:t>MMU, TLB, and Page</a:t>
            </a:r>
            <a:endParaRPr lang="en-US" sz="3600" dirty="0"/>
          </a:p>
        </p:txBody>
      </p:sp>
      <p:grpSp>
        <p:nvGrpSpPr>
          <p:cNvPr id="28" name="Group 27"/>
          <p:cNvGrpSpPr/>
          <p:nvPr/>
        </p:nvGrpSpPr>
        <p:grpSpPr>
          <a:xfrm>
            <a:off x="894303" y="1316334"/>
            <a:ext cx="7727183" cy="4069581"/>
            <a:chOff x="1175657" y="1567543"/>
            <a:chExt cx="6494597" cy="3175279"/>
          </a:xfrm>
        </p:grpSpPr>
        <p:sp>
          <p:nvSpPr>
            <p:cNvPr id="5" name="Rectangle 4"/>
            <p:cNvSpPr/>
            <p:nvPr/>
          </p:nvSpPr>
          <p:spPr bwMode="auto">
            <a:xfrm>
              <a:off x="1175657" y="2260879"/>
              <a:ext cx="994787" cy="8541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CorePac</a:t>
              </a:r>
            </a:p>
          </p:txBody>
        </p:sp>
        <p:sp>
          <p:nvSpPr>
            <p:cNvPr id="6" name="Rectangle 5"/>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MMU</a:t>
              </a:r>
            </a:p>
          </p:txBody>
        </p:sp>
        <p:sp>
          <p:nvSpPr>
            <p:cNvPr id="7" name="Rectangle 6"/>
            <p:cNvSpPr/>
            <p:nvPr/>
          </p:nvSpPr>
          <p:spPr bwMode="auto">
            <a:xfrm>
              <a:off x="3560465" y="3650901"/>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TLB</a:t>
              </a:r>
            </a:p>
          </p:txBody>
        </p:sp>
        <p:cxnSp>
          <p:nvCxnSpPr>
            <p:cNvPr id="9" name="Straight Arrow Connector 8"/>
            <p:cNvCxnSpPr>
              <a:stCxn id="5" idx="3"/>
              <a:endCxn id="6" idx="1"/>
            </p:cNvCxnSpPr>
            <p:nvPr/>
          </p:nvCxnSpPr>
          <p:spPr bwMode="auto">
            <a:xfrm>
              <a:off x="2170444" y="2687934"/>
              <a:ext cx="1388347" cy="1675"/>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3" name="Straight Arrow Connector 12"/>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14" name="Straight Arrow Connector 13"/>
            <p:cNvCxnSpPr/>
            <p:nvPr/>
          </p:nvCxnSpPr>
          <p:spPr bwMode="auto">
            <a:xfrm>
              <a:off x="4704303" y="2689609"/>
              <a:ext cx="1676400" cy="335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16" name="Rectangle 15"/>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mn-lt"/>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mn-lt"/>
                </a:rPr>
                <a:t>…</a:t>
              </a:r>
              <a:endParaRPr kumimoji="0" lang="en-US" sz="1800" b="0" i="0" u="none" strike="noStrike" cap="none" normalizeH="0" baseline="0" dirty="0" smtClean="0">
                <a:ln>
                  <a:noFill/>
                </a:ln>
                <a:solidFill>
                  <a:schemeClr val="bg1"/>
                </a:solidFill>
                <a:effectLst/>
                <a:latin typeface="+mn-lt"/>
              </a:endParaRPr>
            </a:p>
          </p:txBody>
        </p:sp>
        <p:sp>
          <p:nvSpPr>
            <p:cNvPr id="18" name="Rectangle 17"/>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Page 1</a:t>
              </a:r>
            </a:p>
          </p:txBody>
        </p:sp>
        <p:sp>
          <p:nvSpPr>
            <p:cNvPr id="21" name="Rectangle 20"/>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2</a:t>
              </a:r>
            </a:p>
          </p:txBody>
        </p:sp>
        <p:sp>
          <p:nvSpPr>
            <p:cNvPr id="22" name="Rectangle 21"/>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3</a:t>
              </a:r>
            </a:p>
          </p:txBody>
        </p:sp>
        <p:sp>
          <p:nvSpPr>
            <p:cNvPr id="23" name="Rectangle 22"/>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4</a:t>
              </a:r>
            </a:p>
          </p:txBody>
        </p:sp>
        <p:sp>
          <p:nvSpPr>
            <p:cNvPr id="24" name="Rectangle 23"/>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5</a:t>
              </a:r>
            </a:p>
          </p:txBody>
        </p:sp>
        <p:sp>
          <p:nvSpPr>
            <p:cNvPr id="26" name="TextBox 25"/>
            <p:cNvSpPr txBox="1"/>
            <p:nvPr/>
          </p:nvSpPr>
          <p:spPr>
            <a:xfrm>
              <a:off x="2348812" y="2459859"/>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27" name="TextBox 26"/>
            <p:cNvSpPr txBox="1"/>
            <p:nvPr/>
          </p:nvSpPr>
          <p:spPr>
            <a:xfrm>
              <a:off x="5023348" y="2471583"/>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 Stage MMU –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65089" y="1719951"/>
            <a:ext cx="836676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020762"/>
          </a:xfrm>
        </p:spPr>
        <p:txBody>
          <a:bodyPr>
            <a:noAutofit/>
          </a:bodyPr>
          <a:lstStyle/>
          <a:p>
            <a:r>
              <a:rPr lang="en-US" sz="3600" dirty="0" smtClean="0"/>
              <a:t>Two-Stage MMU</a:t>
            </a:r>
            <a:br>
              <a:rPr lang="en-US" sz="3600" dirty="0" smtClean="0"/>
            </a:br>
            <a:r>
              <a:rPr lang="en-US" sz="3200" dirty="0" smtClean="0"/>
              <a:t>Guest to Supervisor, Supervisor to Hypervisor </a:t>
            </a:r>
            <a:endParaRPr lang="en-US" sz="3200" dirty="0"/>
          </a:p>
        </p:txBody>
      </p:sp>
      <p:graphicFrame>
        <p:nvGraphicFramePr>
          <p:cNvPr id="72705" name="Object 1"/>
          <p:cNvGraphicFramePr>
            <a:graphicFrameLocks noChangeAspect="1"/>
          </p:cNvGraphicFramePr>
          <p:nvPr/>
        </p:nvGraphicFramePr>
        <p:xfrm>
          <a:off x="937260" y="1074420"/>
          <a:ext cx="7315200" cy="5432425"/>
        </p:xfrm>
        <a:graphic>
          <a:graphicData uri="http://schemas.openxmlformats.org/presentationml/2006/ole">
            <p:oleObj spid="_x0000_s72705" name="Visio" r:id="rId3" imgW="9173985" imgH="6813955" progId="Visio.Drawing.11">
              <p:embed/>
            </p:oleObj>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Two-Stage MMU</a:t>
            </a:r>
            <a:endParaRPr lang="en-US" sz="3200" dirty="0"/>
          </a:p>
        </p:txBody>
      </p:sp>
      <p:pic>
        <p:nvPicPr>
          <p:cNvPr id="122882" name="Picture 2"/>
          <p:cNvPicPr>
            <a:picLocks noChangeAspect="1" noChangeArrowheads="1"/>
          </p:cNvPicPr>
          <p:nvPr/>
        </p:nvPicPr>
        <p:blipFill>
          <a:blip r:embed="rId2" cstate="print"/>
          <a:srcRect l="11294" r="1027"/>
          <a:stretch>
            <a:fillRect/>
          </a:stretch>
        </p:blipFill>
        <p:spPr bwMode="auto">
          <a:xfrm>
            <a:off x="381530" y="1419225"/>
            <a:ext cx="8271817" cy="425809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Two-Stage MMU</a:t>
            </a:r>
            <a:endParaRPr lang="en-US" sz="3200" dirty="0"/>
          </a:p>
        </p:txBody>
      </p:sp>
      <p:pic>
        <p:nvPicPr>
          <p:cNvPr id="123906" name="Picture 2"/>
          <p:cNvPicPr>
            <a:picLocks noChangeAspect="1" noChangeArrowheads="1"/>
          </p:cNvPicPr>
          <p:nvPr/>
        </p:nvPicPr>
        <p:blipFill>
          <a:blip r:embed="rId2" cstate="print"/>
          <a:srcRect l="4449"/>
          <a:stretch>
            <a:fillRect/>
          </a:stretch>
        </p:blipFill>
        <p:spPr bwMode="auto">
          <a:xfrm>
            <a:off x="233932" y="1193469"/>
            <a:ext cx="8618664" cy="461448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Interface to the SOC and Coherency Issues</a:t>
            </a:r>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b="1"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214368" y="1066800"/>
            <a:ext cx="2857500" cy="4324261"/>
          </a:xfrm>
          <a:prstGeom prst="rect">
            <a:avLst/>
          </a:prstGeom>
          <a:noFill/>
        </p:spPr>
        <p:txBody>
          <a:bodyPr wrap="square" rtlCol="0">
            <a:spAutoFit/>
          </a:bodyPr>
          <a:lstStyle/>
          <a:p>
            <a:pPr marL="342900" indent="-342900" algn="l">
              <a:spcBef>
                <a:spcPts val="600"/>
              </a:spcBef>
              <a:buFont typeface="Arial" pitchFamily="34" charset="0"/>
              <a:buChar char="•"/>
            </a:pPr>
            <a:r>
              <a:rPr lang="en-US" sz="2000" dirty="0" smtClean="0">
                <a:latin typeface="+mn-lt"/>
              </a:rPr>
              <a:t>40-bit address access to external memory (8G DDRA, 2G DDRB)</a:t>
            </a:r>
          </a:p>
          <a:p>
            <a:pPr marL="342900" indent="-342900" algn="l">
              <a:spcBef>
                <a:spcPts val="600"/>
              </a:spcBef>
              <a:buFont typeface="Arial" pitchFamily="34" charset="0"/>
              <a:buChar char="•"/>
            </a:pPr>
            <a:r>
              <a:rPr lang="en-US" sz="2000" dirty="0" smtClean="0">
                <a:latin typeface="+mn-lt"/>
              </a:rPr>
              <a:t>Snooping mechanism maintains coherency  between L2 cache and DDRA and MSM memory</a:t>
            </a:r>
          </a:p>
          <a:p>
            <a:pPr marL="342900" indent="-342900" algn="l">
              <a:spcBef>
                <a:spcPts val="600"/>
              </a:spcBef>
              <a:buFont typeface="Arial" pitchFamily="34" charset="0"/>
              <a:buChar char="•"/>
            </a:pPr>
            <a:r>
              <a:rPr lang="en-US" sz="2000" dirty="0" smtClean="0">
                <a:latin typeface="+mn-lt"/>
              </a:rPr>
              <a:t>Access to all SOC internal memory via TeraNet</a:t>
            </a:r>
          </a:p>
          <a:p>
            <a:pPr marL="342900" indent="-342900" algn="l">
              <a:spcBef>
                <a:spcPts val="600"/>
              </a:spcBef>
              <a:buFont typeface="Arial" pitchFamily="34" charset="0"/>
              <a:buChar char="•"/>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035710" y="1211580"/>
          <a:ext cx="6020025" cy="5179172"/>
        </p:xfrm>
        <a:graphic>
          <a:graphicData uri="http://schemas.openxmlformats.org/presentationml/2006/ole">
            <p:oleObj spid="_x0000_s100354" name="Visio" r:id="rId3" imgW="6549693" imgH="5635473" progId="Visio.Drawing.11">
              <p:embed/>
            </p:oleObj>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8" name="Group 7"/>
          <p:cNvGrpSpPr/>
          <p:nvPr/>
        </p:nvGrpSpPr>
        <p:grpSpPr>
          <a:xfrm>
            <a:off x="427056" y="1090310"/>
            <a:ext cx="8458200" cy="5303520"/>
            <a:chOff x="457200" y="1321414"/>
            <a:chExt cx="8458200" cy="5303520"/>
          </a:xfrm>
        </p:grpSpPr>
        <p:pic>
          <p:nvPicPr>
            <p:cNvPr id="55303" name="Picture 7"/>
            <p:cNvPicPr preferRelativeResize="0">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Rounded Rectangular Callout 8"/>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427056" y="1090310"/>
            <a:ext cx="8458200" cy="5303520"/>
          </a:xfrm>
          <a:prstGeom prst="rect">
            <a:avLst/>
          </a:prstGeom>
          <a:noFill/>
          <a:ln w="9525">
            <a:noFill/>
            <a:miter lim="800000"/>
            <a:headEnd/>
            <a:tailEnd/>
          </a:ln>
        </p:spPr>
      </p:pic>
      <p:sp>
        <p:nvSpPr>
          <p:cNvPr id="14" name="Freeform 13"/>
          <p:cNvSpPr/>
          <p:nvPr/>
        </p:nvSpPr>
        <p:spPr>
          <a:xfrm>
            <a:off x="1626378" y="3775470"/>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22456" y="37312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170257" y="313494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46456" y="34264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ular Callout 10"/>
          <p:cNvSpPr/>
          <p:nvPr/>
        </p:nvSpPr>
        <p:spPr>
          <a:xfrm>
            <a:off x="427056" y="5255296"/>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sp>
        <p:nvSpPr>
          <p:cNvPr id="25" name="Rounded Rectangular Callout 24"/>
          <p:cNvSpPr/>
          <p:nvPr/>
        </p:nvSpPr>
        <p:spPr>
          <a:xfrm>
            <a:off x="701955" y="1319904"/>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CorePac in KeyStone II</a:t>
            </a:r>
          </a:p>
        </p:txBody>
      </p:sp>
      <p:sp>
        <p:nvSpPr>
          <p:cNvPr id="3" name="Content Placeholder 2"/>
          <p:cNvSpPr>
            <a:spLocks noGrp="1"/>
          </p:cNvSpPr>
          <p:nvPr>
            <p:ph idx="1"/>
          </p:nvPr>
        </p:nvSpPr>
        <p:spPr/>
        <p:txBody>
          <a:bodyPr>
            <a:normAutofit/>
          </a:bodyPr>
          <a:lstStyle/>
          <a:p>
            <a:r>
              <a:rPr lang="en-US" b="1"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0"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0" name="Rounded Rectangular Callout 19"/>
          <p:cNvSpPr/>
          <p:nvPr/>
        </p:nvSpPr>
        <p:spPr>
          <a:xfrm>
            <a:off x="6340510" y="5411880"/>
            <a:ext cx="2448451" cy="990600"/>
          </a:xfrm>
          <a:prstGeom prst="wedgeRoundRectCallout">
            <a:avLst>
              <a:gd name="adj1" fmla="val 2108"/>
              <a:gd name="adj2" fmla="val -1325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Coherence controller merges EDMA write with victim &amp; writes to SRAM.</a:t>
            </a:r>
            <a:endParaRPr lang="en-US" sz="1800" dirty="0"/>
          </a:p>
        </p:txBody>
      </p:sp>
      <p:sp>
        <p:nvSpPr>
          <p:cNvPr id="21" name="Freeform 20"/>
          <p:cNvSpPr/>
          <p:nvPr/>
        </p:nvSpPr>
        <p:spPr>
          <a:xfrm>
            <a:off x="6642109" y="4341767"/>
            <a:ext cx="1099930" cy="704574"/>
          </a:xfrm>
          <a:custGeom>
            <a:avLst/>
            <a:gdLst>
              <a:gd name="connsiteX0" fmla="*/ 0 w 1099930"/>
              <a:gd name="connsiteY0" fmla="*/ 649356 h 704574"/>
              <a:gd name="connsiteX1" fmla="*/ 755374 w 1099930"/>
              <a:gd name="connsiteY1" fmla="*/ 596348 h 704574"/>
              <a:gd name="connsiteX2" fmla="*/ 1099930 w 1099930"/>
              <a:gd name="connsiteY2" fmla="*/ 0 h 704574"/>
            </a:gdLst>
            <a:ahLst/>
            <a:cxnLst>
              <a:cxn ang="0">
                <a:pos x="connsiteX0" y="connsiteY0"/>
              </a:cxn>
              <a:cxn ang="0">
                <a:pos x="connsiteX1" y="connsiteY1"/>
              </a:cxn>
              <a:cxn ang="0">
                <a:pos x="connsiteX2" y="connsiteY2"/>
              </a:cxn>
            </a:cxnLst>
            <a:rect l="l" t="t" r="r" b="b"/>
            <a:pathLst>
              <a:path w="1099930" h="704574">
                <a:moveTo>
                  <a:pt x="0" y="649356"/>
                </a:moveTo>
                <a:cubicBezTo>
                  <a:pt x="286026" y="676965"/>
                  <a:pt x="572052" y="704574"/>
                  <a:pt x="755374" y="596348"/>
                </a:cubicBezTo>
                <a:cubicBezTo>
                  <a:pt x="938696" y="488122"/>
                  <a:pt x="1019313" y="244061"/>
                  <a:pt x="1099930"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7417361" y="48784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smtClean="0"/>
              <a:t>: ARM - IO </a:t>
            </a:r>
            <a:r>
              <a:rPr lang="en-US" sz="3200" dirty="0" smtClean="0"/>
              <a:t>Coherency</a:t>
            </a:r>
            <a:br>
              <a:rPr lang="en-US" sz="3200" dirty="0" smtClean="0"/>
            </a:br>
            <a:r>
              <a:rPr lang="en-US" sz="3200" dirty="0" smtClean="0"/>
              <a:t>External Read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5" name="Rounded Rectangular Callout 14"/>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sp>
        <p:nvSpPr>
          <p:cNvPr id="15" name="Freeform 14"/>
          <p:cNvSpPr/>
          <p:nvPr/>
        </p:nvSpPr>
        <p:spPr>
          <a:xfrm>
            <a:off x="1756566" y="4405476"/>
            <a:ext cx="4035288" cy="324679"/>
          </a:xfrm>
          <a:custGeom>
            <a:avLst/>
            <a:gdLst>
              <a:gd name="connsiteX0" fmla="*/ 3935896 w 4035288"/>
              <a:gd name="connsiteY0" fmla="*/ 324679 h 324679"/>
              <a:gd name="connsiteX1" fmla="*/ 3379305 w 4035288"/>
              <a:gd name="connsiteY1" fmla="*/ 46383 h 324679"/>
              <a:gd name="connsiteX2" fmla="*/ 0 w 4035288"/>
              <a:gd name="connsiteY2" fmla="*/ 46383 h 324679"/>
            </a:gdLst>
            <a:ahLst/>
            <a:cxnLst>
              <a:cxn ang="0">
                <a:pos x="connsiteX0" y="connsiteY0"/>
              </a:cxn>
              <a:cxn ang="0">
                <a:pos x="connsiteX1" y="connsiteY1"/>
              </a:cxn>
              <a:cxn ang="0">
                <a:pos x="connsiteX2" y="connsiteY2"/>
              </a:cxn>
            </a:cxnLst>
            <a:rect l="l" t="t" r="r" b="b"/>
            <a:pathLst>
              <a:path w="4035288" h="324679">
                <a:moveTo>
                  <a:pt x="3935896" y="324679"/>
                </a:moveTo>
                <a:cubicBezTo>
                  <a:pt x="3985592" y="208722"/>
                  <a:pt x="4035288" y="92766"/>
                  <a:pt x="3379305" y="46383"/>
                </a:cubicBezTo>
                <a:cubicBezTo>
                  <a:pt x="2723322" y="0"/>
                  <a:pt x="1361661" y="23191"/>
                  <a:pt x="0" y="46383"/>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794088" y="433921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17" name="Rounded Rectangular Callout 16"/>
          <p:cNvSpPr/>
          <p:nvPr/>
        </p:nvSpPr>
        <p:spPr>
          <a:xfrm>
            <a:off x="7469273" y="4752870"/>
            <a:ext cx="1524000" cy="1567546"/>
          </a:xfrm>
          <a:prstGeom prst="wedgeRoundRectCallout">
            <a:avLst>
              <a:gd name="adj1" fmla="val -245786"/>
              <a:gd name="adj2" fmla="val -70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returns read data to EDMA.</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rPr>
                <a:t>Write-invalidate</a:t>
              </a:r>
            </a:p>
            <a:p>
              <a:pPr algn="ctr"/>
              <a:r>
                <a:rPr lang="en-US" sz="1600" dirty="0" smtClean="0">
                  <a:solidFill>
                    <a:srgbClr val="FF0000"/>
                  </a:solidFill>
                </a:rPr>
                <a:t>Read-snoop for</a:t>
              </a:r>
            </a:p>
            <a:p>
              <a:pPr algn="ctr"/>
              <a:r>
                <a:rPr lang="en-US" sz="1600" dirty="0" smtClean="0">
                  <a:solidFill>
                    <a:srgbClr val="FF0000"/>
                  </a:solidFill>
                </a:rPr>
                <a:t>DDR3A</a:t>
              </a:r>
              <a:endParaRPr lang="en-US" sz="1600" dirty="0">
                <a:solidFill>
                  <a:srgbClr val="FF0000"/>
                </a:solidFill>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rPr>
                <a:t>Write-invalidate</a:t>
              </a:r>
            </a:p>
            <a:p>
              <a:pPr algn="ctr"/>
              <a:r>
                <a:rPr lang="en-US" sz="1600" dirty="0" smtClean="0">
                  <a:solidFill>
                    <a:srgbClr val="0070C0"/>
                  </a:solidFill>
                </a:rPr>
                <a:t>Read-snoop for MSMC SRAM</a:t>
              </a:r>
              <a:endParaRPr lang="en-US" sz="1600" dirty="0">
                <a:solidFill>
                  <a:srgbClr val="0070C0"/>
                </a:solidFill>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 2 bits error detect</a:t>
            </a:r>
          </a:p>
          <a:p>
            <a:r>
              <a:rPr lang="en-US" sz="2200" dirty="0" smtClean="0"/>
              <a:t>L1 hit – 4 cycles latency (4 stage load pipeline, can be hidden)</a:t>
            </a:r>
          </a:p>
          <a:p>
            <a:r>
              <a:rPr lang="en-US" sz="2200" dirty="0" smtClean="0"/>
              <a:t>L1 miss, L2 hit – 20 cycles (4MB) or less (16 cycles 1MB)</a:t>
            </a:r>
          </a:p>
          <a:p>
            <a:r>
              <a:rPr lang="en-US" sz="2200" dirty="0" smtClean="0"/>
              <a:t>L2 miss MSMC SRAM  - ~50 cycles</a:t>
            </a:r>
          </a:p>
          <a:p>
            <a:r>
              <a:rPr lang="en-US" sz="2200" dirty="0" smtClean="0"/>
              <a:t>L2 miss DDRA memory ~100ns (~140 cycles) if DDR page is open</a:t>
            </a:r>
            <a:endParaRPr lang="en-US" sz="1800"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 bytes 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 (4 tag bank, 4 data bank each)</a:t>
            </a:r>
          </a:p>
          <a:p>
            <a:pPr marL="227013" indent="-227013" eaLnBrk="1" hangingPunct="1">
              <a:spcBef>
                <a:spcPct val="0"/>
              </a:spcBef>
              <a:spcAft>
                <a:spcPct val="10000"/>
              </a:spcAft>
            </a:pPr>
            <a:r>
              <a:rPr lang="en-US" sz="2000" dirty="0" smtClean="0"/>
              <a:t>64 bytes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p14="http://schemas.microsoft.com/office/powerpoint/2010/main" xmlns=""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Benchmarks</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b="1"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6337" y="6355533"/>
            <a:ext cx="8799968" cy="461665"/>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a:xfrm>
            <a:off x="466253" y="138843"/>
            <a:ext cx="8229600" cy="563562"/>
          </a:xfrm>
        </p:spPr>
        <p:txBody>
          <a:bodyPr>
            <a:noAutofit/>
          </a:bodyPr>
          <a:lstStyle/>
          <a:p>
            <a:r>
              <a:rPr lang="en-US" sz="4000" dirty="0" smtClean="0"/>
              <a:t>Memory Bandwidth Benchmarks</a:t>
            </a:r>
          </a:p>
        </p:txBody>
      </p:sp>
      <p:sp>
        <p:nvSpPr>
          <p:cNvPr id="3" name="Content Placeholder 2"/>
          <p:cNvSpPr>
            <a:spLocks noGrp="1"/>
          </p:cNvSpPr>
          <p:nvPr>
            <p:ph idx="1"/>
          </p:nvPr>
        </p:nvSpPr>
        <p:spPr>
          <a:xfrm>
            <a:off x="108647" y="4870760"/>
            <a:ext cx="8935770" cy="1946495"/>
          </a:xfrm>
        </p:spPr>
        <p:txBody>
          <a:bodyPr>
            <a:normAutofit fontScale="92500"/>
          </a:bodyPr>
          <a:lstStyle/>
          <a:p>
            <a:pPr>
              <a:buNone/>
            </a:pPr>
            <a:r>
              <a:rPr lang="en-US" sz="1800" dirty="0" smtClean="0"/>
              <a:t>Memory bandwidth, external memory only:</a:t>
            </a:r>
          </a:p>
          <a:p>
            <a:pPr lvl="1"/>
            <a:r>
              <a:rPr lang="en-US" sz="1800" dirty="0" smtClean="0"/>
              <a:t>Stream Copy a(i) = b(i), where a and a b are arrays.</a:t>
            </a:r>
          </a:p>
          <a:p>
            <a:pPr lvl="1"/>
            <a:r>
              <a:rPr lang="en-US" sz="1800" dirty="0" smtClean="0"/>
              <a:t>Stream Scale a(i) = q * b(i), where a and b are arrays, and q is a constant.</a:t>
            </a:r>
          </a:p>
          <a:p>
            <a:pPr lvl="1"/>
            <a:r>
              <a:rPr lang="en-US" sz="1800" dirty="0" smtClean="0"/>
              <a:t>Stream Add computes a(i) = b(i) + c(i), where a, b, and c are arrays.</a:t>
            </a:r>
          </a:p>
          <a:p>
            <a:pPr lvl="1"/>
            <a:r>
              <a:rPr lang="en-US" sz="1800" dirty="0" smtClean="0"/>
              <a:t>Stream Triad computes a(i) = b(i) + q * c(i), where a, b, and c are arrays, and q is a constant.</a:t>
            </a:r>
          </a:p>
          <a:p>
            <a:pPr lvl="1"/>
            <a:r>
              <a:rPr lang="en-US" sz="1800" dirty="0" smtClean="0"/>
              <a:t>Array sizes are defined to force missing on cache regardless of size</a:t>
            </a:r>
          </a:p>
        </p:txBody>
      </p:sp>
      <p:sp>
        <p:nvSpPr>
          <p:cNvPr id="5" name="TextBox 4"/>
          <p:cNvSpPr txBox="1"/>
          <p:nvPr/>
        </p:nvSpPr>
        <p:spPr>
          <a:xfrm>
            <a:off x="5993388" y="807863"/>
            <a:ext cx="3132499" cy="3924151"/>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t>The STREAM benchmark is the </a:t>
            </a:r>
            <a:r>
              <a:rPr lang="en-US" sz="1800" i="1" dirty="0" smtClean="0"/>
              <a:t>de facto</a:t>
            </a:r>
            <a:r>
              <a:rPr lang="en-US" sz="1800" dirty="0" smtClean="0"/>
              <a:t> industry standard benchmark for the measurements of computer memory bandwidth.</a:t>
            </a:r>
          </a:p>
          <a:p>
            <a:pPr marL="274320" indent="-274320" algn="l">
              <a:spcBef>
                <a:spcPts val="600"/>
              </a:spcBef>
              <a:buFont typeface="Arial" pitchFamily="34" charset="0"/>
              <a:buChar char="•"/>
            </a:pPr>
            <a:r>
              <a:rPr lang="en-US" sz="1800" dirty="0" smtClean="0"/>
              <a:t>DDR3-1600 theoretical throughput is 12.8 GB/s</a:t>
            </a:r>
          </a:p>
          <a:p>
            <a:pPr marL="274320" indent="-274320" algn="l">
              <a:spcBef>
                <a:spcPts val="600"/>
              </a:spcBef>
              <a:buFont typeface="Arial" pitchFamily="34" charset="0"/>
              <a:buChar char="•"/>
            </a:pPr>
            <a:r>
              <a:rPr lang="en-US" sz="1800" dirty="0" smtClean="0"/>
              <a:t>~30% to ~50% achieved</a:t>
            </a:r>
          </a:p>
          <a:p>
            <a:pPr marL="274320" indent="-274320" algn="l">
              <a:spcBef>
                <a:spcPts val="600"/>
              </a:spcBef>
              <a:buFont typeface="Arial" pitchFamily="34" charset="0"/>
              <a:buChar char="•"/>
            </a:pPr>
            <a:r>
              <a:rPr lang="en-US" sz="1800" dirty="0" smtClean="0"/>
              <a:t>Physical placement of arrays is critical; Linux virtual memory with 4kB pages is good.</a:t>
            </a:r>
            <a:endParaRPr lang="en-US" sz="1800" dirty="0"/>
          </a:p>
        </p:txBody>
      </p:sp>
      <p:pic>
        <p:nvPicPr>
          <p:cNvPr id="33795" name="Picture 3" descr="image004"/>
          <p:cNvPicPr>
            <a:picLocks noChangeAspect="1" noChangeArrowheads="1"/>
          </p:cNvPicPr>
          <p:nvPr>
            <p:custDataLst>
              <p:tags r:id="rId2"/>
            </p:custDataLst>
          </p:nvPr>
        </p:nvPicPr>
        <p:blipFill>
          <a:blip r:embed="rId5" cstate="print"/>
          <a:srcRect/>
          <a:stretch>
            <a:fillRect/>
          </a:stretch>
        </p:blipFill>
        <p:spPr bwMode="auto">
          <a:xfrm>
            <a:off x="64137" y="771052"/>
            <a:ext cx="5983578" cy="411431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Interrupt Controller</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b="1"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29204"/>
            <a:ext cx="9144000" cy="646113"/>
          </a:xfrm>
        </p:spPr>
        <p:txBody>
          <a:bodyPr/>
          <a:lstStyle/>
          <a:p>
            <a:r>
              <a:rPr lang="en-US" altLang="ko-KR" sz="3600" dirty="0" smtClean="0"/>
              <a:t>Purpose of Interrupt Controller</a:t>
            </a:r>
          </a:p>
        </p:txBody>
      </p:sp>
      <p:sp>
        <p:nvSpPr>
          <p:cNvPr id="75778" name="Rectangle 3"/>
          <p:cNvSpPr>
            <a:spLocks noGrp="1" noChangeArrowheads="1"/>
          </p:cNvSpPr>
          <p:nvPr>
            <p:ph type="body" idx="4294967295"/>
          </p:nvPr>
        </p:nvSpPr>
        <p:spPr>
          <a:xfrm>
            <a:off x="191845" y="1431572"/>
            <a:ext cx="8831579" cy="4201031"/>
          </a:xfrm>
        </p:spPr>
        <p:txBody>
          <a:bodyPr/>
          <a:lstStyle/>
          <a:p>
            <a:pPr marL="347472" indent="-347472"/>
            <a:r>
              <a:rPr lang="en-US" altLang="ko-KR" sz="2800" dirty="0" smtClean="0"/>
              <a:t>Masking and unmasking of interrupts and events</a:t>
            </a:r>
          </a:p>
          <a:p>
            <a:pPr marL="347472" indent="-347472"/>
            <a:r>
              <a:rPr lang="en-US" altLang="ko-KR" sz="2800" dirty="0" smtClean="0"/>
              <a:t>Prioritize interrupt</a:t>
            </a:r>
          </a:p>
          <a:p>
            <a:pPr marL="347472" indent="-347472"/>
            <a:r>
              <a:rPr lang="en-US" altLang="ko-KR" sz="2800" dirty="0" smtClean="0"/>
              <a:t>Distribution of interrupts to the appropriate processor</a:t>
            </a:r>
          </a:p>
          <a:p>
            <a:pPr marL="347472" indent="-347472"/>
            <a:r>
              <a:rPr lang="en-US" altLang="ko-KR" sz="2800" dirty="0" smtClean="0"/>
              <a:t>Software generation of interrupts</a:t>
            </a:r>
          </a:p>
          <a:p>
            <a:pPr marL="347472" indent="-347472"/>
            <a:r>
              <a:rPr lang="en-US" altLang="ko-KR" sz="2800" dirty="0" smtClean="0"/>
              <a:t>Tracking the status of interrupt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t>GIC-400 (ARM Generic Interrupt Controller)</a:t>
            </a:r>
          </a:p>
        </p:txBody>
      </p:sp>
      <p:sp>
        <p:nvSpPr>
          <p:cNvPr id="92166" name="Rectangle 3"/>
          <p:cNvSpPr>
            <a:spLocks noGrp="1" noChangeArrowheads="1"/>
          </p:cNvSpPr>
          <p:nvPr>
            <p:ph type="body" idx="4294967295"/>
          </p:nvPr>
        </p:nvSpPr>
        <p:spPr>
          <a:xfrm>
            <a:off x="327007" y="4030969"/>
            <a:ext cx="8153400" cy="2399336"/>
          </a:xfrm>
        </p:spPr>
        <p:txBody>
          <a:bodyPr>
            <a:noAutofit/>
          </a:bodyPr>
          <a:lstStyle/>
          <a:p>
            <a:pPr marL="274320" indent="-274320">
              <a:spcBef>
                <a:spcPts val="600"/>
              </a:spcBef>
            </a:pPr>
            <a:r>
              <a:rPr lang="en-US" altLang="ko-KR" sz="2000" kern="1200" dirty="0" smtClean="0">
                <a:latin typeface="Arial" pitchFamily="34" charset="0"/>
              </a:rPr>
              <a:t>Event sources:</a:t>
            </a:r>
          </a:p>
          <a:p>
            <a:pPr marL="571183" lvl="1" indent="-274320">
              <a:spcBef>
                <a:spcPts val="600"/>
              </a:spcBef>
            </a:pPr>
            <a:r>
              <a:rPr lang="en-US" altLang="ko-KR" sz="2000" kern="1200" dirty="0" smtClean="0">
                <a:latin typeface="Arial" pitchFamily="34" charset="0"/>
              </a:rPr>
              <a:t>Various IP and peripherals</a:t>
            </a:r>
          </a:p>
          <a:p>
            <a:pPr marL="571183" lvl="1" indent="-274320">
              <a:spcBef>
                <a:spcPts val="600"/>
              </a:spcBef>
            </a:pPr>
            <a:r>
              <a:rPr lang="en-US" altLang="ko-KR" sz="2000" kern="1200" dirty="0" smtClean="0">
                <a:latin typeface="Arial" pitchFamily="34" charset="0"/>
              </a:rPr>
              <a:t>Software generated (SGI ) by ARM core</a:t>
            </a:r>
          </a:p>
          <a:p>
            <a:pPr marL="571183" lvl="1" indent="-274320">
              <a:spcBef>
                <a:spcPts val="600"/>
              </a:spcBef>
            </a:pPr>
            <a:r>
              <a:rPr lang="en-US" altLang="ko-KR" sz="2000" kern="1200" dirty="0" smtClean="0">
                <a:latin typeface="Arial" pitchFamily="34" charset="0"/>
              </a:rPr>
              <a:t>Signal over the AXI interface</a:t>
            </a:r>
          </a:p>
          <a:p>
            <a:pPr marL="274320" indent="-274320">
              <a:spcBef>
                <a:spcPts val="600"/>
              </a:spcBef>
            </a:pPr>
            <a:r>
              <a:rPr lang="en-US" altLang="ko-KR" sz="2000" kern="1200" dirty="0" smtClean="0">
                <a:latin typeface="Arial" pitchFamily="34" charset="0"/>
              </a:rPr>
              <a:t>Virtual and physical interrupts</a:t>
            </a:r>
          </a:p>
          <a:p>
            <a:pPr marL="274320" indent="-274320">
              <a:spcBef>
                <a:spcPts val="600"/>
              </a:spcBef>
            </a:pPr>
            <a:r>
              <a:rPr lang="en-US" altLang="ko-KR" sz="2000" kern="1200" dirty="0" smtClean="0">
                <a:latin typeface="Arial" pitchFamily="34" charset="0"/>
              </a:rPr>
              <a:t>Distribution and CPU interfaces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t>GIC-400 Interrupt Controller</a:t>
            </a:r>
            <a:br>
              <a:rPr lang="en-US" altLang="ko-KR" sz="3600" dirty="0" smtClean="0"/>
            </a:br>
            <a:r>
              <a:rPr lang="en-US" altLang="ko-KR" sz="3600" dirty="0" smtClean="0"/>
              <a:t>Distributer 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t>GIC-400 Interrupt Controller</a:t>
            </a:r>
            <a:br>
              <a:rPr lang="en-US" altLang="ko-KR" sz="3600" dirty="0" smtClean="0"/>
            </a:br>
            <a:r>
              <a:rPr lang="en-US" altLang="ko-KR" sz="3600" dirty="0" smtClean="0"/>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 (2)</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64/128 bit AMBA interface and 64/128 bits accelerator coherency support (ACP)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p14="http://schemas.microsoft.com/office/powerpoint/2010/main" xmlns="" val="3469200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Power Management</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b="1" dirty="0" smtClean="0"/>
              <a:t>Power Management</a:t>
            </a:r>
          </a:p>
          <a:p>
            <a:r>
              <a:rPr lang="en-US" dirty="0" smtClean="0"/>
              <a:t>Debug and Trace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Debug and Trace</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a:t>
            </a:r>
          </a:p>
          <a:p>
            <a:r>
              <a:rPr lang="en-US" dirty="0" smtClean="0"/>
              <a:t>Interrupt Controller</a:t>
            </a:r>
          </a:p>
          <a:p>
            <a:r>
              <a:rPr lang="en-US" dirty="0" smtClean="0"/>
              <a:t>Power Management</a:t>
            </a:r>
          </a:p>
          <a:p>
            <a:r>
              <a:rPr lang="en-US" b="1" dirty="0" smtClean="0"/>
              <a:t>Debug and Trace</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 performance Monitoring Unit</a:t>
            </a:r>
          </a:p>
          <a:p>
            <a:pPr lvl="1"/>
            <a:r>
              <a:rPr lang="en-US" sz="2400" dirty="0" smtClean="0"/>
              <a:t>Set of counters that can count various events</a:t>
            </a:r>
          </a:p>
          <a:p>
            <a:r>
              <a:rPr lang="en-US" sz="2400" dirty="0" smtClean="0"/>
              <a:t>Trace Macrocell</a:t>
            </a:r>
          </a:p>
          <a:p>
            <a:pPr lvl="1"/>
            <a:r>
              <a:rPr lang="en-US" sz="2400" dirty="0" smtClean="0"/>
              <a:t>Logic to control the trace</a:t>
            </a:r>
          </a:p>
          <a:p>
            <a:pPr lvl="1"/>
            <a:r>
              <a:rPr lang="en-US" sz="2400" dirty="0" smtClean="0"/>
              <a:t>Path to move the trace data outside</a:t>
            </a:r>
          </a:p>
          <a:p>
            <a:r>
              <a:rPr lang="en-US" sz="2400" dirty="0" smtClean="0"/>
              <a:t>Cross trigger unit</a:t>
            </a:r>
          </a:p>
          <a:p>
            <a:pPr lvl="1"/>
            <a:r>
              <a:rPr lang="en-US" sz="2400" dirty="0" smtClean="0"/>
              <a:t>Enable event from one CPU to trigger trace at another CPU </a:t>
            </a: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7"/>
            <a:ext cx="8229600" cy="3398531"/>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r>
              <a:rPr lang="en-US" sz="2800" dirty="0" smtClean="0"/>
              <a:t>GNU Debugger (GDB)</a:t>
            </a:r>
          </a:p>
          <a:p>
            <a:r>
              <a:rPr lang="en-US" sz="2800" dirty="0" smtClean="0"/>
              <a:t>ARM hardware debug registers facilitate debugging</a:t>
            </a:r>
            <a:endParaRPr lang="en-US" sz="2800" dirty="0"/>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744100" y="942215"/>
            <a:ext cx="7606080" cy="5448539"/>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Trace Macrocell</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enables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566160"/>
            <a:ext cx="7086600" cy="283124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latin typeface="+mj-lt"/>
                <a:ea typeface="+mj-ea"/>
                <a:cs typeface="+mj-cs"/>
              </a:rPr>
              <a:t>ARM CorePac Functional Block </a:t>
            </a:r>
            <a:r>
              <a:rPr lang="en-US" altLang="ko-KR" sz="4000" b="1" dirty="0">
                <a:latin typeface="+mj-lt"/>
                <a:ea typeface="+mj-ea"/>
                <a:cs typeface="+mj-cs"/>
              </a:rPr>
              <a:t>D</a:t>
            </a:r>
            <a:r>
              <a:rPr lang="en-US" altLang="ko-KR" sz="4000" b="1" dirty="0" smtClean="0">
                <a:latin typeface="+mj-lt"/>
                <a:ea typeface="+mj-ea"/>
                <a:cs typeface="+mj-cs"/>
              </a:rPr>
              <a:t>iagram</a:t>
            </a:r>
            <a:endParaRPr lang="en-US" altLang="ko-KR" sz="4000" b="1" dirty="0">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sz="2800" dirty="0" smtClean="0"/>
              <a:t>Packetized trace, real-time asynchronous trace export</a:t>
            </a:r>
          </a:p>
          <a:p>
            <a:r>
              <a:rPr lang="en-US" sz="2800" dirty="0" smtClean="0"/>
              <a:t>Multicore trace using single capture unit</a:t>
            </a:r>
          </a:p>
          <a:p>
            <a:r>
              <a:rPr lang="en-US" dirty="0" smtClean="0"/>
              <a:t>Coresight components include:</a:t>
            </a:r>
          </a:p>
          <a:p>
            <a:pPr lvl="1"/>
            <a:r>
              <a:rPr lang="en-US" sz="2400" dirty="0" smtClean="0"/>
              <a:t>PTM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smtClean="0"/>
              <a:t>Trace Funnel combines multiple trace streams</a:t>
            </a:r>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CTI controls the trigger interface for each CPU</a:t>
            </a:r>
          </a:p>
          <a:p>
            <a:pPr lvl="1"/>
            <a:r>
              <a:rPr lang="en-US" sz="2400" dirty="0" smtClean="0"/>
              <a:t>Combines and maps triggering requests </a:t>
            </a:r>
          </a:p>
          <a:p>
            <a:pPr lvl="1"/>
            <a:r>
              <a:rPr lang="en-US" sz="2400" dirty="0" smtClean="0"/>
              <a:t>Enables the debug logic, PTM and PMU to interact with each other and with other </a:t>
            </a:r>
            <a:r>
              <a:rPr lang="en-US" sz="2400" dirty="0" err="1" smtClean="0"/>
              <a:t>CoreSight</a:t>
            </a:r>
            <a:r>
              <a:rPr lang="en-US" sz="2400" dirty="0" smtClean="0"/>
              <a:t> component</a:t>
            </a:r>
          </a:p>
          <a:p>
            <a:r>
              <a:rPr lang="en-US" sz="2800" dirty="0" smtClean="0"/>
              <a:t>CTM controls the distribution of events across CPUs and from external modules</a:t>
            </a:r>
          </a:p>
          <a:p>
            <a:pPr lvl="1"/>
            <a:r>
              <a:rPr lang="en-US" sz="2400" dirty="0" smtClean="0"/>
              <a:t>Matrix connections. Number of trigger inputs and trigger outputs are connected between debug components in the MPCore and CTIs.</a:t>
            </a:r>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 2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CTI and CTM signals</a:t>
            </a:r>
            <a:endParaRPr lang="en-US" sz="3600" dirty="0"/>
          </a:p>
        </p:txBody>
      </p:sp>
      <p:pic>
        <p:nvPicPr>
          <p:cNvPr id="134146" name="Picture 2"/>
          <p:cNvPicPr>
            <a:picLocks noChangeAspect="1" noChangeArrowheads="1"/>
          </p:cNvPicPr>
          <p:nvPr/>
        </p:nvPicPr>
        <p:blipFill>
          <a:blip r:embed="rId4" cstate="print"/>
          <a:srcRect/>
          <a:stretch>
            <a:fillRect/>
          </a:stretch>
        </p:blipFill>
        <p:spPr bwMode="auto">
          <a:xfrm>
            <a:off x="1469984" y="948437"/>
            <a:ext cx="5611733" cy="5268918"/>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RM CorePac Block Diagram 4 Cores.bmp"/>
          <p:cNvPicPr>
            <a:picLocks noChangeAspect="1"/>
          </p:cNvPicPr>
          <p:nvPr>
            <p:custDataLst>
              <p:tags r:id="rId2"/>
            </p:custDataLst>
          </p:nvPr>
        </p:nvPicPr>
        <p:blipFill>
          <a:blip r:embed="rId5" cstate="print"/>
          <a:stretch>
            <a:fillRect/>
          </a:stretch>
        </p:blipFill>
        <p:spPr>
          <a:xfrm>
            <a:off x="1488941" y="1657054"/>
            <a:ext cx="6166117" cy="4294641"/>
          </a:xfrm>
          <a:prstGeom prst="rect">
            <a:avLst/>
          </a:prstGeom>
        </p:spPr>
      </p:pic>
      <p:sp>
        <p:nvSpPr>
          <p:cNvPr id="2" name="Title 1"/>
          <p:cNvSpPr>
            <a:spLocks noGrp="1"/>
          </p:cNvSpPr>
          <p:nvPr>
            <p:ph type="title"/>
          </p:nvPr>
        </p:nvSpPr>
        <p:spPr>
          <a:xfrm>
            <a:off x="125128" y="76200"/>
            <a:ext cx="8864867" cy="762000"/>
          </a:xfrm>
        </p:spPr>
        <p:txBody>
          <a:bodyPr>
            <a:normAutofit/>
          </a:bodyPr>
          <a:lstStyle/>
          <a:p>
            <a:r>
              <a:rPr lang="en-US" sz="4000" dirty="0" smtClean="0"/>
              <a:t>Summary - Quad Cortex-A15</a:t>
            </a:r>
          </a:p>
        </p:txBody>
      </p:sp>
      <p:sp>
        <p:nvSpPr>
          <p:cNvPr id="9" name="TextBox 8"/>
          <p:cNvSpPr txBox="1"/>
          <p:nvPr/>
        </p:nvSpPr>
        <p:spPr>
          <a:xfrm>
            <a:off x="356135" y="1287388"/>
            <a:ext cx="1492703" cy="1015663"/>
          </a:xfrm>
          <a:prstGeom prst="rect">
            <a:avLst/>
          </a:prstGeom>
          <a:noFill/>
        </p:spPr>
        <p:txBody>
          <a:bodyPr wrap="square" rtlCol="0">
            <a:spAutoFit/>
          </a:bodyPr>
          <a:lstStyle/>
          <a:p>
            <a:pPr algn="ctr"/>
            <a:r>
              <a:rPr lang="en-US" sz="2000" dirty="0" smtClean="0"/>
              <a:t>ARM Cortex-A15 MPCore</a:t>
            </a:r>
            <a:endParaRPr lang="en-US" sz="2000" dirty="0"/>
          </a:p>
        </p:txBody>
      </p:sp>
      <p:cxnSp>
        <p:nvCxnSpPr>
          <p:cNvPr id="11" name="Straight Arrow Connector 10"/>
          <p:cNvCxnSpPr/>
          <p:nvPr/>
        </p:nvCxnSpPr>
        <p:spPr>
          <a:xfrm>
            <a:off x="1838425" y="1780663"/>
            <a:ext cx="1713297" cy="40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073861"/>
            <a:ext cx="1973179" cy="1015663"/>
          </a:xfrm>
          <a:prstGeom prst="rect">
            <a:avLst/>
          </a:prstGeom>
          <a:noFill/>
        </p:spPr>
        <p:txBody>
          <a:bodyPr wrap="square" rtlCol="0">
            <a:spAutoFit/>
          </a:bodyPr>
          <a:lstStyle/>
          <a:p>
            <a:pPr algn="ctr"/>
            <a:r>
              <a:rPr lang="en-US" sz="2000" dirty="0" smtClean="0"/>
              <a:t>ARM GIC-400 interrupt controller</a:t>
            </a:r>
            <a:endParaRPr lang="en-US" sz="2000" dirty="0"/>
          </a:p>
        </p:txBody>
      </p:sp>
      <p:cxnSp>
        <p:nvCxnSpPr>
          <p:cNvPr id="14" name="Straight Arrow Connector 13"/>
          <p:cNvCxnSpPr>
            <a:stCxn id="13" idx="0"/>
          </p:cNvCxnSpPr>
          <p:nvPr/>
        </p:nvCxnSpPr>
        <p:spPr>
          <a:xfrm flipV="1">
            <a:off x="986590" y="3185951"/>
            <a:ext cx="1352349" cy="887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1"/>
          </p:cNvCxnSpPr>
          <p:nvPr/>
        </p:nvCxnSpPr>
        <p:spPr>
          <a:xfrm flipH="1" flipV="1">
            <a:off x="6391175" y="5091764"/>
            <a:ext cx="1443757" cy="6067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34932" y="5036767"/>
            <a:ext cx="1155068" cy="1323439"/>
          </a:xfrm>
          <a:prstGeom prst="rect">
            <a:avLst/>
          </a:prstGeom>
          <a:noFill/>
        </p:spPr>
        <p:txBody>
          <a:bodyPr wrap="square" rtlCol="0">
            <a:spAutoFit/>
          </a:bodyPr>
          <a:lstStyle/>
          <a:p>
            <a:pPr algn="ctr"/>
            <a:r>
              <a:rPr lang="en-US" sz="2000" dirty="0" smtClean="0"/>
              <a:t>Access to and from the SoC</a:t>
            </a:r>
            <a:endParaRPr lang="en-US" sz="2000" dirty="0"/>
          </a:p>
        </p:txBody>
      </p:sp>
    </p:spTree>
    <p:custDataLst>
      <p:tags r:id="rId1"/>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ARM Core</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b="1" dirty="0" smtClean="0"/>
              <a:t>ARM Core</a:t>
            </a:r>
          </a:p>
          <a:p>
            <a:pPr lvl="1"/>
            <a:r>
              <a:rPr lang="en-US"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 The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 The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sz="2000" dirty="0" smtClean="0"/>
              <a:t>Taken array</a:t>
            </a:r>
          </a:p>
          <a:p>
            <a:pPr lvl="2"/>
            <a:r>
              <a:rPr lang="en-US" sz="2000" dirty="0" smtClean="0"/>
              <a:t>Not taken array</a:t>
            </a:r>
          </a:p>
          <a:p>
            <a:pPr lvl="2"/>
            <a:r>
              <a:rPr lang="en-US" sz="2000"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4.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5.xml><?xml version="1.0" encoding="utf-8"?>
<p:tagLst xmlns:a="http://schemas.openxmlformats.org/drawingml/2006/main" xmlns:r="http://schemas.openxmlformats.org/officeDocument/2006/relationships" xmlns:p="http://schemas.openxmlformats.org/presentationml/2006/main">
  <p:tag name="ELAPSEDTIME" val="81.63"/>
  <p:tag name="ARTICULATE_SLIDE_PAUSE" val="0"/>
  <p:tag name="ARTICULATE_NAV_LEVEL" val="1"/>
  <p:tag name="ARTICULATE_PLAYLIST_ID" val="-1"/>
  <p:tag name="ARTICULATE_VIEW_MODE" val="2"/>
  <p:tag name="ARTICULATE_LOCK_SLIDE" val="0"/>
  <p:tag name="ARTICULATE_SLIDE_GUID" val="a69ce9cd-966b-4791-9317-1b492dc7a9aa"/>
  <p:tag name="ARTICULATE_SLIDE_NAV" val="8"/>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YA6hVUms_files\slide0001_image001.gif"/>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7.xml><?xml version="1.0" encoding="utf-8"?>
<p:tagLst xmlns:a="http://schemas.openxmlformats.org/drawingml/2006/main" xmlns:r="http://schemas.openxmlformats.org/officeDocument/2006/relationships" xmlns:p="http://schemas.openxmlformats.org/presentationml/2006/main">
  <p:tag name="ELAPSEDTIME" val="85.416"/>
  <p:tag name="ARTICULATE_SLIDE_PAUSE" val="0"/>
  <p:tag name="ARTICULATE_NAV_LEVEL" val="1"/>
  <p:tag name="ARTICULATE_PLAYLIST_ID" val="-1"/>
  <p:tag name="ARTICULATE_LOCK_SLIDE" val="0"/>
  <p:tag name="ARTICULATE_SLIDE_GUID" val="db7e66ca-c305-42e2-8113-1fd424090964"/>
  <p:tag name="ARTICULATE_SLIDE_NAV" val="4"/>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IJc0dKkU_files\slide0001_image001.gif"/>
</p:tagLst>
</file>

<file path=ppt/tags/tag29.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45640</TotalTime>
  <Words>3222</Words>
  <Application>Microsoft Office PowerPoint</Application>
  <PresentationFormat>On-screen Show (4:3)</PresentationFormat>
  <Paragraphs>498</Paragraphs>
  <Slides>65</Slides>
  <Notes>29</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13_KeyStoneOLT</vt:lpstr>
      <vt:lpstr>Visio</vt:lpstr>
      <vt:lpstr>KeyStone II ARM Cortex A-15 CorePac Overview</vt:lpstr>
      <vt:lpstr>Agenda</vt:lpstr>
      <vt:lpstr>ARM CorePac in KeyStone II</vt:lpstr>
      <vt:lpstr> KeyStone II and ARM CorePac</vt:lpstr>
      <vt:lpstr> KeyStone II and ARM CorePac (2)</vt:lpstr>
      <vt:lpstr>Slide 6</vt:lpstr>
      <vt:lpstr>ARM Cortex A-15 Features: ARM Core</vt:lpstr>
      <vt:lpstr>Cortex A-15 Features – The Core (1/2)</vt:lpstr>
      <vt:lpstr>Cortex A-15 Features – The Core (2/2)</vt:lpstr>
      <vt:lpstr>Cortex A-15 Features – Fetch &amp; Memory</vt:lpstr>
      <vt:lpstr>ARM Cortex A-15 Features: NEON</vt:lpstr>
      <vt:lpstr>SIMD Engine NEON</vt:lpstr>
      <vt:lpstr>NEON Registers </vt:lpstr>
      <vt:lpstr>ARM Cortex A-15 Features: VFP</vt:lpstr>
      <vt:lpstr>Vector Floating Point (VFP)</vt:lpstr>
      <vt:lpstr>ARM Cortex A-15 Features: MMU</vt:lpstr>
      <vt:lpstr>Memory Management Unit (MMU)</vt:lpstr>
      <vt:lpstr>MMU, TLB, and Page</vt:lpstr>
      <vt:lpstr>Memory Management Unit (MMU)</vt:lpstr>
      <vt:lpstr>Two Stage MMU – Guest to Supervisor </vt:lpstr>
      <vt:lpstr>Two-Stage MMU Guest to Supervisor, Supervisor to Hypervisor </vt:lpstr>
      <vt:lpstr>From ARM White Paper on Two-Stage MMU</vt:lpstr>
      <vt:lpstr>From ARM White Paper on Two-Stage MMU</vt:lpstr>
      <vt:lpstr>Interface to the SOC and Coherency Issues</vt:lpstr>
      <vt:lpstr>ARM Cluster Buses AMBA – Advance Microcontroller Bus Architecture</vt:lpstr>
      <vt:lpstr>ARM AXI-VBUSM Interfaces to the MSMC</vt:lpstr>
      <vt:lpstr>ARM AXI-VBUSM Interfaces to the MSMC</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Distributer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Trace Macrocell</vt:lpstr>
      <vt:lpstr>STM Challenges</vt:lpstr>
      <vt:lpstr>STM as Part of the SoC</vt:lpstr>
      <vt:lpstr>Tracing Features</vt:lpstr>
      <vt:lpstr>Embedded Cross Trigger (ECT) Module</vt:lpstr>
      <vt:lpstr>Cross Triggering – 2 CTIs &amp; the CTM</vt:lpstr>
      <vt:lpstr>CTI and CTM signals</vt:lpstr>
      <vt:lpstr>Summary - Quad Cortex-A15</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1837</cp:revision>
  <dcterms:created xsi:type="dcterms:W3CDTF">2007-12-19T20:51:45Z</dcterms:created>
  <dcterms:modified xsi:type="dcterms:W3CDTF">2013-02-21T05:39:45Z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C396BDA3-3CDE-48B1-8083-CA37AC451E6C</vt:lpwstr>
  </property>
  <property fmtid="{D5CDD505-2E9C-101B-9397-08002B2CF9AE}" pid="6" name="ArticulateProjectFull">
    <vt:lpwstr>C:\Data\Keystone Training\BINDERS\slides\KeyStone ARM Overview.ppta</vt:lpwstr>
  </property>
</Properties>
</file>