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4"/>
  </p:notesMasterIdLst>
  <p:handoutMasterIdLst>
    <p:handoutMasterId r:id="rId95"/>
  </p:handout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91"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92" r:id="rId64"/>
    <p:sldId id="363" r:id="rId65"/>
    <p:sldId id="364" r:id="rId66"/>
    <p:sldId id="365" r:id="rId67"/>
    <p:sldId id="366" r:id="rId68"/>
    <p:sldId id="367" r:id="rId69"/>
    <p:sldId id="368" r:id="rId70"/>
    <p:sldId id="369" r:id="rId71"/>
    <p:sldId id="370" r:id="rId72"/>
    <p:sldId id="371" r:id="rId73"/>
    <p:sldId id="372" r:id="rId74"/>
    <p:sldId id="373" r:id="rId75"/>
    <p:sldId id="374" r:id="rId76"/>
    <p:sldId id="375" r:id="rId77"/>
    <p:sldId id="376" r:id="rId78"/>
    <p:sldId id="377" r:id="rId79"/>
    <p:sldId id="378" r:id="rId80"/>
    <p:sldId id="379" r:id="rId81"/>
    <p:sldId id="380" r:id="rId82"/>
    <p:sldId id="381" r:id="rId83"/>
    <p:sldId id="382" r:id="rId84"/>
    <p:sldId id="383" r:id="rId85"/>
    <p:sldId id="384" r:id="rId86"/>
    <p:sldId id="385" r:id="rId87"/>
    <p:sldId id="386" r:id="rId88"/>
    <p:sldId id="387" r:id="rId89"/>
    <p:sldId id="388" r:id="rId90"/>
    <p:sldId id="389" r:id="rId91"/>
    <p:sldId id="390" r:id="rId92"/>
    <p:sldId id="300" r:id="rId93"/>
  </p:sldIdLst>
  <p:sldSz cx="9144000" cy="6858000" type="screen4x3"/>
  <p:notesSz cx="7315200" cy="9601200"/>
  <p:custDataLst>
    <p:tags r:id="rId9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17" autoAdjust="0"/>
  </p:normalViewPr>
  <p:slideViewPr>
    <p:cSldViewPr snapToGrid="0" snapToObjects="1">
      <p:cViewPr varScale="1">
        <p:scale>
          <a:sx n="80" d="100"/>
          <a:sy n="80" d="100"/>
        </p:scale>
        <p:origin x="-2514" y="-96"/>
      </p:cViewPr>
      <p:guideLst>
        <p:guide orient="horz" pos="2160"/>
        <p:guide pos="2880"/>
      </p:guideLst>
    </p:cSldViewPr>
  </p:slideViewPr>
  <p:notesTextViewPr>
    <p:cViewPr>
      <p:scale>
        <a:sx n="155" d="100"/>
        <a:sy n="155"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792E6ECC-D4E1-4AE4-A1EA-2A7A85AB2673}" type="datetimeFigureOut">
              <a:rPr lang="en-US" smtClean="0"/>
              <a:t>5/30/2013</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D00B4194-27CD-4E54-AB08-7B144973A85C}"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C676C751-4C04-614B-9B76-AAC11CF48BFD}" type="datetimeFigureOut">
              <a:rPr lang="en-US" smtClean="0"/>
              <a:pPr/>
              <a:t>5/30/2013</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4143375" y="9118602"/>
            <a:ext cx="3170238" cy="481013"/>
          </a:xfrm>
          <a:prstGeom prst="rect">
            <a:avLst/>
          </a:prstGeom>
          <a:noFill/>
          <a:ln w="9525">
            <a:noFill/>
            <a:miter lim="800000"/>
            <a:headEnd/>
            <a:tailEnd/>
          </a:ln>
        </p:spPr>
        <p:txBody>
          <a:bodyPr lIns="95694" tIns="47846" rIns="95694" bIns="47846" anchor="b"/>
          <a:lstStyle/>
          <a:p>
            <a:pPr defTabSz="955368"/>
            <a:fld id="{82C4EEB3-E567-438E-814B-3D2F9527E61F}" type="slidenum">
              <a:rPr lang="en-US" sz="1100">
                <a:solidFill>
                  <a:srgbClr val="000000"/>
                </a:solidFill>
              </a:rPr>
              <a:pPr defTabSz="955368"/>
              <a:t>4</a:t>
            </a:fld>
            <a:endParaRPr lang="en-US" sz="1100" dirty="0">
              <a:solidFill>
                <a:srgbClr val="000000"/>
              </a:solidFill>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lIns="95694" tIns="47846" rIns="95694" bIns="47846"/>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28" indent="-228528"/>
            <a:r>
              <a:rPr lang="en-US" dirty="0" smtClean="0"/>
              <a:t>Notes:</a:t>
            </a:r>
          </a:p>
          <a:p>
            <a:pPr marL="228528" indent="-228528">
              <a:buFontTx/>
              <a:buChar char="-"/>
            </a:pPr>
            <a:r>
              <a:rPr lang="en-US" dirty="0" smtClean="0"/>
              <a:t>All naming is illustrative.</a:t>
            </a:r>
          </a:p>
          <a:p>
            <a:pPr marL="228528" indent="-228528"/>
            <a:endParaRPr lang="en-US" dirty="0" smtClean="0"/>
          </a:p>
          <a:p>
            <a:pPr marL="228528" indent="-228528"/>
            <a:r>
              <a:rPr lang="en-US" dirty="0" smtClean="0"/>
              <a:t>Open Items: </a:t>
            </a:r>
          </a:p>
          <a:p>
            <a:pPr marL="228528" indent="-228528">
              <a:buFontTx/>
              <a:buChar char="-"/>
            </a:pPr>
            <a:r>
              <a:rPr lang="en-US" dirty="0" smtClean="0"/>
              <a:t>Recycling policies on Tx Completion queues</a:t>
            </a:r>
          </a:p>
          <a:p>
            <a:pPr marL="228528" indent="-228528">
              <a:buFontTx/>
              <a:buChar char="-"/>
            </a:pPr>
            <a:r>
              <a:rPr lang="en-US" dirty="0" smtClean="0"/>
              <a:t>API Naming convention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28" indent="-228528"/>
            <a:r>
              <a:rPr lang="en-US" dirty="0" smtClean="0"/>
              <a:t>Notes:</a:t>
            </a:r>
          </a:p>
          <a:p>
            <a:pPr marL="228528" indent="-228528">
              <a:buFontTx/>
              <a:buChar char="-"/>
            </a:pPr>
            <a:r>
              <a:rPr lang="en-US" dirty="0" smtClean="0"/>
              <a:t>All naming is illustrative.</a:t>
            </a:r>
          </a:p>
          <a:p>
            <a:pPr marL="228528" indent="-228528"/>
            <a:endParaRPr lang="en-US" dirty="0" smtClean="0"/>
          </a:p>
          <a:p>
            <a:pPr marL="228528" indent="-228528"/>
            <a:r>
              <a:rPr lang="en-US" dirty="0" smtClean="0"/>
              <a:t>Open Items: </a:t>
            </a:r>
          </a:p>
          <a:p>
            <a:pPr marL="228528" indent="-228528">
              <a:buFontTx/>
              <a:buChar char="-"/>
            </a:pPr>
            <a:r>
              <a:rPr lang="en-US" dirty="0" smtClean="0"/>
              <a:t>Recycling policies on Tx Completion queues</a:t>
            </a:r>
          </a:p>
          <a:p>
            <a:pPr marL="228528" indent="-228528">
              <a:buFontTx/>
              <a:buChar char="-"/>
            </a:pPr>
            <a:r>
              <a:rPr lang="en-US" dirty="0" smtClean="0"/>
              <a:t>API Naming convention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28" indent="-228528"/>
            <a:r>
              <a:rPr lang="en-US" dirty="0" smtClean="0"/>
              <a:t>Notes:</a:t>
            </a:r>
          </a:p>
          <a:p>
            <a:pPr marL="228528" indent="-228528">
              <a:buFontTx/>
              <a:buChar char="-"/>
            </a:pPr>
            <a:r>
              <a:rPr lang="en-US" dirty="0" smtClean="0"/>
              <a:t>All naming is illustrative.</a:t>
            </a:r>
          </a:p>
          <a:p>
            <a:pPr marL="228528" indent="-228528"/>
            <a:endParaRPr lang="en-US" dirty="0" smtClean="0"/>
          </a:p>
          <a:p>
            <a:pPr marL="228528" indent="-228528"/>
            <a:r>
              <a:rPr lang="en-US" dirty="0" smtClean="0"/>
              <a:t>Open Items: </a:t>
            </a:r>
          </a:p>
          <a:p>
            <a:pPr marL="228528" indent="-228528">
              <a:buFontTx/>
              <a:buChar char="-"/>
            </a:pPr>
            <a:r>
              <a:rPr lang="en-US" dirty="0" smtClean="0"/>
              <a:t>Recycling policies on Tx Completion queues</a:t>
            </a:r>
          </a:p>
          <a:p>
            <a:pPr marL="228528" indent="-228528">
              <a:buFontTx/>
              <a:buChar char="-"/>
            </a:pPr>
            <a:r>
              <a:rPr lang="en-US" dirty="0" smtClean="0"/>
              <a:t>API Naming convention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dirty="0" smtClean="0"/>
          </a:p>
        </p:txBody>
      </p:sp>
      <p:sp>
        <p:nvSpPr>
          <p:cNvPr id="44036" name="Slide Number Placeholder 3"/>
          <p:cNvSpPr>
            <a:spLocks noGrp="1"/>
          </p:cNvSpPr>
          <p:nvPr>
            <p:ph type="sldNum" sz="quarter" idx="5"/>
          </p:nvPr>
        </p:nvSpPr>
        <p:spPr>
          <a:noFill/>
        </p:spPr>
        <p:txBody>
          <a:bodyPr/>
          <a:lstStyle/>
          <a:p>
            <a:fld id="{BD92AD84-ED63-49D1-9661-8A923B437D0F}" type="slidenum">
              <a:rPr lang="en-US" smtClean="0">
                <a:solidFill>
                  <a:srgbClr val="000000"/>
                </a:solidFill>
              </a:rPr>
              <a:pPr/>
              <a:t>12</a:t>
            </a:fld>
            <a:endParaRPr lang="en-US" dirty="0"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72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73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74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75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28" indent="-228528"/>
            <a:r>
              <a:rPr lang="en-US" dirty="0" smtClean="0"/>
              <a:t>Notes:</a:t>
            </a:r>
          </a:p>
          <a:p>
            <a:pPr marL="228528" indent="-228528">
              <a:buFontTx/>
              <a:buChar char="-"/>
            </a:pPr>
            <a:r>
              <a:rPr lang="en-US" dirty="0" smtClean="0"/>
              <a:t>All naming is illustrative.</a:t>
            </a:r>
          </a:p>
          <a:p>
            <a:pPr marL="228528" indent="-228528"/>
            <a:endParaRPr lang="en-US" dirty="0" smtClean="0"/>
          </a:p>
          <a:p>
            <a:pPr marL="228528" indent="-228528"/>
            <a:r>
              <a:rPr lang="en-US" dirty="0" smtClean="0"/>
              <a:t>Open Items: </a:t>
            </a:r>
          </a:p>
          <a:p>
            <a:pPr marL="228528" indent="-228528">
              <a:buFontTx/>
              <a:buChar char="-"/>
            </a:pPr>
            <a:r>
              <a:rPr lang="en-US" dirty="0" smtClean="0"/>
              <a:t>Recycling policies on Tx Completion queues</a:t>
            </a:r>
          </a:p>
          <a:p>
            <a:pPr marL="228528" indent="-228528">
              <a:buFontTx/>
              <a:buChar char="-"/>
            </a:pPr>
            <a:r>
              <a:rPr lang="en-US" dirty="0" smtClean="0"/>
              <a:t>API Naming convention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28" indent="-228528"/>
            <a:r>
              <a:rPr lang="en-US" dirty="0" smtClean="0"/>
              <a:t>Notes:</a:t>
            </a:r>
          </a:p>
          <a:p>
            <a:pPr marL="228528" indent="-228528">
              <a:buFontTx/>
              <a:buChar char="-"/>
            </a:pPr>
            <a:r>
              <a:rPr lang="en-US" dirty="0" smtClean="0"/>
              <a:t>All naming is illustrative.</a:t>
            </a:r>
          </a:p>
          <a:p>
            <a:pPr marL="228528" indent="-228528"/>
            <a:endParaRPr lang="en-US" dirty="0" smtClean="0"/>
          </a:p>
          <a:p>
            <a:pPr marL="228528" indent="-228528"/>
            <a:r>
              <a:rPr lang="en-US" dirty="0" smtClean="0"/>
              <a:t>Open Items: </a:t>
            </a:r>
          </a:p>
          <a:p>
            <a:pPr marL="228528" indent="-228528">
              <a:buFontTx/>
              <a:buChar char="-"/>
            </a:pPr>
            <a:r>
              <a:rPr lang="en-US" dirty="0" smtClean="0"/>
              <a:t>Recycling policies on Tx Completion queues</a:t>
            </a:r>
          </a:p>
          <a:p>
            <a:pPr marL="228528" indent="-228528">
              <a:buFontTx/>
              <a:buChar char="-"/>
            </a:pPr>
            <a:r>
              <a:rPr lang="en-US" dirty="0" smtClean="0"/>
              <a:t>API Naming convention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28" indent="-228528"/>
            <a:r>
              <a:rPr lang="en-US" dirty="0" smtClean="0"/>
              <a:t>Notes:</a:t>
            </a:r>
          </a:p>
          <a:p>
            <a:pPr marL="228528" indent="-228528">
              <a:buFontTx/>
              <a:buChar char="-"/>
            </a:pPr>
            <a:r>
              <a:rPr lang="en-US" dirty="0" smtClean="0"/>
              <a:t>All naming is illustrative.</a:t>
            </a:r>
          </a:p>
          <a:p>
            <a:pPr marL="228528" indent="-228528"/>
            <a:endParaRPr lang="en-US" dirty="0" smtClean="0"/>
          </a:p>
          <a:p>
            <a:pPr marL="228528" indent="-228528"/>
            <a:r>
              <a:rPr lang="en-US" dirty="0" smtClean="0"/>
              <a:t>Open Items: </a:t>
            </a:r>
          </a:p>
          <a:p>
            <a:pPr marL="228528" indent="-228528">
              <a:buFontTx/>
              <a:buChar char="-"/>
            </a:pPr>
            <a:r>
              <a:rPr lang="en-US" dirty="0" smtClean="0"/>
              <a:t>Recycling policies on Tx Completion queues</a:t>
            </a:r>
          </a:p>
          <a:p>
            <a:pPr marL="228528" indent="-228528">
              <a:buFontTx/>
              <a:buChar char="-"/>
            </a:pPr>
            <a:r>
              <a:rPr lang="en-US" dirty="0" smtClean="0"/>
              <a:t>API Naming convention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32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5/30/2013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5/30/2013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5/30/2013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1.xml"/><Relationship Id="rId4" Type="http://schemas.openxmlformats.org/officeDocument/2006/relationships/hyperlink" Target="http://e2e.t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dirty="0" smtClean="0"/>
              <a:t>KeyStone Peripherals Usage</a:t>
            </a:r>
            <a:endParaRPr lang="en-US" dirty="0"/>
          </a:p>
        </p:txBody>
      </p:sp>
      <p:sp>
        <p:nvSpPr>
          <p:cNvPr id="3" name="Subtitle 2"/>
          <p:cNvSpPr>
            <a:spLocks noGrp="1"/>
          </p:cNvSpPr>
          <p:nvPr>
            <p:ph type="subTitle" idx="1"/>
          </p:nvPr>
        </p:nvSpPr>
        <p:spPr/>
        <p:txBody>
          <a:bodyPr/>
          <a:lstStyle/>
          <a:p>
            <a:r>
              <a:rPr lang="en-US" dirty="0" smtClean="0">
                <a:solidFill>
                  <a:schemeClr val="tx1"/>
                </a:solidFill>
              </a:rPr>
              <a:t>Multicore Training</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96022"/>
          </a:xfrm>
        </p:spPr>
        <p:txBody>
          <a:bodyPr>
            <a:noAutofit/>
          </a:bodyPr>
          <a:lstStyle/>
          <a:p>
            <a:r>
              <a:rPr lang="en-US" sz="3600" b="1" dirty="0" smtClean="0"/>
              <a:t>Resource Management: Background</a:t>
            </a:r>
          </a:p>
        </p:txBody>
      </p:sp>
      <p:sp>
        <p:nvSpPr>
          <p:cNvPr id="3" name="Content Placeholder 2"/>
          <p:cNvSpPr>
            <a:spLocks noGrp="1"/>
          </p:cNvSpPr>
          <p:nvPr>
            <p:ph idx="1"/>
          </p:nvPr>
        </p:nvSpPr>
        <p:spPr>
          <a:xfrm>
            <a:off x="528450" y="1676400"/>
            <a:ext cx="8229600" cy="3763963"/>
          </a:xfrm>
        </p:spPr>
        <p:txBody>
          <a:bodyPr/>
          <a:lstStyle/>
          <a:p>
            <a:pPr>
              <a:defRPr/>
            </a:pPr>
            <a:r>
              <a:rPr lang="en-US" sz="2400" dirty="0" smtClean="0"/>
              <a:t>Initial KeyStone I devices had only DSP cores. The system architect was responsible for resource allocation.</a:t>
            </a:r>
          </a:p>
          <a:p>
            <a:pPr lvl="1">
              <a:defRPr/>
            </a:pPr>
            <a:r>
              <a:rPr lang="en-US" sz="2000" dirty="0" smtClean="0"/>
              <a:t>Issues with pre-build libraries and plug-in RTSC modules</a:t>
            </a:r>
          </a:p>
          <a:p>
            <a:pPr lvl="1">
              <a:defRPr/>
            </a:pPr>
            <a:r>
              <a:rPr lang="en-US" sz="2000" dirty="0" smtClean="0"/>
              <a:t>Special KeyStone I device that includes an ARM core in addition to DSP</a:t>
            </a:r>
          </a:p>
          <a:p>
            <a:pPr>
              <a:defRPr/>
            </a:pPr>
            <a:r>
              <a:rPr lang="en-US" sz="2400" dirty="0" smtClean="0"/>
              <a:t>KeyStone I solution – hybrid solution – share resources between DSP and ARM.</a:t>
            </a:r>
          </a:p>
          <a:p>
            <a:pPr lvl="1">
              <a:defRPr/>
            </a:pPr>
            <a:r>
              <a:rPr lang="en-US" sz="2000" dirty="0" smtClean="0"/>
              <a:t>ARM resources are defined in the device tree structure</a:t>
            </a:r>
          </a:p>
          <a:p>
            <a:pPr lvl="1">
              <a:defRPr/>
            </a:pPr>
            <a:r>
              <a:rPr lang="en-US" sz="2000" dirty="0" smtClean="0"/>
              <a:t>DSP resources manage by the RM LLD</a:t>
            </a:r>
          </a:p>
          <a:p>
            <a:pPr>
              <a:defRPr/>
            </a:pPr>
            <a:r>
              <a:rPr lang="en-US" sz="2400" dirty="0" smtClean="0"/>
              <a:t>Compatibility with pre-RM code</a:t>
            </a:r>
          </a:p>
          <a:p>
            <a:pPr>
              <a:defRPr/>
            </a:pP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42900" y="0"/>
            <a:ext cx="8458200" cy="733425"/>
          </a:xfrm>
        </p:spPr>
        <p:txBody>
          <a:bodyPr/>
          <a:lstStyle/>
          <a:p>
            <a:r>
              <a:rPr lang="en-US" sz="3200" b="1" dirty="0" smtClean="0"/>
              <a:t>Keystone I Resource Manager (RM) LLD (1/2)</a:t>
            </a:r>
          </a:p>
        </p:txBody>
      </p:sp>
      <p:sp>
        <p:nvSpPr>
          <p:cNvPr id="3" name="Content Placeholder 2"/>
          <p:cNvSpPr>
            <a:spLocks noGrp="1"/>
          </p:cNvSpPr>
          <p:nvPr>
            <p:ph idx="1"/>
          </p:nvPr>
        </p:nvSpPr>
        <p:spPr>
          <a:xfrm>
            <a:off x="333375" y="733425"/>
            <a:ext cx="8467725" cy="5145088"/>
          </a:xfrm>
        </p:spPr>
        <p:txBody>
          <a:bodyPr/>
          <a:lstStyle/>
          <a:p>
            <a:pPr>
              <a:defRPr/>
            </a:pPr>
            <a:r>
              <a:rPr lang="en-US" sz="2000" dirty="0" smtClean="0"/>
              <a:t>Prevents DSP applications from stepping on resources taken by ARM Linux</a:t>
            </a:r>
          </a:p>
          <a:p>
            <a:pPr>
              <a:defRPr/>
            </a:pPr>
            <a:r>
              <a:rPr lang="en-US" sz="2000" dirty="0" smtClean="0"/>
              <a:t>Initialization and usage permissions for select LLD resources defined in user-defined resource table</a:t>
            </a:r>
          </a:p>
          <a:p>
            <a:pPr lvl="1">
              <a:defRPr/>
            </a:pPr>
            <a:r>
              <a:rPr lang="en-US" sz="2000" dirty="0" smtClean="0"/>
              <a:t>QMSS, CPPI, and PA LLDs</a:t>
            </a:r>
          </a:p>
          <a:p>
            <a:pPr>
              <a:defRPr/>
            </a:pPr>
            <a:r>
              <a:rPr lang="en-US" sz="2000" dirty="0" smtClean="0"/>
              <a:t>Operates under the hood of LLDs</a:t>
            </a:r>
          </a:p>
          <a:p>
            <a:pPr lvl="1">
              <a:defRPr/>
            </a:pPr>
            <a:r>
              <a:rPr lang="en-US" sz="2000" dirty="0" smtClean="0"/>
              <a:t>Resource init and usage requests made between LLDs and RM directly:</a:t>
            </a:r>
          </a:p>
          <a:p>
            <a:pPr lvl="2">
              <a:defRPr/>
            </a:pPr>
            <a:r>
              <a:rPr lang="en-US" sz="2000" dirty="0" smtClean="0"/>
              <a:t>LLD operates normally if resource request is “allowed”</a:t>
            </a:r>
          </a:p>
          <a:p>
            <a:pPr lvl="2">
              <a:defRPr/>
            </a:pPr>
            <a:r>
              <a:rPr lang="en-US" sz="2000" dirty="0" smtClean="0"/>
              <a:t>LLD returns error if resource request is “denied”</a:t>
            </a:r>
          </a:p>
          <a:p>
            <a:pPr lvl="3">
              <a:defRPr/>
            </a:pPr>
            <a:r>
              <a:rPr lang="en-US" dirty="0" smtClean="0"/>
              <a:t>Application must take steps to handle</a:t>
            </a:r>
          </a:p>
          <a:p>
            <a:pPr>
              <a:defRPr/>
            </a:pPr>
            <a:r>
              <a:rPr lang="en-US" sz="2000" dirty="0" smtClean="0"/>
              <a:t>Permission tables located in shared memory</a:t>
            </a:r>
          </a:p>
          <a:p>
            <a:pPr lvl="1">
              <a:defRPr/>
            </a:pPr>
            <a:r>
              <a:rPr lang="en-US" sz="2000" dirty="0" smtClean="0"/>
              <a:t>Restricts RM to DSP cores only</a:t>
            </a:r>
          </a:p>
          <a:p>
            <a:pPr>
              <a:defRPr/>
            </a:pPr>
            <a:r>
              <a:rPr lang="en-US" sz="2000" dirty="0" smtClean="0"/>
              <a:t>LLD resource storage still in hands of LLD</a:t>
            </a:r>
          </a:p>
          <a:p>
            <a:pPr lvl="1">
              <a:defRPr/>
            </a:pPr>
            <a:r>
              <a:rPr lang="en-US" sz="2000" dirty="0" smtClean="0"/>
              <a:t>Full backwards compatibility with applications not utilizing RM</a:t>
            </a:r>
          </a:p>
          <a:p>
            <a:pPr marL="0" indent="0">
              <a:buFontTx/>
              <a:buNone/>
              <a:defRPr/>
            </a:pPr>
            <a:endParaRPr lang="en-US" sz="2200" dirty="0" smtClean="0"/>
          </a:p>
          <a:p>
            <a:pPr>
              <a:defRPr/>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34963" y="0"/>
            <a:ext cx="8458200" cy="914400"/>
          </a:xfrm>
        </p:spPr>
        <p:txBody>
          <a:bodyPr/>
          <a:lstStyle/>
          <a:p>
            <a:r>
              <a:rPr lang="en-US" sz="3200" b="1" dirty="0" smtClean="0"/>
              <a:t>Keystone I Resource Manager (RM) LLD (2/2)</a:t>
            </a:r>
          </a:p>
        </p:txBody>
      </p:sp>
      <p:sp>
        <p:nvSpPr>
          <p:cNvPr id="25604" name="Rectangle 35"/>
          <p:cNvSpPr>
            <a:spLocks noChangeArrowheads="1"/>
          </p:cNvSpPr>
          <p:nvPr/>
        </p:nvSpPr>
        <p:spPr bwMode="auto">
          <a:xfrm>
            <a:off x="334964" y="1047750"/>
            <a:ext cx="8382000" cy="4764088"/>
          </a:xfrm>
          <a:prstGeom prst="rect">
            <a:avLst/>
          </a:prstGeom>
          <a:noFill/>
          <a:ln w="9525">
            <a:solidFill>
              <a:schemeClr val="tx1"/>
            </a:solidFill>
            <a:miter lim="800000"/>
            <a:headEnd/>
            <a:tailEnd/>
          </a:ln>
        </p:spPr>
        <p:txBody>
          <a:bodyPr wrap="none" anchor="ctr"/>
          <a:lstStyle/>
          <a:p>
            <a:pPr algn="l"/>
            <a:endParaRPr lang="en-US" dirty="0">
              <a:latin typeface="Arial" charset="0"/>
            </a:endParaRPr>
          </a:p>
        </p:txBody>
      </p:sp>
      <p:sp>
        <p:nvSpPr>
          <p:cNvPr id="25605" name="Rectangle 36"/>
          <p:cNvSpPr>
            <a:spLocks noChangeArrowheads="1"/>
          </p:cNvSpPr>
          <p:nvPr/>
        </p:nvSpPr>
        <p:spPr bwMode="auto">
          <a:xfrm>
            <a:off x="2236788" y="1325563"/>
            <a:ext cx="3048000" cy="2339975"/>
          </a:xfrm>
          <a:prstGeom prst="rect">
            <a:avLst/>
          </a:prstGeom>
          <a:noFill/>
          <a:ln w="9525">
            <a:solidFill>
              <a:schemeClr val="tx1"/>
            </a:solidFill>
            <a:miter lim="800000"/>
            <a:headEnd/>
            <a:tailEnd/>
          </a:ln>
        </p:spPr>
        <p:txBody>
          <a:bodyPr wrap="none"/>
          <a:lstStyle/>
          <a:p>
            <a:pPr algn="l"/>
            <a:r>
              <a:rPr lang="en-US" sz="1000" b="1" dirty="0">
                <a:latin typeface="Arial" charset="0"/>
              </a:rPr>
              <a:t>Core 0</a:t>
            </a:r>
          </a:p>
        </p:txBody>
      </p:sp>
      <p:sp>
        <p:nvSpPr>
          <p:cNvPr id="25606" name="AutoShape 5"/>
          <p:cNvSpPr>
            <a:spLocks noChangeArrowheads="1"/>
          </p:cNvSpPr>
          <p:nvPr/>
        </p:nvSpPr>
        <p:spPr bwMode="auto">
          <a:xfrm>
            <a:off x="2312988" y="1554163"/>
            <a:ext cx="2895600" cy="533400"/>
          </a:xfrm>
          <a:prstGeom prst="flowChartAlternateProcess">
            <a:avLst/>
          </a:prstGeom>
          <a:solidFill>
            <a:srgbClr val="FFFF99"/>
          </a:solidFill>
          <a:ln w="9525">
            <a:solidFill>
              <a:schemeClr val="tx1"/>
            </a:solidFill>
            <a:miter lim="800000"/>
            <a:headEnd/>
            <a:tailEnd/>
          </a:ln>
        </p:spPr>
        <p:txBody>
          <a:bodyPr wrap="none"/>
          <a:lstStyle/>
          <a:p>
            <a:r>
              <a:rPr lang="en-US" dirty="0">
                <a:latin typeface="Arial" charset="0"/>
              </a:rPr>
              <a:t>App</a:t>
            </a:r>
          </a:p>
        </p:txBody>
      </p:sp>
      <p:sp>
        <p:nvSpPr>
          <p:cNvPr id="25607" name="Rectangle 38"/>
          <p:cNvSpPr>
            <a:spLocks noChangeArrowheads="1"/>
          </p:cNvSpPr>
          <p:nvPr/>
        </p:nvSpPr>
        <p:spPr bwMode="auto">
          <a:xfrm>
            <a:off x="2998788" y="2163763"/>
            <a:ext cx="685800" cy="685800"/>
          </a:xfrm>
          <a:prstGeom prst="rect">
            <a:avLst/>
          </a:prstGeom>
          <a:solidFill>
            <a:srgbClr val="CCFFCC"/>
          </a:solidFill>
          <a:ln w="9525">
            <a:solidFill>
              <a:schemeClr val="tx1"/>
            </a:solidFill>
            <a:miter lim="800000"/>
            <a:headEnd/>
            <a:tailEnd/>
          </a:ln>
        </p:spPr>
        <p:txBody>
          <a:bodyPr wrap="none" anchor="ctr"/>
          <a:lstStyle/>
          <a:p>
            <a:pPr algn="ctr"/>
            <a:r>
              <a:rPr lang="en-US" sz="1000" dirty="0" smtClean="0">
                <a:latin typeface="Arial" charset="0"/>
              </a:rPr>
              <a:t>QMSS</a:t>
            </a:r>
            <a:br>
              <a:rPr lang="en-US" sz="1000" dirty="0" smtClean="0">
                <a:latin typeface="Arial" charset="0"/>
              </a:rPr>
            </a:br>
            <a:r>
              <a:rPr lang="en-US" sz="1000" dirty="0" smtClean="0">
                <a:latin typeface="Arial" charset="0"/>
              </a:rPr>
              <a:t>LLD</a:t>
            </a:r>
            <a:endParaRPr lang="en-US" sz="1000" dirty="0">
              <a:latin typeface="Arial" charset="0"/>
            </a:endParaRPr>
          </a:p>
        </p:txBody>
      </p:sp>
      <p:sp>
        <p:nvSpPr>
          <p:cNvPr id="25608" name="AutoShape 7"/>
          <p:cNvSpPr>
            <a:spLocks noChangeArrowheads="1"/>
          </p:cNvSpPr>
          <p:nvPr/>
        </p:nvSpPr>
        <p:spPr bwMode="auto">
          <a:xfrm>
            <a:off x="5437188" y="1554163"/>
            <a:ext cx="2895600" cy="533400"/>
          </a:xfrm>
          <a:prstGeom prst="flowChartAlternateProcess">
            <a:avLst/>
          </a:prstGeom>
          <a:solidFill>
            <a:srgbClr val="FFFF99"/>
          </a:solidFill>
          <a:ln w="9525">
            <a:solidFill>
              <a:schemeClr val="tx1"/>
            </a:solidFill>
            <a:miter lim="800000"/>
            <a:headEnd/>
            <a:tailEnd/>
          </a:ln>
        </p:spPr>
        <p:txBody>
          <a:bodyPr wrap="none"/>
          <a:lstStyle/>
          <a:p>
            <a:r>
              <a:rPr lang="en-US" dirty="0">
                <a:latin typeface="Arial" charset="0"/>
              </a:rPr>
              <a:t>App</a:t>
            </a:r>
          </a:p>
        </p:txBody>
      </p:sp>
      <p:sp>
        <p:nvSpPr>
          <p:cNvPr id="25609" name="Rectangle 40"/>
          <p:cNvSpPr>
            <a:spLocks noChangeArrowheads="1"/>
          </p:cNvSpPr>
          <p:nvPr/>
        </p:nvSpPr>
        <p:spPr bwMode="auto">
          <a:xfrm>
            <a:off x="37607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CPPI LLD</a:t>
            </a:r>
          </a:p>
        </p:txBody>
      </p:sp>
      <p:sp>
        <p:nvSpPr>
          <p:cNvPr id="25610" name="Rectangle 41"/>
          <p:cNvSpPr>
            <a:spLocks noChangeArrowheads="1"/>
          </p:cNvSpPr>
          <p:nvPr/>
        </p:nvSpPr>
        <p:spPr bwMode="auto">
          <a:xfrm>
            <a:off x="45227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PA LLD</a:t>
            </a:r>
          </a:p>
        </p:txBody>
      </p:sp>
      <p:sp>
        <p:nvSpPr>
          <p:cNvPr id="25611" name="Rectangle 42"/>
          <p:cNvSpPr>
            <a:spLocks noChangeArrowheads="1"/>
          </p:cNvSpPr>
          <p:nvPr/>
        </p:nvSpPr>
        <p:spPr bwMode="auto">
          <a:xfrm>
            <a:off x="6122988" y="2163763"/>
            <a:ext cx="685800" cy="685800"/>
          </a:xfrm>
          <a:prstGeom prst="rect">
            <a:avLst/>
          </a:prstGeom>
          <a:solidFill>
            <a:srgbClr val="CCFFCC"/>
          </a:solidFill>
          <a:ln w="9525">
            <a:solidFill>
              <a:schemeClr val="tx1"/>
            </a:solidFill>
            <a:miter lim="800000"/>
            <a:headEnd/>
            <a:tailEnd/>
          </a:ln>
        </p:spPr>
        <p:txBody>
          <a:bodyPr wrap="none" anchor="ctr"/>
          <a:lstStyle/>
          <a:p>
            <a:pPr algn="ctr"/>
            <a:r>
              <a:rPr lang="en-US" sz="1000" dirty="0" smtClean="0">
                <a:latin typeface="Arial" charset="0"/>
              </a:rPr>
              <a:t>QMSS</a:t>
            </a:r>
            <a:br>
              <a:rPr lang="en-US" sz="1000" dirty="0" smtClean="0">
                <a:latin typeface="Arial" charset="0"/>
              </a:rPr>
            </a:br>
            <a:r>
              <a:rPr lang="en-US" sz="1000" dirty="0" smtClean="0">
                <a:latin typeface="Arial" charset="0"/>
              </a:rPr>
              <a:t>LLD</a:t>
            </a:r>
            <a:endParaRPr lang="en-US" sz="1000" dirty="0">
              <a:latin typeface="Arial" charset="0"/>
            </a:endParaRPr>
          </a:p>
        </p:txBody>
      </p:sp>
      <p:sp>
        <p:nvSpPr>
          <p:cNvPr id="25612" name="Rectangle 43"/>
          <p:cNvSpPr>
            <a:spLocks noChangeArrowheads="1"/>
          </p:cNvSpPr>
          <p:nvPr/>
        </p:nvSpPr>
        <p:spPr bwMode="auto">
          <a:xfrm>
            <a:off x="68849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CPPI LLD</a:t>
            </a:r>
          </a:p>
        </p:txBody>
      </p:sp>
      <p:sp>
        <p:nvSpPr>
          <p:cNvPr id="25613" name="Rectangle 44"/>
          <p:cNvSpPr>
            <a:spLocks noChangeArrowheads="1"/>
          </p:cNvSpPr>
          <p:nvPr/>
        </p:nvSpPr>
        <p:spPr bwMode="auto">
          <a:xfrm>
            <a:off x="7646988" y="2163763"/>
            <a:ext cx="685800" cy="685800"/>
          </a:xfrm>
          <a:prstGeom prst="rect">
            <a:avLst/>
          </a:prstGeom>
          <a:solidFill>
            <a:srgbClr val="CCFFCC"/>
          </a:solidFill>
          <a:ln w="9525">
            <a:solidFill>
              <a:schemeClr val="tx1"/>
            </a:solidFill>
            <a:miter lim="800000"/>
            <a:headEnd/>
            <a:tailEnd/>
          </a:ln>
        </p:spPr>
        <p:txBody>
          <a:bodyPr wrap="none" anchor="ctr"/>
          <a:lstStyle/>
          <a:p>
            <a:r>
              <a:rPr lang="en-US" sz="1000" dirty="0">
                <a:latin typeface="Arial" charset="0"/>
              </a:rPr>
              <a:t>PA LLD</a:t>
            </a:r>
          </a:p>
        </p:txBody>
      </p:sp>
      <p:sp>
        <p:nvSpPr>
          <p:cNvPr id="25614" name="AutoShape 13"/>
          <p:cNvSpPr>
            <a:spLocks noChangeArrowheads="1"/>
          </p:cNvSpPr>
          <p:nvPr/>
        </p:nvSpPr>
        <p:spPr bwMode="auto">
          <a:xfrm>
            <a:off x="2303463" y="3073400"/>
            <a:ext cx="2895600" cy="533400"/>
          </a:xfrm>
          <a:prstGeom prst="flowChartAlternateProcess">
            <a:avLst/>
          </a:prstGeom>
          <a:solidFill>
            <a:schemeClr val="accent1"/>
          </a:solidFill>
          <a:ln w="9525">
            <a:solidFill>
              <a:schemeClr val="tx1"/>
            </a:solidFill>
            <a:miter lim="800000"/>
            <a:headEnd/>
            <a:tailEnd/>
          </a:ln>
        </p:spPr>
        <p:txBody>
          <a:bodyPr wrap="none" anchor="b"/>
          <a:lstStyle/>
          <a:p>
            <a:r>
              <a:rPr lang="en-US" dirty="0">
                <a:latin typeface="Arial" charset="0"/>
              </a:rPr>
              <a:t>RM</a:t>
            </a:r>
          </a:p>
        </p:txBody>
      </p:sp>
      <p:sp>
        <p:nvSpPr>
          <p:cNvPr id="25615" name="AutoShape 14"/>
          <p:cNvSpPr>
            <a:spLocks noChangeArrowheads="1"/>
          </p:cNvSpPr>
          <p:nvPr/>
        </p:nvSpPr>
        <p:spPr bwMode="auto">
          <a:xfrm>
            <a:off x="5427663" y="3073400"/>
            <a:ext cx="2895600" cy="533400"/>
          </a:xfrm>
          <a:prstGeom prst="flowChartAlternateProcess">
            <a:avLst/>
          </a:prstGeom>
          <a:solidFill>
            <a:schemeClr val="accent1"/>
          </a:solidFill>
          <a:ln w="9525">
            <a:solidFill>
              <a:schemeClr val="tx1"/>
            </a:solidFill>
            <a:miter lim="800000"/>
            <a:headEnd/>
            <a:tailEnd/>
          </a:ln>
        </p:spPr>
        <p:txBody>
          <a:bodyPr wrap="none" anchor="b"/>
          <a:lstStyle/>
          <a:p>
            <a:r>
              <a:rPr lang="en-US" dirty="0">
                <a:latin typeface="Arial" charset="0"/>
              </a:rPr>
              <a:t>RM</a:t>
            </a:r>
          </a:p>
        </p:txBody>
      </p:sp>
      <p:sp>
        <p:nvSpPr>
          <p:cNvPr id="25616" name="Rectangle 47"/>
          <p:cNvSpPr>
            <a:spLocks noChangeArrowheads="1"/>
          </p:cNvSpPr>
          <p:nvPr/>
        </p:nvSpPr>
        <p:spPr bwMode="auto">
          <a:xfrm>
            <a:off x="427038" y="2920999"/>
            <a:ext cx="1647825" cy="914399"/>
          </a:xfrm>
          <a:prstGeom prst="rect">
            <a:avLst/>
          </a:prstGeom>
          <a:noFill/>
          <a:ln w="9525">
            <a:solidFill>
              <a:schemeClr val="tx1"/>
            </a:solidFill>
            <a:miter lim="800000"/>
            <a:headEnd/>
            <a:tailEnd/>
          </a:ln>
        </p:spPr>
        <p:txBody>
          <a:bodyPr wrap="none"/>
          <a:lstStyle/>
          <a:p>
            <a:pPr algn="l"/>
            <a:r>
              <a:rPr lang="en-US" sz="1000" dirty="0">
                <a:latin typeface="Arial" charset="0"/>
              </a:rPr>
              <a:t>rmResourceTable{</a:t>
            </a:r>
          </a:p>
          <a:p>
            <a:pPr algn="l"/>
            <a:r>
              <a:rPr lang="en-US" sz="1000" dirty="0">
                <a:latin typeface="Arial" charset="0"/>
              </a:rPr>
              <a:t>   {RES_ID, START, END},</a:t>
            </a:r>
          </a:p>
          <a:p>
            <a:pPr algn="l"/>
            <a:r>
              <a:rPr lang="en-US" sz="1000" dirty="0">
                <a:latin typeface="Arial" charset="0"/>
              </a:rPr>
              <a:t>   { …, …, … },</a:t>
            </a:r>
          </a:p>
          <a:p>
            <a:pPr algn="l"/>
            <a:r>
              <a:rPr lang="en-US" sz="1000" dirty="0">
                <a:latin typeface="Arial" charset="0"/>
              </a:rPr>
              <a:t>   …</a:t>
            </a:r>
          </a:p>
          <a:p>
            <a:pPr algn="l"/>
            <a:r>
              <a:rPr lang="en-US" sz="1000" dirty="0">
                <a:latin typeface="Arial" charset="0"/>
              </a:rPr>
              <a:t>}</a:t>
            </a:r>
          </a:p>
        </p:txBody>
      </p:sp>
      <p:sp>
        <p:nvSpPr>
          <p:cNvPr id="25617" name="Rectangle 48"/>
          <p:cNvSpPr>
            <a:spLocks noChangeArrowheads="1"/>
          </p:cNvSpPr>
          <p:nvPr/>
        </p:nvSpPr>
        <p:spPr bwMode="auto">
          <a:xfrm>
            <a:off x="3598863" y="3835399"/>
            <a:ext cx="4273550" cy="1817255"/>
          </a:xfrm>
          <a:prstGeom prst="rect">
            <a:avLst/>
          </a:prstGeom>
          <a:noFill/>
          <a:ln w="9525">
            <a:solidFill>
              <a:schemeClr val="tx1"/>
            </a:solidFill>
            <a:miter lim="800000"/>
            <a:headEnd/>
            <a:tailEnd/>
          </a:ln>
        </p:spPr>
        <p:txBody>
          <a:bodyPr wrap="none" anchor="b"/>
          <a:lstStyle/>
          <a:p>
            <a:r>
              <a:rPr lang="en-US" sz="1200" dirty="0">
                <a:latin typeface="Arial" charset="0"/>
              </a:rPr>
              <a:t>Shared Permissions</a:t>
            </a:r>
          </a:p>
        </p:txBody>
      </p:sp>
      <p:sp>
        <p:nvSpPr>
          <p:cNvPr id="25618" name="Rectangle 49"/>
          <p:cNvSpPr>
            <a:spLocks noChangeArrowheads="1"/>
          </p:cNvSpPr>
          <p:nvPr/>
        </p:nvSpPr>
        <p:spPr bwMode="auto">
          <a:xfrm>
            <a:off x="5360988" y="1325563"/>
            <a:ext cx="3048000" cy="2359025"/>
          </a:xfrm>
          <a:prstGeom prst="rect">
            <a:avLst/>
          </a:prstGeom>
          <a:noFill/>
          <a:ln w="9525">
            <a:solidFill>
              <a:schemeClr val="tx1"/>
            </a:solidFill>
            <a:miter lim="800000"/>
            <a:headEnd/>
            <a:tailEnd/>
          </a:ln>
        </p:spPr>
        <p:txBody>
          <a:bodyPr wrap="none"/>
          <a:lstStyle/>
          <a:p>
            <a:pPr algn="l"/>
            <a:r>
              <a:rPr lang="en-US" sz="1000" b="1" dirty="0">
                <a:latin typeface="Arial" charset="0"/>
              </a:rPr>
              <a:t>Core 1</a:t>
            </a:r>
          </a:p>
        </p:txBody>
      </p:sp>
      <p:sp>
        <p:nvSpPr>
          <p:cNvPr id="25619" name="Text Box 18"/>
          <p:cNvSpPr txBox="1">
            <a:spLocks noChangeArrowheads="1"/>
          </p:cNvSpPr>
          <p:nvPr/>
        </p:nvSpPr>
        <p:spPr bwMode="auto">
          <a:xfrm>
            <a:off x="6925513" y="4216400"/>
            <a:ext cx="457200" cy="366713"/>
          </a:xfrm>
          <a:prstGeom prst="rect">
            <a:avLst/>
          </a:prstGeom>
          <a:noFill/>
          <a:ln w="9525">
            <a:noFill/>
            <a:miter lim="800000"/>
            <a:headEnd/>
            <a:tailEnd/>
          </a:ln>
        </p:spPr>
        <p:txBody>
          <a:bodyPr>
            <a:spAutoFit/>
          </a:bodyPr>
          <a:lstStyle/>
          <a:p>
            <a:pPr algn="l" eaLnBrk="1" hangingPunct="1">
              <a:spcBef>
                <a:spcPct val="50000"/>
              </a:spcBef>
            </a:pPr>
            <a:r>
              <a:rPr lang="en-US" dirty="0">
                <a:latin typeface="Arial" charset="0"/>
              </a:rPr>
              <a:t>…</a:t>
            </a:r>
          </a:p>
        </p:txBody>
      </p:sp>
      <p:pic>
        <p:nvPicPr>
          <p:cNvPr id="25620" name="table"/>
          <p:cNvPicPr>
            <a:picLocks noChangeAspect="1"/>
          </p:cNvPicPr>
          <p:nvPr/>
        </p:nvPicPr>
        <p:blipFill>
          <a:blip r:embed="rId3" cstate="print"/>
          <a:srcRect/>
          <a:stretch>
            <a:fillRect/>
          </a:stretch>
        </p:blipFill>
        <p:spPr bwMode="auto">
          <a:xfrm>
            <a:off x="3675063" y="3911600"/>
            <a:ext cx="1609726" cy="1446238"/>
          </a:xfrm>
          <a:prstGeom prst="rect">
            <a:avLst/>
          </a:prstGeom>
          <a:noFill/>
          <a:ln w="9525">
            <a:noFill/>
            <a:miter lim="800000"/>
            <a:headEnd/>
            <a:tailEnd/>
          </a:ln>
        </p:spPr>
      </p:pic>
      <p:pic>
        <p:nvPicPr>
          <p:cNvPr id="25621" name="table"/>
          <p:cNvPicPr>
            <a:picLocks noChangeAspect="1"/>
          </p:cNvPicPr>
          <p:nvPr/>
        </p:nvPicPr>
        <p:blipFill>
          <a:blip r:embed="rId4" cstate="print"/>
          <a:srcRect/>
          <a:stretch>
            <a:fillRect/>
          </a:stretch>
        </p:blipFill>
        <p:spPr bwMode="auto">
          <a:xfrm>
            <a:off x="5386088" y="3911600"/>
            <a:ext cx="1609726" cy="1446238"/>
          </a:xfrm>
          <a:prstGeom prst="rect">
            <a:avLst/>
          </a:prstGeom>
          <a:noFill/>
          <a:ln w="9525">
            <a:noFill/>
            <a:miter lim="800000"/>
            <a:headEnd/>
            <a:tailEnd/>
          </a:ln>
        </p:spPr>
      </p:pic>
      <p:cxnSp>
        <p:nvCxnSpPr>
          <p:cNvPr id="25622" name="AutoShape 65"/>
          <p:cNvCxnSpPr>
            <a:cxnSpLocks noChangeShapeType="1"/>
            <a:stCxn id="25616" idx="3"/>
            <a:endCxn id="25617" idx="1"/>
          </p:cNvCxnSpPr>
          <p:nvPr/>
        </p:nvCxnSpPr>
        <p:spPr bwMode="auto">
          <a:xfrm>
            <a:off x="2074863" y="3378199"/>
            <a:ext cx="1524000" cy="1365828"/>
          </a:xfrm>
          <a:prstGeom prst="curvedConnector3">
            <a:avLst>
              <a:gd name="adj1" fmla="val 50000"/>
            </a:avLst>
          </a:prstGeom>
          <a:noFill/>
          <a:ln w="9525">
            <a:solidFill>
              <a:schemeClr val="tx1"/>
            </a:solidFill>
            <a:round/>
            <a:headEnd/>
            <a:tailEnd type="triangle" w="med" len="med"/>
          </a:ln>
        </p:spPr>
      </p:cxnSp>
      <p:sp>
        <p:nvSpPr>
          <p:cNvPr id="25623" name="Text Box 66"/>
          <p:cNvSpPr txBox="1">
            <a:spLocks noChangeArrowheads="1"/>
          </p:cNvSpPr>
          <p:nvPr/>
        </p:nvSpPr>
        <p:spPr bwMode="auto">
          <a:xfrm>
            <a:off x="427038" y="2692400"/>
            <a:ext cx="1419225" cy="276999"/>
          </a:xfrm>
          <a:prstGeom prst="rect">
            <a:avLst/>
          </a:prstGeom>
          <a:noFill/>
          <a:ln w="9525">
            <a:noFill/>
            <a:miter lim="800000"/>
            <a:headEnd/>
            <a:tailEnd/>
          </a:ln>
        </p:spPr>
        <p:txBody>
          <a:bodyPr wrap="square">
            <a:spAutoFit/>
          </a:bodyPr>
          <a:lstStyle/>
          <a:p>
            <a:pPr algn="l" eaLnBrk="1" hangingPunct="1">
              <a:spcBef>
                <a:spcPct val="50000"/>
              </a:spcBef>
            </a:pPr>
            <a:r>
              <a:rPr lang="en-US" sz="1200" dirty="0">
                <a:latin typeface="Arial" charset="0"/>
              </a:rPr>
              <a:t>resource_table.h</a:t>
            </a:r>
          </a:p>
        </p:txBody>
      </p:sp>
      <p:sp>
        <p:nvSpPr>
          <p:cNvPr id="25624" name="AutoShape 67"/>
          <p:cNvSpPr>
            <a:spLocks noChangeArrowheads="1"/>
          </p:cNvSpPr>
          <p:nvPr/>
        </p:nvSpPr>
        <p:spPr bwMode="auto">
          <a:xfrm rot="-2783831">
            <a:off x="4437063" y="3378200"/>
            <a:ext cx="228600" cy="533400"/>
          </a:xfrm>
          <a:prstGeom prst="upDownArrow">
            <a:avLst>
              <a:gd name="adj1" fmla="val 50000"/>
              <a:gd name="adj2" fmla="val 46667"/>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25" name="AutoShape 68"/>
          <p:cNvSpPr>
            <a:spLocks noChangeArrowheads="1"/>
          </p:cNvSpPr>
          <p:nvPr/>
        </p:nvSpPr>
        <p:spPr bwMode="auto">
          <a:xfrm rot="2632602">
            <a:off x="5986463" y="3387725"/>
            <a:ext cx="228600" cy="533400"/>
          </a:xfrm>
          <a:prstGeom prst="upDownArrow">
            <a:avLst>
              <a:gd name="adj1" fmla="val 50000"/>
              <a:gd name="adj2" fmla="val 46667"/>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26" name="Text Box 69"/>
          <p:cNvSpPr txBox="1">
            <a:spLocks noChangeArrowheads="1"/>
          </p:cNvSpPr>
          <p:nvPr/>
        </p:nvSpPr>
        <p:spPr bwMode="auto">
          <a:xfrm>
            <a:off x="3760788" y="3218875"/>
            <a:ext cx="1514475" cy="246221"/>
          </a:xfrm>
          <a:prstGeom prst="rect">
            <a:avLst/>
          </a:prstGeom>
          <a:noFill/>
          <a:ln w="9525">
            <a:noFill/>
            <a:miter lim="800000"/>
            <a:headEnd/>
            <a:tailEnd/>
          </a:ln>
        </p:spPr>
        <p:txBody>
          <a:bodyPr wrap="square">
            <a:spAutoFit/>
          </a:bodyPr>
          <a:lstStyle/>
          <a:p>
            <a:pPr eaLnBrk="1" hangingPunct="1">
              <a:spcBef>
                <a:spcPct val="50000"/>
              </a:spcBef>
            </a:pPr>
            <a:r>
              <a:rPr lang="en-US" sz="1000" dirty="0">
                <a:solidFill>
                  <a:schemeClr val="bg1"/>
                </a:solidFill>
                <a:latin typeface="Arial" charset="0"/>
              </a:rPr>
              <a:t>Permission validation</a:t>
            </a:r>
          </a:p>
        </p:txBody>
      </p:sp>
      <p:sp>
        <p:nvSpPr>
          <p:cNvPr id="25627" name="Text Box 70"/>
          <p:cNvSpPr txBox="1">
            <a:spLocks noChangeArrowheads="1"/>
          </p:cNvSpPr>
          <p:nvPr/>
        </p:nvSpPr>
        <p:spPr bwMode="auto">
          <a:xfrm>
            <a:off x="6939413" y="3252850"/>
            <a:ext cx="1600200" cy="246221"/>
          </a:xfrm>
          <a:prstGeom prst="rect">
            <a:avLst/>
          </a:prstGeom>
          <a:noFill/>
          <a:ln w="9525">
            <a:noFill/>
            <a:miter lim="800000"/>
            <a:headEnd/>
            <a:tailEnd/>
          </a:ln>
        </p:spPr>
        <p:txBody>
          <a:bodyPr wrap="square">
            <a:spAutoFit/>
          </a:bodyPr>
          <a:lstStyle/>
          <a:p>
            <a:pPr eaLnBrk="1" hangingPunct="1">
              <a:spcBef>
                <a:spcPct val="50000"/>
              </a:spcBef>
            </a:pPr>
            <a:r>
              <a:rPr lang="en-US" sz="1000" dirty="0">
                <a:solidFill>
                  <a:schemeClr val="bg1"/>
                </a:solidFill>
                <a:latin typeface="Arial" charset="0"/>
              </a:rPr>
              <a:t>Permission validation</a:t>
            </a:r>
          </a:p>
        </p:txBody>
      </p:sp>
      <p:sp>
        <p:nvSpPr>
          <p:cNvPr id="25628" name="Text Box 71"/>
          <p:cNvSpPr txBox="1">
            <a:spLocks noChangeArrowheads="1"/>
          </p:cNvSpPr>
          <p:nvPr/>
        </p:nvSpPr>
        <p:spPr bwMode="auto">
          <a:xfrm>
            <a:off x="1617663" y="4156025"/>
            <a:ext cx="1600200" cy="830997"/>
          </a:xfrm>
          <a:prstGeom prst="rect">
            <a:avLst/>
          </a:prstGeom>
          <a:noFill/>
          <a:ln w="9525">
            <a:noFill/>
            <a:miter lim="800000"/>
            <a:headEnd/>
            <a:tailEnd/>
          </a:ln>
        </p:spPr>
        <p:txBody>
          <a:bodyPr>
            <a:spAutoFit/>
          </a:bodyPr>
          <a:lstStyle/>
          <a:p>
            <a:pPr algn="l" eaLnBrk="1" hangingPunct="1">
              <a:spcBef>
                <a:spcPct val="50000"/>
              </a:spcBef>
            </a:pPr>
            <a:r>
              <a:rPr lang="en-US" sz="1200" dirty="0">
                <a:latin typeface="Arial" charset="0"/>
              </a:rPr>
              <a:t>Rm_init maps rmResourceTable to internal Permission Tables</a:t>
            </a:r>
          </a:p>
        </p:txBody>
      </p:sp>
      <p:sp>
        <p:nvSpPr>
          <p:cNvPr id="25629" name="AutoShape 72"/>
          <p:cNvSpPr>
            <a:spLocks noChangeArrowheads="1"/>
          </p:cNvSpPr>
          <p:nvPr/>
        </p:nvSpPr>
        <p:spPr bwMode="auto">
          <a:xfrm>
            <a:off x="32273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0" name="AutoShape 73"/>
          <p:cNvSpPr>
            <a:spLocks noChangeArrowheads="1"/>
          </p:cNvSpPr>
          <p:nvPr/>
        </p:nvSpPr>
        <p:spPr bwMode="auto">
          <a:xfrm>
            <a:off x="39893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1" name="AutoShape 74"/>
          <p:cNvSpPr>
            <a:spLocks noChangeArrowheads="1"/>
          </p:cNvSpPr>
          <p:nvPr/>
        </p:nvSpPr>
        <p:spPr bwMode="auto">
          <a:xfrm>
            <a:off x="47513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2" name="AutoShape 75"/>
          <p:cNvSpPr>
            <a:spLocks noChangeArrowheads="1"/>
          </p:cNvSpPr>
          <p:nvPr/>
        </p:nvSpPr>
        <p:spPr bwMode="auto">
          <a:xfrm>
            <a:off x="63515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3" name="AutoShape 76"/>
          <p:cNvSpPr>
            <a:spLocks noChangeArrowheads="1"/>
          </p:cNvSpPr>
          <p:nvPr/>
        </p:nvSpPr>
        <p:spPr bwMode="auto">
          <a:xfrm>
            <a:off x="71135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4" name="AutoShape 77"/>
          <p:cNvSpPr>
            <a:spLocks noChangeArrowheads="1"/>
          </p:cNvSpPr>
          <p:nvPr/>
        </p:nvSpPr>
        <p:spPr bwMode="auto">
          <a:xfrm>
            <a:off x="7875588" y="1935163"/>
            <a:ext cx="228600" cy="381000"/>
          </a:xfrm>
          <a:prstGeom prst="upDownArrow">
            <a:avLst>
              <a:gd name="adj1" fmla="val 50000"/>
              <a:gd name="adj2" fmla="val 33333"/>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5" name="Text Box 78"/>
          <p:cNvSpPr txBox="1">
            <a:spLocks noChangeArrowheads="1"/>
          </p:cNvSpPr>
          <p:nvPr/>
        </p:nvSpPr>
        <p:spPr bwMode="auto">
          <a:xfrm>
            <a:off x="3217863" y="1640263"/>
            <a:ext cx="1838325" cy="276999"/>
          </a:xfrm>
          <a:prstGeom prst="rect">
            <a:avLst/>
          </a:prstGeom>
          <a:noFill/>
          <a:ln w="9525">
            <a:noFill/>
            <a:miter lim="800000"/>
            <a:headEnd/>
            <a:tailEnd/>
          </a:ln>
        </p:spPr>
        <p:txBody>
          <a:bodyPr wrap="square">
            <a:spAutoFit/>
          </a:bodyPr>
          <a:lstStyle/>
          <a:p>
            <a:pPr algn="l" eaLnBrk="1" hangingPunct="1">
              <a:spcBef>
                <a:spcPct val="50000"/>
              </a:spcBef>
            </a:pPr>
            <a:r>
              <a:rPr lang="en-US" sz="1200" dirty="0">
                <a:latin typeface="Arial" charset="0"/>
              </a:rPr>
              <a:t>Queue/cppiChOpen/ …</a:t>
            </a:r>
          </a:p>
        </p:txBody>
      </p:sp>
      <p:sp>
        <p:nvSpPr>
          <p:cNvPr id="25636" name="Text Box 79"/>
          <p:cNvSpPr txBox="1">
            <a:spLocks noChangeArrowheads="1"/>
          </p:cNvSpPr>
          <p:nvPr/>
        </p:nvSpPr>
        <p:spPr bwMode="auto">
          <a:xfrm>
            <a:off x="6348413" y="1640263"/>
            <a:ext cx="1831975" cy="276999"/>
          </a:xfrm>
          <a:prstGeom prst="rect">
            <a:avLst/>
          </a:prstGeom>
          <a:noFill/>
          <a:ln w="9525">
            <a:noFill/>
            <a:miter lim="800000"/>
            <a:headEnd/>
            <a:tailEnd/>
          </a:ln>
        </p:spPr>
        <p:txBody>
          <a:bodyPr wrap="square">
            <a:spAutoFit/>
          </a:bodyPr>
          <a:lstStyle/>
          <a:p>
            <a:pPr algn="l" eaLnBrk="1" hangingPunct="1">
              <a:spcBef>
                <a:spcPct val="50000"/>
              </a:spcBef>
            </a:pPr>
            <a:r>
              <a:rPr lang="en-US" sz="1200" dirty="0">
                <a:latin typeface="Arial" charset="0"/>
              </a:rPr>
              <a:t>Queue/cppiChOpen/ …</a:t>
            </a:r>
          </a:p>
        </p:txBody>
      </p:sp>
      <p:sp>
        <p:nvSpPr>
          <p:cNvPr id="25637" name="AutoShape 80"/>
          <p:cNvSpPr>
            <a:spLocks noChangeArrowheads="1"/>
          </p:cNvSpPr>
          <p:nvPr/>
        </p:nvSpPr>
        <p:spPr bwMode="auto">
          <a:xfrm>
            <a:off x="3217863" y="2705100"/>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8" name="AutoShape 81"/>
          <p:cNvSpPr>
            <a:spLocks noChangeArrowheads="1"/>
          </p:cNvSpPr>
          <p:nvPr/>
        </p:nvSpPr>
        <p:spPr bwMode="auto">
          <a:xfrm>
            <a:off x="3986213"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39" name="AutoShape 82"/>
          <p:cNvSpPr>
            <a:spLocks noChangeArrowheads="1"/>
          </p:cNvSpPr>
          <p:nvPr/>
        </p:nvSpPr>
        <p:spPr bwMode="auto">
          <a:xfrm>
            <a:off x="4738688"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0" name="AutoShape 83"/>
          <p:cNvSpPr>
            <a:spLocks noChangeArrowheads="1"/>
          </p:cNvSpPr>
          <p:nvPr/>
        </p:nvSpPr>
        <p:spPr bwMode="auto">
          <a:xfrm>
            <a:off x="6348413"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1" name="AutoShape 84"/>
          <p:cNvSpPr>
            <a:spLocks noChangeArrowheads="1"/>
          </p:cNvSpPr>
          <p:nvPr/>
        </p:nvSpPr>
        <p:spPr bwMode="auto">
          <a:xfrm>
            <a:off x="7097713" y="2701925"/>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2" name="AutoShape 85"/>
          <p:cNvSpPr>
            <a:spLocks noChangeArrowheads="1"/>
          </p:cNvSpPr>
          <p:nvPr/>
        </p:nvSpPr>
        <p:spPr bwMode="auto">
          <a:xfrm>
            <a:off x="7872413" y="2700338"/>
            <a:ext cx="228600" cy="520700"/>
          </a:xfrm>
          <a:prstGeom prst="upDownArrow">
            <a:avLst>
              <a:gd name="adj1" fmla="val 50000"/>
              <a:gd name="adj2" fmla="val 45556"/>
            </a:avLst>
          </a:prstGeom>
          <a:solidFill>
            <a:srgbClr val="99CCFF"/>
          </a:solidFill>
          <a:ln w="9525">
            <a:solidFill>
              <a:schemeClr val="tx1"/>
            </a:solidFill>
            <a:miter lim="800000"/>
            <a:headEnd/>
            <a:tailEnd/>
          </a:ln>
        </p:spPr>
        <p:txBody>
          <a:bodyPr wrap="none" anchor="ctr"/>
          <a:lstStyle/>
          <a:p>
            <a:pPr algn="l"/>
            <a:endParaRPr lang="en-US" dirty="0">
              <a:latin typeface="Arial" charset="0"/>
            </a:endParaRPr>
          </a:p>
        </p:txBody>
      </p:sp>
      <p:sp>
        <p:nvSpPr>
          <p:cNvPr id="25643" name="Text Box 86"/>
          <p:cNvSpPr txBox="1">
            <a:spLocks noChangeArrowheads="1"/>
          </p:cNvSpPr>
          <p:nvPr/>
        </p:nvSpPr>
        <p:spPr bwMode="auto">
          <a:xfrm>
            <a:off x="3217863" y="2871788"/>
            <a:ext cx="1584325" cy="246221"/>
          </a:xfrm>
          <a:prstGeom prst="rect">
            <a:avLst/>
          </a:prstGeom>
          <a:noFill/>
          <a:ln w="9525">
            <a:noFill/>
            <a:miter lim="800000"/>
            <a:headEnd/>
            <a:tailEnd/>
          </a:ln>
        </p:spPr>
        <p:txBody>
          <a:bodyPr wrap="square">
            <a:spAutoFit/>
          </a:bodyPr>
          <a:lstStyle/>
          <a:p>
            <a:pPr algn="l" eaLnBrk="1" hangingPunct="1">
              <a:spcBef>
                <a:spcPct val="50000"/>
              </a:spcBef>
            </a:pPr>
            <a:r>
              <a:rPr lang="en-US" sz="1000" dirty="0">
                <a:latin typeface="Arial" charset="0"/>
              </a:rPr>
              <a:t>Init/usePermissionCheck</a:t>
            </a:r>
          </a:p>
        </p:txBody>
      </p:sp>
      <p:sp>
        <p:nvSpPr>
          <p:cNvPr id="25644" name="Text Box 87"/>
          <p:cNvSpPr txBox="1">
            <a:spLocks noChangeArrowheads="1"/>
          </p:cNvSpPr>
          <p:nvPr/>
        </p:nvSpPr>
        <p:spPr bwMode="auto">
          <a:xfrm>
            <a:off x="6351588" y="2865438"/>
            <a:ext cx="1971675" cy="246221"/>
          </a:xfrm>
          <a:prstGeom prst="rect">
            <a:avLst/>
          </a:prstGeom>
          <a:noFill/>
          <a:ln w="9525">
            <a:noFill/>
            <a:miter lim="800000"/>
            <a:headEnd/>
            <a:tailEnd/>
          </a:ln>
        </p:spPr>
        <p:txBody>
          <a:bodyPr wrap="square">
            <a:spAutoFit/>
          </a:bodyPr>
          <a:lstStyle/>
          <a:p>
            <a:pPr algn="l" eaLnBrk="1" hangingPunct="1">
              <a:spcBef>
                <a:spcPct val="50000"/>
              </a:spcBef>
            </a:pPr>
            <a:r>
              <a:rPr lang="en-US" sz="1000" dirty="0">
                <a:latin typeface="Arial" charset="0"/>
              </a:rPr>
              <a:t>Init/usePermissionCheck</a:t>
            </a:r>
          </a:p>
        </p:txBody>
      </p:sp>
      <p:sp>
        <p:nvSpPr>
          <p:cNvPr id="25645" name="AutoShape 88"/>
          <p:cNvSpPr>
            <a:spLocks noChangeArrowheads="1"/>
          </p:cNvSpPr>
          <p:nvPr/>
        </p:nvSpPr>
        <p:spPr bwMode="auto">
          <a:xfrm>
            <a:off x="2312988" y="2163763"/>
            <a:ext cx="609600" cy="982662"/>
          </a:xfrm>
          <a:prstGeom prst="downArrow">
            <a:avLst>
              <a:gd name="adj1" fmla="val 50000"/>
              <a:gd name="adj2" fmla="val 40299"/>
            </a:avLst>
          </a:prstGeom>
          <a:solidFill>
            <a:srgbClr val="FFCC99"/>
          </a:solidFill>
          <a:ln w="9525">
            <a:solidFill>
              <a:schemeClr val="tx1"/>
            </a:solidFill>
            <a:miter lim="800000"/>
            <a:headEnd/>
            <a:tailEnd/>
          </a:ln>
        </p:spPr>
        <p:txBody>
          <a:bodyPr vert="vert270" wrap="none" anchor="ctr"/>
          <a:lstStyle/>
          <a:p>
            <a:r>
              <a:rPr lang="en-US" sz="1000" b="1" dirty="0">
                <a:latin typeface="Arial" charset="0"/>
              </a:rPr>
              <a:t>Rm_init</a:t>
            </a:r>
          </a:p>
        </p:txBody>
      </p:sp>
      <p:sp>
        <p:nvSpPr>
          <p:cNvPr id="25646" name="AutoShape 89"/>
          <p:cNvSpPr>
            <a:spLocks noChangeArrowheads="1"/>
          </p:cNvSpPr>
          <p:nvPr/>
        </p:nvSpPr>
        <p:spPr bwMode="auto">
          <a:xfrm>
            <a:off x="5437188" y="2163763"/>
            <a:ext cx="609600" cy="990600"/>
          </a:xfrm>
          <a:prstGeom prst="downArrow">
            <a:avLst>
              <a:gd name="adj1" fmla="val 50000"/>
              <a:gd name="adj2" fmla="val 40625"/>
            </a:avLst>
          </a:prstGeom>
          <a:solidFill>
            <a:srgbClr val="FFCC99"/>
          </a:solidFill>
          <a:ln w="9525">
            <a:solidFill>
              <a:schemeClr val="tx1"/>
            </a:solidFill>
            <a:miter lim="800000"/>
            <a:headEnd/>
            <a:tailEnd/>
          </a:ln>
        </p:spPr>
        <p:txBody>
          <a:bodyPr vert="vert270" wrap="none" anchor="ctr"/>
          <a:lstStyle/>
          <a:p>
            <a:r>
              <a:rPr lang="en-US" sz="1000" b="1" dirty="0">
                <a:latin typeface="Arial" charset="0"/>
              </a:rPr>
              <a:t>Rm_start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dirty="0" smtClean="0"/>
              <a:t>Keystone I RM: Lessons Learned</a:t>
            </a:r>
          </a:p>
        </p:txBody>
      </p:sp>
      <p:sp>
        <p:nvSpPr>
          <p:cNvPr id="9219" name="Content Placeholder 2"/>
          <p:cNvSpPr>
            <a:spLocks noGrp="1"/>
          </p:cNvSpPr>
          <p:nvPr>
            <p:ph idx="1"/>
          </p:nvPr>
        </p:nvSpPr>
        <p:spPr/>
        <p:txBody>
          <a:bodyPr/>
          <a:lstStyle/>
          <a:p>
            <a:r>
              <a:rPr lang="en-US" sz="2400" dirty="0" smtClean="0"/>
              <a:t>Very tedious to add new resources since RM has static definitions in both code and data of resources it manages.</a:t>
            </a:r>
            <a:endParaRPr lang="en-US" sz="2000" dirty="0" smtClean="0"/>
          </a:p>
          <a:p>
            <a:r>
              <a:rPr lang="en-US" sz="2400" dirty="0" smtClean="0"/>
              <a:t>Resource table with privileges defined at compile time.</a:t>
            </a:r>
          </a:p>
          <a:p>
            <a:pPr lvl="1"/>
            <a:r>
              <a:rPr lang="en-US" sz="2000" dirty="0" smtClean="0"/>
              <a:t>Privileges cannot be manipulated at runtime</a:t>
            </a:r>
          </a:p>
          <a:p>
            <a:r>
              <a:rPr lang="en-US" sz="2400" dirty="0" smtClean="0"/>
              <a:t>System integrator must align Linux DTB resources with DSP RM resource table.</a:t>
            </a:r>
          </a:p>
          <a:p>
            <a:pPr lvl="1"/>
            <a:r>
              <a:rPr lang="en-US" sz="2000" dirty="0" smtClean="0"/>
              <a:t>Tedious and error-prone</a:t>
            </a:r>
          </a:p>
          <a:p>
            <a:r>
              <a:rPr lang="en-US" sz="2400" dirty="0" smtClean="0"/>
              <a:t>Shared memory architecture provides no communication path to ARM.</a:t>
            </a:r>
          </a:p>
          <a:p>
            <a:pPr lvl="1"/>
            <a:r>
              <a:rPr lang="en-US" sz="2000" dirty="0" smtClean="0"/>
              <a:t>Not easily portable to new devices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b="1" dirty="0" smtClean="0"/>
              <a:t>Keystone II RM: Major Requirements</a:t>
            </a:r>
          </a:p>
        </p:txBody>
      </p:sp>
      <p:sp>
        <p:nvSpPr>
          <p:cNvPr id="10243" name="Content Placeholder 2"/>
          <p:cNvSpPr>
            <a:spLocks noGrp="1"/>
          </p:cNvSpPr>
          <p:nvPr>
            <p:ph idx="1"/>
          </p:nvPr>
        </p:nvSpPr>
        <p:spPr>
          <a:xfrm>
            <a:off x="333375" y="1523999"/>
            <a:ext cx="8467725" cy="4572001"/>
          </a:xfrm>
        </p:spPr>
        <p:txBody>
          <a:bodyPr>
            <a:normAutofit fontScale="92500" lnSpcReduction="10000"/>
          </a:bodyPr>
          <a:lstStyle/>
          <a:p>
            <a:r>
              <a:rPr lang="en-US" sz="2400" dirty="0" smtClean="0"/>
              <a:t>Remove static definitions of managed resources from RM.</a:t>
            </a:r>
          </a:p>
          <a:p>
            <a:pPr lvl="1"/>
            <a:r>
              <a:rPr lang="en-US" sz="2000" dirty="0" smtClean="0"/>
              <a:t>Easy addition of new resources</a:t>
            </a:r>
          </a:p>
          <a:p>
            <a:r>
              <a:rPr lang="en-US" sz="2400" dirty="0" smtClean="0"/>
              <a:t>Enable management of resources at all levels within system software architecture.</a:t>
            </a:r>
          </a:p>
          <a:p>
            <a:pPr lvl="1"/>
            <a:r>
              <a:rPr lang="en-US" sz="2000" dirty="0" smtClean="0"/>
              <a:t>Core, task, application component (LLD)</a:t>
            </a:r>
          </a:p>
          <a:p>
            <a:pPr lvl="1"/>
            <a:r>
              <a:rPr lang="en-US" sz="2000" dirty="0" smtClean="0"/>
              <a:t>Pre/post-main execution</a:t>
            </a:r>
          </a:p>
          <a:p>
            <a:r>
              <a:rPr lang="en-US" sz="2400" dirty="0" smtClean="0"/>
              <a:t>Runtime modification of resource permissions.</a:t>
            </a:r>
          </a:p>
          <a:p>
            <a:r>
              <a:rPr lang="en-US" sz="2400" dirty="0" smtClean="0"/>
              <a:t>Automate reservation of resources taken by Linux kernel.</a:t>
            </a:r>
          </a:p>
          <a:p>
            <a:r>
              <a:rPr lang="en-US" sz="2400" dirty="0" smtClean="0"/>
              <a:t>Generic, processor-independent transport interface that allows RM instances to communicate regardless of device hardware architecture.</a:t>
            </a:r>
          </a:p>
          <a:p>
            <a:pPr lvl="1"/>
            <a:r>
              <a:rPr lang="en-US" sz="2000" dirty="0" smtClean="0"/>
              <a:t>Transport glue logic provided by application</a:t>
            </a:r>
          </a:p>
          <a:p>
            <a:pPr lvl="1"/>
            <a:r>
              <a:rPr lang="en-US" sz="2000" dirty="0" smtClean="0"/>
              <a:t>Easy to port RM to new devices</a:t>
            </a:r>
          </a:p>
          <a:p>
            <a:pPr lvl="1"/>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b="1" dirty="0" smtClean="0"/>
              <a:t>Keystone II RM – Overview (1/2)</a:t>
            </a:r>
          </a:p>
        </p:txBody>
      </p:sp>
      <p:sp>
        <p:nvSpPr>
          <p:cNvPr id="11267" name="Content Placeholder 2"/>
          <p:cNvSpPr>
            <a:spLocks noGrp="1"/>
          </p:cNvSpPr>
          <p:nvPr>
            <p:ph idx="1"/>
          </p:nvPr>
        </p:nvSpPr>
        <p:spPr>
          <a:xfrm>
            <a:off x="314325" y="1447799"/>
            <a:ext cx="8467725" cy="4822371"/>
          </a:xfrm>
        </p:spPr>
        <p:txBody>
          <a:bodyPr>
            <a:normAutofit fontScale="92500" lnSpcReduction="10000"/>
          </a:bodyPr>
          <a:lstStyle/>
          <a:p>
            <a:r>
              <a:rPr lang="en-US" dirty="0" smtClean="0"/>
              <a:t>Instance-based Client/Server Architecture:</a:t>
            </a:r>
          </a:p>
          <a:p>
            <a:pPr lvl="1"/>
            <a:r>
              <a:rPr lang="en-US" sz="2200" dirty="0" smtClean="0"/>
              <a:t>Three instance hierarchy:</a:t>
            </a:r>
          </a:p>
          <a:p>
            <a:pPr lvl="2"/>
            <a:r>
              <a:rPr lang="en-US" sz="2200" dirty="0" smtClean="0"/>
              <a:t>RM Server – Global management of resources and permission policies</a:t>
            </a:r>
          </a:p>
          <a:p>
            <a:pPr lvl="2"/>
            <a:r>
              <a:rPr lang="en-US" sz="2200" dirty="0" smtClean="0"/>
              <a:t>RM Client – Provide resource services to system software elements</a:t>
            </a:r>
          </a:p>
          <a:p>
            <a:pPr lvl="2"/>
            <a:r>
              <a:rPr lang="en-US" sz="2200" dirty="0" smtClean="0"/>
              <a:t>RM Client Delegate (CD) </a:t>
            </a:r>
          </a:p>
          <a:p>
            <a:pPr lvl="3"/>
            <a:r>
              <a:rPr lang="en-US" sz="1800" dirty="0" smtClean="0"/>
              <a:t>Offloads management of resource subsets from Server.  </a:t>
            </a:r>
          </a:p>
          <a:p>
            <a:pPr lvl="3"/>
            <a:r>
              <a:rPr lang="en-US" sz="1800" dirty="0" smtClean="0"/>
              <a:t>Provides singular data path to Server</a:t>
            </a:r>
          </a:p>
          <a:p>
            <a:pPr lvl="1"/>
            <a:r>
              <a:rPr lang="en-US" sz="2200" dirty="0" smtClean="0"/>
              <a:t>Resource services provided via instance service API </a:t>
            </a:r>
          </a:p>
          <a:p>
            <a:r>
              <a:rPr lang="en-US" dirty="0" smtClean="0"/>
              <a:t>RM Instances Communication Over Generic Transport Interface</a:t>
            </a:r>
          </a:p>
          <a:p>
            <a:pPr lvl="1"/>
            <a:r>
              <a:rPr lang="en-US" sz="2200" dirty="0" smtClean="0"/>
              <a:t>Application must setup data paths between RM instances</a:t>
            </a:r>
          </a:p>
          <a:p>
            <a:pPr lvl="1"/>
            <a:r>
              <a:rPr lang="en-US" sz="2200" dirty="0" smtClean="0"/>
              <a:t>Allows RM to run on any device architecture without modification to RM source</a:t>
            </a:r>
          </a:p>
          <a:p>
            <a:pPr lvl="1"/>
            <a:endParaRPr lang="en-US" sz="1200" dirty="0" smtClean="0"/>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(2/2)</a:t>
            </a:r>
          </a:p>
        </p:txBody>
      </p:sp>
      <p:sp>
        <p:nvSpPr>
          <p:cNvPr id="11267" name="Content Placeholder 2"/>
          <p:cNvSpPr>
            <a:spLocks noGrp="1"/>
          </p:cNvSpPr>
          <p:nvPr>
            <p:ph idx="1"/>
          </p:nvPr>
        </p:nvSpPr>
        <p:spPr>
          <a:xfrm>
            <a:off x="304800" y="1323975"/>
            <a:ext cx="8467725" cy="4969947"/>
          </a:xfrm>
        </p:spPr>
        <p:txBody>
          <a:bodyPr>
            <a:normAutofit fontScale="70000" lnSpcReduction="20000"/>
          </a:bodyPr>
          <a:lstStyle/>
          <a:p>
            <a:r>
              <a:rPr lang="en-US" dirty="0" smtClean="0"/>
              <a:t>Resources Tracked by RM Defined in </a:t>
            </a:r>
            <a:r>
              <a:rPr lang="en-US" b="1" dirty="0" smtClean="0"/>
              <a:t>Global Resource List (GRL)</a:t>
            </a:r>
          </a:p>
          <a:p>
            <a:pPr lvl="1"/>
            <a:r>
              <a:rPr lang="en-US" sz="3200" dirty="0" smtClean="0"/>
              <a:t>GRL captures all resources that will be tracked for a given device</a:t>
            </a:r>
          </a:p>
          <a:p>
            <a:pPr lvl="1"/>
            <a:r>
              <a:rPr lang="en-US" sz="3200" dirty="0" smtClean="0"/>
              <a:t>Facilitates automatic extraction of resources used by ARM Linux from Linux DTB</a:t>
            </a:r>
          </a:p>
          <a:p>
            <a:r>
              <a:rPr lang="en-US" dirty="0" smtClean="0"/>
              <a:t>Policies Specify RM Instance Resource Privileges</a:t>
            </a:r>
          </a:p>
          <a:p>
            <a:pPr lvl="1"/>
            <a:r>
              <a:rPr lang="en-US" sz="3200" dirty="0" smtClean="0"/>
              <a:t>Resource initialization, usage, and exclusive right privileges assigned to RM instances</a:t>
            </a:r>
          </a:p>
          <a:p>
            <a:pPr lvl="2"/>
            <a:r>
              <a:rPr lang="en-US" sz="3200" dirty="0" smtClean="0"/>
              <a:t>Resource assignment to RM instances allows resource management at all software system levels.</a:t>
            </a:r>
          </a:p>
          <a:p>
            <a:pPr lvl="1"/>
            <a:r>
              <a:rPr lang="en-US" sz="3200" dirty="0" smtClean="0"/>
              <a:t>Runtime modification of policy privileges</a:t>
            </a:r>
          </a:p>
          <a:p>
            <a:pPr lvl="2"/>
            <a:r>
              <a:rPr lang="en-US" sz="3200" dirty="0" smtClean="0"/>
              <a:t>APIs and Linux CLI (Planned)</a:t>
            </a:r>
          </a:p>
          <a:p>
            <a:r>
              <a:rPr lang="en-US" dirty="0" smtClean="0"/>
              <a:t>Resources Stored within Balanced Search Tree Allocators</a:t>
            </a:r>
          </a:p>
          <a:p>
            <a:pPr lvl="1"/>
            <a:r>
              <a:rPr lang="en-US" sz="3200" dirty="0" smtClean="0"/>
              <a:t>Reduce memory usage and resource lookup times</a:t>
            </a:r>
          </a:p>
          <a:p>
            <a:pPr lvl="1"/>
            <a:r>
              <a:rPr lang="en-US" sz="3200" dirty="0" smtClean="0"/>
              <a:t>Allocators facilitated by NameServer</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t>Keystone II RM: Overview</a:t>
            </a:r>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71475" y="161925"/>
            <a:ext cx="8458200" cy="771525"/>
          </a:xfrm>
        </p:spPr>
        <p:txBody>
          <a:bodyPr/>
          <a:lstStyle/>
          <a:p>
            <a:r>
              <a:rPr lang="en-US" b="1" dirty="0" smtClean="0"/>
              <a:t>Keystone II RM: Instances</a:t>
            </a:r>
          </a:p>
        </p:txBody>
      </p:sp>
      <p:graphicFrame>
        <p:nvGraphicFramePr>
          <p:cNvPr id="2" name="Table 1"/>
          <p:cNvGraphicFramePr>
            <a:graphicFrameLocks noGrp="1"/>
          </p:cNvGraphicFramePr>
          <p:nvPr/>
        </p:nvGraphicFramePr>
        <p:xfrm>
          <a:off x="201878" y="968375"/>
          <a:ext cx="8687172" cy="5088041"/>
        </p:xfrm>
        <a:graphic>
          <a:graphicData uri="http://schemas.openxmlformats.org/drawingml/2006/table">
            <a:tbl>
              <a:tblPr firstRow="1" bandRow="1">
                <a:tableStyleId>{5C22544A-7EE6-4342-B048-85BDC9FD1C3A}</a:tableStyleId>
              </a:tblPr>
              <a:tblGrid>
                <a:gridCol w="2895724"/>
                <a:gridCol w="3030066"/>
                <a:gridCol w="2761382"/>
              </a:tblGrid>
              <a:tr h="394162">
                <a:tc>
                  <a:txBody>
                    <a:bodyPr/>
                    <a:lstStyle/>
                    <a:p>
                      <a:pPr algn="ctr"/>
                      <a:r>
                        <a:rPr lang="en-US" sz="1800" dirty="0" smtClean="0"/>
                        <a:t>Server</a:t>
                      </a:r>
                      <a:endParaRPr lang="en-US" sz="1800" dirty="0"/>
                    </a:p>
                  </a:txBody>
                  <a:tcPr/>
                </a:tc>
                <a:tc>
                  <a:txBody>
                    <a:bodyPr/>
                    <a:lstStyle/>
                    <a:p>
                      <a:pPr algn="ctr"/>
                      <a:r>
                        <a:rPr lang="en-US" sz="1800" dirty="0" smtClean="0"/>
                        <a:t>Client Delegate (CD)</a:t>
                      </a:r>
                      <a:endParaRPr lang="en-US" sz="1800" dirty="0"/>
                    </a:p>
                  </a:txBody>
                  <a:tcPr/>
                </a:tc>
                <a:tc>
                  <a:txBody>
                    <a:bodyPr/>
                    <a:lstStyle/>
                    <a:p>
                      <a:pPr algn="ctr"/>
                      <a:r>
                        <a:rPr lang="en-US" sz="1800" dirty="0" smtClean="0"/>
                        <a:t>Client</a:t>
                      </a:r>
                      <a:endParaRPr lang="en-US" sz="1800" dirty="0"/>
                    </a:p>
                  </a:txBody>
                  <a:tcPr/>
                </a:tc>
              </a:tr>
              <a:tr h="4693879">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Assigned resource permissions in policy based on instance name given at instance instantiation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Can satisfy standard service requests via service API</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Can satisfy pre-main service requests</a:t>
                      </a:r>
                      <a:endParaRPr lang="en-US" sz="1500" dirty="0" smtClean="0"/>
                    </a:p>
                    <a:p>
                      <a:pPr marL="285750" indent="-285750">
                        <a:buFont typeface="Arial" pitchFamily="34" charset="0"/>
                        <a:buChar char="•"/>
                      </a:pPr>
                      <a:r>
                        <a:rPr lang="en-US" sz="1500" dirty="0" smtClean="0"/>
                        <a:t>Manages all system resources</a:t>
                      </a:r>
                    </a:p>
                    <a:p>
                      <a:pPr marL="285750" indent="-285750">
                        <a:buFont typeface="Arial" pitchFamily="34" charset="0"/>
                        <a:buChar char="•"/>
                      </a:pPr>
                      <a:r>
                        <a:rPr lang="en-US" sz="1500" dirty="0" smtClean="0"/>
                        <a:t>Multiple</a:t>
                      </a:r>
                      <a:r>
                        <a:rPr lang="en-US" sz="1500" baseline="0" dirty="0" smtClean="0"/>
                        <a:t> Servers within system must manage mutually exclusive sets of resources</a:t>
                      </a:r>
                      <a:endParaRPr lang="en-US" sz="1500" dirty="0" smtClean="0"/>
                    </a:p>
                    <a:p>
                      <a:pPr marL="285750" indent="-285750">
                        <a:buFont typeface="Arial" pitchFamily="34" charset="0"/>
                        <a:buChar char="•"/>
                      </a:pPr>
                      <a:r>
                        <a:rPr lang="en-US" sz="1500" baseline="0" dirty="0" smtClean="0"/>
                        <a:t>Manages all system policies</a:t>
                      </a:r>
                    </a:p>
                    <a:p>
                      <a:pPr marL="285750" indent="-285750">
                        <a:buFont typeface="Arial" pitchFamily="34" charset="0"/>
                        <a:buChar char="•"/>
                      </a:pPr>
                      <a:r>
                        <a:rPr lang="en-US" sz="1500" baseline="0" dirty="0" smtClean="0"/>
                        <a:t>Maintains NameServer</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Manages resource recovery in case of fault in CD or Client instance (Planned)</a:t>
                      </a:r>
                      <a:endParaRPr lang="en-US" sz="1500" dirty="0" smtClean="0"/>
                    </a:p>
                    <a:p>
                      <a:pPr marL="285750" indent="-285750">
                        <a:buFont typeface="Arial" pitchFamily="34" charset="0"/>
                        <a:buChar char="•"/>
                      </a:pPr>
                      <a:r>
                        <a:rPr lang="en-US" sz="1500" baseline="0" dirty="0" smtClean="0"/>
                        <a:t>Can register with any number of CDs and Clients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Assigned resource permissions in policy based on instance name given at instance instantiation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Can satisfy standard service requests via service API</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Can satisfy pre-main service requests</a:t>
                      </a:r>
                      <a:endParaRPr lang="en-US" sz="1500" dirty="0" smtClean="0"/>
                    </a:p>
                    <a:p>
                      <a:pPr marL="285750" indent="-285750">
                        <a:buFont typeface="Arial" pitchFamily="34" charset="0"/>
                        <a:buChar char="•"/>
                      </a:pPr>
                      <a:r>
                        <a:rPr lang="en-US" sz="1500" dirty="0" smtClean="0"/>
                        <a:t>Manages</a:t>
                      </a:r>
                      <a:r>
                        <a:rPr lang="en-US" sz="1500" baseline="0" dirty="0" smtClean="0"/>
                        <a:t> subset of system resources provided by Server (Planned)</a:t>
                      </a:r>
                    </a:p>
                    <a:p>
                      <a:pPr marL="285750" indent="-285750">
                        <a:buFont typeface="Arial" pitchFamily="34" charset="0"/>
                        <a:buChar char="•"/>
                      </a:pPr>
                      <a:r>
                        <a:rPr lang="en-US" sz="1500" baseline="0" dirty="0" smtClean="0"/>
                        <a:t>Provided a sub-policy that is sync’d with Server level policy (Planned)</a:t>
                      </a:r>
                    </a:p>
                    <a:p>
                      <a:pPr marL="285750" indent="-285750">
                        <a:buFont typeface="Arial" pitchFamily="34" charset="0"/>
                        <a:buChar char="•"/>
                      </a:pPr>
                      <a:r>
                        <a:rPr lang="en-US" sz="1500" baseline="0" dirty="0" smtClean="0"/>
                        <a:t>Can register with any number of Clients</a:t>
                      </a:r>
                    </a:p>
                    <a:p>
                      <a:pPr marL="285750" indent="-285750">
                        <a:buFont typeface="Arial" pitchFamily="34" charset="0"/>
                        <a:buChar char="•"/>
                      </a:pPr>
                      <a:r>
                        <a:rPr lang="en-US" sz="1500" baseline="0" dirty="0" smtClean="0"/>
                        <a:t>Can register with at most one Server</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Assigned resource permissions in policy based on instance name given at instance instantiation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Can satisfy standard service requests via service API</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500" baseline="0" dirty="0" smtClean="0"/>
                        <a:t>Can register with at most one CD or Server</a:t>
                      </a:r>
                      <a:endParaRPr lang="en-US" sz="1500" dirty="0" smtClean="0"/>
                    </a:p>
                    <a:p>
                      <a:endParaRPr lang="en-US" sz="15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1218210"/>
          </a:xfrm>
        </p:spPr>
        <p:txBody>
          <a:bodyPr>
            <a:normAutofit fontScale="90000"/>
          </a:bodyPr>
          <a:lstStyle/>
          <a:p>
            <a:r>
              <a:rPr lang="en-US" b="1" dirty="0" smtClean="0"/>
              <a:t>Keystone II RM:</a:t>
            </a:r>
            <a:br>
              <a:rPr lang="en-US" b="1" dirty="0" smtClean="0"/>
            </a:br>
            <a:r>
              <a:rPr lang="en-US" b="1" dirty="0" smtClean="0"/>
              <a:t>Instance Topology Example</a:t>
            </a:r>
          </a:p>
        </p:txBody>
      </p:sp>
      <p:grpSp>
        <p:nvGrpSpPr>
          <p:cNvPr id="37" name="Group 36"/>
          <p:cNvGrpSpPr/>
          <p:nvPr/>
        </p:nvGrpSpPr>
        <p:grpSpPr>
          <a:xfrm>
            <a:off x="1113309" y="1493314"/>
            <a:ext cx="6902532" cy="4669972"/>
            <a:chOff x="1524000" y="1600200"/>
            <a:chExt cx="5867400" cy="3886200"/>
          </a:xfrm>
        </p:grpSpPr>
        <p:sp>
          <p:nvSpPr>
            <p:cNvPr id="14341" name="AutoShape 115"/>
            <p:cNvSpPr>
              <a:spLocks noChangeArrowheads="1"/>
            </p:cNvSpPr>
            <p:nvPr/>
          </p:nvSpPr>
          <p:spPr bwMode="auto">
            <a:xfrm>
              <a:off x="1524000" y="2971800"/>
              <a:ext cx="1752600" cy="2133600"/>
            </a:xfrm>
            <a:prstGeom prst="roundRect">
              <a:avLst>
                <a:gd name="adj" fmla="val 16667"/>
              </a:avLst>
            </a:prstGeom>
            <a:solidFill>
              <a:schemeClr val="bg1"/>
            </a:solidFill>
            <a:ln w="9525">
              <a:solidFill>
                <a:schemeClr val="tx1"/>
              </a:solidFill>
              <a:round/>
              <a:headEnd/>
              <a:tailEnd/>
            </a:ln>
          </p:spPr>
          <p:txBody>
            <a:bodyPr anchor="b" anchorCtr="1"/>
            <a:lstStyle/>
            <a:p>
              <a:pPr algn="ctr"/>
              <a:r>
                <a:rPr lang="en-US" sz="1400" dirty="0"/>
                <a:t>Linux User-Space</a:t>
              </a:r>
            </a:p>
          </p:txBody>
        </p:sp>
        <p:sp>
          <p:nvSpPr>
            <p:cNvPr id="14342" name="AutoShape 100"/>
            <p:cNvSpPr>
              <a:spLocks noChangeArrowheads="1"/>
            </p:cNvSpPr>
            <p:nvPr/>
          </p:nvSpPr>
          <p:spPr bwMode="auto">
            <a:xfrm>
              <a:off x="16002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Server</a:t>
              </a:r>
            </a:p>
          </p:txBody>
        </p:sp>
        <p:sp>
          <p:nvSpPr>
            <p:cNvPr id="14343" name="AutoShape 101"/>
            <p:cNvSpPr>
              <a:spLocks noChangeArrowheads="1"/>
            </p:cNvSpPr>
            <p:nvPr/>
          </p:nvSpPr>
          <p:spPr bwMode="auto">
            <a:xfrm>
              <a:off x="36576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 Delegate</a:t>
              </a:r>
            </a:p>
          </p:txBody>
        </p:sp>
        <p:sp>
          <p:nvSpPr>
            <p:cNvPr id="14344" name="AutoShape 102"/>
            <p:cNvSpPr>
              <a:spLocks noChangeArrowheads="1"/>
            </p:cNvSpPr>
            <p:nvPr/>
          </p:nvSpPr>
          <p:spPr bwMode="auto">
            <a:xfrm>
              <a:off x="57150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a:t>
              </a:r>
            </a:p>
          </p:txBody>
        </p:sp>
        <p:sp>
          <p:nvSpPr>
            <p:cNvPr id="14345" name="Line 104"/>
            <p:cNvSpPr>
              <a:spLocks noChangeShapeType="1"/>
            </p:cNvSpPr>
            <p:nvPr/>
          </p:nvSpPr>
          <p:spPr bwMode="auto">
            <a:xfrm>
              <a:off x="54864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46" name="AutoShape 107"/>
            <p:cNvSpPr>
              <a:spLocks noChangeArrowheads="1"/>
            </p:cNvSpPr>
            <p:nvPr/>
          </p:nvSpPr>
          <p:spPr bwMode="auto">
            <a:xfrm>
              <a:off x="4724400" y="26670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BIOS</a:t>
              </a:r>
            </a:p>
          </p:txBody>
        </p:sp>
        <p:sp>
          <p:nvSpPr>
            <p:cNvPr id="14347" name="AutoShape 111"/>
            <p:cNvSpPr>
              <a:spLocks noChangeArrowheads="1"/>
            </p:cNvSpPr>
            <p:nvPr/>
          </p:nvSpPr>
          <p:spPr bwMode="auto">
            <a:xfrm>
              <a:off x="4724400" y="24384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IPC</a:t>
              </a:r>
            </a:p>
          </p:txBody>
        </p:sp>
        <p:sp>
          <p:nvSpPr>
            <p:cNvPr id="14348" name="AutoShape 112"/>
            <p:cNvSpPr>
              <a:spLocks noChangeArrowheads="1"/>
            </p:cNvSpPr>
            <p:nvPr/>
          </p:nvSpPr>
          <p:spPr bwMode="auto">
            <a:xfrm>
              <a:off x="36576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49" name="AutoShape 113"/>
            <p:cNvSpPr>
              <a:spLocks noChangeArrowheads="1"/>
            </p:cNvSpPr>
            <p:nvPr/>
          </p:nvSpPr>
          <p:spPr bwMode="auto">
            <a:xfrm>
              <a:off x="3657600" y="1600200"/>
              <a:ext cx="3657600" cy="838200"/>
            </a:xfrm>
            <a:prstGeom prst="roundRect">
              <a:avLst>
                <a:gd name="adj" fmla="val 16667"/>
              </a:avLst>
            </a:prstGeom>
            <a:solidFill>
              <a:srgbClr val="C0C0C0"/>
            </a:solidFill>
            <a:ln w="9525">
              <a:solidFill>
                <a:schemeClr val="tx1"/>
              </a:solidFill>
              <a:round/>
              <a:headEnd/>
              <a:tailEnd/>
            </a:ln>
          </p:spPr>
          <p:txBody>
            <a:bodyPr anchor="ctr"/>
            <a:lstStyle/>
            <a:p>
              <a:pPr algn="ctr"/>
              <a:r>
                <a:rPr lang="en-US" dirty="0"/>
                <a:t>DSP Multicore Application</a:t>
              </a:r>
            </a:p>
          </p:txBody>
        </p:sp>
        <p:sp>
          <p:nvSpPr>
            <p:cNvPr id="14350" name="AutoShape 114"/>
            <p:cNvSpPr>
              <a:spLocks noChangeArrowheads="1"/>
            </p:cNvSpPr>
            <p:nvPr/>
          </p:nvSpPr>
          <p:spPr bwMode="auto">
            <a:xfrm>
              <a:off x="42672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51" name="Line 121"/>
            <p:cNvSpPr>
              <a:spLocks noChangeShapeType="1"/>
            </p:cNvSpPr>
            <p:nvPr/>
          </p:nvSpPr>
          <p:spPr bwMode="auto">
            <a:xfrm>
              <a:off x="32004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2" name="Line 122"/>
            <p:cNvSpPr>
              <a:spLocks noChangeShapeType="1"/>
            </p:cNvSpPr>
            <p:nvPr/>
          </p:nvSpPr>
          <p:spPr bwMode="auto">
            <a:xfrm>
              <a:off x="52578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3" name="Line 123"/>
            <p:cNvSpPr>
              <a:spLocks noChangeShapeType="1"/>
            </p:cNvSpPr>
            <p:nvPr/>
          </p:nvSpPr>
          <p:spPr bwMode="auto">
            <a:xfrm>
              <a:off x="34290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54" name="Text Box 124"/>
            <p:cNvSpPr txBox="1">
              <a:spLocks noChangeArrowheads="1"/>
            </p:cNvSpPr>
            <p:nvPr/>
          </p:nvSpPr>
          <p:spPr bwMode="auto">
            <a:xfrm>
              <a:off x="15240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ARM</a:t>
              </a:r>
            </a:p>
          </p:txBody>
        </p:sp>
        <p:sp>
          <p:nvSpPr>
            <p:cNvPr id="14355" name="Text Box 125"/>
            <p:cNvSpPr txBox="1">
              <a:spLocks noChangeArrowheads="1"/>
            </p:cNvSpPr>
            <p:nvPr/>
          </p:nvSpPr>
          <p:spPr bwMode="auto">
            <a:xfrm>
              <a:off x="35814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1</a:t>
              </a:r>
            </a:p>
          </p:txBody>
        </p:sp>
        <p:sp>
          <p:nvSpPr>
            <p:cNvPr id="14356" name="Text Box 126"/>
            <p:cNvSpPr txBox="1">
              <a:spLocks noChangeArrowheads="1"/>
            </p:cNvSpPr>
            <p:nvPr/>
          </p:nvSpPr>
          <p:spPr bwMode="auto">
            <a:xfrm>
              <a:off x="56388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2</a:t>
              </a:r>
            </a:p>
          </p:txBody>
        </p:sp>
        <p:sp>
          <p:nvSpPr>
            <p:cNvPr id="14357" name="Line 127"/>
            <p:cNvSpPr>
              <a:spLocks noChangeShapeType="1"/>
            </p:cNvSpPr>
            <p:nvPr/>
          </p:nvSpPr>
          <p:spPr bwMode="auto">
            <a:xfrm>
              <a:off x="38862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8" name="Line 129"/>
            <p:cNvSpPr>
              <a:spLocks noChangeShapeType="1"/>
            </p:cNvSpPr>
            <p:nvPr/>
          </p:nvSpPr>
          <p:spPr bwMode="auto">
            <a:xfrm>
              <a:off x="4495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9" name="AutoShape 131"/>
            <p:cNvSpPr>
              <a:spLocks noChangeArrowheads="1"/>
            </p:cNvSpPr>
            <p:nvPr/>
          </p:nvSpPr>
          <p:spPr bwMode="auto">
            <a:xfrm>
              <a:off x="18288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0" name="AutoShape 132"/>
            <p:cNvSpPr>
              <a:spLocks noChangeArrowheads="1"/>
            </p:cNvSpPr>
            <p:nvPr/>
          </p:nvSpPr>
          <p:spPr bwMode="auto">
            <a:xfrm>
              <a:off x="24384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1" name="Line 133"/>
            <p:cNvSpPr>
              <a:spLocks noChangeShapeType="1"/>
            </p:cNvSpPr>
            <p:nvPr/>
          </p:nvSpPr>
          <p:spPr bwMode="auto">
            <a:xfrm>
              <a:off x="2057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2" name="Line 134"/>
            <p:cNvSpPr>
              <a:spLocks noChangeShapeType="1"/>
            </p:cNvSpPr>
            <p:nvPr/>
          </p:nvSpPr>
          <p:spPr bwMode="auto">
            <a:xfrm>
              <a:off x="26670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3" name="AutoShape 135"/>
            <p:cNvSpPr>
              <a:spLocks noChangeArrowheads="1"/>
            </p:cNvSpPr>
            <p:nvPr/>
          </p:nvSpPr>
          <p:spPr bwMode="auto">
            <a:xfrm>
              <a:off x="61722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4" name="AutoShape 136"/>
            <p:cNvSpPr>
              <a:spLocks noChangeArrowheads="1"/>
            </p:cNvSpPr>
            <p:nvPr/>
          </p:nvSpPr>
          <p:spPr bwMode="auto">
            <a:xfrm>
              <a:off x="67818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5" name="Line 137"/>
            <p:cNvSpPr>
              <a:spLocks noChangeShapeType="1"/>
            </p:cNvSpPr>
            <p:nvPr/>
          </p:nvSpPr>
          <p:spPr bwMode="auto">
            <a:xfrm>
              <a:off x="6400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6" name="Line 138"/>
            <p:cNvSpPr>
              <a:spLocks noChangeShapeType="1"/>
            </p:cNvSpPr>
            <p:nvPr/>
          </p:nvSpPr>
          <p:spPr bwMode="auto">
            <a:xfrm>
              <a:off x="7010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7" name="Line 139"/>
            <p:cNvSpPr>
              <a:spLocks noChangeShapeType="1"/>
            </p:cNvSpPr>
            <p:nvPr/>
          </p:nvSpPr>
          <p:spPr bwMode="auto">
            <a:xfrm>
              <a:off x="50292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8" name="Line 140"/>
            <p:cNvSpPr>
              <a:spLocks noChangeShapeType="1"/>
            </p:cNvSpPr>
            <p:nvPr/>
          </p:nvSpPr>
          <p:spPr bwMode="auto">
            <a:xfrm>
              <a:off x="59436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9" name="Line 141"/>
            <p:cNvSpPr>
              <a:spLocks noChangeShapeType="1"/>
            </p:cNvSpPr>
            <p:nvPr/>
          </p:nvSpPr>
          <p:spPr bwMode="auto">
            <a:xfrm>
              <a:off x="38862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0" name="Line 142"/>
            <p:cNvSpPr>
              <a:spLocks noChangeShapeType="1"/>
            </p:cNvSpPr>
            <p:nvPr/>
          </p:nvSpPr>
          <p:spPr bwMode="auto">
            <a:xfrm>
              <a:off x="4495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1" name="Line 143"/>
            <p:cNvSpPr>
              <a:spLocks noChangeShapeType="1"/>
            </p:cNvSpPr>
            <p:nvPr/>
          </p:nvSpPr>
          <p:spPr bwMode="auto">
            <a:xfrm>
              <a:off x="6400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2" name="Line 144"/>
            <p:cNvSpPr>
              <a:spLocks noChangeShapeType="1"/>
            </p:cNvSpPr>
            <p:nvPr/>
          </p:nvSpPr>
          <p:spPr bwMode="auto">
            <a:xfrm>
              <a:off x="70104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KeyStone II Peripherals </a:t>
            </a:r>
            <a:r>
              <a:rPr lang="en-US" sz="2800" dirty="0"/>
              <a:t>and </a:t>
            </a:r>
            <a:r>
              <a:rPr lang="en-US" sz="2800" dirty="0" smtClean="0"/>
              <a:t>Coprocessors</a:t>
            </a:r>
            <a:endParaRPr lang="en-US" sz="2800" dirty="0"/>
          </a:p>
          <a:p>
            <a:pPr lvl="0"/>
            <a:r>
              <a:rPr lang="en-US" sz="2800" dirty="0" smtClean="0"/>
              <a:t>Resource Management</a:t>
            </a:r>
            <a:endParaRPr lang="en-US" sz="2800" dirty="0"/>
          </a:p>
          <a:p>
            <a:pPr lvl="0"/>
            <a:r>
              <a:rPr lang="en-US" sz="2800" dirty="0" smtClean="0"/>
              <a:t>DSP CorePac CSL Layer</a:t>
            </a:r>
          </a:p>
          <a:p>
            <a:pPr lvl="0"/>
            <a:r>
              <a:rPr lang="en-US" sz="2800" dirty="0" smtClean="0"/>
              <a:t>DSP CorePac LLD Layer</a:t>
            </a:r>
          </a:p>
          <a:p>
            <a:pPr lvl="1"/>
            <a:r>
              <a:rPr lang="en-US" dirty="0" smtClean="0"/>
              <a:t>LLD Functions</a:t>
            </a:r>
          </a:p>
          <a:p>
            <a:pPr lvl="1"/>
            <a:r>
              <a:rPr lang="en-US" dirty="0" smtClean="0"/>
              <a:t>LLD Support in MCSDK 3.x</a:t>
            </a:r>
          </a:p>
          <a:p>
            <a:pPr lvl="1"/>
            <a:r>
              <a:rPr lang="en-US" dirty="0" smtClean="0"/>
              <a:t>LLD Usage</a:t>
            </a:r>
          </a:p>
          <a:p>
            <a:pPr lvl="1"/>
            <a:r>
              <a:rPr lang="en-US" dirty="0" smtClean="0"/>
              <a:t>NWAL</a:t>
            </a:r>
          </a:p>
          <a:p>
            <a:pPr lvl="0"/>
            <a:r>
              <a:rPr lang="en-US" sz="2800" dirty="0" smtClean="0"/>
              <a:t>ARM Kernel Drivers</a:t>
            </a:r>
            <a:r>
              <a:rPr lang="en-US" sz="2800" dirty="0"/>
              <a:t> </a:t>
            </a:r>
          </a:p>
          <a:p>
            <a:pPr lvl="0"/>
            <a:r>
              <a:rPr lang="en-US" sz="2800" dirty="0" smtClean="0"/>
              <a:t>ARM-DSP Inter-Processor Communications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b="1" dirty="0" smtClean="0"/>
              <a:t>Keystone II RM - Services</a:t>
            </a:r>
          </a:p>
        </p:txBody>
      </p:sp>
      <p:sp>
        <p:nvSpPr>
          <p:cNvPr id="16387" name="Content Placeholder 2"/>
          <p:cNvSpPr>
            <a:spLocks noGrp="1"/>
          </p:cNvSpPr>
          <p:nvPr>
            <p:ph idx="1"/>
          </p:nvPr>
        </p:nvSpPr>
        <p:spPr>
          <a:xfrm>
            <a:off x="295275" y="838200"/>
            <a:ext cx="8467725" cy="4953000"/>
          </a:xfrm>
        </p:spPr>
        <p:txBody>
          <a:bodyPr/>
          <a:lstStyle/>
          <a:p>
            <a:r>
              <a:rPr lang="en-US" sz="2400" dirty="0" smtClean="0"/>
              <a:t>RM  Services:</a:t>
            </a:r>
          </a:p>
          <a:p>
            <a:pPr lvl="1"/>
            <a:r>
              <a:rPr lang="en-US" sz="2400" dirty="0" smtClean="0"/>
              <a:t>Allocate (initialization, usage)</a:t>
            </a:r>
          </a:p>
          <a:p>
            <a:pPr lvl="1"/>
            <a:r>
              <a:rPr lang="en-US" sz="2400" dirty="0" smtClean="0"/>
              <a:t>Free</a:t>
            </a:r>
          </a:p>
          <a:p>
            <a:pPr lvl="1"/>
            <a:r>
              <a:rPr lang="en-US" sz="2400" dirty="0" smtClean="0"/>
              <a:t>Map resource(s) to NameServer name</a:t>
            </a:r>
          </a:p>
          <a:p>
            <a:pPr lvl="1"/>
            <a:r>
              <a:rPr lang="en-US" sz="2400" dirty="0" smtClean="0"/>
              <a:t>Get resource(s) tied to existing NameServer name</a:t>
            </a:r>
          </a:p>
          <a:p>
            <a:pPr lvl="1"/>
            <a:r>
              <a:rPr lang="en-US" sz="2400" dirty="0" smtClean="0"/>
              <a:t>Unmap resource(s) from existing NameServer name</a:t>
            </a:r>
          </a:p>
          <a:p>
            <a:r>
              <a:rPr lang="en-US" sz="2400" dirty="0" smtClean="0"/>
              <a:t>Non-blocking service requests directly return result</a:t>
            </a:r>
          </a:p>
          <a:p>
            <a:r>
              <a:rPr lang="en-US" sz="2400" dirty="0" smtClean="0"/>
              <a:t>Blocking service requests return ID to system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199"/>
            <a:ext cx="8229600" cy="1384465"/>
          </a:xfrm>
        </p:spPr>
        <p:txBody>
          <a:bodyPr>
            <a:normAutofit fontScale="90000"/>
          </a:bodyPr>
          <a:lstStyle/>
          <a:p>
            <a:r>
              <a:rPr lang="en-US" b="1" dirty="0" smtClean="0"/>
              <a:t>Keystone II RM:</a:t>
            </a:r>
            <a:br>
              <a:rPr lang="en-US" b="1" dirty="0" smtClean="0"/>
            </a:br>
            <a:r>
              <a:rPr lang="en-US" b="1" dirty="0" smtClean="0"/>
              <a:t>Global Resource List (GRL)</a:t>
            </a:r>
          </a:p>
        </p:txBody>
      </p:sp>
      <p:sp>
        <p:nvSpPr>
          <p:cNvPr id="19459" name="Content Placeholder 2"/>
          <p:cNvSpPr>
            <a:spLocks noGrp="1"/>
          </p:cNvSpPr>
          <p:nvPr>
            <p:ph idx="1"/>
          </p:nvPr>
        </p:nvSpPr>
        <p:spPr>
          <a:xfrm>
            <a:off x="457200" y="1638795"/>
            <a:ext cx="8229600" cy="3913909"/>
          </a:xfrm>
        </p:spPr>
        <p:txBody>
          <a:bodyPr/>
          <a:lstStyle/>
          <a:p>
            <a:r>
              <a:rPr lang="en-US" sz="2000" dirty="0" smtClean="0"/>
              <a:t>Specified in Device Tree Source (DTS) format</a:t>
            </a:r>
          </a:p>
          <a:p>
            <a:pPr lvl="1"/>
            <a:r>
              <a:rPr lang="en-US" sz="20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2000" dirty="0" smtClean="0"/>
              <a:t>Resource name</a:t>
            </a:r>
          </a:p>
          <a:p>
            <a:pPr lvl="1"/>
            <a:r>
              <a:rPr lang="en-US" sz="2000" dirty="0" smtClean="0"/>
              <a:t>Resource range (base + length)</a:t>
            </a:r>
          </a:p>
          <a:p>
            <a:pPr lvl="1"/>
            <a:r>
              <a:rPr lang="en-US" sz="2000" dirty="0" smtClean="0"/>
              <a:t>Linux DTB alias path (if applicable)</a:t>
            </a:r>
          </a:p>
          <a:p>
            <a:pPr lvl="1"/>
            <a:r>
              <a:rPr lang="en-US" sz="2000" dirty="0" smtClean="0"/>
              <a:t>Resource NameServer assignments (if applicable)</a:t>
            </a:r>
          </a:p>
          <a:p>
            <a:r>
              <a:rPr lang="en-US" sz="2000" dirty="0" smtClean="0"/>
              <a:t>Permissions not specified in GRL - In the polices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Keystone II RM: Policy Example</a:t>
            </a:r>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RM Server global policy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 All RM instances expected to be resource assignees within the policy.</a:t>
            </a:r>
          </a:p>
          <a:p>
            <a:pPr marL="0" indent="0">
              <a:buFontTx/>
              <a:buNone/>
            </a:pPr>
            <a:r>
              <a:rPr lang="en-US" sz="1200" b="1" dirty="0" smtClean="0">
                <a:latin typeface="Courier New" pitchFamily="49" charset="0"/>
                <a:cs typeface="Courier New" pitchFamily="49" charset="0"/>
              </a:rPr>
              <a:t>    /* RM will fail at init if</a:t>
            </a:r>
          </a:p>
          <a:p>
            <a:pPr marL="0" indent="0">
              <a:buFontTx/>
              <a:buNone/>
            </a:pPr>
            <a:r>
              <a:rPr lang="en-US" sz="1200" b="1" dirty="0" smtClean="0">
                <a:latin typeface="Courier New" pitchFamily="49" charset="0"/>
                <a:cs typeface="Courier New" pitchFamily="49" charset="0"/>
              </a:rPr>
              <a:t>     * it finds a resource assignee that is not in the user-instances list */</a:t>
            </a:r>
          </a:p>
          <a:p>
            <a:pPr marL="0" indent="0">
              <a:buFontTx/>
              <a:buNone/>
            </a:pPr>
            <a:r>
              <a:rPr lang="en-US" sz="1200" b="1" dirty="0" smtClean="0">
                <a:latin typeface="Courier New" pitchFamily="49" charset="0"/>
                <a:cs typeface="Courier New" pitchFamily="49" charset="0"/>
              </a:rPr>
              <a:t>    valid-instances = "RM_Server", </a:t>
            </a:r>
          </a:p>
          <a:p>
            <a:pPr marL="0" indent="0">
              <a:buFontTx/>
              <a:buNone/>
            </a:pPr>
            <a:r>
              <a:rPr lang="en-US" sz="1200" b="1" dirty="0" smtClean="0">
                <a:latin typeface="Courier New" pitchFamily="49" charset="0"/>
                <a:cs typeface="Courier New" pitchFamily="49" charset="0"/>
              </a:rPr>
              <a:t>                      "RM_Client_Delegate", </a:t>
            </a:r>
          </a:p>
          <a:p>
            <a:pPr marL="0" indent="0">
              <a:buFontTx/>
              <a:buNone/>
            </a:pPr>
            <a:r>
              <a:rPr lang="en-US" sz="1200" b="1" dirty="0" smtClean="0">
                <a:latin typeface="Courier New" pitchFamily="49" charset="0"/>
                <a:cs typeface="Courier New" pitchFamily="49" charset="0"/>
              </a:rPr>
              <a:t>                      "RM_Client";</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 RM will deny any resource requests for resources not defined in the policy. */</a:t>
            </a:r>
          </a:p>
          <a:p>
            <a:pPr marL="0" indent="0">
              <a:buFontTx/>
              <a:buNone/>
            </a:pPr>
            <a:r>
              <a:rPr lang="en-US" sz="1200" b="1" dirty="0" smtClean="0">
                <a:latin typeface="Courier New" pitchFamily="49" charset="0"/>
                <a:cs typeface="Courier New" pitchFamily="49" charset="0"/>
              </a:rPr>
              <a:t>    /* Format for assigning resources to specific RM instances */</a:t>
            </a:r>
          </a:p>
          <a:p>
            <a:pPr marL="0" indent="0">
              <a:buFontTx/>
              <a:buNone/>
            </a:pPr>
            <a:r>
              <a:rPr lang="en-US" sz="1200" b="1" dirty="0" smtClean="0">
                <a:latin typeface="Courier New" pitchFamily="49" charset="0"/>
                <a:cs typeface="Courier New" pitchFamily="49" charset="0"/>
              </a:rPr>
              <a:t>    qmss {</a:t>
            </a:r>
          </a:p>
          <a:p>
            <a:pPr marL="0" indent="0">
              <a:buFontTx/>
              <a:buNone/>
            </a:pPr>
            <a:r>
              <a:rPr lang="en-US" sz="1200" b="1" dirty="0" smtClean="0">
                <a:latin typeface="Courier New" pitchFamily="49" charset="0"/>
                <a:cs typeface="Courier New" pitchFamily="49" charset="0"/>
              </a:rPr>
              <a:t>        gp-queue {</a:t>
            </a:r>
          </a:p>
          <a:p>
            <a:pPr marL="0" indent="0">
              <a:buFontTx/>
              <a:buNone/>
            </a:pPr>
            <a:r>
              <a:rPr lang="en-US" sz="1200" b="1" dirty="0" smtClean="0">
                <a:latin typeface="Courier New" pitchFamily="49" charset="0"/>
                <a:cs typeface="Courier New" pitchFamily="49" charset="0"/>
              </a:rPr>
              <a:t>            assignments = &lt;2000 1000&gt;, "iu=(RM_Server RM_Client_Delegate RM_Client)",</a:t>
            </a:r>
          </a:p>
          <a:p>
            <a:pPr marL="0" indent="0">
              <a:buFontTx/>
              <a:buNone/>
            </a:pPr>
            <a:r>
              <a:rPr lang="en-US" sz="1200" b="1" dirty="0" smtClean="0">
                <a:latin typeface="Courier New" pitchFamily="49" charset="0"/>
                <a:cs typeface="Courier New" pitchFamily="49" charset="0"/>
              </a:rPr>
              <a:t>                          &lt;3000 1&gt;, "iux=(RM_Server) &amp; iu=(RM_Client_Delegate RM_Client)";</a:t>
            </a:r>
          </a:p>
          <a:p>
            <a:pPr marL="0" indent="0">
              <a:buFontTx/>
              <a:buNone/>
            </a:pPr>
            <a:r>
              <a:rPr lang="en-US" sz="1200" b="1" dirty="0" smtClean="0">
                <a:latin typeface="Courier New" pitchFamily="49" charset="0"/>
                <a:cs typeface="Courier New" pitchFamily="49" charset="0"/>
              </a:rPr>
              <a:t>                          &lt;4000 1&gt;, “s=(RM_Client_Delegate RM_Client)”;</a:t>
            </a:r>
          </a:p>
          <a:p>
            <a:pPr marL="0" indent="0">
              <a:buFontTx/>
              <a:buNone/>
            </a:pPr>
            <a:r>
              <a:rPr lang="en-US" sz="1200" b="1" dirty="0" smtClean="0">
                <a:latin typeface="Courier New" pitchFamily="49" charset="0"/>
                <a:cs typeface="Courier New" pitchFamily="49" charset="0"/>
              </a:rPr>
              <a:t>        };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cppi {</a:t>
            </a:r>
          </a:p>
          <a:p>
            <a:pPr marL="0" indent="0">
              <a:buFontTx/>
              <a:buNone/>
            </a:pPr>
            <a:r>
              <a:rPr lang="en-US" sz="1200" b="1" dirty="0" smtClean="0">
                <a:latin typeface="Courier New" pitchFamily="49" charset="0"/>
                <a:cs typeface="Courier New" pitchFamily="49" charset="0"/>
              </a:rPr>
              <a:t>        pass-rx-flow-id {</a:t>
            </a:r>
          </a:p>
          <a:p>
            <a:pPr marL="0" indent="0">
              <a:buFontTx/>
              <a:buNone/>
            </a:pPr>
            <a:r>
              <a:rPr lang="en-US" sz="1200" b="1" dirty="0" smtClean="0">
                <a:latin typeface="Courier New" pitchFamily="49" charset="0"/>
                <a:cs typeface="Courier New" pitchFamily="49" charset="0"/>
              </a:rPr>
              <a:t>            assignments = &lt;0 20&gt;, "iux=(*)";</a:t>
            </a:r>
          </a:p>
          <a:p>
            <a:pPr marL="0" indent="0">
              <a:buFontTx/>
              <a:buNone/>
            </a:pPr>
            <a:r>
              <a:rPr lang="en-US" sz="1200" b="1" dirty="0" smtClean="0">
                <a:latin typeface="Courier New" pitchFamily="49" charset="0"/>
                <a:cs typeface="Courier New" pitchFamily="49" charset="0"/>
              </a:rPr>
              <a:t>        }; </a:t>
            </a:r>
          </a:p>
          <a:p>
            <a:pPr marL="0" indent="0">
              <a:buFontTx/>
              <a:buNone/>
            </a:pPr>
            <a:r>
              <a:rPr lang="en-US" sz="1200" b="1" dirty="0" smtClean="0">
                <a:latin typeface="Courier New" pitchFamily="49" charset="0"/>
                <a:cs typeface="Courier New" pitchFamily="49" charset="0"/>
              </a:rPr>
              <a:t>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lvl="0"/>
            <a:r>
              <a:rPr lang="en-US" sz="3600" b="1" dirty="0" smtClean="0"/>
              <a:t>DSP CorePac CSL Layer</a:t>
            </a:r>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and Coprocessors</a:t>
            </a:r>
          </a:p>
          <a:p>
            <a:pPr lvl="0"/>
            <a:r>
              <a:rPr lang="en-US" sz="2800" dirty="0" smtClean="0"/>
              <a:t>Resource Management</a:t>
            </a:r>
          </a:p>
          <a:p>
            <a:pPr lvl="0"/>
            <a:r>
              <a:rPr lang="en-US" sz="2800" b="1" dirty="0" smtClean="0"/>
              <a:t>DSP CorePac CSL Layer</a:t>
            </a:r>
          </a:p>
          <a:p>
            <a:pPr lvl="0"/>
            <a:r>
              <a:rPr lang="en-US" sz="2800" dirty="0" smtClean="0"/>
              <a:t>DSP CorePac LLD Layer</a:t>
            </a:r>
          </a:p>
          <a:p>
            <a:pPr lvl="1"/>
            <a:r>
              <a:rPr lang="en-US" dirty="0" smtClean="0"/>
              <a:t>LLD Functions</a:t>
            </a:r>
          </a:p>
          <a:p>
            <a:pPr lvl="1"/>
            <a:r>
              <a:rPr lang="en-US" dirty="0" smtClean="0"/>
              <a:t>LLD Support in MCSDK 3.x</a:t>
            </a:r>
          </a:p>
          <a:p>
            <a:pPr lvl="1"/>
            <a:r>
              <a:rPr lang="en-US" dirty="0" smtClean="0"/>
              <a:t>LLD Usage</a:t>
            </a:r>
          </a:p>
          <a:p>
            <a:pPr lvl="1"/>
            <a:r>
              <a:rPr lang="en-US" dirty="0" smtClean="0"/>
              <a:t>NWAL</a:t>
            </a:r>
          </a:p>
          <a:p>
            <a:pPr lvl="0"/>
            <a:r>
              <a:rPr lang="en-US" sz="2800" dirty="0" smtClean="0"/>
              <a:t>ARM Kernel Drivers </a:t>
            </a:r>
          </a:p>
          <a:p>
            <a:pPr lvl="0"/>
            <a:r>
              <a:rPr lang="en-US" sz="2800" dirty="0" smtClean="0"/>
              <a:t>ARM-DSP Inter-Processor Communications</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t>CSL Overview</a:t>
            </a:r>
            <a:endParaRPr lang="en-US" sz="4000" b="1" dirty="0"/>
          </a:p>
        </p:txBody>
      </p:sp>
      <p:sp>
        <p:nvSpPr>
          <p:cNvPr id="6" name="Content Placeholder 2"/>
          <p:cNvSpPr txBox="1">
            <a:spLocks/>
          </p:cNvSpPr>
          <p:nvPr/>
        </p:nvSpPr>
        <p:spPr>
          <a:xfrm>
            <a:off x="4358243" y="1142999"/>
            <a:ext cx="4631377" cy="5305301"/>
          </a:xfrm>
          <a:prstGeom prst="rect">
            <a:avLst/>
          </a:prstGeom>
        </p:spPr>
        <p:txBody>
          <a:bodyPr vert="horz" lIns="91440" tIns="45720" rIns="91440" bIns="45720" rtlCol="0">
            <a:normAutofit fontScale="92500" lnSpcReduction="20000"/>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(Almost)</a:t>
            </a:r>
            <a:r>
              <a:rPr kumimoji="0" lang="en-US" sz="2800" b="0" i="0" u="none" strike="noStrike" kern="1200" cap="none" spc="0" normalizeH="0" noProof="0" dirty="0" smtClean="0">
                <a:ln>
                  <a:noFill/>
                </a:ln>
                <a:solidFill>
                  <a:schemeClr val="tx1"/>
                </a:solidFill>
                <a:effectLst/>
                <a:uLnTx/>
                <a:uFillTx/>
                <a:latin typeface="+mn-lt"/>
                <a:ea typeface="+mn-ea"/>
                <a:cs typeface="+mn-cs"/>
              </a:rPr>
              <a:t> All peripherals are controlled by Memory </a:t>
            </a:r>
            <a:r>
              <a:rPr lang="en-US" sz="2800" dirty="0" smtClean="0"/>
              <a:t>M</a:t>
            </a:r>
            <a:r>
              <a:rPr kumimoji="0" lang="en-US" sz="2800" b="0" i="0" u="none" strike="noStrike" kern="1200" cap="none" spc="0" normalizeH="0" noProof="0" dirty="0" err="1" smtClean="0">
                <a:ln>
                  <a:noFill/>
                </a:ln>
                <a:solidFill>
                  <a:schemeClr val="tx1"/>
                </a:solidFill>
                <a:effectLst/>
                <a:uLnTx/>
                <a:uFillTx/>
                <a:latin typeface="+mn-lt"/>
                <a:ea typeface="+mn-ea"/>
                <a:cs typeface="+mn-cs"/>
              </a:rPr>
              <a:t>apped</a:t>
            </a:r>
            <a:r>
              <a:rPr kumimoji="0" lang="en-US" sz="2800" b="0" i="0" u="none" strike="noStrike" kern="1200" cap="none" spc="0" normalizeH="0" noProof="0" dirty="0" smtClean="0">
                <a:ln>
                  <a:noFill/>
                </a:ln>
                <a:solidFill>
                  <a:schemeClr val="tx1"/>
                </a:solidFill>
                <a:effectLst/>
                <a:uLnTx/>
                <a:uFillTx/>
                <a:latin typeface="+mn-lt"/>
                <a:ea typeface="+mn-ea"/>
                <a:cs typeface="+mn-cs"/>
              </a:rPr>
              <a:t> Registers (MMR).</a:t>
            </a:r>
          </a:p>
          <a:p>
            <a:pPr marL="285750" indent="-285750">
              <a:spcBef>
                <a:spcPct val="20000"/>
              </a:spcBef>
              <a:buFont typeface="Arial" pitchFamily="34" charset="0"/>
              <a:buChar char="•"/>
            </a:pPr>
            <a:r>
              <a:rPr lang="en-US" sz="2800" noProof="0" dirty="0" smtClean="0"/>
              <a:t>MMR may have different address in different (future) devices.</a:t>
            </a:r>
          </a:p>
          <a:p>
            <a:pPr marL="285750" indent="-285750">
              <a:spcBef>
                <a:spcPct val="20000"/>
              </a:spcBef>
              <a:buFont typeface="Arial" pitchFamily="34" charset="0"/>
              <a:buChar char="•"/>
            </a:pPr>
            <a:r>
              <a:rPr lang="en-US" sz="2800" dirty="0" smtClean="0"/>
              <a:t>CSL has two layers:</a:t>
            </a:r>
          </a:p>
          <a:p>
            <a:pPr marL="742950" lvl="1" indent="-285750">
              <a:spcBef>
                <a:spcPct val="20000"/>
              </a:spcBef>
              <a:buFont typeface="Arial" pitchFamily="34" charset="0"/>
              <a:buChar char="•"/>
            </a:pPr>
            <a:r>
              <a:rPr lang="en-US" sz="2800" dirty="0" smtClean="0"/>
              <a:t>The first layer assigns a standard name to MMR.</a:t>
            </a:r>
          </a:p>
          <a:p>
            <a:pPr marL="742950" lvl="1" indent="-285750">
              <a:spcBef>
                <a:spcPct val="20000"/>
              </a:spcBef>
              <a:buFont typeface="Arial" pitchFamily="34" charset="0"/>
              <a:buChar char="•"/>
            </a:pPr>
            <a:r>
              <a:rPr lang="en-US" sz="2800" dirty="0" smtClean="0"/>
              <a:t>The second layer is a set of functions to manipulate these registers.</a:t>
            </a:r>
          </a:p>
          <a:p>
            <a:pPr marL="285750" indent="-285750">
              <a:spcBef>
                <a:spcPct val="20000"/>
              </a:spcBef>
              <a:buFont typeface="Arial" pitchFamily="34" charset="0"/>
              <a:buChar char="•"/>
            </a:pPr>
            <a:r>
              <a:rPr lang="en-US" sz="2800" noProof="0" dirty="0" smtClean="0"/>
              <a:t>Application needs only to know the API of the CSL functions.</a:t>
            </a:r>
          </a:p>
          <a:p>
            <a:pPr marL="285750" indent="-285750">
              <a:spcBef>
                <a:spcPct val="20000"/>
              </a:spcBef>
              <a:buFont typeface="Arial" pitchFamily="34" charset="0"/>
              <a:buChar char="–"/>
            </a:pPr>
            <a:endParaRPr lang="en-US" sz="2800" noProof="0" dirty="0" smtClean="0"/>
          </a:p>
          <a:p>
            <a:pPr marL="285750" indent="-285750">
              <a:spcBef>
                <a:spcPct val="20000"/>
              </a:spcBef>
              <a:buFont typeface="Arial" pitchFamily="34" charset="0"/>
              <a:buChar cha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228600" y="1143000"/>
          <a:ext cx="3927166" cy="5119687"/>
        </p:xfrm>
        <a:graphic>
          <a:graphicData uri="http://schemas.openxmlformats.org/presentationml/2006/ole">
            <p:oleObj spid="_x0000_s1026" name="Visio" r:id="rId3" imgW="4511040" imgH="5882420" progId="Visio.Drawing.11">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CSL Registers #define</a:t>
            </a:r>
            <a:endParaRPr lang="en-US" sz="4000" dirty="0"/>
          </a:p>
        </p:txBody>
      </p:sp>
      <p:sp>
        <p:nvSpPr>
          <p:cNvPr id="3" name="Content Placeholder 2"/>
          <p:cNvSpPr>
            <a:spLocks noGrp="1"/>
          </p:cNvSpPr>
          <p:nvPr>
            <p:ph idx="1"/>
          </p:nvPr>
        </p:nvSpPr>
        <p:spPr>
          <a:xfrm>
            <a:off x="381000" y="1143000"/>
            <a:ext cx="8229600" cy="5181600"/>
          </a:xfrm>
        </p:spPr>
        <p:txBody>
          <a:bodyPr>
            <a:normAutofit lnSpcReduction="10000"/>
          </a:bodyPr>
          <a:lstStyle/>
          <a:p>
            <a:r>
              <a:rPr lang="en-US" dirty="0" smtClean="0"/>
              <a:t>MMR address depends on the device family. Currently there are two families.</a:t>
            </a:r>
          </a:p>
          <a:p>
            <a:r>
              <a:rPr lang="en-US" dirty="0" smtClean="0"/>
              <a:t>The include file and device-specific CSL files are located here:</a:t>
            </a:r>
          </a:p>
          <a:p>
            <a:pPr lvl="1"/>
            <a:r>
              <a:rPr lang="en-US" sz="2000" dirty="0" smtClean="0"/>
              <a:t>pdk_keystone2_X_XX_XX_XX\packages\ti\csl\device\k2H</a:t>
            </a:r>
          </a:p>
          <a:p>
            <a:pPr lvl="1"/>
            <a:r>
              <a:rPr lang="en-US" sz="2000" dirty="0" smtClean="0"/>
              <a:t>pdk_keystone2_X_XX_XX_XX\packages\ti\csl\device\k2E</a:t>
            </a:r>
          </a:p>
          <a:p>
            <a:r>
              <a:rPr lang="en-US" sz="2400" dirty="0" smtClean="0"/>
              <a:t>The include file cslr_device.h contains the address definitions of the MMR**</a:t>
            </a:r>
          </a:p>
          <a:p>
            <a:endParaRPr lang="en-US" sz="2400" dirty="0" smtClean="0"/>
          </a:p>
          <a:p>
            <a:endParaRPr lang="en-US" sz="2400" dirty="0" smtClean="0"/>
          </a:p>
          <a:p>
            <a:pPr>
              <a:buNone/>
            </a:pPr>
            <a:r>
              <a:rPr lang="en-US" sz="2400" dirty="0" smtClean="0"/>
              <a:t>** In KeyStone 1 releases, the file cslr_device.h is here:  pdk_c6678_X_XX_XX_XX\packages\</a:t>
            </a:r>
            <a:r>
              <a:rPr lang="en-US" sz="2400" dirty="0" err="1" smtClean="0"/>
              <a:t>ti</a:t>
            </a:r>
            <a:r>
              <a:rPr lang="en-US" sz="2400" dirty="0" smtClean="0"/>
              <a:t>\</a:t>
            </a:r>
            <a:r>
              <a:rPr lang="en-US" sz="2400" dirty="0" err="1" smtClean="0"/>
              <a:t>csl</a:t>
            </a:r>
            <a:endParaRPr lang="en-US" sz="2400" dirty="0" smtClean="0"/>
          </a:p>
          <a:p>
            <a:pPr lvl="1"/>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err="1" smtClean="0"/>
              <a:t>cslr_device.h</a:t>
            </a:r>
            <a:r>
              <a:rPr lang="en-US" sz="3600" b="1" dirty="0" smtClean="0"/>
              <a:t> </a:t>
            </a:r>
            <a:endParaRPr lang="en-US" sz="3600" b="1" dirty="0"/>
          </a:p>
        </p:txBody>
      </p:sp>
      <p:sp>
        <p:nvSpPr>
          <p:cNvPr id="4" name="Rectangle 3"/>
          <p:cNvSpPr/>
          <p:nvPr/>
        </p:nvSpPr>
        <p:spPr>
          <a:xfrm>
            <a:off x="762000" y="1371600"/>
            <a:ext cx="7239000" cy="4524315"/>
          </a:xfrm>
          <a:prstGeom prst="rect">
            <a:avLst/>
          </a:prstGeom>
        </p:spPr>
        <p:txBody>
          <a:bodyPr wrap="square">
            <a:spAutoFit/>
          </a:bodyPr>
          <a:lstStyle/>
          <a:p>
            <a:r>
              <a:rPr lang="en-US" dirty="0" smtClean="0"/>
              <a:t>#define CSL_TAC_BEI_CFG_REGS  (0x02580000 + 0x8000)</a:t>
            </a:r>
          </a:p>
          <a:p>
            <a:r>
              <a:rPr lang="en-US" dirty="0" smtClean="0"/>
              <a:t>#define CSL_TAC_SGCCP_0_CFG_REGS   (0x02580000 + 0x10000)</a:t>
            </a:r>
          </a:p>
          <a:p>
            <a:r>
              <a:rPr lang="en-US" dirty="0" smtClean="0"/>
              <a:t>#define CSL_TAC_SGCCP_1_CFG_REGS   (0x02580000 + 0x20000)</a:t>
            </a:r>
          </a:p>
          <a:p>
            <a:r>
              <a:rPr lang="en-US" dirty="0" smtClean="0"/>
              <a:t>#define CSL_TAC_SGCCP_2_CFG_REGS   (0x02580000 + 0x30000)</a:t>
            </a:r>
          </a:p>
          <a:p>
            <a:r>
              <a:rPr lang="en-US" dirty="0" smtClean="0"/>
              <a:t>#define CSL_TAC_SGCCP_3_CFG_REGS   (0x02580000 + 0x40000)</a:t>
            </a:r>
          </a:p>
          <a:p>
            <a:r>
              <a:rPr lang="en-US" dirty="0" smtClean="0"/>
              <a:t>#define CSL_CIC_0_REGS        (0x02600000)</a:t>
            </a:r>
          </a:p>
          <a:p>
            <a:r>
              <a:rPr lang="en-US" dirty="0" smtClean="0"/>
              <a:t>#define CSL_CIC_1_REGS        (0x02604000)</a:t>
            </a:r>
          </a:p>
          <a:p>
            <a:r>
              <a:rPr lang="en-US" dirty="0" smtClean="0"/>
              <a:t>#define CSL_CIC_2_REGS        (0x02608000)</a:t>
            </a:r>
          </a:p>
          <a:p>
            <a:r>
              <a:rPr lang="en-US" dirty="0" smtClean="0"/>
              <a:t>#define CSL_GPIO_CFG_REGS        (0x0260BF00)</a:t>
            </a:r>
          </a:p>
          <a:p>
            <a:r>
              <a:rPr lang="en-US" dirty="0" smtClean="0"/>
              <a:t>#define CSL_BOOT_CFG_REGS         (0x02620000)</a:t>
            </a:r>
          </a:p>
          <a:p>
            <a:r>
              <a:rPr lang="en-US" dirty="0" smtClean="0"/>
              <a:t>#define CSL_USB_SERDES_CFG_REGS             (0x02630000)</a:t>
            </a:r>
          </a:p>
          <a:p>
            <a:r>
              <a:rPr lang="en-US" b="1" dirty="0" smtClean="0"/>
              <a:t>#define CSL_SEMAPHORE_REGS        (0x02640000)</a:t>
            </a:r>
          </a:p>
          <a:p>
            <a:r>
              <a:rPr lang="en-US" dirty="0" smtClean="0"/>
              <a:t>#define CSL_USB_CFG_REGS        (0x02680000)</a:t>
            </a:r>
          </a:p>
          <a:p>
            <a:r>
              <a:rPr lang="en-US" dirty="0" smtClean="0"/>
              <a:t>#define CSL_EDMACC_0_REGS    (0x02700000)</a:t>
            </a:r>
          </a:p>
          <a:p>
            <a:r>
              <a:rPr lang="en-US" dirty="0" smtClean="0"/>
              <a:t>#define CSL_EDMACC_4_REGS    (0x02708000)</a:t>
            </a:r>
          </a:p>
          <a:p>
            <a:r>
              <a:rPr lang="en-US" dirty="0" smtClean="0"/>
              <a:t>#define CSL_EDMACC_1_REGS    (0x02720000)</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smtClean="0"/>
              <a:t>Registers Definition: </a:t>
            </a:r>
            <a:r>
              <a:rPr lang="en-US" sz="3600" b="1" dirty="0" err="1" smtClean="0"/>
              <a:t>cslr_XXX.h</a:t>
            </a:r>
            <a:endParaRPr lang="en-US" sz="3600" b="1" dirty="0" smtClean="0"/>
          </a:p>
        </p:txBody>
      </p:sp>
      <p:sp>
        <p:nvSpPr>
          <p:cNvPr id="3" name="Content Placeholder 2"/>
          <p:cNvSpPr>
            <a:spLocks noGrp="1"/>
          </p:cNvSpPr>
          <p:nvPr>
            <p:ph idx="1"/>
          </p:nvPr>
        </p:nvSpPr>
        <p:spPr>
          <a:xfrm>
            <a:off x="381000" y="1752600"/>
            <a:ext cx="8229600" cy="4343400"/>
          </a:xfrm>
        </p:spPr>
        <p:txBody>
          <a:bodyPr>
            <a:normAutofit/>
          </a:bodyPr>
          <a:lstStyle/>
          <a:p>
            <a:r>
              <a:rPr lang="en-US" sz="2800" dirty="0" smtClean="0"/>
              <a:t>Use the semaphore as an example</a:t>
            </a:r>
          </a:p>
          <a:p>
            <a:r>
              <a:rPr lang="en-US" sz="2800" dirty="0" smtClean="0"/>
              <a:t>As we saw, the base address of the semaphore registers is defined at cslr_device.h</a:t>
            </a:r>
          </a:p>
          <a:p>
            <a:r>
              <a:rPr lang="en-US" sz="2800" dirty="0" smtClean="0"/>
              <a:t>The include file </a:t>
            </a:r>
            <a:r>
              <a:rPr lang="en-US" sz="2800" dirty="0" err="1" smtClean="0"/>
              <a:t>cslr_sem.h</a:t>
            </a:r>
            <a:r>
              <a:rPr lang="en-US" sz="2800" dirty="0" smtClean="0"/>
              <a:t> is here: </a:t>
            </a:r>
            <a:r>
              <a:rPr lang="en-US" sz="2000" dirty="0" smtClean="0"/>
              <a:t>pdk_keystone2_X_XX_XX_XX\packages\ti\csl directory </a:t>
            </a:r>
          </a:p>
          <a:p>
            <a:pPr>
              <a:buNone/>
            </a:pPr>
            <a:r>
              <a:rPr lang="en-US" sz="2800" dirty="0" smtClean="0"/>
              <a:t>	This include file defines all the semaphore register values and structures. The following slide shows part of the cslr_sem.h file</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350" y="801575"/>
            <a:ext cx="8001000" cy="5632311"/>
          </a:xfrm>
          <a:prstGeom prst="rect">
            <a:avLst/>
          </a:prstGeom>
        </p:spPr>
        <p:txBody>
          <a:bodyPr wrap="square">
            <a:spAutoFit/>
          </a:bodyPr>
          <a:lstStyle/>
          <a:p>
            <a:r>
              <a:rPr lang="en-US" dirty="0" smtClean="0"/>
              <a:t>typedef struct  {    </a:t>
            </a:r>
          </a:p>
          <a:p>
            <a:r>
              <a:rPr lang="en-US" dirty="0" smtClean="0"/>
              <a:t>volatile Uint32 SEM_PID;    </a:t>
            </a:r>
          </a:p>
          <a:p>
            <a:r>
              <a:rPr lang="en-US" dirty="0" smtClean="0"/>
              <a:t>volatile Uint32 SEM_SCRATCH;    </a:t>
            </a:r>
          </a:p>
          <a:p>
            <a:r>
              <a:rPr lang="en-US" dirty="0" smtClean="0"/>
              <a:t>volatile Uint32 SEM_RST_RUN;   </a:t>
            </a:r>
          </a:p>
          <a:p>
            <a:r>
              <a:rPr lang="en-US" dirty="0" smtClean="0"/>
              <a:t> volatile Uint32 SEM_EOI;    </a:t>
            </a:r>
          </a:p>
          <a:p>
            <a:r>
              <a:rPr lang="en-US" dirty="0" smtClean="0"/>
              <a:t>volatile Uint8 RSVD0[240];    </a:t>
            </a:r>
          </a:p>
          <a:p>
            <a:r>
              <a:rPr lang="en-US" dirty="0" smtClean="0"/>
              <a:t>volatile Uint32 SEM[64];   </a:t>
            </a:r>
          </a:p>
          <a:p>
            <a:r>
              <a:rPr lang="en-US" dirty="0" smtClean="0"/>
              <a:t> volatile Uint32 ISEM[64];    </a:t>
            </a:r>
          </a:p>
          <a:p>
            <a:r>
              <a:rPr lang="en-US" dirty="0" smtClean="0"/>
              <a:t>volatile Uint32 QSEM[64];    </a:t>
            </a:r>
          </a:p>
          <a:p>
            <a:r>
              <a:rPr lang="en-US" dirty="0" smtClean="0"/>
              <a:t>volatile Uint32 SEMFLAGL_CLEAR[16];    </a:t>
            </a:r>
          </a:p>
          <a:p>
            <a:r>
              <a:rPr lang="en-US" dirty="0" smtClean="0"/>
              <a:t>volatile Uint32 SEMFLAGH_CLEAR[16];    </a:t>
            </a:r>
          </a:p>
          <a:p>
            <a:r>
              <a:rPr lang="en-US" dirty="0" smtClean="0"/>
              <a:t>volatile Uint32 SEMFLAGL_SET[16];    </a:t>
            </a:r>
          </a:p>
          <a:p>
            <a:r>
              <a:rPr lang="en-US" dirty="0" smtClean="0"/>
              <a:t>volatile Uint32 SEMFLAGH_SET[16];    </a:t>
            </a:r>
          </a:p>
          <a:p>
            <a:r>
              <a:rPr lang="en-US" dirty="0" smtClean="0"/>
              <a:t>volatile Uint32 SEMERR;    </a:t>
            </a:r>
          </a:p>
          <a:p>
            <a:r>
              <a:rPr lang="en-US" dirty="0" smtClean="0"/>
              <a:t>volatile Uint32 SEMERR_CLEAR;   </a:t>
            </a:r>
          </a:p>
          <a:p>
            <a:r>
              <a:rPr lang="en-US" dirty="0" smtClean="0"/>
              <a:t> volatile Uint32 SEMERR_SET;</a:t>
            </a:r>
          </a:p>
          <a:p>
            <a:r>
              <a:rPr lang="en-US" dirty="0" smtClean="0"/>
              <a:t>}  CSL_SemRegs;</a:t>
            </a:r>
          </a:p>
          <a:p>
            <a:endParaRPr lang="en-US" dirty="0" smtClean="0"/>
          </a:p>
          <a:p>
            <a:r>
              <a:rPr lang="en-US" dirty="0" smtClean="0"/>
              <a:t>//* SEM_PID */</a:t>
            </a:r>
          </a:p>
          <a:p>
            <a:r>
              <a:rPr lang="en-US" dirty="0" smtClean="0"/>
              <a:t>#define CSL_SEM_SEM_PID_SCHEME_MASK      (0xC0000000u)</a:t>
            </a:r>
            <a:endParaRPr lang="en-US" dirty="0"/>
          </a:p>
        </p:txBody>
      </p:sp>
      <p:sp>
        <p:nvSpPr>
          <p:cNvPr id="3" name="Title 1"/>
          <p:cNvSpPr txBox="1">
            <a:spLocks/>
          </p:cNvSpPr>
          <p:nvPr/>
        </p:nvSpPr>
        <p:spPr>
          <a:xfrm>
            <a:off x="457200" y="274638"/>
            <a:ext cx="8229600" cy="563562"/>
          </a:xfrm>
          <a:prstGeom prst="rect">
            <a:avLst/>
          </a:prstGeom>
        </p:spPr>
        <p:txBody>
          <a:bodyP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err="1" smtClean="0">
                <a:ln>
                  <a:noFill/>
                </a:ln>
                <a:solidFill>
                  <a:schemeClr val="tx1"/>
                </a:solidFill>
                <a:effectLst/>
                <a:uLnTx/>
                <a:uFillTx/>
                <a:latin typeface="+mj-lt"/>
                <a:ea typeface="+mj-ea"/>
                <a:cs typeface="+mj-cs"/>
              </a:rPr>
              <a:t>cslr_sem.h</a:t>
            </a:r>
            <a:r>
              <a:rPr kumimoji="0" lang="en-US" sz="3600" b="1" i="0" u="none" strike="noStrike" kern="0" cap="none" spc="0" normalizeH="0" baseline="0" noProof="0" dirty="0" smtClean="0">
                <a:ln>
                  <a:noFill/>
                </a:ln>
                <a:solidFill>
                  <a:schemeClr val="tx1"/>
                </a:solidFill>
                <a:effectLst/>
                <a:uLnTx/>
                <a:uFillTx/>
                <a:latin typeface="+mj-lt"/>
                <a:ea typeface="+mj-ea"/>
                <a:cs typeface="+mj-cs"/>
              </a:rPr>
              <a:t> </a:t>
            </a:r>
            <a:endParaRPr kumimoji="0" lang="en-US" sz="36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b="1" dirty="0" smtClean="0"/>
              <a:t>CSL Function Layer:</a:t>
            </a:r>
            <a:br>
              <a:rPr lang="en-US" sz="3600" b="1" dirty="0" smtClean="0"/>
            </a:br>
            <a:r>
              <a:rPr lang="en-US" sz="3600" b="1" dirty="0" err="1" smtClean="0"/>
              <a:t>csl_XXX.h</a:t>
            </a:r>
            <a:r>
              <a:rPr lang="en-US" sz="3600" b="1" dirty="0" smtClean="0"/>
              <a:t> and </a:t>
            </a:r>
            <a:r>
              <a:rPr lang="en-US" sz="3600" b="1" dirty="0" err="1" smtClean="0"/>
              <a:t>CSL_XXXAux.h</a:t>
            </a:r>
            <a:endParaRPr lang="en-US" sz="3600" b="1" dirty="0" smtClean="0"/>
          </a:p>
        </p:txBody>
      </p:sp>
      <p:sp>
        <p:nvSpPr>
          <p:cNvPr id="3" name="Content Placeholder 2"/>
          <p:cNvSpPr>
            <a:spLocks noGrp="1"/>
          </p:cNvSpPr>
          <p:nvPr>
            <p:ph idx="1"/>
          </p:nvPr>
        </p:nvSpPr>
        <p:spPr>
          <a:xfrm>
            <a:off x="381000" y="1752600"/>
            <a:ext cx="8229600" cy="4343400"/>
          </a:xfrm>
        </p:spPr>
        <p:txBody>
          <a:bodyPr>
            <a:normAutofit/>
          </a:bodyPr>
          <a:lstStyle/>
          <a:p>
            <a:r>
              <a:rPr lang="en-US" sz="2400" dirty="0" smtClean="0"/>
              <a:t>Each IP has at least two csl include file for interfacing with higher layer:</a:t>
            </a:r>
          </a:p>
          <a:p>
            <a:r>
              <a:rPr lang="en-US" sz="2400" dirty="0" err="1" smtClean="0"/>
              <a:t>csl_XXX.h</a:t>
            </a:r>
            <a:r>
              <a:rPr lang="en-US" sz="2400" dirty="0" smtClean="0"/>
              <a:t> defines the objects that are used in the APIs</a:t>
            </a:r>
          </a:p>
          <a:p>
            <a:r>
              <a:rPr lang="en-US" sz="2400" dirty="0" err="1" smtClean="0"/>
              <a:t>CSL_XXXAux.h</a:t>
            </a:r>
            <a:r>
              <a:rPr lang="en-US" sz="2400" dirty="0" smtClean="0"/>
              <a:t> defines the inline functions to manipulate and configure the IP. Functions that are not inline are defined in source files.</a:t>
            </a:r>
          </a:p>
          <a:p>
            <a:r>
              <a:rPr lang="en-US" sz="2400" dirty="0" smtClean="0"/>
              <a:t>The next  two slides show part of csl_sem.h and csl_semAux.h</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lvl="0"/>
            <a:r>
              <a:rPr lang="en-US" sz="3600" b="1" dirty="0" smtClean="0"/>
              <a:t>KeyStone II Peripherals and Coprocessors</a:t>
            </a:r>
          </a:p>
        </p:txBody>
      </p:sp>
      <p:sp>
        <p:nvSpPr>
          <p:cNvPr id="3" name="Content Placeholder 2"/>
          <p:cNvSpPr>
            <a:spLocks noGrp="1"/>
          </p:cNvSpPr>
          <p:nvPr>
            <p:ph idx="1"/>
          </p:nvPr>
        </p:nvSpPr>
        <p:spPr>
          <a:xfrm>
            <a:off x="457200" y="804550"/>
            <a:ext cx="8229600" cy="5239987"/>
          </a:xfrm>
        </p:spPr>
        <p:txBody>
          <a:bodyPr>
            <a:noAutofit/>
          </a:bodyPr>
          <a:lstStyle/>
          <a:p>
            <a:pPr lvl="0"/>
            <a:r>
              <a:rPr lang="en-US" sz="2800" b="1" dirty="0" smtClean="0"/>
              <a:t>KeyStone II Peripherals and Coprocessors</a:t>
            </a:r>
          </a:p>
          <a:p>
            <a:pPr lvl="0"/>
            <a:r>
              <a:rPr lang="en-US" sz="2800" dirty="0" smtClean="0"/>
              <a:t>Resource Management</a:t>
            </a:r>
          </a:p>
          <a:p>
            <a:pPr lvl="0"/>
            <a:r>
              <a:rPr lang="en-US" sz="2800" dirty="0" smtClean="0"/>
              <a:t>DSP CorePac CSL Layer</a:t>
            </a:r>
          </a:p>
          <a:p>
            <a:pPr lvl="0"/>
            <a:r>
              <a:rPr lang="en-US" sz="2800" dirty="0" smtClean="0"/>
              <a:t>DSP CorePac LLD Layer</a:t>
            </a:r>
          </a:p>
          <a:p>
            <a:pPr lvl="1"/>
            <a:r>
              <a:rPr lang="en-US" dirty="0" smtClean="0"/>
              <a:t>LLD Functions</a:t>
            </a:r>
          </a:p>
          <a:p>
            <a:pPr lvl="1"/>
            <a:r>
              <a:rPr lang="en-US" dirty="0" smtClean="0"/>
              <a:t>LLD Support in MCSDK 3.x</a:t>
            </a:r>
          </a:p>
          <a:p>
            <a:pPr lvl="1"/>
            <a:r>
              <a:rPr lang="en-US" dirty="0" smtClean="0"/>
              <a:t>LLD Usage</a:t>
            </a:r>
          </a:p>
          <a:p>
            <a:pPr lvl="1"/>
            <a:r>
              <a:rPr lang="en-US" dirty="0" smtClean="0"/>
              <a:t>NWAL</a:t>
            </a:r>
          </a:p>
          <a:p>
            <a:pPr lvl="0"/>
            <a:r>
              <a:rPr lang="en-US" sz="2800" dirty="0" smtClean="0"/>
              <a:t>ARM Kernel Drivers </a:t>
            </a:r>
          </a:p>
          <a:p>
            <a:pPr lvl="0"/>
            <a:r>
              <a:rPr lang="en-US" sz="2800" dirty="0" smtClean="0"/>
              <a:t>ARM-DSP Inter-Processor Communications</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375" y="1662544"/>
            <a:ext cx="8686800" cy="3574474"/>
          </a:xfrm>
          <a:prstGeom prst="rect">
            <a:avLst/>
          </a:prstGeom>
        </p:spPr>
        <p:txBody>
          <a:bodyPr wrap="square">
            <a:noAutofit/>
          </a:bodyPr>
          <a:lstStyle/>
          <a:p>
            <a:r>
              <a:rPr lang="en-US" sz="2000" dirty="0" smtClean="0"/>
              <a:t>/**@defgroup CSL_SEM_FUNCTION  SEM Functions@ingroup  CSL_SEM_API*/</a:t>
            </a:r>
          </a:p>
          <a:p>
            <a:r>
              <a:rPr lang="en-US" sz="2000" dirty="0" smtClean="0"/>
              <a:t>/**@addtogroup CSL_SEM_SYMBOL@{*/</a:t>
            </a:r>
          </a:p>
          <a:p>
            <a:r>
              <a:rPr lang="en-US" sz="2000" dirty="0" smtClean="0"/>
              <a:t>/** *  Handle to access SEM registers. */</a:t>
            </a:r>
          </a:p>
          <a:p>
            <a:endParaRPr lang="en-US" sz="2000" dirty="0" smtClean="0"/>
          </a:p>
          <a:p>
            <a:endParaRPr lang="en-US" sz="2000" dirty="0" smtClean="0"/>
          </a:p>
          <a:p>
            <a:r>
              <a:rPr lang="en-US" sz="2000" dirty="0" smtClean="0"/>
              <a:t>#define hSEM     ((CSL_SemRegs*)CSL_SEMAPHORE_REGS)</a:t>
            </a:r>
          </a:p>
          <a:p>
            <a:endParaRPr lang="en-US" sz="2000" dirty="0" smtClean="0"/>
          </a:p>
          <a:p>
            <a:endParaRPr lang="en-US" sz="2000" dirty="0" smtClean="0"/>
          </a:p>
          <a:p>
            <a:endParaRPr lang="en-US" sz="2000" dirty="0" smtClean="0"/>
          </a:p>
          <a:p>
            <a:r>
              <a:rPr lang="en-US" sz="2000" dirty="0" smtClean="0"/>
              <a:t>/**@}*/</a:t>
            </a:r>
            <a:endParaRPr lang="en-US" sz="2000" dirty="0"/>
          </a:p>
        </p:txBody>
      </p:sp>
      <p:sp>
        <p:nvSpPr>
          <p:cNvPr id="5" name="Title 1"/>
          <p:cNvSpPr txBox="1">
            <a:spLocks/>
          </p:cNvSpPr>
          <p:nvPr/>
        </p:nvSpPr>
        <p:spPr>
          <a:xfrm>
            <a:off x="457200" y="274638"/>
            <a:ext cx="8229600" cy="1173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smtClean="0">
                <a:ln>
                  <a:noFill/>
                </a:ln>
                <a:solidFill>
                  <a:schemeClr val="tx1"/>
                </a:solidFill>
                <a:effectLst/>
                <a:uLnTx/>
                <a:uFillTx/>
                <a:latin typeface="+mj-lt"/>
                <a:ea typeface="+mj-ea"/>
                <a:cs typeface="+mj-cs"/>
              </a:rPr>
              <a:t>csl_sem.h</a:t>
            </a: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7620000" cy="2308324"/>
          </a:xfrm>
          <a:prstGeom prst="rect">
            <a:avLst/>
          </a:prstGeom>
        </p:spPr>
        <p:txBody>
          <a:bodyPr wrap="square">
            <a:spAutoFit/>
          </a:bodyPr>
          <a:lstStyle/>
          <a:p>
            <a:r>
              <a:rPr lang="en-US" dirty="0" smtClean="0"/>
              <a:t>CSL_IDEF_INLINE Uint8    CSL_semAcquireDirect (Uint8 semNum)</a:t>
            </a:r>
          </a:p>
          <a:p>
            <a:endParaRPr lang="en-US" dirty="0" smtClean="0"/>
          </a:p>
          <a:p>
            <a:r>
              <a:rPr lang="en-US" dirty="0" smtClean="0"/>
              <a:t>{   </a:t>
            </a:r>
          </a:p>
          <a:p>
            <a:r>
              <a:rPr lang="en-US" dirty="0" smtClean="0"/>
              <a:t> /* Direct Access Request: Read from the SEMn register */	 </a:t>
            </a:r>
          </a:p>
          <a:p>
            <a:endParaRPr lang="en-US" dirty="0" smtClean="0"/>
          </a:p>
          <a:p>
            <a:r>
              <a:rPr lang="en-US" dirty="0" smtClean="0"/>
              <a:t>   return CSL_FEXT (hSEM-&gt;SEM[semNum], SEM_SEM_FREE0);</a:t>
            </a:r>
          </a:p>
          <a:p>
            <a:endParaRPr lang="en-US" dirty="0" smtClean="0"/>
          </a:p>
          <a:p>
            <a:r>
              <a:rPr lang="en-US" dirty="0" smtClean="0"/>
              <a:t>}</a:t>
            </a:r>
            <a:endParaRPr lang="en-US" dirty="0"/>
          </a:p>
        </p:txBody>
      </p:sp>
      <p:sp>
        <p:nvSpPr>
          <p:cNvPr id="3" name="Title 1"/>
          <p:cNvSpPr txBox="1">
            <a:spLocks/>
          </p:cNvSpPr>
          <p:nvPr/>
        </p:nvSpPr>
        <p:spPr>
          <a:xfrm>
            <a:off x="457200" y="274638"/>
            <a:ext cx="8229600" cy="1173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err="1" smtClean="0">
                <a:ln>
                  <a:noFill/>
                </a:ln>
                <a:solidFill>
                  <a:schemeClr val="tx1"/>
                </a:solidFill>
                <a:effectLst/>
                <a:uLnTx/>
                <a:uFillTx/>
                <a:latin typeface="+mj-lt"/>
                <a:ea typeface="+mj-ea"/>
                <a:cs typeface="+mj-cs"/>
              </a:rPr>
              <a:t>csl_semAux.h</a:t>
            </a: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Rectangle 3"/>
          <p:cNvSpPr/>
          <p:nvPr/>
        </p:nvSpPr>
        <p:spPr>
          <a:xfrm>
            <a:off x="533400" y="3810000"/>
            <a:ext cx="7086600" cy="2308324"/>
          </a:xfrm>
          <a:prstGeom prst="rect">
            <a:avLst/>
          </a:prstGeom>
        </p:spPr>
        <p:txBody>
          <a:bodyPr wrap="square">
            <a:spAutoFit/>
          </a:bodyPr>
          <a:lstStyle/>
          <a:p>
            <a:r>
              <a:rPr lang="en-US" dirty="0" smtClean="0"/>
              <a:t>CSL_IDEF_INLINE void CSL_semReleaseSemaphore (Uint8 semNum)</a:t>
            </a:r>
          </a:p>
          <a:p>
            <a:r>
              <a:rPr lang="en-US" dirty="0" smtClean="0"/>
              <a:t>{    </a:t>
            </a:r>
          </a:p>
          <a:p>
            <a:endParaRPr lang="en-US" dirty="0" smtClean="0"/>
          </a:p>
          <a:p>
            <a:r>
              <a:rPr lang="en-US" dirty="0" smtClean="0"/>
              <a:t>/* Semaphore is released up by writing a 1 to the SEMn register */ </a:t>
            </a:r>
          </a:p>
          <a:p>
            <a:endParaRPr lang="en-US" dirty="0" smtClean="0"/>
          </a:p>
          <a:p>
            <a:r>
              <a:rPr lang="en-US" dirty="0" smtClean="0"/>
              <a:t>   hSEM-&gt;SEM[semNum] = CSL_FMK (SEM_SEM_FREE0, 1);</a:t>
            </a:r>
          </a:p>
          <a:p>
            <a:endParaRPr lang="en-US" dirty="0" smtClean="0"/>
          </a:p>
          <a:p>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t>CSL Layer Summary</a:t>
            </a:r>
            <a:endParaRPr lang="en-US" sz="4000" b="1" dirty="0"/>
          </a:p>
        </p:txBody>
      </p:sp>
      <p:sp>
        <p:nvSpPr>
          <p:cNvPr id="3" name="Content Placeholder 2"/>
          <p:cNvSpPr>
            <a:spLocks noGrp="1"/>
          </p:cNvSpPr>
          <p:nvPr>
            <p:ph idx="1"/>
          </p:nvPr>
        </p:nvSpPr>
        <p:spPr>
          <a:xfrm>
            <a:off x="381000" y="1143000"/>
            <a:ext cx="8229600" cy="2438400"/>
          </a:xfrm>
        </p:spPr>
        <p:txBody>
          <a:bodyPr>
            <a:normAutofit fontScale="85000" lnSpcReduction="10000"/>
          </a:bodyPr>
          <a:lstStyle/>
          <a:p>
            <a:r>
              <a:rPr lang="en-US" sz="2800" dirty="0" smtClean="0"/>
              <a:t>Defines MMR and API to manipulate IP</a:t>
            </a:r>
          </a:p>
          <a:p>
            <a:r>
              <a:rPr lang="en-US" sz="2800" dirty="0" smtClean="0"/>
              <a:t>Keeps application compatible with new devices</a:t>
            </a:r>
          </a:p>
          <a:p>
            <a:r>
              <a:rPr lang="en-US" sz="2800" dirty="0" smtClean="0"/>
              <a:t>Each IP has at least one cslr file and two csl files</a:t>
            </a:r>
          </a:p>
          <a:p>
            <a:r>
              <a:rPr lang="en-US" sz="2800" dirty="0" smtClean="0"/>
              <a:t>A partial list of CSL include files are shown on the next slide</a:t>
            </a:r>
          </a:p>
          <a:p>
            <a:r>
              <a:rPr lang="en-US" sz="2800" dirty="0" smtClean="0"/>
              <a:t>Most of the IP have higher layer LLDs based on the CSL. So the CSL layer is transparent to the application.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883" y="6448299"/>
            <a:ext cx="8562109" cy="369332"/>
          </a:xfrm>
          <a:prstGeom prst="rect">
            <a:avLst/>
          </a:prstGeom>
          <a:solidFill>
            <a:schemeClr val="bg1"/>
          </a:solidFill>
        </p:spPr>
        <p:txBody>
          <a:bodyPr wrap="square" rtlCol="0">
            <a:spAutoFit/>
          </a:bodyPr>
          <a:lstStyle/>
          <a:p>
            <a:endParaRPr lang="en-US" dirty="0"/>
          </a:p>
        </p:txBody>
      </p:sp>
      <p:pic>
        <p:nvPicPr>
          <p:cNvPr id="3074" name="Picture 2"/>
          <p:cNvPicPr>
            <a:picLocks noChangeAspect="1" noChangeArrowheads="1"/>
          </p:cNvPicPr>
          <p:nvPr/>
        </p:nvPicPr>
        <p:blipFill>
          <a:blip r:embed="rId2" cstate="print"/>
          <a:srcRect l="1408" t="3704" r="5631" b="1481"/>
          <a:stretch>
            <a:fillRect/>
          </a:stretch>
        </p:blipFill>
        <p:spPr bwMode="auto">
          <a:xfrm>
            <a:off x="1173735" y="668780"/>
            <a:ext cx="6277927" cy="6083760"/>
          </a:xfrm>
          <a:prstGeom prst="rect">
            <a:avLst/>
          </a:prstGeom>
          <a:noFill/>
          <a:ln w="9525">
            <a:noFill/>
            <a:miter lim="800000"/>
            <a:headEnd/>
            <a:tailEnd/>
          </a:ln>
        </p:spPr>
      </p:pic>
      <p:sp>
        <p:nvSpPr>
          <p:cNvPr id="3" name="Title 1"/>
          <p:cNvSpPr txBox="1">
            <a:spLocks/>
          </p:cNvSpPr>
          <p:nvPr/>
        </p:nvSpPr>
        <p:spPr>
          <a:xfrm>
            <a:off x="457200" y="-10362"/>
            <a:ext cx="8229600" cy="639762"/>
          </a:xfrm>
          <a:prstGeom prst="rect">
            <a:avLst/>
          </a:prstGeom>
        </p:spPr>
        <p:txBody>
          <a:bodyP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rPr>
              <a:t>Partial List of CSL Include Files</a:t>
            </a:r>
            <a:endParaRPr kumimoji="0" lang="en-US" sz="40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DSP CorePac LLD Layer: Functions</a:t>
            </a:r>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and Coprocessors</a:t>
            </a:r>
          </a:p>
          <a:p>
            <a:pPr lvl="0"/>
            <a:r>
              <a:rPr lang="en-US" sz="2800" dirty="0" smtClean="0"/>
              <a:t>Resource Management</a:t>
            </a:r>
          </a:p>
          <a:p>
            <a:pPr lvl="0"/>
            <a:r>
              <a:rPr lang="en-US" sz="2800" dirty="0" smtClean="0"/>
              <a:t>DSP CorePac CSL Layer</a:t>
            </a:r>
          </a:p>
          <a:p>
            <a:pPr lvl="0"/>
            <a:r>
              <a:rPr lang="en-US" sz="2800" b="1" dirty="0" smtClean="0"/>
              <a:t>DSP CorePac LLD Layer</a:t>
            </a:r>
          </a:p>
          <a:p>
            <a:pPr lvl="1"/>
            <a:r>
              <a:rPr lang="en-US" b="1" dirty="0" smtClean="0"/>
              <a:t>LLD Functions</a:t>
            </a:r>
          </a:p>
          <a:p>
            <a:pPr lvl="1"/>
            <a:r>
              <a:rPr lang="en-US" dirty="0" smtClean="0"/>
              <a:t>LLD Support in MCSDK 3.x</a:t>
            </a:r>
          </a:p>
          <a:p>
            <a:pPr lvl="1"/>
            <a:r>
              <a:rPr lang="en-US" dirty="0" smtClean="0"/>
              <a:t>LLD Usage</a:t>
            </a:r>
          </a:p>
          <a:p>
            <a:pPr lvl="1"/>
            <a:r>
              <a:rPr lang="en-US" dirty="0" smtClean="0"/>
              <a:t>NWAL</a:t>
            </a:r>
          </a:p>
          <a:p>
            <a:pPr lvl="0"/>
            <a:r>
              <a:rPr lang="en-US" sz="2800" dirty="0" smtClean="0"/>
              <a:t>ARM Kernel Drivers </a:t>
            </a:r>
          </a:p>
          <a:p>
            <a:pPr lvl="0"/>
            <a:r>
              <a:rPr lang="en-US" sz="2800" dirty="0" smtClean="0"/>
              <a:t>ARM-DSP Inter-Processor Communications</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t>LLD Overview</a:t>
            </a:r>
            <a:endParaRPr lang="en-US" sz="4000" b="1"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800" b="0" i="0" u="none" strike="noStrike" kern="1200" cap="none" spc="0" normalizeH="0" noProof="0" dirty="0" smtClean="0">
                <a:ln>
                  <a:noFill/>
                </a:ln>
                <a:solidFill>
                  <a:schemeClr val="tx1"/>
                </a:solidFill>
                <a:effectLst/>
                <a:uLnTx/>
                <a:uFillTx/>
                <a:latin typeface="+mn-lt"/>
                <a:ea typeface="+mn-ea"/>
                <a:cs typeface="+mn-cs"/>
              </a:rPr>
              <a:t> Level Drivers (LLD) hide the details of CSL from the application.</a:t>
            </a: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Simple IP and peripherals do</a:t>
            </a:r>
            <a:r>
              <a:rPr kumimoji="0" lang="en-US" sz="2800" b="0" i="0" u="none" strike="noStrike" kern="1200" cap="none" spc="0" normalizeH="0" noProof="0" dirty="0" smtClean="0">
                <a:ln>
                  <a:noFill/>
                </a:ln>
                <a:solidFill>
                  <a:schemeClr val="tx1"/>
                </a:solidFill>
                <a:effectLst/>
                <a:uLnTx/>
                <a:uFillTx/>
                <a:latin typeface="+mn-lt"/>
                <a:ea typeface="+mn-ea"/>
                <a:cs typeface="+mn-cs"/>
              </a:rPr>
              <a:t> not have LLD. The application uses CSL directly.</a:t>
            </a:r>
          </a:p>
          <a:p>
            <a:pPr marL="285750" indent="-285750">
              <a:spcBef>
                <a:spcPct val="20000"/>
              </a:spcBef>
              <a:buFont typeface="Arial" pitchFamily="34" charset="0"/>
              <a:buChar char="•"/>
            </a:pPr>
            <a:r>
              <a:rPr lang="en-US" sz="2800" baseline="0" dirty="0" smtClean="0"/>
              <a:t>Most</a:t>
            </a:r>
            <a:r>
              <a:rPr lang="en-US" sz="2800" dirty="0" smtClean="0"/>
              <a:t> of the IPs use LLD.</a:t>
            </a:r>
          </a:p>
          <a:p>
            <a:pPr marL="285750" indent="-285750">
              <a:spcBef>
                <a:spcPct val="20000"/>
              </a:spcBef>
              <a:buFont typeface="Arial" pitchFamily="34" charset="0"/>
              <a:buChar char="•"/>
            </a:pPr>
            <a:r>
              <a:rPr lang="en-US" sz="2800" dirty="0" smtClean="0"/>
              <a:t>Drivers for Linux system will be discussed later.</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1" y="844986"/>
          <a:ext cx="4381994" cy="5712628"/>
        </p:xfrm>
        <a:graphic>
          <a:graphicData uri="http://schemas.openxmlformats.org/presentationml/2006/ole">
            <p:oleObj spid="_x0000_s2050" name="Visio" r:id="rId3" imgW="4511040" imgH="5882420" progId="Visio.Drawing.11">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715962"/>
          </a:xfrm>
        </p:spPr>
        <p:txBody>
          <a:bodyPr>
            <a:normAutofit fontScale="90000"/>
          </a:bodyPr>
          <a:lstStyle/>
          <a:p>
            <a:pPr eaLnBrk="1" hangingPunct="1"/>
            <a:r>
              <a:rPr lang="en-US" sz="3600" b="1" dirty="0" smtClean="0"/>
              <a:t>KeyStone I: Interface via LLD and CSL Layers</a:t>
            </a:r>
          </a:p>
        </p:txBody>
      </p:sp>
      <p:graphicFrame>
        <p:nvGraphicFramePr>
          <p:cNvPr id="7" name="Object 6"/>
          <p:cNvGraphicFramePr>
            <a:graphicFrameLocks noChangeAspect="1"/>
          </p:cNvGraphicFramePr>
          <p:nvPr/>
        </p:nvGraphicFramePr>
        <p:xfrm>
          <a:off x="1752600" y="990600"/>
          <a:ext cx="4918486" cy="5118494"/>
        </p:xfrm>
        <a:graphic>
          <a:graphicData uri="http://schemas.openxmlformats.org/presentationml/2006/ole">
            <p:oleObj spid="_x0000_s3074"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9139"/>
          </a:xfrm>
        </p:spPr>
        <p:txBody>
          <a:bodyPr>
            <a:noAutofit/>
          </a:bodyPr>
          <a:lstStyle/>
          <a:p>
            <a:r>
              <a:rPr lang="en-US" sz="3600" b="1" dirty="0" smtClean="0"/>
              <a:t>Understanding the LLD</a:t>
            </a:r>
          </a:p>
        </p:txBody>
      </p:sp>
      <p:sp>
        <p:nvSpPr>
          <p:cNvPr id="3" name="Content Placeholder 2"/>
          <p:cNvSpPr>
            <a:spLocks noGrp="1"/>
          </p:cNvSpPr>
          <p:nvPr>
            <p:ph idx="1"/>
          </p:nvPr>
        </p:nvSpPr>
        <p:spPr>
          <a:xfrm>
            <a:off x="381000" y="1371600"/>
            <a:ext cx="8229600" cy="5181600"/>
          </a:xfrm>
        </p:spPr>
        <p:txBody>
          <a:bodyPr>
            <a:normAutofit/>
          </a:bodyPr>
          <a:lstStyle/>
          <a:p>
            <a:r>
              <a:rPr lang="en-US" sz="2800" dirty="0" smtClean="0"/>
              <a:t>Almost all LLDs are part of the Platform Development Kit (PDK), which is part of MCSDK.</a:t>
            </a:r>
          </a:p>
          <a:p>
            <a:pPr lvl="1"/>
            <a:r>
              <a:rPr lang="en-US" sz="2000" dirty="0" smtClean="0"/>
              <a:t>EDMA LLD is not part of PDK </a:t>
            </a:r>
          </a:p>
          <a:p>
            <a:r>
              <a:rPr lang="en-US" sz="2800" dirty="0" smtClean="0"/>
              <a:t>The Real Time Software Component (RTSC) system enforces a fix structure to all the LLD modules.</a:t>
            </a:r>
          </a:p>
          <a:p>
            <a:r>
              <a:rPr lang="en-US" sz="2800" dirty="0" smtClean="0"/>
              <a:t>The lowest level of PDK functionality is CSL.</a:t>
            </a:r>
          </a:p>
          <a:p>
            <a:r>
              <a:rPr lang="en-US" sz="2800" dirty="0" smtClean="0"/>
              <a:t>LLD drivers are the next layer above.</a:t>
            </a:r>
          </a:p>
          <a:p>
            <a:r>
              <a:rPr lang="en-US" sz="2800" dirty="0" smtClean="0"/>
              <a:t>The next section addresses the LLDs that are part of the PDK for MCSDK release 3.x</a:t>
            </a:r>
          </a:p>
          <a:p>
            <a:r>
              <a:rPr lang="en-US" sz="2800" dirty="0" smtClean="0"/>
              <a:t>Almost all LLD drivers are used the same way. </a:t>
            </a:r>
            <a:endParaRPr lang="en-US" sz="2400" dirty="0" smtClean="0"/>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DSP CorePac LLD Layer: Support in MCSDK 3.x</a:t>
            </a:r>
          </a:p>
        </p:txBody>
      </p:sp>
      <p:sp>
        <p:nvSpPr>
          <p:cNvPr id="3" name="Content Placeholder 2"/>
          <p:cNvSpPr>
            <a:spLocks noGrp="1"/>
          </p:cNvSpPr>
          <p:nvPr>
            <p:ph idx="1"/>
          </p:nvPr>
        </p:nvSpPr>
        <p:spPr>
          <a:xfrm>
            <a:off x="457200" y="947050"/>
            <a:ext cx="8229600" cy="5299364"/>
          </a:xfrm>
        </p:spPr>
        <p:txBody>
          <a:bodyPr>
            <a:noAutofit/>
          </a:bodyPr>
          <a:lstStyle/>
          <a:p>
            <a:pPr lvl="0"/>
            <a:r>
              <a:rPr lang="en-US" sz="2800" dirty="0" smtClean="0"/>
              <a:t>KeyStone II Peripherals and Coprocessors</a:t>
            </a:r>
          </a:p>
          <a:p>
            <a:pPr lvl="0"/>
            <a:r>
              <a:rPr lang="en-US" sz="2800" dirty="0" smtClean="0"/>
              <a:t>Resource Management</a:t>
            </a:r>
          </a:p>
          <a:p>
            <a:pPr lvl="0"/>
            <a:r>
              <a:rPr lang="en-US" sz="2800" dirty="0" smtClean="0"/>
              <a:t>DSP CorePac CSL Layer</a:t>
            </a:r>
          </a:p>
          <a:p>
            <a:pPr lvl="0"/>
            <a:r>
              <a:rPr lang="en-US" sz="2800" b="1" dirty="0" smtClean="0"/>
              <a:t>DSP CorePac LLD Layer</a:t>
            </a:r>
          </a:p>
          <a:p>
            <a:pPr lvl="1"/>
            <a:r>
              <a:rPr lang="en-US" dirty="0" smtClean="0"/>
              <a:t>LLD Functions</a:t>
            </a:r>
          </a:p>
          <a:p>
            <a:pPr lvl="1"/>
            <a:r>
              <a:rPr lang="en-US" b="1" dirty="0" smtClean="0"/>
              <a:t>LLD Support in MCSDK 3.x</a:t>
            </a:r>
          </a:p>
          <a:p>
            <a:pPr lvl="1"/>
            <a:r>
              <a:rPr lang="en-US" dirty="0" smtClean="0"/>
              <a:t>LLD Usage</a:t>
            </a:r>
          </a:p>
          <a:p>
            <a:pPr lvl="1"/>
            <a:r>
              <a:rPr lang="en-US" dirty="0" smtClean="0"/>
              <a:t>NWAL</a:t>
            </a:r>
          </a:p>
          <a:p>
            <a:pPr lvl="0"/>
            <a:r>
              <a:rPr lang="en-US" sz="2800" dirty="0" smtClean="0"/>
              <a:t>ARM Kernel Drivers </a:t>
            </a:r>
          </a:p>
          <a:p>
            <a:pPr lvl="0"/>
            <a:r>
              <a:rPr lang="en-US" sz="2800" dirty="0" smtClean="0"/>
              <a:t>ARM-DSP Inter-Processor Communications</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00554" y="1410973"/>
            <a:ext cx="8900938" cy="4132578"/>
          </a:xfrm>
          <a:prstGeom prst="rect">
            <a:avLst/>
          </a:prstGeom>
          <a:noFill/>
          <a:ln w="9525">
            <a:noFill/>
            <a:miter lim="800000"/>
            <a:headEnd/>
            <a:tailEnd/>
          </a:ln>
        </p:spPr>
      </p:pic>
      <p:sp>
        <p:nvSpPr>
          <p:cNvPr id="3" name="Title 1"/>
          <p:cNvSpPr txBox="1">
            <a:spLocks/>
          </p:cNvSpPr>
          <p:nvPr/>
        </p:nvSpPr>
        <p:spPr>
          <a:xfrm>
            <a:off x="457200" y="274638"/>
            <a:ext cx="8229600" cy="11731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Supported LLD Drivers: </a:t>
            </a:r>
            <a:r>
              <a:rPr lang="en-US" sz="3600" b="1" dirty="0" smtClean="0">
                <a:latin typeface="+mj-lt"/>
                <a:ea typeface="+mj-ea"/>
                <a:cs typeface="+mj-cs"/>
              </a:rPr>
              <a:t>MCSDK 3.0</a:t>
            </a: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title" idx="4294967295"/>
          </p:nvPr>
        </p:nvSpPr>
        <p:spPr>
          <a:xfrm>
            <a:off x="207176" y="76200"/>
            <a:ext cx="8686800" cy="762000"/>
          </a:xfrm>
        </p:spPr>
        <p:txBody>
          <a:bodyPr/>
          <a:lstStyle/>
          <a:p>
            <a:pPr eaLnBrk="1" hangingPunct="1"/>
            <a:r>
              <a:rPr lang="en-US" sz="3600" b="1" dirty="0" smtClean="0"/>
              <a:t>KeyStone I Device Architecture</a:t>
            </a:r>
          </a:p>
        </p:txBody>
      </p:sp>
      <p:grpSp>
        <p:nvGrpSpPr>
          <p:cNvPr id="2" name="Group 313"/>
          <p:cNvGrpSpPr/>
          <p:nvPr/>
        </p:nvGrpSpPr>
        <p:grpSpPr>
          <a:xfrm>
            <a:off x="0" y="914400"/>
            <a:ext cx="5360248" cy="5442739"/>
            <a:chOff x="0" y="914400"/>
            <a:chExt cx="5360248" cy="5442739"/>
          </a:xfrm>
        </p:grpSpPr>
        <p:sp>
          <p:nvSpPr>
            <p:cNvPr id="41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dirty="0">
                <a:solidFill>
                  <a:srgbClr val="000000"/>
                </a:solidFill>
              </a:endParaRPr>
            </a:p>
          </p:txBody>
        </p:sp>
        <p:sp>
          <p:nvSpPr>
            <p:cNvPr id="428"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638"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639"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640"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642"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43"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44"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46"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649"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652"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53"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54"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55"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656"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57"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58"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659"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60"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661"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662"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663"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664"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65"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666"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667"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668"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669"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70"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671"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72"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673"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74"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75"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676"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77"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78"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679"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80"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81"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682"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683"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684"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685"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86"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687"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697"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698"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699"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700"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701"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702"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703"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704"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705"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70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70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70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70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1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71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713"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718"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725"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28"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74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51"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771"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772"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773"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74"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775"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776"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777"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778"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79"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780"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781"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782"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783"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84"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785"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786"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787"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788"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789"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790"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791"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792"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793"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794"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79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79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79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79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79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80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80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80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80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80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80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80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80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80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80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81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81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81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81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81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81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81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81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81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81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82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82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82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82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82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82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831"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832"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947"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24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24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4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438"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439"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4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44"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446"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49"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45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51"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45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453"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454"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455"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456"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465"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466"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467"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468"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469"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70"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71"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472"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473"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474"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475"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76"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77"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478"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79"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80"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481"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82"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83"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484"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85"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86"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487"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488"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491"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492"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493"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49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50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50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02"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5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506"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507"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508"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12"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15"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27"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0"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531"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34"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8"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9"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540"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541"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542"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45"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546"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47"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48"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549"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550"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3"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4"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555"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6"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557"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grpSp>
          <p:nvGrpSpPr>
            <p:cNvPr id="3" name="Group 419"/>
            <p:cNvGrpSpPr/>
            <p:nvPr/>
          </p:nvGrpSpPr>
          <p:grpSpPr>
            <a:xfrm>
              <a:off x="24605" y="1683248"/>
              <a:ext cx="1051859" cy="1802177"/>
              <a:chOff x="24605" y="1683248"/>
              <a:chExt cx="1051859" cy="1802177"/>
            </a:xfrm>
          </p:grpSpPr>
          <p:sp>
            <p:nvSpPr>
              <p:cNvPr id="688"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91"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9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2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82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82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82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48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9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94"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49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49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49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560"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62"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63"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64"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566"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567"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568"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69"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70"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571"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7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7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7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7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7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7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7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58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82"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84"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8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58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8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8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59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9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92"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3"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4"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5"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6"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7"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8"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99"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600"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601"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602"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60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609"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610"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61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61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1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61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61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61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1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61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61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62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62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62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62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62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62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62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62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62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62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63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63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63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63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63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63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63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63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431"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432"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433"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sp>
          <p:nvSpPr>
            <p:cNvPr id="434"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sp>
          <p:nvSpPr>
            <p:cNvPr id="435"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436"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437"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251"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252"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253"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254"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255"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256"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258"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59"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260"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261"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262"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263"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4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4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4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4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413"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41525" y="121724"/>
            <a:ext cx="8229600" cy="2348345"/>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Directory</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Structure of</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LLD Drivers</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(1/3) </a:t>
            </a:r>
          </a:p>
        </p:txBody>
      </p:sp>
      <p:pic>
        <p:nvPicPr>
          <p:cNvPr id="7170" name="Picture 2"/>
          <p:cNvPicPr>
            <a:picLocks noChangeAspect="1" noChangeArrowheads="1"/>
          </p:cNvPicPr>
          <p:nvPr/>
        </p:nvPicPr>
        <p:blipFill>
          <a:blip r:embed="rId2" cstate="print"/>
          <a:srcRect l="38247"/>
          <a:stretch>
            <a:fillRect/>
          </a:stretch>
        </p:blipFill>
        <p:spPr bwMode="auto">
          <a:xfrm>
            <a:off x="2576945" y="411382"/>
            <a:ext cx="6454106" cy="5913121"/>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b="1" dirty="0" smtClean="0"/>
              <a:t>Directory Structure of LLD Drivers (2/3)</a:t>
            </a:r>
          </a:p>
        </p:txBody>
      </p:sp>
      <p:sp>
        <p:nvSpPr>
          <p:cNvPr id="3" name="Content Placeholder 2"/>
          <p:cNvSpPr>
            <a:spLocks noGrp="1"/>
          </p:cNvSpPr>
          <p:nvPr>
            <p:ph idx="1"/>
          </p:nvPr>
        </p:nvSpPr>
        <p:spPr>
          <a:xfrm>
            <a:off x="381000" y="1371600"/>
            <a:ext cx="8229600" cy="5181600"/>
          </a:xfrm>
        </p:spPr>
        <p:txBody>
          <a:bodyPr>
            <a:normAutofit lnSpcReduction="10000"/>
          </a:bodyPr>
          <a:lstStyle/>
          <a:p>
            <a:r>
              <a:rPr lang="en-US" sz="2800" dirty="0" smtClean="0"/>
              <a:t>Top directory </a:t>
            </a:r>
          </a:p>
          <a:p>
            <a:pPr lvl="1"/>
            <a:r>
              <a:rPr lang="en-US" sz="2400" dirty="0" smtClean="0"/>
              <a:t>Include files that are visible to the application</a:t>
            </a:r>
          </a:p>
          <a:p>
            <a:pPr lvl="1"/>
            <a:r>
              <a:rPr lang="en-US" sz="2400" dirty="0" smtClean="0"/>
              <a:t>XDC files that help with building projects</a:t>
            </a:r>
          </a:p>
          <a:p>
            <a:r>
              <a:rPr lang="en-US" sz="2800" dirty="0" smtClean="0"/>
              <a:t>Subdirectories:</a:t>
            </a:r>
          </a:p>
          <a:p>
            <a:pPr lvl="1"/>
            <a:r>
              <a:rPr lang="en-US" sz="2400" dirty="0" smtClean="0"/>
              <a:t>Build: Make files to build the generic libraries</a:t>
            </a:r>
          </a:p>
          <a:p>
            <a:pPr lvl="1"/>
            <a:r>
              <a:rPr lang="en-US" sz="2400" dirty="0" smtClean="0"/>
              <a:t>Device: Device specific source code, usually definition and device specific functions</a:t>
            </a:r>
          </a:p>
          <a:p>
            <a:pPr lvl="1"/>
            <a:r>
              <a:rPr lang="en-US" sz="2400" b="1" dirty="0" smtClean="0"/>
              <a:t>Docs: The most important subdirectory, will be discussed later.</a:t>
            </a:r>
          </a:p>
          <a:p>
            <a:pPr lvl="1"/>
            <a:r>
              <a:rPr lang="en-US" sz="2400" dirty="0" smtClean="0"/>
              <a:t>Example: Code to support the example project</a:t>
            </a:r>
          </a:p>
          <a:p>
            <a:pPr lvl="1"/>
            <a:r>
              <a:rPr lang="en-US" sz="2400" dirty="0" smtClean="0"/>
              <a:t>Include: Include files that are needed for internal module build</a:t>
            </a:r>
          </a:p>
          <a:p>
            <a:pPr lvl="1"/>
            <a:endParaRPr lang="en-US" sz="2400" dirty="0" smtClean="0"/>
          </a:p>
          <a:p>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b="1" dirty="0" smtClean="0"/>
              <a:t>Directory Structure of LLD Drivers (3/3)</a:t>
            </a:r>
          </a:p>
        </p:txBody>
      </p:sp>
      <p:sp>
        <p:nvSpPr>
          <p:cNvPr id="3" name="Content Placeholder 2"/>
          <p:cNvSpPr>
            <a:spLocks noGrp="1"/>
          </p:cNvSpPr>
          <p:nvPr>
            <p:ph idx="1"/>
          </p:nvPr>
        </p:nvSpPr>
        <p:spPr>
          <a:xfrm>
            <a:off x="381000" y="1371600"/>
            <a:ext cx="8229600" cy="5181600"/>
          </a:xfrm>
        </p:spPr>
        <p:txBody>
          <a:bodyPr>
            <a:normAutofit/>
          </a:bodyPr>
          <a:lstStyle/>
          <a:p>
            <a:r>
              <a:rPr lang="en-US" sz="2800" dirty="0" smtClean="0"/>
              <a:t>Additional Subdirectories:</a:t>
            </a:r>
          </a:p>
          <a:p>
            <a:pPr lvl="1"/>
            <a:r>
              <a:rPr lang="en-US" sz="2400" dirty="0" smtClean="0"/>
              <a:t>Lib: Contains two generic libraries; little endian or big endian version (the additional e means big endian)</a:t>
            </a:r>
          </a:p>
          <a:p>
            <a:pPr lvl="1"/>
            <a:r>
              <a:rPr lang="en-US" sz="2400" dirty="0" smtClean="0"/>
              <a:t>Package: Files that are used during the automatic building of the module</a:t>
            </a:r>
          </a:p>
          <a:p>
            <a:pPr lvl="1"/>
            <a:r>
              <a:rPr lang="en-US" sz="2400" dirty="0" smtClean="0"/>
              <a:t>SRC: Contains the source files that are not device dependent</a:t>
            </a:r>
          </a:p>
          <a:p>
            <a:pPr lvl="1"/>
            <a:r>
              <a:rPr lang="en-US" sz="2400" dirty="0" smtClean="0"/>
              <a:t>Test: Contains files that are part of the example test</a:t>
            </a:r>
          </a:p>
          <a:p>
            <a:pPr lvl="1">
              <a:buNone/>
            </a:pPr>
            <a:endParaRPr lang="en-US" sz="24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smtClean="0"/>
              <a:t>Docs Directory</a:t>
            </a:r>
          </a:p>
        </p:txBody>
      </p:sp>
      <p:sp>
        <p:nvSpPr>
          <p:cNvPr id="3" name="Content Placeholder 2"/>
          <p:cNvSpPr>
            <a:spLocks noGrp="1"/>
          </p:cNvSpPr>
          <p:nvPr>
            <p:ph idx="1"/>
          </p:nvPr>
        </p:nvSpPr>
        <p:spPr>
          <a:xfrm>
            <a:off x="381000" y="1371600"/>
            <a:ext cx="8229600" cy="5181600"/>
          </a:xfrm>
        </p:spPr>
        <p:txBody>
          <a:bodyPr>
            <a:normAutofit fontScale="92500" lnSpcReduction="10000"/>
          </a:bodyPr>
          <a:lstStyle/>
          <a:p>
            <a:r>
              <a:rPr lang="en-US" sz="2800" dirty="0" smtClean="0"/>
              <a:t>In the top directory </a:t>
            </a:r>
          </a:p>
          <a:p>
            <a:pPr lvl="1"/>
            <a:r>
              <a:rPr lang="en-US" sz="2400" dirty="0" smtClean="0"/>
              <a:t>Software manifest (licensing, export control, etc.)</a:t>
            </a:r>
          </a:p>
          <a:p>
            <a:pPr lvl="1"/>
            <a:r>
              <a:rPr lang="en-US" sz="2400" dirty="0" smtClean="0"/>
              <a:t>Release notes</a:t>
            </a:r>
          </a:p>
          <a:p>
            <a:pPr lvl="1"/>
            <a:r>
              <a:rPr lang="en-US" sz="2400" dirty="0" smtClean="0"/>
              <a:t>User Guide*</a:t>
            </a:r>
          </a:p>
          <a:p>
            <a:pPr lvl="1"/>
            <a:r>
              <a:rPr lang="en-US" sz="2400" dirty="0" smtClean="0"/>
              <a:t>Other module-specific documents</a:t>
            </a:r>
          </a:p>
          <a:p>
            <a:r>
              <a:rPr lang="en-US" sz="2800" dirty="0" smtClean="0"/>
              <a:t>Doxygen Subdirectory</a:t>
            </a:r>
          </a:p>
          <a:p>
            <a:pPr lvl="1"/>
            <a:r>
              <a:rPr lang="en-US" sz="2400" dirty="0" smtClean="0"/>
              <a:t>Collection of  linked HTML files generated from the source code that describe the module objects and functions</a:t>
            </a:r>
          </a:p>
          <a:p>
            <a:pPr lvl="1"/>
            <a:r>
              <a:rPr lang="en-US" sz="2400" dirty="0" smtClean="0"/>
              <a:t>Easy navigation between different types of information</a:t>
            </a:r>
          </a:p>
          <a:p>
            <a:pPr lvl="1"/>
            <a:r>
              <a:rPr lang="en-US" sz="2400" dirty="0" smtClean="0"/>
              <a:t>The main tool to understand how to use the module</a:t>
            </a:r>
          </a:p>
          <a:p>
            <a:pPr lvl="1"/>
            <a:endParaRPr lang="en-US" sz="2400" dirty="0" smtClean="0"/>
          </a:p>
          <a:p>
            <a:pPr lvl="1"/>
            <a:endParaRPr lang="en-US" sz="2400" dirty="0" smtClean="0"/>
          </a:p>
          <a:p>
            <a:pPr lvl="1">
              <a:buNone/>
            </a:pPr>
            <a:r>
              <a:rPr lang="en-US" sz="2400" dirty="0" smtClean="0"/>
              <a:t>* not all modules have a user guide </a:t>
            </a:r>
          </a:p>
          <a:p>
            <a:pPr lvl="1">
              <a:buNone/>
            </a:pPr>
            <a:endParaRPr lang="en-US" sz="24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smtClean="0"/>
              <a:t>HTML Documents: Main Page</a:t>
            </a:r>
          </a:p>
        </p:txBody>
      </p:sp>
      <p:pic>
        <p:nvPicPr>
          <p:cNvPr id="8194" name="Picture 2"/>
          <p:cNvPicPr>
            <a:picLocks noChangeAspect="1" noChangeArrowheads="1"/>
          </p:cNvPicPr>
          <p:nvPr/>
        </p:nvPicPr>
        <p:blipFill>
          <a:blip r:embed="rId2" cstate="print"/>
          <a:srcRect l="6761" b="11852"/>
          <a:stretch>
            <a:fillRect/>
          </a:stretch>
        </p:blipFill>
        <p:spPr bwMode="auto">
          <a:xfrm>
            <a:off x="1414345" y="1295399"/>
            <a:ext cx="6339538" cy="2564081"/>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ormAutofit/>
          </a:bodyPr>
          <a:lstStyle/>
          <a:p>
            <a:r>
              <a:rPr lang="en-US" sz="3600" b="1" dirty="0" smtClean="0"/>
              <a:t>HTML Documents: Modules</a:t>
            </a:r>
            <a:endParaRPr lang="en-US" sz="3600" dirty="0"/>
          </a:p>
        </p:txBody>
      </p:sp>
      <p:pic>
        <p:nvPicPr>
          <p:cNvPr id="9218" name="Picture 2"/>
          <p:cNvPicPr>
            <a:picLocks noChangeAspect="1" noChangeArrowheads="1"/>
          </p:cNvPicPr>
          <p:nvPr/>
        </p:nvPicPr>
        <p:blipFill>
          <a:blip r:embed="rId2" cstate="print"/>
          <a:srcRect l="9521" b="4788"/>
          <a:stretch>
            <a:fillRect/>
          </a:stretch>
        </p:blipFill>
        <p:spPr bwMode="auto">
          <a:xfrm>
            <a:off x="1227183" y="1384422"/>
            <a:ext cx="6289898" cy="438707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HTML Documents: Data Structures</a:t>
            </a:r>
            <a:endParaRPr lang="en-US" sz="3600" dirty="0"/>
          </a:p>
        </p:txBody>
      </p:sp>
      <p:pic>
        <p:nvPicPr>
          <p:cNvPr id="10242" name="Picture 2"/>
          <p:cNvPicPr>
            <a:picLocks noChangeAspect="1" noChangeArrowheads="1"/>
          </p:cNvPicPr>
          <p:nvPr/>
        </p:nvPicPr>
        <p:blipFill>
          <a:blip r:embed="rId2" cstate="print"/>
          <a:srcRect l="7291"/>
          <a:stretch>
            <a:fillRect/>
          </a:stretch>
        </p:blipFill>
        <p:spPr bwMode="auto">
          <a:xfrm>
            <a:off x="1439301" y="957950"/>
            <a:ext cx="5982780" cy="57589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HTML Documents: Files</a:t>
            </a:r>
            <a:endParaRPr lang="en-US" sz="3600" dirty="0"/>
          </a:p>
        </p:txBody>
      </p:sp>
      <p:pic>
        <p:nvPicPr>
          <p:cNvPr id="34818" name="Picture 2"/>
          <p:cNvPicPr>
            <a:picLocks noChangeAspect="1" noChangeArrowheads="1"/>
          </p:cNvPicPr>
          <p:nvPr/>
        </p:nvPicPr>
        <p:blipFill>
          <a:blip r:embed="rId2" cstate="print"/>
          <a:srcRect l="797"/>
          <a:stretch>
            <a:fillRect/>
          </a:stretch>
        </p:blipFill>
        <p:spPr bwMode="auto">
          <a:xfrm>
            <a:off x="1649" y="1138050"/>
            <a:ext cx="9076940" cy="479443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DSP CorePac LLD Layer: Usage</a:t>
            </a:r>
          </a:p>
        </p:txBody>
      </p:sp>
      <p:sp>
        <p:nvSpPr>
          <p:cNvPr id="3" name="Content Placeholder 2"/>
          <p:cNvSpPr>
            <a:spLocks noGrp="1"/>
          </p:cNvSpPr>
          <p:nvPr>
            <p:ph idx="1"/>
          </p:nvPr>
        </p:nvSpPr>
        <p:spPr>
          <a:xfrm>
            <a:off x="457200" y="804550"/>
            <a:ext cx="8229600" cy="5287488"/>
          </a:xfrm>
        </p:spPr>
        <p:txBody>
          <a:bodyPr>
            <a:noAutofit/>
          </a:bodyPr>
          <a:lstStyle/>
          <a:p>
            <a:pPr lvl="0"/>
            <a:r>
              <a:rPr lang="en-US" sz="2800" dirty="0" smtClean="0"/>
              <a:t>KeyStone II Peripherals and Coprocessors</a:t>
            </a:r>
          </a:p>
          <a:p>
            <a:pPr lvl="0"/>
            <a:r>
              <a:rPr lang="en-US" sz="2800" dirty="0" smtClean="0"/>
              <a:t>Resource Management</a:t>
            </a:r>
          </a:p>
          <a:p>
            <a:pPr lvl="0"/>
            <a:r>
              <a:rPr lang="en-US" sz="2800" dirty="0" smtClean="0"/>
              <a:t>DSP CorePac CSL Layer</a:t>
            </a:r>
          </a:p>
          <a:p>
            <a:pPr lvl="0"/>
            <a:r>
              <a:rPr lang="en-US" sz="2800" b="1" dirty="0" smtClean="0"/>
              <a:t>DSP CorePac LLD Layer</a:t>
            </a:r>
          </a:p>
          <a:p>
            <a:pPr lvl="1"/>
            <a:r>
              <a:rPr lang="en-US" dirty="0" smtClean="0"/>
              <a:t>LLD Functions</a:t>
            </a:r>
          </a:p>
          <a:p>
            <a:pPr lvl="1"/>
            <a:r>
              <a:rPr lang="en-US" dirty="0" smtClean="0"/>
              <a:t>LLD Support in MCSDK 3.x</a:t>
            </a:r>
          </a:p>
          <a:p>
            <a:pPr lvl="1"/>
            <a:r>
              <a:rPr lang="en-US" b="1" dirty="0" smtClean="0"/>
              <a:t>LLD Usage</a:t>
            </a:r>
          </a:p>
          <a:p>
            <a:pPr lvl="1"/>
            <a:r>
              <a:rPr lang="en-US" dirty="0" smtClean="0"/>
              <a:t>NWAL</a:t>
            </a:r>
          </a:p>
          <a:p>
            <a:pPr lvl="0"/>
            <a:r>
              <a:rPr lang="en-US" sz="2800" dirty="0" smtClean="0"/>
              <a:t>ARM Kernel Drivers </a:t>
            </a:r>
          </a:p>
          <a:p>
            <a:pPr lvl="0"/>
            <a:r>
              <a:rPr lang="en-US" sz="2800" dirty="0" smtClean="0"/>
              <a:t>ARM-DSP Inter-Processor Communications</a:t>
            </a:r>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Autofit/>
          </a:bodyPr>
          <a:lstStyle/>
          <a:p>
            <a:r>
              <a:rPr lang="en-US" sz="3600" b="1" dirty="0" smtClean="0"/>
              <a:t>Developing LLD Code</a:t>
            </a:r>
          </a:p>
        </p:txBody>
      </p:sp>
      <p:sp>
        <p:nvSpPr>
          <p:cNvPr id="3" name="Content Placeholder 2"/>
          <p:cNvSpPr>
            <a:spLocks noGrp="1"/>
          </p:cNvSpPr>
          <p:nvPr>
            <p:ph idx="1"/>
          </p:nvPr>
        </p:nvSpPr>
        <p:spPr>
          <a:xfrm>
            <a:off x="381000" y="1371600"/>
            <a:ext cx="8229600" cy="5181600"/>
          </a:xfrm>
        </p:spPr>
        <p:txBody>
          <a:bodyPr>
            <a:normAutofit/>
          </a:bodyPr>
          <a:lstStyle/>
          <a:p>
            <a:r>
              <a:rPr lang="en-US" sz="2800" dirty="0" smtClean="0"/>
              <a:t>Get a resource (open, create).</a:t>
            </a:r>
          </a:p>
          <a:p>
            <a:pPr lvl="1"/>
            <a:r>
              <a:rPr lang="en-US" sz="2400" dirty="0" smtClean="0"/>
              <a:t>Resource management</a:t>
            </a:r>
          </a:p>
          <a:p>
            <a:r>
              <a:rPr lang="en-US" sz="2800" dirty="0" smtClean="0"/>
              <a:t>Configure the resource (one core, each core).</a:t>
            </a:r>
          </a:p>
          <a:p>
            <a:pPr lvl="1"/>
            <a:r>
              <a:rPr lang="en-US" sz="2400" dirty="0" smtClean="0"/>
              <a:t>Understand the structure of the parameters of the configuration function (example to follow)</a:t>
            </a:r>
          </a:p>
          <a:p>
            <a:r>
              <a:rPr lang="en-US" sz="2800" dirty="0" smtClean="0"/>
              <a:t>Configure dependencies (Multicore Navigator).</a:t>
            </a:r>
            <a:endParaRPr lang="en-US" sz="2400" dirty="0" smtClean="0"/>
          </a:p>
          <a:p>
            <a:r>
              <a:rPr lang="en-US" sz="2800" dirty="0" smtClean="0"/>
              <a:t>Use in run time.</a:t>
            </a:r>
          </a:p>
          <a:p>
            <a:r>
              <a:rPr lang="en-US" sz="2800" dirty="0" smtClean="0"/>
              <a:t>Follow the MCSDK example to understand what needs to be done (reverse engineer the C 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t>Peripherals and Coprocessors (1/3)</a:t>
            </a:r>
            <a:endParaRPr lang="en-US" sz="4000" b="1" dirty="0"/>
          </a:p>
        </p:txBody>
      </p:sp>
      <p:sp>
        <p:nvSpPr>
          <p:cNvPr id="3" name="Content Placeholder 2"/>
          <p:cNvSpPr>
            <a:spLocks noGrp="1"/>
          </p:cNvSpPr>
          <p:nvPr>
            <p:ph idx="1"/>
          </p:nvPr>
        </p:nvSpPr>
        <p:spPr/>
        <p:txBody>
          <a:bodyPr>
            <a:normAutofit/>
          </a:bodyPr>
          <a:lstStyle/>
          <a:p>
            <a:r>
              <a:rPr lang="en-US" dirty="0" smtClean="0"/>
              <a:t>High Bit Rate Interfaces</a:t>
            </a:r>
          </a:p>
          <a:p>
            <a:pPr lvl="1"/>
            <a:r>
              <a:rPr lang="en-US" dirty="0" smtClean="0"/>
              <a:t>HyperLink</a:t>
            </a:r>
          </a:p>
          <a:p>
            <a:pPr lvl="1"/>
            <a:r>
              <a:rPr lang="en-US" dirty="0" smtClean="0"/>
              <a:t>SRIO</a:t>
            </a:r>
          </a:p>
          <a:p>
            <a:pPr lvl="1"/>
            <a:r>
              <a:rPr lang="en-US" dirty="0" smtClean="0"/>
              <a:t>PCIe</a:t>
            </a:r>
          </a:p>
          <a:p>
            <a:pPr lvl="1"/>
            <a:r>
              <a:rPr lang="en-US" dirty="0" smtClean="0"/>
              <a:t>10/100/1G SGMII</a:t>
            </a:r>
          </a:p>
          <a:p>
            <a:pPr lvl="1"/>
            <a:r>
              <a:rPr lang="en-US" dirty="0" smtClean="0"/>
              <a:t>10G  SGMII</a:t>
            </a:r>
          </a:p>
          <a:p>
            <a:pPr lvl="1"/>
            <a:r>
              <a:rPr lang="en-US" dirty="0" smtClean="0"/>
              <a:t>USB3</a:t>
            </a:r>
          </a:p>
          <a:p>
            <a:pPr lvl="1"/>
            <a:r>
              <a:rPr lang="en-US" dirty="0" smtClean="0"/>
              <a:t>AIF2</a:t>
            </a:r>
          </a:p>
          <a:p>
            <a:pPr lvl="1"/>
            <a:r>
              <a:rPr lang="en-US" dirty="0" smtClean="0"/>
              <a:t>TSIP</a:t>
            </a:r>
          </a:p>
          <a:p>
            <a:pPr lvl="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9496"/>
          </a:xfrm>
        </p:spPr>
        <p:txBody>
          <a:bodyPr>
            <a:noAutofit/>
          </a:bodyPr>
          <a:lstStyle/>
          <a:p>
            <a:r>
              <a:rPr lang="en-US" sz="3600" b="1" dirty="0" smtClean="0"/>
              <a:t>PDK Example: Using SRIO Direct IO</a:t>
            </a:r>
          </a:p>
        </p:txBody>
      </p:sp>
      <p:sp>
        <p:nvSpPr>
          <p:cNvPr id="4" name="Rectangle 3"/>
          <p:cNvSpPr/>
          <p:nvPr/>
        </p:nvSpPr>
        <p:spPr>
          <a:xfrm>
            <a:off x="381000" y="1164134"/>
            <a:ext cx="8001000" cy="4924425"/>
          </a:xfrm>
          <a:prstGeom prst="rect">
            <a:avLst/>
          </a:prstGeom>
        </p:spPr>
        <p:txBody>
          <a:bodyPr wrap="square">
            <a:spAutoFit/>
          </a:bodyPr>
          <a:lstStyle/>
          <a:p>
            <a:r>
              <a:rPr lang="en-US" sz="1400" dirty="0" smtClean="0"/>
              <a:t> </a:t>
            </a:r>
            <a:r>
              <a:rPr lang="en-US" sz="1200" b="1" dirty="0" smtClean="0"/>
              <a:t>if (coreNum == CORE_SYS_INIT)</a:t>
            </a:r>
          </a:p>
          <a:p>
            <a:r>
              <a:rPr lang="en-US" sz="1200" dirty="0" smtClean="0"/>
              <a:t>    {</a:t>
            </a:r>
          </a:p>
          <a:p>
            <a:r>
              <a:rPr lang="en-US" sz="1200" dirty="0" smtClean="0"/>
              <a:t>        System_printf ("Debug(Core %d): System Initialization for CPPI &amp; QMSS\n", coreNum);</a:t>
            </a:r>
          </a:p>
          <a:p>
            <a:endParaRPr lang="en-US" sz="1200" dirty="0" smtClean="0"/>
          </a:p>
          <a:p>
            <a:r>
              <a:rPr lang="en-US" sz="1200" dirty="0" smtClean="0"/>
              <a:t>        /* System Initialization */</a:t>
            </a:r>
          </a:p>
          <a:p>
            <a:r>
              <a:rPr lang="en-US" sz="1200" dirty="0" smtClean="0"/>
              <a:t>        </a:t>
            </a:r>
            <a:r>
              <a:rPr lang="en-US" sz="1200" b="1" dirty="0" smtClean="0"/>
              <a:t>if (system_init() &lt; 0)</a:t>
            </a:r>
          </a:p>
          <a:p>
            <a:r>
              <a:rPr lang="en-US" sz="1200" dirty="0" smtClean="0"/>
              <a:t>            </a:t>
            </a:r>
            <a:r>
              <a:rPr lang="en-US" sz="1200" b="1" dirty="0" smtClean="0"/>
              <a:t>return;</a:t>
            </a:r>
          </a:p>
          <a:p>
            <a:r>
              <a:rPr lang="en-US" sz="1200" dirty="0" smtClean="0"/>
              <a:t>        </a:t>
            </a:r>
          </a:p>
          <a:p>
            <a:r>
              <a:rPr lang="en-US" sz="1200" dirty="0" smtClean="0"/>
              <a:t>        /* Power on SRIO peripheral before using it */</a:t>
            </a:r>
          </a:p>
          <a:p>
            <a:r>
              <a:rPr lang="en-US" sz="1200" dirty="0" smtClean="0"/>
              <a:t>        </a:t>
            </a:r>
            <a:r>
              <a:rPr lang="en-US" sz="1200" b="1" dirty="0" smtClean="0"/>
              <a:t>if (enable_srio () &lt; 0)</a:t>
            </a:r>
          </a:p>
          <a:p>
            <a:r>
              <a:rPr lang="en-US" sz="1200" dirty="0" smtClean="0"/>
              <a:t>        {</a:t>
            </a:r>
          </a:p>
          <a:p>
            <a:r>
              <a:rPr lang="en-US" sz="1200" dirty="0" smtClean="0"/>
              <a:t>            System_printf ("Error: SRIO PSC Initialization Failed\n");</a:t>
            </a:r>
          </a:p>
          <a:p>
            <a:r>
              <a:rPr lang="en-US" sz="1200" dirty="0" smtClean="0"/>
              <a:t>            </a:t>
            </a:r>
            <a:r>
              <a:rPr lang="en-US" sz="1200" b="1" dirty="0" smtClean="0"/>
              <a:t>return;</a:t>
            </a:r>
          </a:p>
          <a:p>
            <a:r>
              <a:rPr lang="en-US" sz="1200" dirty="0" smtClean="0"/>
              <a:t>        }</a:t>
            </a:r>
          </a:p>
          <a:p>
            <a:r>
              <a:rPr lang="en-US" sz="1200" dirty="0" smtClean="0"/>
              <a:t>        </a:t>
            </a:r>
          </a:p>
          <a:p>
            <a:r>
              <a:rPr lang="en-US" sz="1200" dirty="0" smtClean="0"/>
              <a:t>    /* Device Specific SRIO Initializations: This should always be called before</a:t>
            </a:r>
          </a:p>
          <a:p>
            <a:r>
              <a:rPr lang="en-US" sz="1200" dirty="0" smtClean="0"/>
              <a:t>         * initializing the SRIO Driver. */</a:t>
            </a:r>
          </a:p>
          <a:p>
            <a:r>
              <a:rPr lang="en-US" sz="1200" dirty="0" smtClean="0"/>
              <a:t>    </a:t>
            </a:r>
            <a:r>
              <a:rPr lang="en-US" sz="1200" b="1" dirty="0" smtClean="0"/>
              <a:t>if (SrioDevice_init() &lt; 0)</a:t>
            </a:r>
          </a:p>
          <a:p>
            <a:r>
              <a:rPr lang="en-US" sz="1200" dirty="0" smtClean="0"/>
              <a:t>        </a:t>
            </a:r>
            <a:r>
              <a:rPr lang="en-US" sz="1200" b="1" dirty="0" smtClean="0"/>
              <a:t>return;        </a:t>
            </a:r>
          </a:p>
          <a:p>
            <a:endParaRPr lang="en-US" sz="1200" dirty="0" smtClean="0"/>
          </a:p>
          <a:p>
            <a:r>
              <a:rPr lang="en-US" sz="1200" dirty="0" smtClean="0"/>
              <a:t>        /* Initialize the SRIO Driver */</a:t>
            </a:r>
          </a:p>
          <a:p>
            <a:r>
              <a:rPr lang="en-US" sz="1200" dirty="0" smtClean="0"/>
              <a:t>        </a:t>
            </a:r>
            <a:r>
              <a:rPr lang="en-US" sz="1200" b="1" dirty="0" smtClean="0"/>
              <a:t>if (Srio_init () &lt; 0)</a:t>
            </a:r>
          </a:p>
          <a:p>
            <a:r>
              <a:rPr lang="en-US" sz="1200" dirty="0" smtClean="0"/>
              <a:t>        {</a:t>
            </a:r>
          </a:p>
          <a:p>
            <a:r>
              <a:rPr lang="en-US" sz="1200" dirty="0" smtClean="0"/>
              <a:t>            System_printf ("Error: SRIO Driver Initialization Failed\n");</a:t>
            </a:r>
          </a:p>
          <a:p>
            <a:r>
              <a:rPr lang="en-US" sz="1200" dirty="0" smtClean="0"/>
              <a:t>            </a:t>
            </a:r>
            <a:r>
              <a:rPr lang="en-US" sz="1200" b="1" dirty="0" smtClean="0"/>
              <a:t>return;</a:t>
            </a:r>
          </a:p>
          <a:p>
            <a:r>
              <a:rPr lang="en-US" sz="1200" dirty="0" smtClean="0"/>
              <a:t>        }</a:t>
            </a:r>
            <a:endParaRPr lang="en-US" sz="1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smtClean="0"/>
              <a:t>QMSS Example: Inside qmss_init </a:t>
            </a:r>
          </a:p>
        </p:txBody>
      </p:sp>
      <p:sp>
        <p:nvSpPr>
          <p:cNvPr id="6" name="Rectangle 5"/>
          <p:cNvSpPr/>
          <p:nvPr/>
        </p:nvSpPr>
        <p:spPr>
          <a:xfrm>
            <a:off x="152400" y="1143000"/>
            <a:ext cx="8686800" cy="4708981"/>
          </a:xfrm>
          <a:prstGeom prst="rect">
            <a:avLst/>
          </a:prstGeom>
        </p:spPr>
        <p:txBody>
          <a:bodyPr wrap="square">
            <a:spAutoFit/>
          </a:bodyPr>
          <a:lstStyle/>
          <a:p>
            <a:endParaRPr lang="en-US" sz="1200" dirty="0" smtClean="0"/>
          </a:p>
          <a:p>
            <a:r>
              <a:rPr lang="de-DE" sz="1200" dirty="0" smtClean="0"/>
              <a:t>    /* Initialize Queue Manager Sub System */</a:t>
            </a:r>
          </a:p>
          <a:p>
            <a:r>
              <a:rPr lang="en-US" sz="1200" dirty="0" smtClean="0"/>
              <a:t>    result = </a:t>
            </a:r>
            <a:r>
              <a:rPr lang="en-US" sz="1200" b="1" dirty="0" smtClean="0"/>
              <a:t>Qmss_init (&amp;qmssInitConfig, &amp;qmssGblCfgParams);</a:t>
            </a:r>
          </a:p>
          <a:p>
            <a:r>
              <a:rPr lang="en-US" sz="1200" dirty="0" smtClean="0"/>
              <a:t>    if (result != QMSS_SOK)</a:t>
            </a:r>
          </a:p>
          <a:p>
            <a:r>
              <a:rPr lang="en-US" sz="1200" dirty="0" smtClean="0"/>
              <a:t>    {</a:t>
            </a:r>
          </a:p>
          <a:p>
            <a:r>
              <a:rPr lang="en-US" sz="1200" dirty="0" smtClean="0"/>
              <a:t>        System_printf ("Error initializing Queue Manager SubSystem error code : %d\n", result);</a:t>
            </a:r>
          </a:p>
          <a:p>
            <a:r>
              <a:rPr lang="en-US" sz="1200" dirty="0" smtClean="0"/>
              <a:t>        return -1;</a:t>
            </a:r>
          </a:p>
          <a:p>
            <a:r>
              <a:rPr lang="en-US" sz="1200" dirty="0" smtClean="0"/>
              <a:t>    }</a:t>
            </a:r>
          </a:p>
          <a:p>
            <a:endParaRPr lang="en-US" sz="1200" dirty="0" smtClean="0"/>
          </a:p>
          <a:p>
            <a:r>
              <a:rPr lang="en-US" sz="1200" dirty="0" smtClean="0"/>
              <a:t>    /* Start the QMSS. */</a:t>
            </a:r>
          </a:p>
          <a:p>
            <a:r>
              <a:rPr lang="en-US" sz="1200" dirty="0" smtClean="0"/>
              <a:t>    </a:t>
            </a:r>
            <a:r>
              <a:rPr lang="en-US" sz="1200" b="1" dirty="0" smtClean="0"/>
              <a:t>if (Qmss_start() != QMSS_SOK)</a:t>
            </a:r>
          </a:p>
          <a:p>
            <a:r>
              <a:rPr lang="en-US" sz="1200" dirty="0" smtClean="0"/>
              <a:t>    {</a:t>
            </a:r>
          </a:p>
          <a:p>
            <a:r>
              <a:rPr lang="en-US" sz="1200" dirty="0" smtClean="0"/>
              <a:t>        System_printf ("Error: Unable to start the QMSS\n");</a:t>
            </a:r>
          </a:p>
          <a:p>
            <a:r>
              <a:rPr lang="en-US" sz="1200" dirty="0" smtClean="0"/>
              <a:t>        return -1;</a:t>
            </a:r>
          </a:p>
          <a:p>
            <a:r>
              <a:rPr lang="en-US" sz="1200" dirty="0" smtClean="0"/>
              <a:t>    }</a:t>
            </a:r>
          </a:p>
          <a:p>
            <a:endParaRPr lang="en-US" sz="1200" dirty="0" smtClean="0"/>
          </a:p>
          <a:p>
            <a:r>
              <a:rPr lang="en-US" sz="1200" dirty="0" smtClean="0"/>
              <a:t>    /* Memory Region 0 Configuration */</a:t>
            </a:r>
          </a:p>
          <a:p>
            <a:r>
              <a:rPr lang="en-US" sz="1200" dirty="0" smtClean="0"/>
              <a:t>    memRegInfo.descBase         = (UInt32 *)l2_global_address((UInt32)host_region);</a:t>
            </a:r>
          </a:p>
          <a:p>
            <a:r>
              <a:rPr lang="en-US" sz="1200" dirty="0" smtClean="0"/>
              <a:t>    memRegInfo.descSize         = SIZE_HOST_DESC;</a:t>
            </a:r>
          </a:p>
          <a:p>
            <a:r>
              <a:rPr lang="en-US" sz="1200" dirty="0" smtClean="0"/>
              <a:t>    memRegInfo.descNum          = NUM_HOST_DESC;</a:t>
            </a:r>
          </a:p>
          <a:p>
            <a:r>
              <a:rPr lang="en-US" sz="1200" dirty="0" smtClean="0"/>
              <a:t>    memRegInfo.manageDescFlag   = </a:t>
            </a:r>
            <a:r>
              <a:rPr lang="en-US" sz="1200" i="1" dirty="0" smtClean="0"/>
              <a:t>Qmss_ManageDesc_MANAGE_DESCRIPTOR;</a:t>
            </a:r>
          </a:p>
          <a:p>
            <a:r>
              <a:rPr lang="en-US" sz="1200" dirty="0" smtClean="0"/>
              <a:t>    memRegInfo.memRegion        = </a:t>
            </a:r>
            <a:r>
              <a:rPr lang="en-US" sz="1200" i="1" dirty="0" smtClean="0"/>
              <a:t>Qmss_MemRegion_MEMORY_REGION_NOT_SPECIFIED;    </a:t>
            </a:r>
          </a:p>
          <a:p>
            <a:endParaRPr lang="en-US" sz="1200" dirty="0" smtClean="0"/>
          </a:p>
          <a:p>
            <a:r>
              <a:rPr lang="en-US" sz="1200" dirty="0" smtClean="0"/>
              <a:t>    /* Initialize and </a:t>
            </a:r>
            <a:r>
              <a:rPr lang="en-US" sz="1200" u="sng" dirty="0" smtClean="0"/>
              <a:t>inset the memory region. */</a:t>
            </a:r>
          </a:p>
          <a:p>
            <a:r>
              <a:rPr lang="en-US" sz="1200" b="1" dirty="0" smtClean="0"/>
              <a:t>    result = Qmss_insertMemoryRegion (&amp;memRegInfo); </a:t>
            </a:r>
            <a:endParaRPr lang="en-US" sz="12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3600" b="1" dirty="0" smtClean="0"/>
              <a:t>Locate </a:t>
            </a:r>
            <a:r>
              <a:rPr lang="en-US" sz="3600" b="1" dirty="0" err="1" smtClean="0"/>
              <a:t>qmss_init</a:t>
            </a:r>
            <a:r>
              <a:rPr lang="en-US" sz="3600" b="1" dirty="0" smtClean="0"/>
              <a:t> in Doc Directory (QMSS)</a:t>
            </a:r>
            <a:endParaRPr lang="en-US" sz="3600" b="1" dirty="0"/>
          </a:p>
        </p:txBody>
      </p:sp>
      <p:pic>
        <p:nvPicPr>
          <p:cNvPr id="35842" name="Picture 2"/>
          <p:cNvPicPr>
            <a:picLocks noChangeAspect="1" noChangeArrowheads="1"/>
          </p:cNvPicPr>
          <p:nvPr/>
        </p:nvPicPr>
        <p:blipFill>
          <a:blip r:embed="rId2" cstate="print"/>
          <a:srcRect/>
          <a:stretch>
            <a:fillRect/>
          </a:stretch>
        </p:blipFill>
        <p:spPr bwMode="auto">
          <a:xfrm>
            <a:off x="20063" y="1828800"/>
            <a:ext cx="9098923" cy="361009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57200" y="274638"/>
            <a:ext cx="8229600" cy="944562"/>
          </a:xfrm>
          <a:prstGeom prst="rect">
            <a:avLst/>
          </a:prstGeo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err="1" smtClean="0">
                <a:ln>
                  <a:noFill/>
                </a:ln>
                <a:solidFill>
                  <a:schemeClr val="tx1"/>
                </a:solidFill>
                <a:effectLst/>
                <a:uLnTx/>
                <a:uFillTx/>
                <a:latin typeface="+mj-lt"/>
                <a:ea typeface="+mj-ea"/>
                <a:cs typeface="+mj-cs"/>
              </a:rPr>
              <a:t>Qmss_Init</a:t>
            </a:r>
            <a:r>
              <a:rPr lang="en-US" sz="3600" b="1" kern="0" dirty="0" err="1" smtClean="0">
                <a:latin typeface="+mj-lt"/>
                <a:ea typeface="+mj-ea"/>
                <a:cs typeface="+mj-cs"/>
              </a:rPr>
              <a:t>Cfg</a:t>
            </a:r>
            <a:r>
              <a:rPr lang="en-US" sz="3600" b="1" kern="0" dirty="0" smtClean="0">
                <a:latin typeface="+mj-lt"/>
                <a:ea typeface="+mj-ea"/>
                <a:cs typeface="+mj-cs"/>
              </a:rPr>
              <a:t> </a:t>
            </a:r>
            <a:r>
              <a:rPr lang="en-US" sz="3600" b="1" kern="0" dirty="0" err="1" smtClean="0">
                <a:latin typeface="+mj-lt"/>
                <a:ea typeface="+mj-ea"/>
                <a:cs typeface="+mj-cs"/>
              </a:rPr>
              <a:t>Struc</a:t>
            </a:r>
            <a:r>
              <a:rPr lang="en-US" sz="3600" b="1" kern="0" dirty="0" smtClean="0">
                <a:latin typeface="+mj-lt"/>
                <a:ea typeface="+mj-ea"/>
                <a:cs typeface="+mj-cs"/>
              </a:rPr>
              <a:t> </a:t>
            </a:r>
            <a:r>
              <a:rPr kumimoji="0" lang="en-US" sz="3600" b="1" i="0" u="none" strike="noStrike" kern="0" cap="none" spc="0" normalizeH="0" baseline="0" noProof="0" dirty="0" smtClean="0">
                <a:ln>
                  <a:noFill/>
                </a:ln>
                <a:solidFill>
                  <a:schemeClr val="tx1"/>
                </a:solidFill>
                <a:effectLst/>
                <a:uLnTx/>
                <a:uFillTx/>
                <a:latin typeface="+mj-lt"/>
                <a:ea typeface="+mj-ea"/>
                <a:cs typeface="+mj-cs"/>
              </a:rPr>
              <a:t>Reference</a:t>
            </a:r>
            <a:endParaRPr kumimoji="0" lang="en-US" sz="3600" b="1" i="0" u="none" strike="noStrike" kern="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273132" y="6448298"/>
            <a:ext cx="8621486" cy="369332"/>
          </a:xfrm>
          <a:prstGeom prst="rect">
            <a:avLst/>
          </a:prstGeom>
          <a:solidFill>
            <a:schemeClr val="bg1"/>
          </a:solidFill>
        </p:spPr>
        <p:txBody>
          <a:bodyPr wrap="square" rtlCol="0">
            <a:spAutoFit/>
          </a:bodyPr>
          <a:lstStyle/>
          <a:p>
            <a:endParaRPr lang="en-US" dirty="0"/>
          </a:p>
        </p:txBody>
      </p:sp>
      <p:pic>
        <p:nvPicPr>
          <p:cNvPr id="36866" name="Picture 2"/>
          <p:cNvPicPr>
            <a:picLocks noChangeAspect="1" noChangeArrowheads="1"/>
          </p:cNvPicPr>
          <p:nvPr/>
        </p:nvPicPr>
        <p:blipFill>
          <a:blip r:embed="rId2" cstate="print"/>
          <a:srcRect t="5625" r="2250" b="4688"/>
          <a:stretch>
            <a:fillRect/>
          </a:stretch>
        </p:blipFill>
        <p:spPr bwMode="auto">
          <a:xfrm>
            <a:off x="273132" y="279054"/>
            <a:ext cx="8621486" cy="6328473"/>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b="1" dirty="0" smtClean="0"/>
              <a:t>Enable SRIO</a:t>
            </a:r>
            <a:endParaRPr lang="en-US" sz="3600" b="1" dirty="0"/>
          </a:p>
        </p:txBody>
      </p:sp>
      <p:sp>
        <p:nvSpPr>
          <p:cNvPr id="5" name="Rectangle 4"/>
          <p:cNvSpPr/>
          <p:nvPr/>
        </p:nvSpPr>
        <p:spPr>
          <a:xfrm>
            <a:off x="457200" y="990600"/>
            <a:ext cx="7391400" cy="5078313"/>
          </a:xfrm>
          <a:prstGeom prst="rect">
            <a:avLst/>
          </a:prstGeom>
        </p:spPr>
        <p:txBody>
          <a:bodyPr wrap="square">
            <a:spAutoFit/>
          </a:bodyPr>
          <a:lstStyle/>
          <a:p>
            <a:r>
              <a:rPr lang="en-US" b="1" dirty="0" smtClean="0"/>
              <a:t>static Int32 enable_srio (void)</a:t>
            </a:r>
          </a:p>
          <a:p>
            <a:r>
              <a:rPr lang="en-US" dirty="0" smtClean="0"/>
              <a:t>{</a:t>
            </a:r>
          </a:p>
          <a:p>
            <a:endParaRPr lang="en-US" b="1" dirty="0" smtClean="0"/>
          </a:p>
          <a:p>
            <a:r>
              <a:rPr lang="en-US" dirty="0" smtClean="0"/>
              <a:t>    /* SRIO power domain is turned OFF by default. It needs to be turned on before doing any </a:t>
            </a:r>
          </a:p>
          <a:p>
            <a:r>
              <a:rPr lang="en-US" dirty="0" smtClean="0"/>
              <a:t>     * SRIO device register access. This not required for the simulator. */</a:t>
            </a:r>
          </a:p>
          <a:p>
            <a:endParaRPr lang="en-US" dirty="0" smtClean="0"/>
          </a:p>
          <a:p>
            <a:r>
              <a:rPr lang="en-US" dirty="0" smtClean="0"/>
              <a:t>    /* Set SRIO Power domain to ON */        </a:t>
            </a:r>
          </a:p>
          <a:p>
            <a:r>
              <a:rPr lang="en-US" dirty="0" smtClean="0"/>
              <a:t>    CSL_PSC_enablePowerDomain (CSL_PSC_PD_SRIO);</a:t>
            </a:r>
          </a:p>
          <a:p>
            <a:endParaRPr lang="en-US" dirty="0" smtClean="0"/>
          </a:p>
          <a:p>
            <a:r>
              <a:rPr lang="en-US" dirty="0" smtClean="0"/>
              <a:t>    /* Enable the clocks too for SRIO */</a:t>
            </a:r>
          </a:p>
          <a:p>
            <a:r>
              <a:rPr lang="en-US" dirty="0" smtClean="0"/>
              <a:t>    CSL_PSC_setModuleNextState (CSL_PSC_LPSC_SRIO, </a:t>
            </a:r>
            <a:r>
              <a:rPr lang="en-US" i="1" dirty="0" smtClean="0"/>
              <a:t>PSC_MODSTATE_ENABLE);</a:t>
            </a:r>
          </a:p>
          <a:p>
            <a:endParaRPr lang="en-US" dirty="0" smtClean="0"/>
          </a:p>
          <a:p>
            <a:r>
              <a:rPr lang="en-US" dirty="0" smtClean="0"/>
              <a:t>    /* Start the state transition */</a:t>
            </a:r>
          </a:p>
          <a:p>
            <a:r>
              <a:rPr lang="en-US" dirty="0" smtClean="0"/>
              <a:t>    CSL_PSC_startStateTransition (CSL_PSC_PD_SRIO);</a:t>
            </a:r>
          </a:p>
          <a:p>
            <a:endParaRPr lang="en-US" dirty="0" smtClean="0"/>
          </a:p>
          <a:p>
            <a:r>
              <a:rPr lang="en-US" dirty="0" smtClean="0"/>
              <a:t>    /* Wait until the state transition process is completed.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SRIO Handle to the Instance</a:t>
            </a:r>
            <a:endParaRPr lang="en-US" sz="3600" dirty="0"/>
          </a:p>
        </p:txBody>
      </p:sp>
      <p:sp>
        <p:nvSpPr>
          <p:cNvPr id="8" name="Rectangle 7"/>
          <p:cNvSpPr/>
          <p:nvPr/>
        </p:nvSpPr>
        <p:spPr>
          <a:xfrm>
            <a:off x="926275" y="1216967"/>
            <a:ext cx="7350825" cy="461665"/>
          </a:xfrm>
          <a:prstGeom prst="rect">
            <a:avLst/>
          </a:prstGeom>
        </p:spPr>
        <p:txBody>
          <a:bodyPr wrap="square">
            <a:spAutoFit/>
          </a:bodyPr>
          <a:lstStyle/>
          <a:p>
            <a:r>
              <a:rPr lang="en-US" dirty="0" smtClean="0"/>
              <a:t> </a:t>
            </a:r>
            <a:r>
              <a:rPr lang="en-US" sz="2400" dirty="0" smtClean="0"/>
              <a:t>hDrvManagedSrioDrv = </a:t>
            </a:r>
            <a:r>
              <a:rPr lang="en-US" sz="2400" b="1" dirty="0" smtClean="0"/>
              <a:t>Srio_start(&amp;drvCfg);</a:t>
            </a:r>
            <a:endParaRPr lang="en-US" sz="2400" dirty="0"/>
          </a:p>
        </p:txBody>
      </p:sp>
      <p:pic>
        <p:nvPicPr>
          <p:cNvPr id="37890" name="Picture 2"/>
          <p:cNvPicPr>
            <a:picLocks noChangeAspect="1" noChangeArrowheads="1"/>
          </p:cNvPicPr>
          <p:nvPr/>
        </p:nvPicPr>
        <p:blipFill>
          <a:blip r:embed="rId2" cstate="print"/>
          <a:srcRect l="777"/>
          <a:stretch>
            <a:fillRect/>
          </a:stretch>
        </p:blipFill>
        <p:spPr bwMode="auto">
          <a:xfrm>
            <a:off x="35453" y="1905000"/>
            <a:ext cx="9072922" cy="2797598"/>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DSP CorePac LLD Layer: NWAL</a:t>
            </a:r>
          </a:p>
        </p:txBody>
      </p:sp>
      <p:sp>
        <p:nvSpPr>
          <p:cNvPr id="3" name="Content Placeholder 2"/>
          <p:cNvSpPr>
            <a:spLocks noGrp="1"/>
          </p:cNvSpPr>
          <p:nvPr>
            <p:ph idx="1"/>
          </p:nvPr>
        </p:nvSpPr>
        <p:spPr>
          <a:xfrm>
            <a:off x="457200" y="923300"/>
            <a:ext cx="8229600" cy="5334990"/>
          </a:xfrm>
        </p:spPr>
        <p:txBody>
          <a:bodyPr>
            <a:noAutofit/>
          </a:bodyPr>
          <a:lstStyle/>
          <a:p>
            <a:pPr lvl="0"/>
            <a:r>
              <a:rPr lang="en-US" sz="2800" dirty="0" smtClean="0"/>
              <a:t>KeyStone II Peripherals and Coprocessors</a:t>
            </a:r>
          </a:p>
          <a:p>
            <a:pPr lvl="0"/>
            <a:r>
              <a:rPr lang="en-US" sz="2800" dirty="0" smtClean="0"/>
              <a:t>Resource Management</a:t>
            </a:r>
          </a:p>
          <a:p>
            <a:pPr lvl="0"/>
            <a:r>
              <a:rPr lang="en-US" sz="2800" dirty="0" smtClean="0"/>
              <a:t>DSP CorePac CSL Layer</a:t>
            </a:r>
          </a:p>
          <a:p>
            <a:pPr lvl="0"/>
            <a:r>
              <a:rPr lang="en-US" sz="2800" b="1" dirty="0" smtClean="0"/>
              <a:t>DSP CorePac LLD Layer</a:t>
            </a:r>
          </a:p>
          <a:p>
            <a:pPr lvl="1"/>
            <a:r>
              <a:rPr lang="en-US" dirty="0" smtClean="0"/>
              <a:t>LLD Functions</a:t>
            </a:r>
          </a:p>
          <a:p>
            <a:pPr lvl="1"/>
            <a:r>
              <a:rPr lang="en-US" dirty="0" smtClean="0"/>
              <a:t>LLD Support in MCSDK 3.x</a:t>
            </a:r>
          </a:p>
          <a:p>
            <a:pPr lvl="1"/>
            <a:r>
              <a:rPr lang="en-US" dirty="0" smtClean="0"/>
              <a:t>LLD Usage</a:t>
            </a:r>
          </a:p>
          <a:p>
            <a:pPr lvl="1"/>
            <a:r>
              <a:rPr lang="en-US" b="1" dirty="0" smtClean="0"/>
              <a:t>NWAL</a:t>
            </a:r>
          </a:p>
          <a:p>
            <a:pPr lvl="0"/>
            <a:r>
              <a:rPr lang="en-US" sz="2800" dirty="0" smtClean="0"/>
              <a:t>ARM Kernel Drivers </a:t>
            </a:r>
          </a:p>
          <a:p>
            <a:pPr lvl="0"/>
            <a:r>
              <a:rPr lang="en-US" sz="2800" dirty="0" smtClean="0"/>
              <a:t>ARM-DSP Inter-Processor Communications</a:t>
            </a: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NETCP Configuration</a:t>
            </a:r>
            <a:endParaRPr lang="en-US" sz="3600" b="1" dirty="0"/>
          </a:p>
        </p:txBody>
      </p:sp>
      <p:sp>
        <p:nvSpPr>
          <p:cNvPr id="3" name="Content Placeholder 2"/>
          <p:cNvSpPr>
            <a:spLocks noGrp="1"/>
          </p:cNvSpPr>
          <p:nvPr>
            <p:ph idx="1"/>
          </p:nvPr>
        </p:nvSpPr>
        <p:spPr/>
        <p:txBody>
          <a:bodyPr>
            <a:normAutofit fontScale="92500" lnSpcReduction="10000"/>
          </a:bodyPr>
          <a:lstStyle/>
          <a:p>
            <a:r>
              <a:rPr lang="en-US" dirty="0" smtClean="0"/>
              <a:t>NETCP is very sophisticated device that can offload all networking processing from CPU, but requires (of course) configuration.</a:t>
            </a:r>
          </a:p>
          <a:p>
            <a:r>
              <a:rPr lang="en-US" dirty="0" smtClean="0"/>
              <a:t>The DSP LLD does not hide all implementation details from the application; They require multiple LLD calls and explicit usage of Multicore Navigator to configure the NETCP.</a:t>
            </a:r>
          </a:p>
          <a:p>
            <a:r>
              <a:rPr lang="en-US" dirty="0" smtClean="0"/>
              <a:t>NWAL (Network Adaptation Layer) is higher layer driver library for easy configuration of the NETCP device.</a:t>
            </a:r>
          </a:p>
          <a:p>
            <a:r>
              <a:rPr lang="en-US" dirty="0" smtClean="0"/>
              <a:t>NETAPI is a user’s space library that supports networking.</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NWAL </a:t>
            </a:r>
            <a:endParaRPr lang="en-US" sz="3600" b="1" dirty="0"/>
          </a:p>
        </p:txBody>
      </p:sp>
      <p:sp>
        <p:nvSpPr>
          <p:cNvPr id="3" name="Content Placeholder 2"/>
          <p:cNvSpPr>
            <a:spLocks noGrp="1"/>
          </p:cNvSpPr>
          <p:nvPr>
            <p:ph idx="1"/>
          </p:nvPr>
        </p:nvSpPr>
        <p:spPr>
          <a:xfrm>
            <a:off x="362200" y="990600"/>
            <a:ext cx="8401792" cy="5334000"/>
          </a:xfrm>
        </p:spPr>
        <p:txBody>
          <a:bodyPr>
            <a:normAutofit fontScale="92500" lnSpcReduction="10000"/>
          </a:bodyPr>
          <a:lstStyle/>
          <a:p>
            <a:r>
              <a:rPr lang="en-US" dirty="0" smtClean="0"/>
              <a:t>The Network Adaptation Layer (NWAL) provides high-level driver functionality abstracting NETCP LLD for PA and SA.</a:t>
            </a:r>
          </a:p>
          <a:p>
            <a:r>
              <a:rPr lang="en-US" dirty="0" smtClean="0"/>
              <a:t>NWAL supports NETCP functionality:</a:t>
            </a:r>
          </a:p>
          <a:p>
            <a:pPr lvl="1"/>
            <a:r>
              <a:rPr lang="en-US" dirty="0" smtClean="0"/>
              <a:t>Classification and routing  of ingress packages based on L2 (MAC), L3 (IP) and L4 (UDP - port) or L5 (GTPU ID)  </a:t>
            </a:r>
          </a:p>
          <a:p>
            <a:pPr lvl="1"/>
            <a:r>
              <a:rPr lang="en-US" dirty="0" smtClean="0"/>
              <a:t>MAC/IPSec/IP/UDP header generation for outgoing packets</a:t>
            </a:r>
          </a:p>
          <a:p>
            <a:r>
              <a:rPr lang="en-US" dirty="0" smtClean="0"/>
              <a:t>NWAL APIs provide both blocking/synchronous and non-blocking/asynchronous support for the NETCP configuration.</a:t>
            </a:r>
          </a:p>
          <a:p>
            <a:r>
              <a:rPr lang="en-US" dirty="0" smtClean="0"/>
              <a:t>NWAL is part of PDK release.</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60396"/>
          </a:xfrm>
        </p:spPr>
        <p:txBody>
          <a:bodyPr>
            <a:normAutofit fontScale="90000"/>
          </a:bodyPr>
          <a:lstStyle/>
          <a:p>
            <a:r>
              <a:rPr lang="en-US" sz="3600" b="1" dirty="0" smtClean="0"/>
              <a:t>NWAL: NETCP</a:t>
            </a:r>
            <a:br>
              <a:rPr lang="en-US" sz="3600" b="1" dirty="0" smtClean="0"/>
            </a:br>
            <a:r>
              <a:rPr lang="en-US" sz="3600" b="1" dirty="0" smtClean="0"/>
              <a:t>Security Accelerator (SA) Configuration</a:t>
            </a:r>
            <a:endParaRPr lang="en-US" sz="3600" b="1" dirty="0"/>
          </a:p>
        </p:txBody>
      </p:sp>
      <p:sp>
        <p:nvSpPr>
          <p:cNvPr id="3" name="Content Placeholder 2"/>
          <p:cNvSpPr>
            <a:spLocks noGrp="1"/>
          </p:cNvSpPr>
          <p:nvPr>
            <p:ph idx="1"/>
          </p:nvPr>
        </p:nvSpPr>
        <p:spPr/>
        <p:txBody>
          <a:bodyPr>
            <a:normAutofit/>
          </a:bodyPr>
          <a:lstStyle/>
          <a:p>
            <a:endParaRPr lang="en-US" dirty="0" smtClean="0"/>
          </a:p>
          <a:p>
            <a:r>
              <a:rPr lang="en-US" dirty="0" smtClean="0"/>
              <a:t>Unidirectional IPSec SA creation and deletion </a:t>
            </a:r>
          </a:p>
          <a:p>
            <a:r>
              <a:rPr lang="en-US" dirty="0" smtClean="0"/>
              <a:t>Unidirectional IPSec Security Policy creation and deletion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t>Peripherals and Coprocessors (2/3)</a:t>
            </a:r>
            <a:endParaRPr lang="en-US" sz="4000" b="1" dirty="0"/>
          </a:p>
        </p:txBody>
      </p:sp>
      <p:sp>
        <p:nvSpPr>
          <p:cNvPr id="3" name="Content Placeholder 2"/>
          <p:cNvSpPr>
            <a:spLocks noGrp="1"/>
          </p:cNvSpPr>
          <p:nvPr>
            <p:ph idx="1"/>
          </p:nvPr>
        </p:nvSpPr>
        <p:spPr>
          <a:xfrm>
            <a:off x="381000" y="1143000"/>
            <a:ext cx="8229600" cy="4953000"/>
          </a:xfrm>
        </p:spPr>
        <p:txBody>
          <a:bodyPr>
            <a:normAutofit lnSpcReduction="10000"/>
          </a:bodyPr>
          <a:lstStyle/>
          <a:p>
            <a:r>
              <a:rPr lang="en-US" dirty="0" smtClean="0"/>
              <a:t>Low Bit-Rate Interfaces</a:t>
            </a:r>
          </a:p>
          <a:p>
            <a:pPr lvl="1"/>
            <a:r>
              <a:rPr lang="en-US" dirty="0" smtClean="0"/>
              <a:t>UART</a:t>
            </a:r>
          </a:p>
          <a:p>
            <a:pPr lvl="1"/>
            <a:r>
              <a:rPr lang="en-US" dirty="0" smtClean="0"/>
              <a:t>I2C</a:t>
            </a:r>
          </a:p>
          <a:p>
            <a:pPr lvl="1"/>
            <a:r>
              <a:rPr lang="en-US" dirty="0" smtClean="0"/>
              <a:t>SPI</a:t>
            </a:r>
          </a:p>
          <a:p>
            <a:pPr lvl="1"/>
            <a:r>
              <a:rPr lang="en-US" dirty="0" smtClean="0"/>
              <a:t>GPIO</a:t>
            </a:r>
          </a:p>
          <a:p>
            <a:r>
              <a:rPr lang="en-US" dirty="0" smtClean="0"/>
              <a:t>IP that support multicore co-operation</a:t>
            </a:r>
          </a:p>
          <a:p>
            <a:pPr lvl="1"/>
            <a:r>
              <a:rPr lang="en-US" dirty="0" smtClean="0"/>
              <a:t>Multicore Navigator</a:t>
            </a:r>
          </a:p>
          <a:p>
            <a:pPr lvl="1"/>
            <a:r>
              <a:rPr lang="en-US" dirty="0" smtClean="0"/>
              <a:t>EDMA</a:t>
            </a:r>
          </a:p>
          <a:p>
            <a:pPr lvl="1"/>
            <a:r>
              <a:rPr lang="en-US" dirty="0" smtClean="0"/>
              <a:t>Semaphore</a:t>
            </a:r>
          </a:p>
          <a:p>
            <a:pPr lvl="1"/>
            <a:r>
              <a:rPr lang="en-US" dirty="0" smtClean="0"/>
              <a:t>Timers</a:t>
            </a:r>
          </a:p>
          <a:p>
            <a:pPr lvl="1"/>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NWAL Dependencies </a:t>
            </a:r>
            <a:endParaRPr lang="en-US" sz="3600" b="1" dirty="0"/>
          </a:p>
        </p:txBody>
      </p:sp>
      <p:sp>
        <p:nvSpPr>
          <p:cNvPr id="3" name="Content Placeholder 2"/>
          <p:cNvSpPr>
            <a:spLocks noGrp="1"/>
          </p:cNvSpPr>
          <p:nvPr>
            <p:ph idx="1"/>
          </p:nvPr>
        </p:nvSpPr>
        <p:spPr/>
        <p:txBody>
          <a:bodyPr>
            <a:normAutofit/>
          </a:bodyPr>
          <a:lstStyle/>
          <a:p>
            <a:r>
              <a:rPr lang="en-US" dirty="0" smtClean="0"/>
              <a:t>Initialization of Queue Manager Subsystem (QMSS) </a:t>
            </a:r>
          </a:p>
          <a:p>
            <a:r>
              <a:rPr lang="en-US" dirty="0" smtClean="0"/>
              <a:t>Initialization of memory buffer pool with packet DMA resources including descriptors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r>
              <a:rPr lang="en-US" sz="3600" dirty="0" smtClean="0"/>
              <a:t>NWAL Documentation - </a:t>
            </a:r>
            <a:r>
              <a:rPr lang="en-US" sz="2000" dirty="0" smtClean="0"/>
              <a:t>T:\pdk_keystone2_1_00_00_09\packages\ti\drv\nwal\docs\doxygen\html </a:t>
            </a:r>
            <a:endParaRPr lang="en-US" sz="2000" dirty="0"/>
          </a:p>
        </p:txBody>
      </p:sp>
      <p:pic>
        <p:nvPicPr>
          <p:cNvPr id="36866" name="Picture 2"/>
          <p:cNvPicPr>
            <a:picLocks noChangeAspect="1" noChangeArrowheads="1"/>
          </p:cNvPicPr>
          <p:nvPr/>
        </p:nvPicPr>
        <p:blipFill>
          <a:blip r:embed="rId2" cstate="print"/>
          <a:srcRect/>
          <a:stretch>
            <a:fillRect/>
          </a:stretch>
        </p:blipFill>
        <p:spPr bwMode="auto">
          <a:xfrm>
            <a:off x="1066800" y="2209800"/>
            <a:ext cx="5057775" cy="421005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715962"/>
          </a:xfrm>
        </p:spPr>
        <p:txBody>
          <a:bodyPr>
            <a:normAutofit/>
          </a:bodyPr>
          <a:lstStyle/>
          <a:p>
            <a:r>
              <a:rPr lang="en-US" sz="3600" b="1" dirty="0" smtClean="0"/>
              <a:t>NWAL Functions (Partial List)</a:t>
            </a:r>
            <a:endParaRPr lang="en-US" sz="3600" b="1" dirty="0"/>
          </a:p>
        </p:txBody>
      </p:sp>
      <p:pic>
        <p:nvPicPr>
          <p:cNvPr id="37890" name="Picture 2"/>
          <p:cNvPicPr>
            <a:picLocks noChangeAspect="1" noChangeArrowheads="1"/>
          </p:cNvPicPr>
          <p:nvPr/>
        </p:nvPicPr>
        <p:blipFill>
          <a:blip r:embed="rId2" cstate="print"/>
          <a:srcRect l="8504"/>
          <a:stretch>
            <a:fillRect/>
          </a:stretch>
        </p:blipFill>
        <p:spPr bwMode="auto">
          <a:xfrm>
            <a:off x="23890" y="866900"/>
            <a:ext cx="9085322" cy="5492668"/>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ARM Kernel Drivers</a:t>
            </a:r>
          </a:p>
        </p:txBody>
      </p:sp>
      <p:sp>
        <p:nvSpPr>
          <p:cNvPr id="3" name="Content Placeholder 2"/>
          <p:cNvSpPr>
            <a:spLocks noGrp="1"/>
          </p:cNvSpPr>
          <p:nvPr>
            <p:ph idx="1"/>
          </p:nvPr>
        </p:nvSpPr>
        <p:spPr>
          <a:xfrm>
            <a:off x="457200" y="973777"/>
            <a:ext cx="8229600" cy="5358740"/>
          </a:xfrm>
        </p:spPr>
        <p:txBody>
          <a:bodyPr>
            <a:noAutofit/>
          </a:bodyPr>
          <a:lstStyle/>
          <a:p>
            <a:pPr lvl="0"/>
            <a:r>
              <a:rPr lang="en-US" sz="2800" dirty="0" smtClean="0"/>
              <a:t>KeyStone II Peripherals and Coprocessors</a:t>
            </a:r>
          </a:p>
          <a:p>
            <a:pPr lvl="0"/>
            <a:r>
              <a:rPr lang="en-US" sz="2800" dirty="0" smtClean="0"/>
              <a:t>Resource Management</a:t>
            </a:r>
          </a:p>
          <a:p>
            <a:pPr lvl="0"/>
            <a:r>
              <a:rPr lang="en-US" sz="2800" dirty="0" smtClean="0"/>
              <a:t>DSP CorePac CSL Layer</a:t>
            </a:r>
          </a:p>
          <a:p>
            <a:pPr lvl="0"/>
            <a:r>
              <a:rPr lang="en-US" sz="2800" dirty="0" smtClean="0"/>
              <a:t>DSP CorePac LLD Layer</a:t>
            </a:r>
          </a:p>
          <a:p>
            <a:pPr lvl="1"/>
            <a:r>
              <a:rPr lang="en-US" dirty="0" smtClean="0"/>
              <a:t>LLD Functions</a:t>
            </a:r>
          </a:p>
          <a:p>
            <a:pPr lvl="1"/>
            <a:r>
              <a:rPr lang="en-US" dirty="0" smtClean="0"/>
              <a:t>LLD Support in MCSDK 3.x</a:t>
            </a:r>
          </a:p>
          <a:p>
            <a:pPr lvl="1"/>
            <a:r>
              <a:rPr lang="en-US" dirty="0" smtClean="0"/>
              <a:t>LLD Usage</a:t>
            </a:r>
          </a:p>
          <a:p>
            <a:pPr lvl="1"/>
            <a:r>
              <a:rPr lang="en-US" dirty="0" smtClean="0"/>
              <a:t>NWAL</a:t>
            </a:r>
          </a:p>
          <a:p>
            <a:pPr lvl="0"/>
            <a:r>
              <a:rPr lang="en-US" sz="2800" b="1" dirty="0" smtClean="0"/>
              <a:t>ARM Kernel Drivers </a:t>
            </a:r>
          </a:p>
          <a:p>
            <a:pPr lvl="0"/>
            <a:r>
              <a:rPr lang="en-US" sz="2800" dirty="0" smtClean="0"/>
              <a:t>ARM-DSP Inter-Processor Communications</a:t>
            </a:r>
            <a:endParaRPr 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Autofit/>
          </a:bodyPr>
          <a:lstStyle/>
          <a:p>
            <a:r>
              <a:rPr lang="en-US" sz="3600" b="1" dirty="0" smtClean="0"/>
              <a:t>What About Linux?</a:t>
            </a:r>
            <a:endParaRPr lang="en-US" sz="3600" b="1" dirty="0"/>
          </a:p>
        </p:txBody>
      </p:sp>
      <p:sp>
        <p:nvSpPr>
          <p:cNvPr id="4" name="Content Placeholder 3"/>
          <p:cNvSpPr>
            <a:spLocks noGrp="1"/>
          </p:cNvSpPr>
          <p:nvPr>
            <p:ph idx="1"/>
          </p:nvPr>
        </p:nvSpPr>
        <p:spPr/>
        <p:txBody>
          <a:bodyPr/>
          <a:lstStyle/>
          <a:p>
            <a:r>
              <a:rPr lang="en-US" dirty="0" smtClean="0"/>
              <a:t>Device Tree and Resource Manager</a:t>
            </a:r>
          </a:p>
          <a:p>
            <a:r>
              <a:rPr lang="en-US" dirty="0" smtClean="0"/>
              <a:t>Linux Device Driver </a:t>
            </a:r>
          </a:p>
          <a:p>
            <a:pPr lvl="1"/>
            <a:r>
              <a:rPr lang="en-US" dirty="0" smtClean="0"/>
              <a:t>Modularity</a:t>
            </a:r>
          </a:p>
          <a:p>
            <a:pPr lvl="1"/>
            <a:r>
              <a:rPr lang="en-US" dirty="0" smtClean="0"/>
              <a:t>Standard interface</a:t>
            </a:r>
          </a:p>
          <a:p>
            <a:pPr lvl="1"/>
            <a:r>
              <a:rPr lang="en-US" dirty="0" smtClean="0"/>
              <a:t>Standard structure</a:t>
            </a:r>
          </a:p>
          <a:p>
            <a:pPr lvl="1"/>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What are Linux Device Drivers?</a:t>
            </a:r>
            <a:endParaRPr lang="en-US" sz="3600" b="1"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Link between standard interface and the hardware</a:t>
            </a:r>
          </a:p>
          <a:p>
            <a:r>
              <a:rPr lang="en-US" sz="2800" dirty="0" smtClean="0"/>
              <a:t>Hides the complexity of device operation from the user</a:t>
            </a:r>
          </a:p>
          <a:p>
            <a:r>
              <a:rPr lang="en-US" sz="2800" dirty="0" smtClean="0"/>
              <a:t>Provides standard API to use the device</a:t>
            </a:r>
          </a:p>
          <a:p>
            <a:r>
              <a:rPr lang="en-US" sz="2800" dirty="0" smtClean="0"/>
              <a:t>Maps the API to one or more functions that manipulate the specific hardware device.</a:t>
            </a:r>
          </a:p>
          <a:p>
            <a:r>
              <a:rPr lang="en-US" sz="2800" dirty="0" smtClean="0"/>
              <a:t>Linux kernel modularity scheme enables easy plugging of new device drivers to a kernel.</a:t>
            </a:r>
          </a:p>
          <a:p>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Linux Application API</a:t>
            </a:r>
            <a:endParaRPr lang="en-US" sz="3600" b="1" dirty="0"/>
          </a:p>
        </p:txBody>
      </p:sp>
      <p:sp>
        <p:nvSpPr>
          <p:cNvPr id="5" name="TextBox 4"/>
          <p:cNvSpPr txBox="1"/>
          <p:nvPr/>
        </p:nvSpPr>
        <p:spPr>
          <a:xfrm>
            <a:off x="4892634" y="1377538"/>
            <a:ext cx="4086101" cy="3754874"/>
          </a:xfrm>
          <a:prstGeom prst="rect">
            <a:avLst/>
          </a:prstGeom>
          <a:noFill/>
        </p:spPr>
        <p:txBody>
          <a:bodyPr wrap="square" rtlCol="0">
            <a:spAutoFit/>
          </a:bodyPr>
          <a:lstStyle/>
          <a:p>
            <a:pPr marL="342900" indent="-342900">
              <a:buFont typeface="Arial" pitchFamily="34" charset="0"/>
              <a:buChar char="•"/>
            </a:pPr>
            <a:r>
              <a:rPr lang="en-US" sz="2000" dirty="0" smtClean="0"/>
              <a:t>Device drivers can be loaded during boot time or loaded (as modules) during run time</a:t>
            </a:r>
          </a:p>
          <a:p>
            <a:pPr marL="342900" indent="-342900">
              <a:buFont typeface="Arial" pitchFamily="34" charset="0"/>
              <a:buChar char="•"/>
            </a:pPr>
            <a:r>
              <a:rPr lang="en-US" sz="2000" dirty="0" smtClean="0"/>
              <a:t>Driver classification:</a:t>
            </a:r>
          </a:p>
          <a:p>
            <a:pPr marL="800100" lvl="1" indent="-342900">
              <a:buFont typeface="Courier New" pitchFamily="49" charset="0"/>
              <a:buChar char="o"/>
            </a:pPr>
            <a:r>
              <a:rPr lang="en-US" sz="2000" dirty="0" smtClean="0"/>
              <a:t>Character device</a:t>
            </a:r>
          </a:p>
          <a:p>
            <a:pPr marL="800100" lvl="1" indent="-342900">
              <a:buFont typeface="Courier New" pitchFamily="49" charset="0"/>
              <a:buChar char="o"/>
            </a:pPr>
            <a:r>
              <a:rPr lang="en-US" sz="2000" dirty="0" smtClean="0"/>
              <a:t>Block device</a:t>
            </a:r>
          </a:p>
          <a:p>
            <a:pPr marL="800100" lvl="1" indent="-342900">
              <a:buFont typeface="Courier New" pitchFamily="49" charset="0"/>
              <a:buChar char="o"/>
            </a:pPr>
            <a:r>
              <a:rPr lang="en-US" sz="2000" dirty="0" smtClean="0"/>
              <a:t>Network  interface</a:t>
            </a:r>
          </a:p>
          <a:p>
            <a:pPr marL="342900" indent="-342900">
              <a:buFont typeface="Arial" pitchFamily="34" charset="0"/>
              <a:buChar char="•"/>
            </a:pPr>
            <a:r>
              <a:rPr lang="en-US" sz="2000" dirty="0" smtClean="0"/>
              <a:t>Each type of drivers have standard API, for example, character devices will have open and close, read and write functions.</a:t>
            </a:r>
          </a:p>
          <a:p>
            <a:endParaRPr lang="en-US" dirty="0"/>
          </a:p>
        </p:txBody>
      </p:sp>
      <p:graphicFrame>
        <p:nvGraphicFramePr>
          <p:cNvPr id="7" name="Object 6"/>
          <p:cNvGraphicFramePr>
            <a:graphicFrameLocks noChangeAspect="1"/>
          </p:cNvGraphicFramePr>
          <p:nvPr/>
        </p:nvGraphicFramePr>
        <p:xfrm>
          <a:off x="304799" y="914400"/>
          <a:ext cx="4183791" cy="5454237"/>
        </p:xfrm>
        <a:graphic>
          <a:graphicData uri="http://schemas.openxmlformats.org/presentationml/2006/ole">
            <p:oleObj spid="_x0000_s4098" name="Visio" r:id="rId3" imgW="4511040" imgH="5882420" progId="Visio.Drawing.11">
              <p:embed/>
            </p:oleObj>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dirty="0" smtClean="0"/>
              <a:t>KeyStone Drivers Structure</a:t>
            </a:r>
            <a:br>
              <a:rPr lang="en-US" sz="3600" b="1" dirty="0" smtClean="0"/>
            </a:br>
            <a:r>
              <a:rPr lang="en-US" sz="3600" b="1" dirty="0" smtClean="0"/>
              <a:t>Example - SRIO</a:t>
            </a:r>
            <a:endParaRPr lang="en-US" sz="3600" b="1" dirty="0"/>
          </a:p>
        </p:txBody>
      </p:sp>
      <p:graphicFrame>
        <p:nvGraphicFramePr>
          <p:cNvPr id="6" name="Object 5"/>
          <p:cNvGraphicFramePr>
            <a:graphicFrameLocks noChangeAspect="1"/>
          </p:cNvGraphicFramePr>
          <p:nvPr/>
        </p:nvGraphicFramePr>
        <p:xfrm>
          <a:off x="1186524" y="1818648"/>
          <a:ext cx="6722423" cy="4405939"/>
        </p:xfrm>
        <a:graphic>
          <a:graphicData uri="http://schemas.openxmlformats.org/presentationml/2006/ole">
            <p:oleObj spid="_x0000_s5122" name="Visio" r:id="rId3" imgW="5311073" imgH="3482116" progId="Visio.Drawing.11">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a:xfrm>
            <a:off x="6553200" y="6356350"/>
            <a:ext cx="2133600" cy="365125"/>
          </a:xfrm>
          <a:prstGeom prst="rect">
            <a:avLst/>
          </a:prstGeom>
          <a:noFill/>
        </p:spPr>
        <p:txBody>
          <a:bodyPr/>
          <a:lstStyle/>
          <a:p>
            <a:fld id="{016D914D-62B6-455B-A4C2-36E03A8FD93C}" type="slidenum">
              <a:rPr lang="en-US" smtClean="0"/>
              <a:pPr/>
              <a:t>68</a:t>
            </a:fld>
            <a:endParaRPr lang="en-US" smtClean="0"/>
          </a:p>
        </p:txBody>
      </p:sp>
      <p:sp>
        <p:nvSpPr>
          <p:cNvPr id="20483" name="Rectangle 2"/>
          <p:cNvSpPr>
            <a:spLocks noGrp="1" noChangeArrowheads="1"/>
          </p:cNvSpPr>
          <p:nvPr>
            <p:ph type="title"/>
          </p:nvPr>
        </p:nvSpPr>
        <p:spPr>
          <a:xfrm>
            <a:off x="304800" y="304800"/>
            <a:ext cx="8458200" cy="990600"/>
          </a:xfrm>
        </p:spPr>
        <p:txBody>
          <a:bodyPr>
            <a:normAutofit fontScale="90000"/>
          </a:bodyPr>
          <a:lstStyle/>
          <a:p>
            <a:r>
              <a:rPr lang="en-US" sz="3600" dirty="0" smtClean="0"/>
              <a:t>Linux Drivers</a:t>
            </a:r>
            <a:br>
              <a:rPr lang="en-US" sz="3600" dirty="0" smtClean="0"/>
            </a:br>
            <a:r>
              <a:rPr lang="en-US" sz="3100" dirty="0" smtClean="0"/>
              <a:t>mcsdk_03_00_00_09/linux-keystone/drivers</a:t>
            </a:r>
            <a:br>
              <a:rPr lang="en-US" sz="3100" dirty="0" smtClean="0"/>
            </a:br>
            <a:endParaRPr lang="en-US" sz="3100" dirty="0" smtClean="0"/>
          </a:p>
        </p:txBody>
      </p:sp>
      <p:sp>
        <p:nvSpPr>
          <p:cNvPr id="20484" name="Content Placeholder 1"/>
          <p:cNvSpPr>
            <a:spLocks noGrp="1"/>
          </p:cNvSpPr>
          <p:nvPr>
            <p:ph idx="1"/>
          </p:nvPr>
        </p:nvSpPr>
        <p:spPr>
          <a:xfrm>
            <a:off x="457200" y="1447800"/>
            <a:ext cx="8467725" cy="4800600"/>
          </a:xfrm>
        </p:spPr>
        <p:txBody>
          <a:bodyPr>
            <a:normAutofit/>
          </a:bodyPr>
          <a:lstStyle/>
          <a:p>
            <a:pPr>
              <a:buFont typeface="Wingdings" pitchFamily="2" charset="2"/>
              <a:buChar char="q"/>
            </a:pPr>
            <a:r>
              <a:rPr lang="en-US" sz="1800" dirty="0" smtClean="0"/>
              <a:t>GIC IRQ chip driver</a:t>
            </a:r>
          </a:p>
          <a:p>
            <a:pPr>
              <a:buFont typeface="Wingdings" pitchFamily="2" charset="2"/>
              <a:buChar char="q"/>
            </a:pPr>
            <a:r>
              <a:rPr lang="en-US" sz="1800" dirty="0" smtClean="0"/>
              <a:t>Keystone IPC IRQ chip driver</a:t>
            </a:r>
          </a:p>
          <a:p>
            <a:pPr>
              <a:buFont typeface="Wingdings" pitchFamily="2" charset="2"/>
              <a:buChar char="q"/>
            </a:pPr>
            <a:r>
              <a:rPr lang="en-US" sz="1800" dirty="0" smtClean="0"/>
              <a:t>AEMIF driver</a:t>
            </a:r>
          </a:p>
          <a:p>
            <a:pPr>
              <a:buFont typeface="Wingdings" pitchFamily="2" charset="2"/>
              <a:buChar char="q"/>
            </a:pPr>
            <a:r>
              <a:rPr lang="en-US" sz="1800" dirty="0" smtClean="0"/>
              <a:t>NAND driver</a:t>
            </a:r>
          </a:p>
          <a:p>
            <a:pPr>
              <a:buFont typeface="Wingdings" pitchFamily="2" charset="2"/>
              <a:buChar char="q"/>
            </a:pPr>
            <a:r>
              <a:rPr lang="en-US" sz="1800" dirty="0" smtClean="0"/>
              <a:t>SPI and SPI NOR flash drivers</a:t>
            </a:r>
          </a:p>
          <a:p>
            <a:pPr>
              <a:buFont typeface="Wingdings" pitchFamily="2" charset="2"/>
              <a:buChar char="q"/>
            </a:pPr>
            <a:r>
              <a:rPr lang="en-US" sz="1800" dirty="0" smtClean="0"/>
              <a:t>I2C and EEPROM drivers</a:t>
            </a:r>
          </a:p>
          <a:p>
            <a:pPr>
              <a:buFont typeface="Wingdings" pitchFamily="2" charset="2"/>
              <a:buChar char="q"/>
            </a:pPr>
            <a:r>
              <a:rPr lang="en-US" sz="1800" dirty="0" smtClean="0"/>
              <a:t>Keystone GPIO driver</a:t>
            </a:r>
          </a:p>
          <a:p>
            <a:pPr>
              <a:buFont typeface="Wingdings" pitchFamily="2" charset="2"/>
              <a:buChar char="q"/>
            </a:pPr>
            <a:r>
              <a:rPr lang="en-US" sz="1800" dirty="0" smtClean="0"/>
              <a:t>Keystone IPC GPIO driver</a:t>
            </a:r>
          </a:p>
          <a:p>
            <a:pPr>
              <a:buFont typeface="Wingdings" pitchFamily="2" charset="2"/>
              <a:buChar char="q"/>
            </a:pPr>
            <a:r>
              <a:rPr lang="en-US" sz="1800" dirty="0" smtClean="0"/>
              <a:t>Network driver (NetCP), PktDMA, Packet Accelerator</a:t>
            </a:r>
          </a:p>
          <a:p>
            <a:pPr>
              <a:buFont typeface="Wingdings" pitchFamily="2" charset="2"/>
              <a:buChar char="q"/>
            </a:pPr>
            <a:r>
              <a:rPr lang="en-US" sz="1800" dirty="0" smtClean="0"/>
              <a:t>SGMII driver</a:t>
            </a:r>
          </a:p>
          <a:p>
            <a:pPr>
              <a:buFont typeface="Wingdings" pitchFamily="2" charset="2"/>
              <a:buChar char="q"/>
            </a:pPr>
            <a:r>
              <a:rPr lang="en-US" sz="1800" dirty="0" smtClean="0"/>
              <a:t>QoS driver</a:t>
            </a:r>
          </a:p>
          <a:p>
            <a:pPr>
              <a:buFont typeface="Wingdings" pitchFamily="2" charset="2"/>
              <a:buChar char="q"/>
            </a:pPr>
            <a:r>
              <a:rPr lang="en-US" sz="1800" dirty="0" smtClean="0"/>
              <a:t>USB driver</a:t>
            </a:r>
          </a:p>
          <a:p>
            <a:pPr>
              <a:buFont typeface="Wingdings" pitchFamily="2" charset="2"/>
              <a:buChar char="q"/>
            </a:pPr>
            <a:r>
              <a:rPr lang="en-US" sz="1800" dirty="0" smtClean="0"/>
              <a:t>10Gig Ethernet driver (not validated due to test hardware)</a:t>
            </a:r>
          </a:p>
          <a:p>
            <a:pPr>
              <a:buFont typeface="Wingdings" pitchFamily="2" charset="2"/>
              <a:buChar char="q"/>
            </a:pPr>
            <a:r>
              <a:rPr lang="en-US" sz="1800" dirty="0" smtClean="0"/>
              <a:t>PCIe driver</a:t>
            </a:r>
          </a:p>
          <a:p>
            <a:pPr>
              <a:buFont typeface="Wingdings" pitchFamily="2" charset="2"/>
              <a:buChar char="q"/>
            </a:pPr>
            <a:endParaRPr lang="en-US" sz="2000" dirty="0" smtClean="0"/>
          </a:p>
          <a:p>
            <a:pPr>
              <a:buFontTx/>
              <a:buNone/>
            </a:pPr>
            <a:endParaRPr lang="en-US" sz="2000" dirty="0" smtClean="0"/>
          </a:p>
          <a:p>
            <a:pPr>
              <a:buFont typeface="Wingdings" pitchFamily="2" charset="2"/>
              <a:buChar char="q"/>
            </a:pPr>
            <a:endParaRPr lang="en-US" sz="2400"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lvl="0"/>
            <a:r>
              <a:rPr lang="en-US" sz="3600" b="1" dirty="0" smtClean="0"/>
              <a:t>ARM-DSP Inter-Processor Communications</a:t>
            </a:r>
            <a:endParaRPr lang="en-US" sz="3600" b="1" dirty="0"/>
          </a:p>
        </p:txBody>
      </p:sp>
      <p:sp>
        <p:nvSpPr>
          <p:cNvPr id="3" name="Content Placeholder 2"/>
          <p:cNvSpPr>
            <a:spLocks noGrp="1"/>
          </p:cNvSpPr>
          <p:nvPr>
            <p:ph idx="1"/>
          </p:nvPr>
        </p:nvSpPr>
        <p:spPr>
          <a:xfrm>
            <a:off x="457200" y="685800"/>
            <a:ext cx="8229600" cy="5867400"/>
          </a:xfrm>
        </p:spPr>
        <p:txBody>
          <a:bodyPr>
            <a:noAutofit/>
          </a:bodyPr>
          <a:lstStyle/>
          <a:p>
            <a:pPr lvl="0"/>
            <a:r>
              <a:rPr lang="en-US" sz="2800" dirty="0" smtClean="0"/>
              <a:t>KeyStone II Peripherals and Coprocessors</a:t>
            </a:r>
          </a:p>
          <a:p>
            <a:pPr lvl="0"/>
            <a:r>
              <a:rPr lang="en-US" sz="2800" dirty="0" smtClean="0"/>
              <a:t>Resource Management</a:t>
            </a:r>
          </a:p>
          <a:p>
            <a:pPr lvl="0"/>
            <a:r>
              <a:rPr lang="en-US" sz="2800" dirty="0" smtClean="0"/>
              <a:t>DSP CorePac CSL Layer</a:t>
            </a:r>
          </a:p>
          <a:p>
            <a:pPr lvl="0"/>
            <a:r>
              <a:rPr lang="en-US" sz="2800" dirty="0" smtClean="0"/>
              <a:t>DSP CorePac LLD Layer</a:t>
            </a:r>
          </a:p>
          <a:p>
            <a:pPr lvl="1"/>
            <a:r>
              <a:rPr lang="en-US" dirty="0" smtClean="0"/>
              <a:t>LLD Functions</a:t>
            </a:r>
          </a:p>
          <a:p>
            <a:pPr lvl="1"/>
            <a:r>
              <a:rPr lang="en-US" dirty="0" smtClean="0"/>
              <a:t>LLD Support in MCSDK 3.x</a:t>
            </a:r>
          </a:p>
          <a:p>
            <a:pPr lvl="1"/>
            <a:r>
              <a:rPr lang="en-US" dirty="0" smtClean="0"/>
              <a:t>LLD Usage</a:t>
            </a:r>
          </a:p>
          <a:p>
            <a:pPr lvl="1"/>
            <a:r>
              <a:rPr lang="en-US" dirty="0" smtClean="0"/>
              <a:t>NWAL</a:t>
            </a:r>
          </a:p>
          <a:p>
            <a:pPr lvl="0"/>
            <a:r>
              <a:rPr lang="en-US" sz="2800" dirty="0" smtClean="0"/>
              <a:t>ARM Kernel Drivers </a:t>
            </a:r>
          </a:p>
          <a:p>
            <a:pPr lvl="0"/>
            <a:r>
              <a:rPr lang="en-US" sz="2800" b="1" dirty="0" smtClean="0"/>
              <a:t>ARM-DSP Inter-Processor Communications</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t>Peripherals and Coprocessors (3/3)</a:t>
            </a:r>
            <a:endParaRPr lang="en-US" sz="4000" b="1" dirty="0"/>
          </a:p>
        </p:txBody>
      </p:sp>
      <p:sp>
        <p:nvSpPr>
          <p:cNvPr id="3" name="Content Placeholder 2"/>
          <p:cNvSpPr>
            <a:spLocks noGrp="1"/>
          </p:cNvSpPr>
          <p:nvPr>
            <p:ph idx="1"/>
          </p:nvPr>
        </p:nvSpPr>
        <p:spPr>
          <a:xfrm>
            <a:off x="381000" y="1143000"/>
            <a:ext cx="8229600" cy="4953000"/>
          </a:xfrm>
        </p:spPr>
        <p:txBody>
          <a:bodyPr>
            <a:normAutofit/>
          </a:bodyPr>
          <a:lstStyle/>
          <a:p>
            <a:r>
              <a:rPr lang="en-US" dirty="0" smtClean="0"/>
              <a:t>Coprocessors</a:t>
            </a:r>
          </a:p>
          <a:p>
            <a:pPr lvl="1"/>
            <a:r>
              <a:rPr lang="en-US" dirty="0" smtClean="0"/>
              <a:t>VCP</a:t>
            </a:r>
          </a:p>
          <a:p>
            <a:pPr lvl="1"/>
            <a:r>
              <a:rPr lang="en-US" dirty="0" smtClean="0"/>
              <a:t>TCPE</a:t>
            </a:r>
          </a:p>
          <a:p>
            <a:pPr lvl="1"/>
            <a:r>
              <a:rPr lang="en-US" dirty="0" smtClean="0"/>
              <a:t>TCPD</a:t>
            </a:r>
          </a:p>
          <a:p>
            <a:pPr lvl="1"/>
            <a:r>
              <a:rPr lang="en-US" dirty="0" smtClean="0"/>
              <a:t>FFTC</a:t>
            </a:r>
          </a:p>
          <a:p>
            <a:pPr lvl="1"/>
            <a:r>
              <a:rPr lang="en-US" dirty="0" smtClean="0"/>
              <a:t>BCP</a:t>
            </a:r>
          </a:p>
          <a:p>
            <a:pPr lvl="1"/>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User Space Libraries</a:t>
            </a:r>
            <a:endParaRPr lang="en-US" sz="3600" b="1" dirty="0"/>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smtClean="0"/>
              <a:t>Part of the MCSDK release</a:t>
            </a:r>
          </a:p>
          <a:p>
            <a:r>
              <a:rPr lang="en-US" sz="2800" dirty="0" smtClean="0"/>
              <a:t>Set of libraries:</a:t>
            </a:r>
          </a:p>
          <a:p>
            <a:pPr lvl="1"/>
            <a:r>
              <a:rPr lang="en-US" sz="2400" dirty="0" smtClean="0"/>
              <a:t>IPC: Communication between cores (ARM to DSP, between DSP, between devices)</a:t>
            </a:r>
          </a:p>
          <a:p>
            <a:pPr lvl="1"/>
            <a:r>
              <a:rPr lang="en-US" sz="2400" dirty="0" smtClean="0"/>
              <a:t>MSGCOM : An IPC mechanism to communicate between cores (either C66x or ARM)</a:t>
            </a:r>
          </a:p>
          <a:p>
            <a:pPr lvl="1"/>
            <a:r>
              <a:rPr lang="en-US" sz="2400" dirty="0" smtClean="0"/>
              <a:t>Ethernet Driver</a:t>
            </a:r>
          </a:p>
          <a:p>
            <a:endParaRPr 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838200"/>
          </a:xfrm>
        </p:spPr>
        <p:txBody>
          <a:bodyPr/>
          <a:lstStyle/>
          <a:p>
            <a:r>
              <a:rPr lang="en-US" b="1" dirty="0" smtClean="0"/>
              <a:t>IPC Scenarios</a:t>
            </a:r>
            <a:endParaRPr lang="en-US" b="1" dirty="0"/>
          </a:p>
        </p:txBody>
      </p:sp>
      <p:grpSp>
        <p:nvGrpSpPr>
          <p:cNvPr id="76" name="Group 75"/>
          <p:cNvGrpSpPr/>
          <p:nvPr/>
        </p:nvGrpSpPr>
        <p:grpSpPr>
          <a:xfrm>
            <a:off x="137300" y="864937"/>
            <a:ext cx="8854300" cy="5445018"/>
            <a:chOff x="137300" y="864937"/>
            <a:chExt cx="8854300" cy="5445018"/>
          </a:xfrm>
        </p:grpSpPr>
        <p:sp>
          <p:nvSpPr>
            <p:cNvPr id="51" name="Rectangle 50"/>
            <p:cNvSpPr/>
            <p:nvPr/>
          </p:nvSpPr>
          <p:spPr>
            <a:xfrm>
              <a:off x="160867" y="1752600"/>
              <a:ext cx="2895600" cy="18288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2" name="Rectangle 51"/>
            <p:cNvSpPr/>
            <p:nvPr/>
          </p:nvSpPr>
          <p:spPr>
            <a:xfrm>
              <a:off x="3238500" y="1752600"/>
              <a:ext cx="2895600" cy="18288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3" name="Rectangle 52"/>
            <p:cNvSpPr/>
            <p:nvPr/>
          </p:nvSpPr>
          <p:spPr>
            <a:xfrm>
              <a:off x="3238500" y="3581400"/>
              <a:ext cx="2895600" cy="1371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 name="Rectangle 3"/>
            <p:cNvSpPr/>
            <p:nvPr/>
          </p:nvSpPr>
          <p:spPr>
            <a:xfrm>
              <a:off x="152400" y="3581400"/>
              <a:ext cx="2895600" cy="1371600"/>
            </a:xfrm>
            <a:prstGeom prst="rect">
              <a:avLst/>
            </a:prstGeom>
            <a:solidFill>
              <a:schemeClr val="tx2">
                <a:lumMod val="20000"/>
                <a:lumOff val="8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 name="Rectangle 5"/>
            <p:cNvSpPr/>
            <p:nvPr/>
          </p:nvSpPr>
          <p:spPr>
            <a:xfrm>
              <a:off x="6324600" y="1752600"/>
              <a:ext cx="26670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7" name="TextBox 6"/>
            <p:cNvSpPr txBox="1"/>
            <p:nvPr/>
          </p:nvSpPr>
          <p:spPr>
            <a:xfrm>
              <a:off x="1219200" y="5029200"/>
              <a:ext cx="413896" cy="261610"/>
            </a:xfrm>
            <a:prstGeom prst="rect">
              <a:avLst/>
            </a:prstGeom>
            <a:noFill/>
          </p:spPr>
          <p:txBody>
            <a:bodyPr wrap="none" rtlCol="0">
              <a:spAutoFit/>
            </a:bodyPr>
            <a:lstStyle/>
            <a:p>
              <a:r>
                <a:rPr lang="en-US" sz="1100" b="1" dirty="0" smtClean="0"/>
                <a:t>A15</a:t>
              </a:r>
              <a:endParaRPr lang="en-US" sz="1100" b="1" dirty="0"/>
            </a:p>
          </p:txBody>
        </p:sp>
        <p:sp>
          <p:nvSpPr>
            <p:cNvPr id="8" name="TextBox 7"/>
            <p:cNvSpPr txBox="1"/>
            <p:nvPr/>
          </p:nvSpPr>
          <p:spPr>
            <a:xfrm>
              <a:off x="4419600" y="5029200"/>
              <a:ext cx="413896" cy="261610"/>
            </a:xfrm>
            <a:prstGeom prst="rect">
              <a:avLst/>
            </a:prstGeom>
            <a:noFill/>
          </p:spPr>
          <p:txBody>
            <a:bodyPr wrap="none" rtlCol="0">
              <a:spAutoFit/>
            </a:bodyPr>
            <a:lstStyle/>
            <a:p>
              <a:r>
                <a:rPr lang="en-US" sz="1100" b="1" dirty="0" smtClean="0"/>
                <a:t>A15</a:t>
              </a:r>
              <a:endParaRPr lang="en-US" sz="1100" b="1" dirty="0"/>
            </a:p>
          </p:txBody>
        </p:sp>
        <p:sp>
          <p:nvSpPr>
            <p:cNvPr id="9" name="TextBox 8"/>
            <p:cNvSpPr txBox="1"/>
            <p:nvPr/>
          </p:nvSpPr>
          <p:spPr>
            <a:xfrm>
              <a:off x="7516131" y="5029200"/>
              <a:ext cx="415498" cy="261610"/>
            </a:xfrm>
            <a:prstGeom prst="rect">
              <a:avLst/>
            </a:prstGeom>
            <a:noFill/>
          </p:spPr>
          <p:txBody>
            <a:bodyPr wrap="none" rtlCol="0">
              <a:spAutoFit/>
            </a:bodyPr>
            <a:lstStyle/>
            <a:p>
              <a:r>
                <a:rPr lang="en-US" sz="1100" b="1" dirty="0" smtClean="0"/>
                <a:t>DSP</a:t>
              </a:r>
              <a:endParaRPr lang="en-US" sz="1100" b="1" dirty="0"/>
            </a:p>
          </p:txBody>
        </p:sp>
        <p:cxnSp>
          <p:nvCxnSpPr>
            <p:cNvPr id="11" name="Straight Connector 10"/>
            <p:cNvCxnSpPr/>
            <p:nvPr/>
          </p:nvCxnSpPr>
          <p:spPr>
            <a:xfrm>
              <a:off x="152400" y="3581400"/>
              <a:ext cx="289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38500" y="35814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0" idx="3"/>
            </p:cNvCxnSpPr>
            <p:nvPr/>
          </p:nvCxnSpPr>
          <p:spPr>
            <a:xfrm flipV="1">
              <a:off x="1534431" y="4374922"/>
              <a:ext cx="2828476" cy="191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38998" y="2133600"/>
              <a:ext cx="762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IPC 3.x</a:t>
              </a:r>
            </a:p>
            <a:p>
              <a:pPr algn="ctr"/>
              <a:r>
                <a:rPr lang="en-US" sz="1100" dirty="0" smtClean="0">
                  <a:solidFill>
                    <a:schemeClr val="tx1"/>
                  </a:solidFill>
                </a:rPr>
                <a:t>msgQ</a:t>
              </a:r>
              <a:endParaRPr lang="en-US" sz="1100" dirty="0">
                <a:solidFill>
                  <a:schemeClr val="tx1"/>
                </a:solidFill>
              </a:endParaRPr>
            </a:p>
          </p:txBody>
        </p:sp>
        <p:sp>
          <p:nvSpPr>
            <p:cNvPr id="20" name="Rectangle 19"/>
            <p:cNvSpPr/>
            <p:nvPr/>
          </p:nvSpPr>
          <p:spPr>
            <a:xfrm>
              <a:off x="5360068" y="2133600"/>
              <a:ext cx="762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IPC 3.x</a:t>
              </a:r>
            </a:p>
            <a:p>
              <a:pPr algn="ctr"/>
              <a:r>
                <a:rPr lang="en-US" sz="1100" dirty="0" smtClean="0">
                  <a:solidFill>
                    <a:schemeClr val="tx1"/>
                  </a:solidFill>
                </a:rPr>
                <a:t>msgQ</a:t>
              </a:r>
              <a:endParaRPr lang="en-US" sz="1100" dirty="0">
                <a:solidFill>
                  <a:schemeClr val="tx1"/>
                </a:solidFill>
              </a:endParaRPr>
            </a:p>
          </p:txBody>
        </p:sp>
        <p:sp>
          <p:nvSpPr>
            <p:cNvPr id="21" name="Rectangle 20"/>
            <p:cNvSpPr/>
            <p:nvPr/>
          </p:nvSpPr>
          <p:spPr>
            <a:xfrm>
              <a:off x="8085221" y="2120900"/>
              <a:ext cx="762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IPC 3.x</a:t>
              </a:r>
            </a:p>
            <a:p>
              <a:pPr algn="ctr"/>
              <a:r>
                <a:rPr lang="en-US" sz="1100" dirty="0">
                  <a:solidFill>
                    <a:schemeClr val="tx1"/>
                  </a:solidFill>
                </a:rPr>
                <a:t>msgQ</a:t>
              </a:r>
            </a:p>
          </p:txBody>
        </p:sp>
        <p:cxnSp>
          <p:nvCxnSpPr>
            <p:cNvPr id="27" name="Straight Connector 26"/>
            <p:cNvCxnSpPr/>
            <p:nvPr/>
          </p:nvCxnSpPr>
          <p:spPr>
            <a:xfrm>
              <a:off x="5829300" y="2438400"/>
              <a:ext cx="0" cy="1277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2"/>
              <a:endCxn id="75" idx="0"/>
            </p:cNvCxnSpPr>
            <p:nvPr/>
          </p:nvCxnSpPr>
          <p:spPr>
            <a:xfrm>
              <a:off x="8466221" y="2425700"/>
              <a:ext cx="8021" cy="1308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7000" y="3850105"/>
              <a:ext cx="5486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28600" y="21336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PKT I/O</a:t>
              </a:r>
              <a:endParaRPr lang="en-US" sz="1100" dirty="0">
                <a:solidFill>
                  <a:schemeClr val="tx1"/>
                </a:solidFill>
              </a:endParaRPr>
            </a:p>
          </p:txBody>
        </p:sp>
        <p:sp>
          <p:nvSpPr>
            <p:cNvPr id="38" name="Rectangle 37"/>
            <p:cNvSpPr/>
            <p:nvPr/>
          </p:nvSpPr>
          <p:spPr>
            <a:xfrm>
              <a:off x="3352800" y="21336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PKT I/O</a:t>
              </a:r>
            </a:p>
          </p:txBody>
        </p:sp>
        <p:sp>
          <p:nvSpPr>
            <p:cNvPr id="39" name="Rectangle 38"/>
            <p:cNvSpPr/>
            <p:nvPr/>
          </p:nvSpPr>
          <p:spPr>
            <a:xfrm>
              <a:off x="6477000" y="21336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MSGCOM</a:t>
              </a:r>
              <a:endParaRPr lang="en-US" sz="1100" dirty="0">
                <a:solidFill>
                  <a:schemeClr val="tx1"/>
                </a:solidFill>
              </a:endParaRPr>
            </a:p>
          </p:txBody>
        </p:sp>
        <p:cxnSp>
          <p:nvCxnSpPr>
            <p:cNvPr id="40" name="Straight Connector 39"/>
            <p:cNvCxnSpPr/>
            <p:nvPr/>
          </p:nvCxnSpPr>
          <p:spPr>
            <a:xfrm>
              <a:off x="3238500" y="3581400"/>
              <a:ext cx="2895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8600" y="29718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QMLLD</a:t>
              </a:r>
              <a:endParaRPr lang="en-US" sz="1100" b="1" dirty="0">
                <a:solidFill>
                  <a:schemeClr val="tx1"/>
                </a:solidFill>
              </a:endParaRPr>
            </a:p>
          </p:txBody>
        </p:sp>
        <p:sp>
          <p:nvSpPr>
            <p:cNvPr id="43" name="Rectangle 42"/>
            <p:cNvSpPr/>
            <p:nvPr/>
          </p:nvSpPr>
          <p:spPr>
            <a:xfrm>
              <a:off x="6553200" y="3035299"/>
              <a:ext cx="609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QMLLD</a:t>
              </a:r>
              <a:endParaRPr lang="en-US" sz="1100" b="1" dirty="0">
                <a:solidFill>
                  <a:schemeClr val="tx1"/>
                </a:solidFill>
              </a:endParaRPr>
            </a:p>
          </p:txBody>
        </p:sp>
        <p:cxnSp>
          <p:nvCxnSpPr>
            <p:cNvPr id="44" name="Straight Connector 43"/>
            <p:cNvCxnSpPr/>
            <p:nvPr/>
          </p:nvCxnSpPr>
          <p:spPr>
            <a:xfrm>
              <a:off x="556836" y="2451100"/>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62923" y="3111500"/>
              <a:ext cx="258036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2" idx="0"/>
            </p:cNvCxnSpPr>
            <p:nvPr/>
          </p:nvCxnSpPr>
          <p:spPr>
            <a:xfrm>
              <a:off x="3740303" y="2438400"/>
              <a:ext cx="7789" cy="594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858000" y="2474383"/>
              <a:ext cx="0" cy="55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14400" y="34290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Socket</a:t>
              </a:r>
              <a:endParaRPr lang="en-US" sz="1100" b="1" dirty="0">
                <a:solidFill>
                  <a:schemeClr val="tx1"/>
                </a:solidFill>
              </a:endParaRPr>
            </a:p>
          </p:txBody>
        </p:sp>
        <p:sp>
          <p:nvSpPr>
            <p:cNvPr id="60" name="Rectangle 59"/>
            <p:cNvSpPr/>
            <p:nvPr/>
          </p:nvSpPr>
          <p:spPr>
            <a:xfrm>
              <a:off x="4267200" y="34290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Socket</a:t>
              </a:r>
              <a:endParaRPr lang="en-US" sz="1100" b="1" dirty="0">
                <a:solidFill>
                  <a:schemeClr val="tx1"/>
                </a:solidFill>
              </a:endParaRPr>
            </a:p>
          </p:txBody>
        </p:sp>
        <p:sp>
          <p:nvSpPr>
            <p:cNvPr id="68" name="Rectangle 67"/>
            <p:cNvSpPr/>
            <p:nvPr/>
          </p:nvSpPr>
          <p:spPr>
            <a:xfrm>
              <a:off x="4362906" y="5863952"/>
              <a:ext cx="1051062"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IPC Deliverables</a:t>
              </a:r>
              <a:endParaRPr lang="en-US" sz="1100" b="1" dirty="0">
                <a:solidFill>
                  <a:schemeClr val="tx1"/>
                </a:solidFill>
              </a:endParaRPr>
            </a:p>
          </p:txBody>
        </p:sp>
        <p:sp>
          <p:nvSpPr>
            <p:cNvPr id="69" name="Rectangle 68"/>
            <p:cNvSpPr/>
            <p:nvPr/>
          </p:nvSpPr>
          <p:spPr>
            <a:xfrm>
              <a:off x="1834867" y="5863952"/>
              <a:ext cx="1113802"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Transport Net Lib</a:t>
              </a:r>
              <a:endParaRPr lang="en-US" sz="1100" b="1" dirty="0">
                <a:solidFill>
                  <a:schemeClr val="tx1"/>
                </a:solidFill>
              </a:endParaRPr>
            </a:p>
          </p:txBody>
        </p:sp>
        <p:sp>
          <p:nvSpPr>
            <p:cNvPr id="72" name="Rounded Rectangle 71"/>
            <p:cNvSpPr/>
            <p:nvPr/>
          </p:nvSpPr>
          <p:spPr>
            <a:xfrm>
              <a:off x="2291885" y="914400"/>
              <a:ext cx="727110" cy="59756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Control </a:t>
              </a:r>
            </a:p>
            <a:p>
              <a:pPr algn="ctr"/>
              <a:r>
                <a:rPr lang="en-US" sz="1100" b="1" dirty="0" smtClean="0">
                  <a:solidFill>
                    <a:schemeClr val="tx1"/>
                  </a:solidFill>
                </a:rPr>
                <a:t>Path</a:t>
              </a:r>
              <a:endParaRPr lang="en-US" sz="1100" b="1" dirty="0">
                <a:solidFill>
                  <a:schemeClr val="tx1"/>
                </a:solidFill>
              </a:endParaRPr>
            </a:p>
          </p:txBody>
        </p:sp>
        <p:cxnSp>
          <p:nvCxnSpPr>
            <p:cNvPr id="74" name="Straight Connector 73"/>
            <p:cNvCxnSpPr/>
            <p:nvPr/>
          </p:nvCxnSpPr>
          <p:spPr>
            <a:xfrm flipH="1">
              <a:off x="1158100" y="1511968"/>
              <a:ext cx="16042" cy="1887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rot="10800000" flipV="1">
              <a:off x="990600" y="4321962"/>
              <a:ext cx="497569" cy="1424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vEth</a:t>
              </a:r>
              <a:endParaRPr lang="en-US" sz="1100" b="1" dirty="0">
                <a:solidFill>
                  <a:schemeClr val="tx1"/>
                </a:solidFill>
              </a:endParaRPr>
            </a:p>
          </p:txBody>
        </p:sp>
        <p:sp>
          <p:nvSpPr>
            <p:cNvPr id="70" name="Rectangle 69"/>
            <p:cNvSpPr/>
            <p:nvPr/>
          </p:nvSpPr>
          <p:spPr>
            <a:xfrm>
              <a:off x="2438400" y="37338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VirtIO</a:t>
              </a:r>
              <a:endParaRPr lang="en-US" sz="1100" b="1" dirty="0">
                <a:solidFill>
                  <a:schemeClr val="tx1"/>
                </a:solidFill>
              </a:endParaRPr>
            </a:p>
          </p:txBody>
        </p:sp>
        <p:sp>
          <p:nvSpPr>
            <p:cNvPr id="75" name="Rectangle 74"/>
            <p:cNvSpPr/>
            <p:nvPr/>
          </p:nvSpPr>
          <p:spPr>
            <a:xfrm>
              <a:off x="8169442" y="3733799"/>
              <a:ext cx="609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VirtIO</a:t>
              </a:r>
              <a:endParaRPr lang="en-US" sz="1100" b="1" dirty="0">
                <a:solidFill>
                  <a:schemeClr val="tx1"/>
                </a:solidFill>
              </a:endParaRPr>
            </a:p>
          </p:txBody>
        </p:sp>
        <p:sp>
          <p:nvSpPr>
            <p:cNvPr id="77" name="Rectangle 76"/>
            <p:cNvSpPr/>
            <p:nvPr/>
          </p:nvSpPr>
          <p:spPr>
            <a:xfrm>
              <a:off x="5524500" y="3735805"/>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VirtIO</a:t>
              </a:r>
              <a:endParaRPr lang="en-US" sz="1100" b="1" dirty="0">
                <a:solidFill>
                  <a:schemeClr val="tx1"/>
                </a:solidFill>
              </a:endParaRPr>
            </a:p>
          </p:txBody>
        </p:sp>
        <p:sp>
          <p:nvSpPr>
            <p:cNvPr id="80" name="Rectangle 79"/>
            <p:cNvSpPr/>
            <p:nvPr/>
          </p:nvSpPr>
          <p:spPr>
            <a:xfrm rot="10800000" flipV="1">
              <a:off x="4362907" y="4303682"/>
              <a:ext cx="497569" cy="1424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vEth</a:t>
              </a:r>
              <a:endParaRPr lang="en-US" sz="1100" b="1" dirty="0">
                <a:solidFill>
                  <a:schemeClr val="tx1"/>
                </a:solidFill>
              </a:endParaRPr>
            </a:p>
          </p:txBody>
        </p:sp>
        <p:sp>
          <p:nvSpPr>
            <p:cNvPr id="81" name="Rectangle 80"/>
            <p:cNvSpPr/>
            <p:nvPr/>
          </p:nvSpPr>
          <p:spPr>
            <a:xfrm>
              <a:off x="3060427" y="5872865"/>
              <a:ext cx="1130573"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PDK Deliverables</a:t>
              </a:r>
              <a:endParaRPr lang="en-US" sz="1100" b="1" dirty="0">
                <a:solidFill>
                  <a:schemeClr val="tx1"/>
                </a:solidFill>
              </a:endParaRPr>
            </a:p>
          </p:txBody>
        </p:sp>
        <p:cxnSp>
          <p:nvCxnSpPr>
            <p:cNvPr id="91" name="Straight Connector 90"/>
            <p:cNvCxnSpPr/>
            <p:nvPr/>
          </p:nvCxnSpPr>
          <p:spPr>
            <a:xfrm>
              <a:off x="6539025" y="58674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539025" y="6096000"/>
              <a:ext cx="533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224824" y="6032956"/>
              <a:ext cx="825867" cy="276999"/>
            </a:xfrm>
            <a:prstGeom prst="rect">
              <a:avLst/>
            </a:prstGeom>
            <a:noFill/>
          </p:spPr>
          <p:txBody>
            <a:bodyPr wrap="none" rtlCol="0">
              <a:spAutoFit/>
            </a:bodyPr>
            <a:lstStyle/>
            <a:p>
              <a:r>
                <a:rPr lang="en-US" sz="1200" b="1" dirty="0" smtClean="0"/>
                <a:t>Data Flow</a:t>
              </a:r>
              <a:endParaRPr lang="en-US" sz="1200" b="1" dirty="0"/>
            </a:p>
          </p:txBody>
        </p:sp>
        <p:sp>
          <p:nvSpPr>
            <p:cNvPr id="94" name="TextBox 93"/>
            <p:cNvSpPr txBox="1"/>
            <p:nvPr/>
          </p:nvSpPr>
          <p:spPr>
            <a:xfrm>
              <a:off x="7148625" y="5728156"/>
              <a:ext cx="984565" cy="276999"/>
            </a:xfrm>
            <a:prstGeom prst="rect">
              <a:avLst/>
            </a:prstGeom>
            <a:noFill/>
          </p:spPr>
          <p:txBody>
            <a:bodyPr wrap="none" rtlCol="0">
              <a:spAutoFit/>
            </a:bodyPr>
            <a:lstStyle/>
            <a:p>
              <a:r>
                <a:rPr lang="en-US" sz="1200" b="1" dirty="0" smtClean="0"/>
                <a:t>API Bindings</a:t>
              </a:r>
              <a:endParaRPr lang="en-US" sz="1200" b="1" dirty="0"/>
            </a:p>
          </p:txBody>
        </p:sp>
        <p:sp>
          <p:nvSpPr>
            <p:cNvPr id="96" name="Rectangle 95"/>
            <p:cNvSpPr/>
            <p:nvPr/>
          </p:nvSpPr>
          <p:spPr>
            <a:xfrm>
              <a:off x="228600" y="47244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Eth</a:t>
              </a:r>
              <a:endParaRPr lang="en-US" sz="1100" b="1" dirty="0">
                <a:solidFill>
                  <a:schemeClr val="tx1"/>
                </a:solidFill>
              </a:endParaRPr>
            </a:p>
          </p:txBody>
        </p:sp>
        <p:cxnSp>
          <p:nvCxnSpPr>
            <p:cNvPr id="97" name="Straight Connector 96"/>
            <p:cNvCxnSpPr>
              <a:stCxn id="41" idx="2"/>
              <a:endCxn id="96" idx="0"/>
            </p:cNvCxnSpPr>
            <p:nvPr/>
          </p:nvCxnSpPr>
          <p:spPr>
            <a:xfrm>
              <a:off x="533400" y="3200400"/>
              <a:ext cx="0" cy="1524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1295400" y="2146300"/>
              <a:ext cx="762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MSGCOM</a:t>
              </a:r>
              <a:endParaRPr lang="en-US" sz="1100" dirty="0">
                <a:solidFill>
                  <a:schemeClr val="tx1"/>
                </a:solidFill>
              </a:endParaRPr>
            </a:p>
          </p:txBody>
        </p:sp>
        <p:sp>
          <p:nvSpPr>
            <p:cNvPr id="105" name="Rectangle 104"/>
            <p:cNvSpPr/>
            <p:nvPr/>
          </p:nvSpPr>
          <p:spPr>
            <a:xfrm>
              <a:off x="2438400" y="4572000"/>
              <a:ext cx="609600" cy="228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UDMA</a:t>
              </a:r>
              <a:endParaRPr lang="en-US" sz="1100" b="1" dirty="0">
                <a:solidFill>
                  <a:schemeClr val="tx1"/>
                </a:solidFill>
              </a:endParaRPr>
            </a:p>
          </p:txBody>
        </p:sp>
        <p:sp>
          <p:nvSpPr>
            <p:cNvPr id="113" name="Rounded Rectangle 112"/>
            <p:cNvSpPr/>
            <p:nvPr/>
          </p:nvSpPr>
          <p:spPr>
            <a:xfrm>
              <a:off x="137300" y="914400"/>
              <a:ext cx="777100"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Data Plane</a:t>
              </a:r>
            </a:p>
            <a:p>
              <a:pPr algn="ctr"/>
              <a:r>
                <a:rPr lang="en-US" sz="1100" b="1" dirty="0" smtClean="0">
                  <a:solidFill>
                    <a:schemeClr val="tx1"/>
                  </a:solidFill>
                </a:rPr>
                <a:t>Fast Path</a:t>
              </a:r>
              <a:endParaRPr lang="en-US" sz="1100" b="1" dirty="0">
                <a:solidFill>
                  <a:schemeClr val="tx1"/>
                </a:solidFill>
              </a:endParaRPr>
            </a:p>
          </p:txBody>
        </p:sp>
        <p:cxnSp>
          <p:nvCxnSpPr>
            <p:cNvPr id="114" name="Straight Connector 113"/>
            <p:cNvCxnSpPr/>
            <p:nvPr/>
          </p:nvCxnSpPr>
          <p:spPr>
            <a:xfrm>
              <a:off x="533400" y="1556084"/>
              <a:ext cx="0" cy="564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50937" y="4648200"/>
              <a:ext cx="3823105" cy="186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43" idx="2"/>
            </p:cNvCxnSpPr>
            <p:nvPr/>
          </p:nvCxnSpPr>
          <p:spPr>
            <a:xfrm>
              <a:off x="6858000" y="3263899"/>
              <a:ext cx="16042" cy="14224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672861" y="1511968"/>
              <a:ext cx="4734"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76400" y="2463020"/>
              <a:ext cx="0" cy="2223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05" idx="1"/>
            </p:cNvCxnSpPr>
            <p:nvPr/>
          </p:nvCxnSpPr>
          <p:spPr>
            <a:xfrm>
              <a:off x="1677595" y="4686300"/>
              <a:ext cx="7608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158100" y="3662279"/>
              <a:ext cx="0" cy="659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599132" y="3662279"/>
              <a:ext cx="0" cy="659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517283" y="5880556"/>
              <a:ext cx="1130573" cy="304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Linux/Kernel</a:t>
              </a:r>
              <a:endParaRPr lang="en-US" sz="1100" b="1" dirty="0">
                <a:solidFill>
                  <a:schemeClr val="tx1"/>
                </a:solidFill>
              </a:endParaRPr>
            </a:p>
          </p:txBody>
        </p:sp>
        <p:cxnSp>
          <p:nvCxnSpPr>
            <p:cNvPr id="147" name="Straight Connector 146"/>
            <p:cNvCxnSpPr/>
            <p:nvPr/>
          </p:nvCxnSpPr>
          <p:spPr>
            <a:xfrm>
              <a:off x="2683042" y="2425691"/>
              <a:ext cx="0" cy="1302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72" idx="2"/>
            </p:cNvCxnSpPr>
            <p:nvPr/>
          </p:nvCxnSpPr>
          <p:spPr>
            <a:xfrm>
              <a:off x="2655440" y="1511968"/>
              <a:ext cx="0"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990600" y="914400"/>
              <a:ext cx="982731"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Data Plane</a:t>
              </a:r>
            </a:p>
            <a:p>
              <a:pPr algn="ctr"/>
              <a:r>
                <a:rPr lang="en-US" sz="1100" b="1" dirty="0" smtClean="0">
                  <a:solidFill>
                    <a:schemeClr val="tx1"/>
                  </a:solidFill>
                </a:rPr>
                <a:t>Non Fast Path</a:t>
              </a:r>
              <a:endParaRPr lang="en-US" sz="1100" b="1" dirty="0">
                <a:solidFill>
                  <a:schemeClr val="tx1"/>
                </a:solidFill>
              </a:endParaRPr>
            </a:p>
          </p:txBody>
        </p:sp>
        <p:sp>
          <p:nvSpPr>
            <p:cNvPr id="159" name="Rounded Rectangle 158"/>
            <p:cNvSpPr/>
            <p:nvPr/>
          </p:nvSpPr>
          <p:spPr>
            <a:xfrm>
              <a:off x="5465745" y="914400"/>
              <a:ext cx="727110" cy="59756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Control </a:t>
              </a:r>
            </a:p>
            <a:p>
              <a:pPr algn="ctr"/>
              <a:r>
                <a:rPr lang="en-US" sz="1100" b="1" dirty="0" smtClean="0">
                  <a:solidFill>
                    <a:schemeClr val="tx1"/>
                  </a:solidFill>
                </a:rPr>
                <a:t>Path</a:t>
              </a:r>
              <a:endParaRPr lang="en-US" sz="1100" b="1" dirty="0">
                <a:solidFill>
                  <a:schemeClr val="tx1"/>
                </a:solidFill>
              </a:endParaRPr>
            </a:p>
          </p:txBody>
        </p:sp>
        <p:sp>
          <p:nvSpPr>
            <p:cNvPr id="160" name="Rounded Rectangle 159"/>
            <p:cNvSpPr/>
            <p:nvPr/>
          </p:nvSpPr>
          <p:spPr>
            <a:xfrm>
              <a:off x="3318710" y="892342"/>
              <a:ext cx="777100"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Data Plane</a:t>
              </a:r>
            </a:p>
            <a:p>
              <a:pPr algn="ctr"/>
              <a:r>
                <a:rPr lang="en-US" sz="1100" b="1" dirty="0" smtClean="0">
                  <a:solidFill>
                    <a:schemeClr val="tx1"/>
                  </a:solidFill>
                </a:rPr>
                <a:t>Fast Path</a:t>
              </a:r>
              <a:endParaRPr lang="en-US" sz="1100" b="1" dirty="0">
                <a:solidFill>
                  <a:schemeClr val="tx1"/>
                </a:solidFill>
              </a:endParaRPr>
            </a:p>
          </p:txBody>
        </p:sp>
        <p:cxnSp>
          <p:nvCxnSpPr>
            <p:cNvPr id="161" name="Straight Connector 160"/>
            <p:cNvCxnSpPr/>
            <p:nvPr/>
          </p:nvCxnSpPr>
          <p:spPr>
            <a:xfrm>
              <a:off x="3707260" y="1556084"/>
              <a:ext cx="0" cy="5648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9" idx="2"/>
            </p:cNvCxnSpPr>
            <p:nvPr/>
          </p:nvCxnSpPr>
          <p:spPr>
            <a:xfrm>
              <a:off x="5829300" y="1511968"/>
              <a:ext cx="0"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ounded Rectangle 162"/>
            <p:cNvSpPr/>
            <p:nvPr/>
          </p:nvSpPr>
          <p:spPr>
            <a:xfrm>
              <a:off x="8084016" y="864937"/>
              <a:ext cx="727110" cy="59756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Control </a:t>
              </a:r>
            </a:p>
            <a:p>
              <a:pPr algn="ctr"/>
              <a:r>
                <a:rPr lang="en-US" sz="1100" b="1" dirty="0" smtClean="0">
                  <a:solidFill>
                    <a:schemeClr val="tx1"/>
                  </a:solidFill>
                </a:rPr>
                <a:t>Path</a:t>
              </a:r>
              <a:endParaRPr lang="en-US" sz="1100" b="1" dirty="0">
                <a:solidFill>
                  <a:schemeClr val="tx1"/>
                </a:solidFill>
              </a:endParaRPr>
            </a:p>
          </p:txBody>
        </p:sp>
        <p:cxnSp>
          <p:nvCxnSpPr>
            <p:cNvPr id="164" name="Straight Connector 163"/>
            <p:cNvCxnSpPr/>
            <p:nvPr/>
          </p:nvCxnSpPr>
          <p:spPr>
            <a:xfrm flipH="1">
              <a:off x="6874042" y="1486568"/>
              <a:ext cx="4734"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63" idx="2"/>
            </p:cNvCxnSpPr>
            <p:nvPr/>
          </p:nvCxnSpPr>
          <p:spPr>
            <a:xfrm>
              <a:off x="8447571" y="1462505"/>
              <a:ext cx="0" cy="634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ounded Rectangle 165"/>
            <p:cNvSpPr/>
            <p:nvPr/>
          </p:nvSpPr>
          <p:spPr>
            <a:xfrm>
              <a:off x="6477000" y="870284"/>
              <a:ext cx="881412" cy="641684"/>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Data Plane</a:t>
              </a:r>
            </a:p>
            <a:p>
              <a:pPr algn="ctr"/>
              <a:r>
                <a:rPr lang="en-US" sz="1100" b="1" dirty="0" smtClean="0">
                  <a:solidFill>
                    <a:schemeClr val="tx1"/>
                  </a:solidFill>
                </a:rPr>
                <a:t>Non Fast Path</a:t>
              </a:r>
              <a:endParaRPr lang="en-US" sz="1100" b="1" dirty="0">
                <a:solidFill>
                  <a:schemeClr val="tx1"/>
                </a:solidFill>
              </a:endParaRPr>
            </a:p>
          </p:txBody>
        </p:sp>
        <p:sp>
          <p:nvSpPr>
            <p:cNvPr id="167" name="Rectangle 166"/>
            <p:cNvSpPr/>
            <p:nvPr/>
          </p:nvSpPr>
          <p:spPr>
            <a:xfrm>
              <a:off x="525850" y="5531078"/>
              <a:ext cx="1082817" cy="304800"/>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User Space</a:t>
              </a:r>
            </a:p>
          </p:txBody>
        </p:sp>
        <p:sp>
          <p:nvSpPr>
            <p:cNvPr id="168" name="Rectangle 167"/>
            <p:cNvSpPr/>
            <p:nvPr/>
          </p:nvSpPr>
          <p:spPr>
            <a:xfrm>
              <a:off x="3435503" y="4724399"/>
              <a:ext cx="609600" cy="22859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Eth</a:t>
              </a:r>
              <a:endParaRPr lang="en-US" sz="1100" b="1" dirty="0">
                <a:solidFill>
                  <a:schemeClr val="tx1"/>
                </a:solidFill>
              </a:endParaRPr>
            </a:p>
          </p:txBody>
        </p:sp>
        <p:cxnSp>
          <p:nvCxnSpPr>
            <p:cNvPr id="169" name="Straight Connector 168"/>
            <p:cNvCxnSpPr>
              <a:stCxn id="42" idx="2"/>
              <a:endCxn id="168" idx="0"/>
            </p:cNvCxnSpPr>
            <p:nvPr/>
          </p:nvCxnSpPr>
          <p:spPr>
            <a:xfrm flipH="1">
              <a:off x="3740303" y="3261783"/>
              <a:ext cx="7789" cy="14626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43292" y="3033183"/>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QMLLD</a:t>
              </a:r>
              <a:endParaRPr lang="en-US" sz="1100" b="1" dirty="0">
                <a:solidFill>
                  <a:schemeClr val="tx1"/>
                </a:solidFill>
              </a:endParaRPr>
            </a:p>
          </p:txBody>
        </p:sp>
      </p:grpSp>
    </p:spTree>
    <p:extLst>
      <p:ext uri="{BB962C8B-B14F-4D97-AF65-F5344CB8AC3E}">
        <p14:creationId xmlns:p14="http://schemas.microsoft.com/office/powerpoint/2010/main" xmlns="" val="32157120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b="1"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6146" name="Visio" r:id="rId4" imgW="8282816" imgH="3482232" progId="Visio.Drawing.11">
              <p:embed/>
            </p:oleObj>
          </a:graphicData>
        </a:graphic>
      </p:graphicFrame>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b="1"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b="1"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b="1"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MsgCom Library</a:t>
            </a:r>
            <a:endParaRPr lang="en-US" sz="3600" dirty="0"/>
          </a:p>
        </p:txBody>
      </p:sp>
      <p:sp>
        <p:nvSpPr>
          <p:cNvPr id="3" name="Content Placeholder 2"/>
          <p:cNvSpPr>
            <a:spLocks noGrp="1"/>
          </p:cNvSpPr>
          <p:nvPr>
            <p:ph idx="1"/>
          </p:nvPr>
        </p:nvSpPr>
        <p:spPr>
          <a:xfrm>
            <a:off x="304800" y="1143000"/>
            <a:ext cx="8229600" cy="5257800"/>
          </a:xfrm>
        </p:spPr>
        <p:txBody>
          <a:bodyPr/>
          <a:lstStyle/>
          <a:p>
            <a:r>
              <a:rPr lang="en-US" dirty="0" smtClean="0"/>
              <a:t>Purpose: To exchange messages between a reader and writer.</a:t>
            </a:r>
          </a:p>
          <a:p>
            <a:r>
              <a:rPr lang="en-US" dirty="0" smtClean="0"/>
              <a:t>Read/write applications can reside:</a:t>
            </a:r>
          </a:p>
          <a:p>
            <a:pPr lvl="1"/>
            <a:r>
              <a:rPr lang="en-US" dirty="0" smtClean="0"/>
              <a:t>On the same DSP core</a:t>
            </a:r>
          </a:p>
          <a:p>
            <a:pPr lvl="1"/>
            <a:r>
              <a:rPr lang="en-US" dirty="0" smtClean="0"/>
              <a:t>On different DSP cores</a:t>
            </a:r>
          </a:p>
          <a:p>
            <a:pPr lvl="1"/>
            <a:r>
              <a:rPr lang="en-US" dirty="0" smtClean="0"/>
              <a:t>On both the ARM and DSP core</a:t>
            </a:r>
          </a:p>
          <a:p>
            <a:r>
              <a:rPr lang="en-US" dirty="0" smtClean="0"/>
              <a:t>Channel and Interrupt-based communication:</a:t>
            </a:r>
          </a:p>
          <a:p>
            <a:pPr lvl="1"/>
            <a:r>
              <a:rPr lang="en-US" dirty="0" smtClean="0"/>
              <a:t>Channel is defined by the reader (message destination) side</a:t>
            </a:r>
          </a:p>
          <a:p>
            <a:pPr lvl="1"/>
            <a:r>
              <a:rPr lang="en-US" dirty="0" smtClean="0"/>
              <a:t>Supports multiple writers (message sources)</a:t>
            </a:r>
          </a:p>
          <a:p>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Channel Types</a:t>
            </a:r>
            <a:endParaRPr lang="en-US" sz="3600" dirty="0"/>
          </a:p>
        </p:txBody>
      </p:sp>
      <p:sp>
        <p:nvSpPr>
          <p:cNvPr id="3" name="Content Placeholder 2"/>
          <p:cNvSpPr>
            <a:spLocks noGrp="1"/>
          </p:cNvSpPr>
          <p:nvPr>
            <p:ph idx="1"/>
          </p:nvPr>
        </p:nvSpPr>
        <p:spPr>
          <a:xfrm>
            <a:off x="304800" y="1143000"/>
            <a:ext cx="8229600" cy="5334000"/>
          </a:xfrm>
        </p:spPr>
        <p:txBody>
          <a:bodyPr/>
          <a:lstStyle/>
          <a:p>
            <a:r>
              <a:rPr lang="en-US" sz="2600" dirty="0" smtClean="0"/>
              <a:t>Simple Queue Channels: Messages are placed directly into a destination hardware queue that is associated with a reader. </a:t>
            </a:r>
          </a:p>
          <a:p>
            <a:r>
              <a:rPr lang="en-US" sz="2600" dirty="0" smtClean="0"/>
              <a:t>Virtual Channels: Multiple virtual channels are associated with the same hardware queue.</a:t>
            </a:r>
          </a:p>
          <a:p>
            <a:r>
              <a:rPr lang="en-US" sz="2600" dirty="0" smtClean="0"/>
              <a:t>Queue DMA Channels: Messages are copied using infrastructure PKTDMA between the writer and the reader.</a:t>
            </a:r>
          </a:p>
          <a:p>
            <a:r>
              <a:rPr lang="en-US" sz="2600" dirty="0" smtClean="0"/>
              <a:t>Proxy Queue Channels – Indirect channels work over BSD sockets; Enable communications between writer and reader that are not connected to the same Navigator.</a:t>
            </a:r>
            <a:endParaRPr lang="en-US" sz="2600"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Interrupt Types</a:t>
            </a:r>
            <a:endParaRPr lang="en-US" sz="3600" dirty="0"/>
          </a:p>
        </p:txBody>
      </p:sp>
      <p:sp>
        <p:nvSpPr>
          <p:cNvPr id="3" name="Content Placeholder 2"/>
          <p:cNvSpPr>
            <a:spLocks noGrp="1"/>
          </p:cNvSpPr>
          <p:nvPr>
            <p:ph idx="1"/>
          </p:nvPr>
        </p:nvSpPr>
        <p:spPr>
          <a:xfrm>
            <a:off x="304800" y="1143000"/>
            <a:ext cx="8229600" cy="5181600"/>
          </a:xfrm>
        </p:spPr>
        <p:txBody>
          <a:bodyPr/>
          <a:lstStyle/>
          <a:p>
            <a:r>
              <a:rPr lang="en-US" sz="2800" dirty="0" smtClean="0"/>
              <a:t>No interrupt: Reader polls until a message arrives.</a:t>
            </a:r>
          </a:p>
          <a:p>
            <a:r>
              <a:rPr lang="en-US" sz="2800" dirty="0" smtClean="0"/>
              <a:t>Direct Interrupt: Low-delay system; Special queues must be used.</a:t>
            </a:r>
          </a:p>
          <a:p>
            <a:r>
              <a:rPr lang="en-US" sz="2800" dirty="0" smtClean="0"/>
              <a:t>Accumulated Interrupts: Special queues are used;  Reader receives an interrupt when the number of messages crosses a defined threshold.</a:t>
            </a:r>
            <a:endParaRPr lang="en-US" sz="28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and Non-Blocking</a:t>
            </a:r>
            <a:endParaRPr lang="en-US" dirty="0"/>
          </a:p>
        </p:txBody>
      </p:sp>
      <p:sp>
        <p:nvSpPr>
          <p:cNvPr id="3" name="Content Placeholder 2"/>
          <p:cNvSpPr>
            <a:spLocks noGrp="1"/>
          </p:cNvSpPr>
          <p:nvPr>
            <p:ph idx="1"/>
          </p:nvPr>
        </p:nvSpPr>
        <p:spPr>
          <a:xfrm>
            <a:off x="333375" y="1185862"/>
            <a:ext cx="8467725" cy="5099051"/>
          </a:xfrm>
        </p:spPr>
        <p:txBody>
          <a:bodyPr>
            <a:normAutofit/>
          </a:bodyPr>
          <a:lstStyle/>
          <a:p>
            <a:r>
              <a:rPr lang="en-US" dirty="0" smtClean="0"/>
              <a:t>Blocking: The Reader can be blocked until message is available.</a:t>
            </a:r>
          </a:p>
          <a:p>
            <a:r>
              <a:rPr lang="en-US" dirty="0" smtClean="0"/>
              <a:t>Non-blocking: The Reader polls for a message.  If there is no message, it continues execution.</a:t>
            </a:r>
          </a:p>
        </p:txBody>
      </p:sp>
    </p:spTree>
    <p:extLst>
      <p:ext uri="{BB962C8B-B14F-4D97-AF65-F5344CB8AC3E}">
        <p14:creationId xmlns:p14="http://schemas.microsoft.com/office/powerpoint/2010/main" xmlns="" val="323443452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normAutofit/>
          </a:bodyPr>
          <a:lstStyle/>
          <a:p>
            <a:r>
              <a:rPr lang="en-US" dirty="0" smtClean="0"/>
              <a:t>How to share resources between different cores?</a:t>
            </a:r>
          </a:p>
          <a:p>
            <a:pPr lvl="1"/>
            <a:r>
              <a:rPr lang="en-US" dirty="0" smtClean="0"/>
              <a:t>Protect resources from conflict usage</a:t>
            </a:r>
          </a:p>
          <a:p>
            <a:pPr lvl="1"/>
            <a:r>
              <a:rPr lang="en-US" dirty="0" smtClean="0"/>
              <a:t>ARM runs Linux, C66x runs BIOS</a:t>
            </a:r>
          </a:p>
          <a:p>
            <a:pPr lvl="1"/>
            <a:r>
              <a:rPr lang="en-US" dirty="0" smtClean="0">
                <a:solidFill>
                  <a:srgbClr val="FF0000"/>
                </a:solidFill>
              </a:rPr>
              <a:t>Solution: Resource Management</a:t>
            </a:r>
            <a:endParaRPr lang="en-US" dirty="0" smtClean="0"/>
          </a:p>
          <a:p>
            <a:r>
              <a:rPr lang="en-US" dirty="0" smtClean="0"/>
              <a:t>How to use these peripherals and IP?</a:t>
            </a:r>
          </a:p>
          <a:p>
            <a:pPr lvl="1"/>
            <a:r>
              <a:rPr lang="en-US" dirty="0" smtClean="0"/>
              <a:t>Configuration</a:t>
            </a:r>
          </a:p>
          <a:p>
            <a:pPr lvl="1"/>
            <a:r>
              <a:rPr lang="en-US" dirty="0" smtClean="0"/>
              <a:t>Run-time usage</a:t>
            </a:r>
          </a:p>
          <a:p>
            <a:pPr lvl="1"/>
            <a:r>
              <a:rPr lang="en-US" dirty="0" smtClean="0">
                <a:solidFill>
                  <a:srgbClr val="FF0000"/>
                </a:solidFill>
              </a:rPr>
              <a:t>Solution: Chip Support Library (CSL) and Low Level Drivers (LLD) on DSP, LINUX drivers on the ARM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1: Generic Channel Communication</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86995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86995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88417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The Navigator does it – magic!</a:t>
            </a:r>
          </a:p>
          <a:p>
            <a:pPr marL="228600" indent="-228600" fontAlgn="base">
              <a:spcBef>
                <a:spcPct val="0"/>
              </a:spcBef>
              <a:spcAft>
                <a:spcPct val="0"/>
              </a:spcAft>
              <a:buAutoNum type="arabicPeriod"/>
            </a:pPr>
            <a:r>
              <a:rPr lang="en-US" sz="1400" dirty="0" smtClean="0">
                <a:solidFill>
                  <a:srgbClr val="000000"/>
                </a:solidFill>
                <a:latin typeface="+mj-lt"/>
              </a:rPr>
              <a:t>When the Reader calls “get,” it receives the message.</a:t>
            </a:r>
          </a:p>
          <a:p>
            <a:pPr marL="228600" indent="-228600" fontAlgn="base">
              <a:spcBef>
                <a:spcPct val="0"/>
              </a:spcBef>
              <a:spcAft>
                <a:spcPct val="0"/>
              </a:spcAft>
              <a:buAutoNum type="arabicPeriod"/>
            </a:pPr>
            <a:r>
              <a:rPr lang="en-US" sz="1400" dirty="0" smtClean="0">
                <a:solidFill>
                  <a:srgbClr val="000000"/>
                </a:solidFill>
                <a:latin typeface="+mj-lt"/>
              </a:rPr>
              <a:t>The Reader must “free” the message after it is done reading.</a:t>
            </a:r>
            <a:endParaRPr lang="en-US" sz="1400" dirty="0">
              <a:solidFill>
                <a:srgbClr val="000000"/>
              </a:solidFill>
              <a:latin typeface="+mj-lt"/>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normAutofit fontScale="90000"/>
          </a:bodyPr>
          <a:lstStyle/>
          <a:p>
            <a:r>
              <a:rPr lang="en-US" sz="3200" b="1" dirty="0" smtClean="0"/>
              <a:t>Case 2: Low-Latency Channel Communication</a:t>
            </a:r>
            <a:br>
              <a:rPr lang="en-US" sz="3200" b="1" dirty="0" smtClean="0"/>
            </a:br>
            <a:r>
              <a:rPr lang="en-US" sz="3200" b="1" dirty="0" smtClean="0"/>
              <a:t>Single and Virtual Channel</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Writer does a “put” to the buffer. The Navigator generates an interrupt . The ISR posts the semaphore to the correct channel.</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The Reader starts processing the message.</a:t>
            </a:r>
          </a:p>
          <a:p>
            <a:pPr marL="228600" indent="-228600"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14400" y="28575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14400" y="27051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3: Reduce Context Switching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1815882"/>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buAutoNum type="arabicPeriod"/>
            </a:pPr>
            <a:r>
              <a:rPr lang="en-US" sz="1400" dirty="0" smtClean="0">
                <a:solidFill>
                  <a:srgbClr val="000000"/>
                </a:solidFill>
                <a:latin typeface="+mj-lt"/>
              </a:rPr>
              <a:t>When Writer has information to write, it looks for the channel (find).</a:t>
            </a:r>
          </a:p>
          <a:p>
            <a:pPr marL="228600" indent="-228600">
              <a:buAutoNum type="arabicPeriod"/>
            </a:pPr>
            <a:r>
              <a:rPr lang="en-US" sz="1400" dirty="0" smtClean="0">
                <a:solidFill>
                  <a:srgbClr val="000000"/>
                </a:solidFill>
                <a:latin typeface="+mj-lt"/>
              </a:rPr>
              <a:t>Writer asks for buffer and writes the message into the buffer.</a:t>
            </a:r>
          </a:p>
          <a:p>
            <a:pPr marL="228600" indent="-228600" fontAlgn="base">
              <a:spcBef>
                <a:spcPct val="0"/>
              </a:spcBef>
              <a:spcAft>
                <a:spcPct val="0"/>
              </a:spcAft>
              <a:buAutoNum type="arabicPeriod"/>
            </a:pPr>
            <a:r>
              <a:rPr lang="en-US" sz="1400" dirty="0" smtClean="0">
                <a:solidFill>
                  <a:srgbClr val="000000"/>
                </a:solidFill>
                <a:latin typeface="+mj-lt"/>
              </a:rPr>
              <a:t>The writer put the buffer. The Navigator adds the message to an accumulator queue.</a:t>
            </a:r>
          </a:p>
          <a:p>
            <a:pPr marL="228600" indent="-228600" fontAlgn="base">
              <a:spcBef>
                <a:spcPct val="0"/>
              </a:spcBef>
              <a:spcAft>
                <a:spcPct val="0"/>
              </a:spcAft>
              <a:buAutoNum type="arabicPeriod"/>
            </a:pPr>
            <a:r>
              <a:rPr lang="en-US" sz="1400" dirty="0" smtClean="0">
                <a:solidFill>
                  <a:srgbClr val="000000"/>
                </a:solidFill>
                <a:latin typeface="+mj-lt"/>
              </a:rPr>
              <a:t>When the number of messages reaches a water mark, or after a pre-defined time out, the accumulator sends an interrupt to the core.</a:t>
            </a:r>
          </a:p>
          <a:p>
            <a:pPr marL="228600" indent="-228600"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14400" y="2746058"/>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4765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200" b="1" dirty="0" smtClean="0"/>
              <a:t>Case 4: Generic Channel Communication</a:t>
            </a:r>
            <a:br>
              <a:rPr lang="en-US" sz="32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1938992"/>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ahead of time with a given name (e.g., MyCh5).</a:t>
            </a:r>
          </a:p>
          <a:p>
            <a:pPr marL="228600" indent="-228600">
              <a:buAutoNum type="arabicPeriod"/>
            </a:pPr>
            <a:r>
              <a:rPr lang="en-US" sz="1200" dirty="0" smtClean="0">
                <a:solidFill>
                  <a:srgbClr val="000000"/>
                </a:solidFill>
                <a:latin typeface="+mn-lt"/>
              </a:rPr>
              <a:t>When the Writer has information to write, it looks for the channel (find). The kernel is aware of the user space handle.</a:t>
            </a:r>
          </a:p>
          <a:p>
            <a:pPr marL="228600" indent="-228600">
              <a:buAutoNum type="arabicPeriod"/>
            </a:pPr>
            <a:r>
              <a:rPr lang="en-US" sz="1200" dirty="0" smtClean="0">
                <a:solidFill>
                  <a:srgbClr val="000000"/>
                </a:solidFill>
                <a:latin typeface="+mn-lt"/>
              </a:rPr>
              <a:t>Writer asks for a buffer. The kernel dedicates a descriptor to the channel and provides the Writer with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Writer does a “put” to the buffer. The kernel pushes the descriptor into the right queue. The Navigator does a loopback (copies the descriptor data) and frees the Kernel queue. The Navigator loads the data into another descriptor and sends it to the appropriate core.</a:t>
            </a:r>
          </a:p>
          <a:p>
            <a:pPr marL="228600" indent="-228600">
              <a:buAutoNum type="arabicPeriod"/>
            </a:pPr>
            <a:r>
              <a:rPr lang="en-US" sz="1200" dirty="0" smtClean="0">
                <a:solidFill>
                  <a:srgbClr val="000000"/>
                </a:solidFill>
                <a:latin typeface="+mn-lt"/>
              </a:rPr>
              <a:t>When the Reader calls “get,” it receives the message.</a:t>
            </a:r>
          </a:p>
          <a:p>
            <a:pPr marL="228600" indent="-228600">
              <a:buAutoNum type="arabicPeriod"/>
            </a:pPr>
            <a:r>
              <a:rPr lang="en-US" sz="1200" dirty="0" smtClean="0">
                <a:solidFill>
                  <a:srgbClr val="000000"/>
                </a:solidFill>
                <a:latin typeface="+mn-lt"/>
              </a:rPr>
              <a:t>The 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1717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200" b="1" dirty="0" smtClean="0"/>
              <a:t>Case 5: Low-Latency Channel Communication</a:t>
            </a:r>
            <a:br>
              <a:rPr lang="en-US" sz="32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82544" y="3741042"/>
            <a:ext cx="6934200" cy="2492990"/>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based on a pending queue. The channel is created ahead of time with a given name (e.g., MyCh6).</a:t>
            </a:r>
          </a:p>
          <a:p>
            <a:pPr marL="228600" indent="-228600">
              <a:buAutoNum type="arabicPeriod"/>
            </a:pPr>
            <a:r>
              <a:rPr lang="en-US" sz="1200" dirty="0" smtClean="0">
                <a:solidFill>
                  <a:srgbClr val="000000"/>
                </a:solidFill>
                <a:latin typeface="+mn-lt"/>
              </a:rPr>
              <a:t>Reader waits for the message by pending on a (software) semaphore.</a:t>
            </a:r>
          </a:p>
          <a:p>
            <a:pPr marL="228600" indent="-228600">
              <a:buAutoNum type="arabicPeriod"/>
            </a:pPr>
            <a:r>
              <a:rPr lang="en-US" sz="1200" dirty="0" smtClean="0">
                <a:solidFill>
                  <a:srgbClr val="000000"/>
                </a:solidFill>
                <a:latin typeface="+mn-lt"/>
              </a:rPr>
              <a:t>When Writer has information to write, it looks for the channel (find). The kernel space is aware of the handle.</a:t>
            </a:r>
          </a:p>
          <a:p>
            <a:pPr marL="228600" indent="-228600">
              <a:buAutoNum type="arabicPeriod"/>
            </a:pPr>
            <a:r>
              <a:rPr lang="en-US" sz="1200" dirty="0" smtClean="0">
                <a:solidFill>
                  <a:srgbClr val="000000"/>
                </a:solidFill>
                <a:latin typeface="+mn-lt"/>
              </a:rPr>
              <a:t>Writer asks for buffer. The kernel dedicates a descriptor to the channel and provides the Writer with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Writer does a “put” to the buffer. The kernel pushes the descriptor into the right queue. The Navigator does a loopback (copies the descriptor data) and frees the Kernel queue. The Navigator loads the data into another descriptor, moves it to the right queue, and generates an interrupt. The ISR posts the semaphore to the correct channel</a:t>
            </a:r>
          </a:p>
          <a:p>
            <a:pPr marL="228600" indent="-228600">
              <a:buAutoNum type="arabicPeriod"/>
            </a:pPr>
            <a:r>
              <a:rPr lang="en-US" sz="1200" dirty="0" smtClean="0">
                <a:solidFill>
                  <a:srgbClr val="000000"/>
                </a:solidFill>
                <a:latin typeface="+mn-lt"/>
              </a:rPr>
              <a:t>Reader starts processing the message.</a:t>
            </a:r>
          </a:p>
          <a:p>
            <a:pPr marL="228600" indent="-228600">
              <a:buAutoNum type="arabicPeriod"/>
            </a:pPr>
            <a:r>
              <a:rPr lang="en-US" sz="12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MyCh6</a:t>
            </a: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2479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200" b="1" dirty="0" smtClean="0"/>
              <a:t>Case 6: Reduce Context Switching </a:t>
            </a:r>
            <a:br>
              <a:rPr lang="en-US" sz="32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771900"/>
            <a:ext cx="6934200" cy="2308324"/>
          </a:xfrm>
          <a:prstGeom prst="rect">
            <a:avLst/>
          </a:prstGeom>
          <a:noFill/>
          <a:ln w="9525">
            <a:noFill/>
            <a:miter lim="800000"/>
            <a:headEnd/>
            <a:tailEnd/>
          </a:ln>
        </p:spPr>
        <p:txBody>
          <a:bodyPr wrap="square">
            <a:spAutoFit/>
          </a:bodyPr>
          <a:lstStyle/>
          <a:p>
            <a:pPr marL="228600" indent="-228600">
              <a:buAutoNum type="arabicPeriod"/>
            </a:pPr>
            <a:r>
              <a:rPr lang="en-US" sz="1200" dirty="0" smtClean="0">
                <a:solidFill>
                  <a:srgbClr val="000000"/>
                </a:solidFill>
                <a:latin typeface="+mn-lt"/>
              </a:rPr>
              <a:t>Reader creates a channel based on one of the accumulator queues. The channel is created ahead of time with a given name (e.g., MyCh7). </a:t>
            </a:r>
          </a:p>
          <a:p>
            <a:pPr marL="228600" indent="-228600">
              <a:buAutoNum type="arabicPeriod"/>
            </a:pPr>
            <a:r>
              <a:rPr lang="en-US" sz="1200" dirty="0" smtClean="0">
                <a:solidFill>
                  <a:srgbClr val="000000"/>
                </a:solidFill>
                <a:latin typeface="+mn-lt"/>
              </a:rPr>
              <a:t>When Writer has information to write, it looks for the channel (find). The Kernel space is aware of the handle.</a:t>
            </a:r>
          </a:p>
          <a:p>
            <a:pPr marL="228600" indent="-228600">
              <a:buAutoNum type="arabicPeriod"/>
            </a:pPr>
            <a:r>
              <a:rPr lang="en-US" sz="1200" dirty="0" smtClean="0">
                <a:solidFill>
                  <a:srgbClr val="000000"/>
                </a:solidFill>
                <a:latin typeface="+mn-lt"/>
              </a:rPr>
              <a:t>The Writer asks for a buffer. The kernel dedicates a descriptor to the channel and gives the Write a pointer to a buffer that is associated with the descriptor. The Writer writes the message into the buffer. </a:t>
            </a:r>
          </a:p>
          <a:p>
            <a:pPr marL="228600" indent="-228600">
              <a:buAutoNum type="arabicPeriod"/>
            </a:pPr>
            <a:r>
              <a:rPr lang="en-US" sz="1200" dirty="0" smtClean="0">
                <a:solidFill>
                  <a:srgbClr val="000000"/>
                </a:solidFill>
                <a:latin typeface="+mn-lt"/>
              </a:rPr>
              <a:t>The Writer puts the buffer. The Kernel pushes the descriptor into the right queue. The Navigator does a loopback (copies the descriptor data) and frees the Kernel queue. Then the Navigator loads the data into another descriptor. Then the Navigator adds the message to an accumulator queue.</a:t>
            </a:r>
          </a:p>
          <a:p>
            <a:pPr marL="228600" indent="-228600" fontAlgn="base">
              <a:spcBef>
                <a:spcPct val="0"/>
              </a:spcBef>
              <a:spcAft>
                <a:spcPct val="0"/>
              </a:spcAft>
              <a:buAutoNum type="arabicPeriod"/>
            </a:pPr>
            <a:r>
              <a:rPr lang="en-US" sz="1200" dirty="0" smtClean="0">
                <a:solidFill>
                  <a:srgbClr val="000000"/>
                </a:solidFill>
                <a:latin typeface="+mn-lt"/>
              </a:rPr>
              <a:t>When the number of messages reaches a watermark, or after a pre-defined time out, the accumulator sends an interrupt to the core.</a:t>
            </a:r>
          </a:p>
          <a:p>
            <a:pPr marL="228600" indent="-228600" fontAlgn="base">
              <a:spcBef>
                <a:spcPct val="0"/>
              </a:spcBef>
              <a:spcAft>
                <a:spcPct val="0"/>
              </a:spcAft>
              <a:buAutoNum type="arabicPeriod"/>
            </a:pPr>
            <a:r>
              <a:rPr lang="en-US" sz="12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Code Example</a:t>
            </a:r>
            <a:endParaRPr lang="en-US" sz="3600" dirty="0"/>
          </a:p>
        </p:txBody>
      </p:sp>
      <p:sp>
        <p:nvSpPr>
          <p:cNvPr id="5" name="Content Placeholder 2"/>
          <p:cNvSpPr txBox="1">
            <a:spLocks/>
          </p:cNvSpPr>
          <p:nvPr/>
        </p:nvSpPr>
        <p:spPr bwMode="auto">
          <a:xfrm>
            <a:off x="381000" y="1676400"/>
            <a:ext cx="8123730" cy="3276600"/>
          </a:xfrm>
          <a:prstGeom prst="rect">
            <a:avLst/>
          </a:prstGeom>
          <a:solidFill>
            <a:schemeClr val="bg1">
              <a:lumMod val="85000"/>
            </a:schemeClr>
          </a:solidFill>
          <a:ln w="9525" algn="ctr">
            <a:solidFill>
              <a:schemeClr val="dk1">
                <a:shade val="95000"/>
                <a:satMod val="105000"/>
              </a:schemeClr>
            </a:solidFill>
            <a:miter lim="800000"/>
            <a:headEnd/>
            <a:tailEnd/>
          </a:ln>
        </p:spPr>
        <p:txBody>
          <a:bodyPr vert="horz" wrap="square" lIns="91440" tIns="0" rIns="91440" bIns="0" numCol="1" anchor="ctr" anchorCtr="0" compatLnSpc="1">
            <a:prstTxWarp prst="textNoShape">
              <a:avLst/>
            </a:prstTxWarp>
            <a:normAutofit fontScale="62500" lnSpcReduction="20000"/>
          </a:bodyPr>
          <a:lstStyle/>
          <a:p>
            <a:pPr marL="227013" indent="-227013" eaLnBrk="0" fontAlgn="base" hangingPunct="0">
              <a:spcBef>
                <a:spcPct val="65000"/>
              </a:spcBef>
              <a:spcAft>
                <a:spcPct val="0"/>
              </a:spcAft>
              <a:defRPr/>
            </a:pPr>
            <a:r>
              <a:rPr lang="en-US" sz="2000" b="1" u="sng" kern="0" dirty="0">
                <a:solidFill>
                  <a:srgbClr val="000000"/>
                </a:solidFill>
              </a:rPr>
              <a:t>Reader</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Create</a:t>
            </a:r>
            <a:r>
              <a:rPr lang="en-US" kern="0" dirty="0">
                <a:solidFill>
                  <a:srgbClr val="000000"/>
                </a:solidFill>
                <a:latin typeface="Calibri" pitchFamily="34" charset="0"/>
              </a:rPr>
              <a:t>(“MyChannel”, ChannelType, struct *ChannelConfig); </a:t>
            </a:r>
            <a:r>
              <a:rPr lang="en-US" kern="0" dirty="0">
                <a:solidFill>
                  <a:srgbClr val="00B050"/>
                </a:solidFill>
                <a:latin typeface="Calibri" pitchFamily="34" charset="0"/>
              </a:rPr>
              <a:t>// Reader specifies what channel it wants to create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 For each message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FF0000"/>
                </a:solidFill>
                <a:latin typeface="Calibri" pitchFamily="34" charset="0"/>
              </a:rPr>
              <a:t>Get</a:t>
            </a:r>
            <a:r>
              <a:rPr lang="en-US" kern="0" dirty="0">
                <a:solidFill>
                  <a:srgbClr val="000000"/>
                </a:solidFill>
                <a:latin typeface="Calibri" pitchFamily="34" charset="0"/>
              </a:rPr>
              <a:t>(hCh, &amp;msg) </a:t>
            </a:r>
            <a:r>
              <a:rPr lang="en-US" kern="0" dirty="0">
                <a:solidFill>
                  <a:srgbClr val="00B050"/>
                </a:solidFill>
                <a:latin typeface="Calibri" pitchFamily="34" charset="0"/>
              </a:rPr>
              <a:t>// Either Blocking or Non-blocking call,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00B0F0"/>
                </a:solidFill>
                <a:latin typeface="Calibri" pitchFamily="34" charset="0"/>
              </a:rPr>
              <a:t>pktLibFreeMsg(</a:t>
            </a:r>
            <a:r>
              <a:rPr lang="en-US" kern="0" dirty="0">
                <a:solidFill>
                  <a:srgbClr val="000000"/>
                </a:solidFill>
                <a:latin typeface="Calibri" pitchFamily="34" charset="0"/>
              </a:rPr>
              <a:t>msg);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Delete</a:t>
            </a:r>
            <a:r>
              <a:rPr lang="en-US" kern="0" dirty="0">
                <a:solidFill>
                  <a:srgbClr val="000000"/>
                </a:solidFill>
                <a:latin typeface="Calibri" pitchFamily="34" charset="0"/>
              </a:rPr>
              <a:t>(hCh);</a:t>
            </a:r>
          </a:p>
          <a:p>
            <a:pPr marL="227013" indent="-227013" eaLnBrk="0" fontAlgn="base" hangingPunct="0">
              <a:spcBef>
                <a:spcPct val="65000"/>
              </a:spcBef>
              <a:spcAft>
                <a:spcPct val="0"/>
              </a:spcAft>
              <a:defRPr/>
            </a:pPr>
            <a:r>
              <a:rPr lang="en-US" sz="2000" b="1" u="sng" kern="0" dirty="0">
                <a:solidFill>
                  <a:srgbClr val="000000"/>
                </a:solidFill>
              </a:rPr>
              <a:t>Writer</a:t>
            </a:r>
            <a:r>
              <a:rPr lang="en-US" sz="2000" kern="0" dirty="0">
                <a:solidFill>
                  <a:srgbClr val="000000"/>
                </a:solidFill>
              </a:rPr>
              <a:t>:</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hHeap = </a:t>
            </a:r>
            <a:r>
              <a:rPr lang="en-US" b="1" kern="0" dirty="0">
                <a:solidFill>
                  <a:srgbClr val="00B0F0"/>
                </a:solidFill>
                <a:latin typeface="Calibri" pitchFamily="34" charset="0"/>
              </a:rPr>
              <a:t>pktLibCreateHeap</a:t>
            </a:r>
            <a:r>
              <a:rPr lang="en-US" kern="0" dirty="0">
                <a:solidFill>
                  <a:srgbClr val="000000"/>
                </a:solidFill>
                <a:latin typeface="Calibri" pitchFamily="34" charset="0"/>
              </a:rPr>
              <a:t>(“MyHeap); </a:t>
            </a:r>
            <a:r>
              <a:rPr lang="en-US" kern="0" dirty="0">
                <a:solidFill>
                  <a:srgbClr val="00B050"/>
                </a:solidFill>
                <a:latin typeface="Calibri" pitchFamily="34" charset="0"/>
              </a:rPr>
              <a:t>// Not part of IPC API, the way  writer allocates the message can be application specific</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Find</a:t>
            </a:r>
            <a:r>
              <a:rPr lang="en-US" kern="0" dirty="0">
                <a:solidFill>
                  <a:srgbClr val="000000"/>
                </a:solidFill>
                <a:latin typeface="Calibri" pitchFamily="34" charset="0"/>
              </a:rPr>
              <a:t>(“MyChannel”);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//For each message</a:t>
            </a: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 </a:t>
            </a:r>
            <a:r>
              <a:rPr lang="en-US" kern="0" dirty="0">
                <a:solidFill>
                  <a:srgbClr val="00B050"/>
                </a:solidFill>
                <a:latin typeface="Calibri" pitchFamily="34" charset="0"/>
              </a:rPr>
              <a:t>// Note: if Copy=PacketDMA, msg is freed my Tx DMA.</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a:t>
            </a:r>
          </a:p>
        </p:txBody>
      </p:sp>
    </p:spTree>
    <p:extLst>
      <p:ext uri="{BB962C8B-B14F-4D97-AF65-F5344CB8AC3E}">
        <p14:creationId xmlns:p14="http://schemas.microsoft.com/office/powerpoint/2010/main" xmlns="" val="4198832403"/>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Resource Management</a:t>
            </a:r>
          </a:p>
        </p:txBody>
      </p:sp>
      <p:sp>
        <p:nvSpPr>
          <p:cNvPr id="3" name="Content Placeholder 2"/>
          <p:cNvSpPr>
            <a:spLocks noGrp="1"/>
          </p:cNvSpPr>
          <p:nvPr>
            <p:ph idx="1"/>
          </p:nvPr>
        </p:nvSpPr>
        <p:spPr>
          <a:xfrm>
            <a:off x="457200" y="792675"/>
            <a:ext cx="8229600" cy="5406242"/>
          </a:xfrm>
        </p:spPr>
        <p:txBody>
          <a:bodyPr>
            <a:noAutofit/>
          </a:bodyPr>
          <a:lstStyle/>
          <a:p>
            <a:pPr lvl="0"/>
            <a:r>
              <a:rPr lang="en-US" sz="2800" dirty="0" smtClean="0"/>
              <a:t>KeyStone II Peripherals and Coprocessors</a:t>
            </a:r>
          </a:p>
          <a:p>
            <a:pPr lvl="0"/>
            <a:r>
              <a:rPr lang="en-US" sz="2800" b="1" dirty="0" smtClean="0"/>
              <a:t>Resource Management</a:t>
            </a:r>
          </a:p>
          <a:p>
            <a:pPr lvl="0"/>
            <a:r>
              <a:rPr lang="en-US" sz="2800" dirty="0" smtClean="0"/>
              <a:t>DSP CorePac CSL Layer</a:t>
            </a:r>
          </a:p>
          <a:p>
            <a:pPr lvl="0"/>
            <a:r>
              <a:rPr lang="en-US" sz="2800" dirty="0" smtClean="0"/>
              <a:t>DSP CorePac LLD Layer</a:t>
            </a:r>
          </a:p>
          <a:p>
            <a:pPr lvl="1"/>
            <a:r>
              <a:rPr lang="en-US" dirty="0" smtClean="0"/>
              <a:t>LLD Functions</a:t>
            </a:r>
          </a:p>
          <a:p>
            <a:pPr lvl="1"/>
            <a:r>
              <a:rPr lang="en-US" dirty="0" smtClean="0"/>
              <a:t>LLD Support in MCSDK 3.x</a:t>
            </a:r>
          </a:p>
          <a:p>
            <a:pPr lvl="1"/>
            <a:r>
              <a:rPr lang="en-US" dirty="0" smtClean="0"/>
              <a:t>LLD Usage</a:t>
            </a:r>
          </a:p>
          <a:p>
            <a:pPr lvl="1"/>
            <a:r>
              <a:rPr lang="en-US" dirty="0" smtClean="0"/>
              <a:t>NWAL</a:t>
            </a:r>
          </a:p>
          <a:p>
            <a:pPr lvl="0"/>
            <a:r>
              <a:rPr lang="en-US" sz="2800" dirty="0" smtClean="0"/>
              <a:t>ARM Kernel Drivers </a:t>
            </a:r>
          </a:p>
          <a:p>
            <a:pPr lvl="0"/>
            <a:r>
              <a:rPr lang="en-US" sz="2800" dirty="0" smtClean="0"/>
              <a:t>ARM-DSP Inter-Processor Communications</a:t>
            </a:r>
            <a:endParaRPr 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 xmlns:p14="http://schemas.microsoft.com/office/powerpoint/2010/main" val="17599771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2"/>
  <p:tag name="ARTICULATE_PLAYLIST_ID" val="-1"/>
  <p:tag name="ARTICULATE_LOCK_SLIDE" val="0"/>
  <p:tag name="ARTICULATE_SLIDE_GUID" val="07960e40-759b-4659-a27e-243490fe21ed"/>
  <p:tag name="ARTICULATE_SLIDE_NAV" val="20"/>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5110</TotalTime>
  <Words>5637</Words>
  <Application>Microsoft Office PowerPoint</Application>
  <PresentationFormat>On-screen Show (4:3)</PresentationFormat>
  <Paragraphs>1056</Paragraphs>
  <Slides>92</Slides>
  <Notes>12</Notes>
  <HiddenSlides>16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94" baseType="lpstr">
      <vt:lpstr>77_KeyStoneOLT</vt:lpstr>
      <vt:lpstr>Visio</vt:lpstr>
      <vt:lpstr>KeyStone Peripherals Usage</vt:lpstr>
      <vt:lpstr>Agenda</vt:lpstr>
      <vt:lpstr>KeyStone II Peripherals and Coprocessors</vt:lpstr>
      <vt:lpstr>KeyStone I Device Architecture</vt:lpstr>
      <vt:lpstr>Peripherals and Coprocessors (1/3)</vt:lpstr>
      <vt:lpstr>Peripherals and Coprocessors (2/3)</vt:lpstr>
      <vt:lpstr>Peripherals and Coprocessors (3/3)</vt:lpstr>
      <vt:lpstr>Challenges</vt:lpstr>
      <vt:lpstr>Resource Management</vt:lpstr>
      <vt:lpstr>Resource Management: Background</vt:lpstr>
      <vt:lpstr>Keystone I Resource Manager (RM) LLD (1/2)</vt:lpstr>
      <vt:lpstr>Keystone I Resource Manager (RM) LLD (2/2)</vt:lpstr>
      <vt:lpstr>Keystone I RM: Lessons Learned</vt:lpstr>
      <vt:lpstr>Keystone II RM: Major Requirements</vt:lpstr>
      <vt:lpstr>Keystone II RM – Overview (1/2)</vt:lpstr>
      <vt:lpstr>Keystone II RM – Overview (2/2)</vt:lpstr>
      <vt:lpstr>Keystone II RM: Overview</vt:lpstr>
      <vt:lpstr>Keystone II RM: Instances</vt:lpstr>
      <vt:lpstr>Keystone II RM: Instance Topology Example</vt:lpstr>
      <vt:lpstr>Keystone II RM - Services</vt:lpstr>
      <vt:lpstr>Keystone II RM: Global Resource List (GRL)</vt:lpstr>
      <vt:lpstr>Keystone II RM: Policy Example</vt:lpstr>
      <vt:lpstr>DSP CorePac CSL Layer</vt:lpstr>
      <vt:lpstr>CSL Overview</vt:lpstr>
      <vt:lpstr>CSL Registers #define</vt:lpstr>
      <vt:lpstr>cslr_device.h </vt:lpstr>
      <vt:lpstr>Registers Definition: cslr_XXX.h</vt:lpstr>
      <vt:lpstr>Slide 28</vt:lpstr>
      <vt:lpstr>CSL Function Layer: csl_XXX.h and CSL_XXXAux.h</vt:lpstr>
      <vt:lpstr>Slide 30</vt:lpstr>
      <vt:lpstr>Slide 31</vt:lpstr>
      <vt:lpstr>CSL Layer Summary</vt:lpstr>
      <vt:lpstr>Slide 33</vt:lpstr>
      <vt:lpstr>DSP CorePac LLD Layer: Functions</vt:lpstr>
      <vt:lpstr>LLD Overview</vt:lpstr>
      <vt:lpstr>KeyStone I: Interface via LLD and CSL Layers</vt:lpstr>
      <vt:lpstr>Understanding the LLD</vt:lpstr>
      <vt:lpstr>DSP CorePac LLD Layer: Support in MCSDK 3.x</vt:lpstr>
      <vt:lpstr>Slide 39</vt:lpstr>
      <vt:lpstr>Slide 40</vt:lpstr>
      <vt:lpstr>Directory Structure of LLD Drivers (2/3)</vt:lpstr>
      <vt:lpstr>Directory Structure of LLD Drivers (3/3)</vt:lpstr>
      <vt:lpstr>Docs Directory</vt:lpstr>
      <vt:lpstr>HTML Documents: Main Page</vt:lpstr>
      <vt:lpstr>HTML Documents: Modules</vt:lpstr>
      <vt:lpstr>HTML Documents: Data Structures</vt:lpstr>
      <vt:lpstr>HTML Documents: Files</vt:lpstr>
      <vt:lpstr>DSP CorePac LLD Layer: Usage</vt:lpstr>
      <vt:lpstr>Developing LLD Code</vt:lpstr>
      <vt:lpstr>PDK Example: Using SRIO Direct IO</vt:lpstr>
      <vt:lpstr>QMSS Example: Inside qmss_init </vt:lpstr>
      <vt:lpstr>Locate qmss_init in Doc Directory (QMSS)</vt:lpstr>
      <vt:lpstr>Slide 53</vt:lpstr>
      <vt:lpstr>Enable SRIO</vt:lpstr>
      <vt:lpstr>SRIO Handle to the Instance</vt:lpstr>
      <vt:lpstr>DSP CorePac LLD Layer: NWAL</vt:lpstr>
      <vt:lpstr>NETCP Configuration</vt:lpstr>
      <vt:lpstr>NWAL </vt:lpstr>
      <vt:lpstr>NWAL: NETCP Security Accelerator (SA) Configuration</vt:lpstr>
      <vt:lpstr>NWAL Dependencies </vt:lpstr>
      <vt:lpstr>NWAL Documentation - T:\pdk_keystone2_1_00_00_09\packages\ti\drv\nwal\docs\doxygen\html </vt:lpstr>
      <vt:lpstr>NWAL Functions (Partial List)</vt:lpstr>
      <vt:lpstr>ARM Kernel Drivers</vt:lpstr>
      <vt:lpstr>What About Linux?</vt:lpstr>
      <vt:lpstr>What are Linux Device Drivers?</vt:lpstr>
      <vt:lpstr>Linux Application API</vt:lpstr>
      <vt:lpstr>KeyStone Drivers Structure Example - SRIO</vt:lpstr>
      <vt:lpstr>Linux Drivers mcsdk_03_00_00_09/linux-keystone/drivers </vt:lpstr>
      <vt:lpstr>ARM-DSP Inter-Processor Communications</vt:lpstr>
      <vt:lpstr>User Space Libraries</vt:lpstr>
      <vt:lpstr>IPC Scenarios</vt:lpstr>
      <vt:lpstr>IPC Services</vt:lpstr>
      <vt:lpstr>Using MessageQ (1/3)</vt:lpstr>
      <vt:lpstr>Using MessageQ (2/3)</vt:lpstr>
      <vt:lpstr>Using MessageQ (3/3)</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Code Example</vt:lpstr>
      <vt:lpstr>Backup – PktLib Utility Libraries</vt:lpstr>
      <vt:lpstr>Packet Library (PktLib)</vt:lpstr>
      <vt:lpstr>Heap Allocation</vt:lpstr>
      <vt:lpstr>Packet Manipulations</vt:lpstr>
      <vt:lpstr>PktLib: Additional Features</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Robert J. Hillard</cp:lastModifiedBy>
  <cp:revision>528</cp:revision>
  <dcterms:created xsi:type="dcterms:W3CDTF">2013-01-31T07:41:08Z</dcterms:created>
  <dcterms:modified xsi:type="dcterms:W3CDTF">2013-05-31T01:33:03Z</dcterms:modified>
</cp:coreProperties>
</file>