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5" r:id="rId2"/>
    <p:sldId id="267" r:id="rId3"/>
    <p:sldId id="295" r:id="rId4"/>
    <p:sldId id="269" r:id="rId5"/>
    <p:sldId id="270" r:id="rId6"/>
    <p:sldId id="271" r:id="rId7"/>
    <p:sldId id="296" r:id="rId8"/>
    <p:sldId id="273" r:id="rId9"/>
    <p:sldId id="297" r:id="rId10"/>
    <p:sldId id="275" r:id="rId11"/>
    <p:sldId id="276" r:id="rId12"/>
    <p:sldId id="277" r:id="rId13"/>
    <p:sldId id="278" r:id="rId14"/>
    <p:sldId id="279" r:id="rId15"/>
    <p:sldId id="298" r:id="rId16"/>
    <p:sldId id="281" r:id="rId17"/>
    <p:sldId id="299" r:id="rId18"/>
    <p:sldId id="283" r:id="rId19"/>
    <p:sldId id="300" r:id="rId20"/>
    <p:sldId id="285" r:id="rId21"/>
    <p:sldId id="301" r:id="rId22"/>
    <p:sldId id="287" r:id="rId23"/>
    <p:sldId id="288" r:id="rId24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AAAAAA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 varScale="1">
        <p:scale>
          <a:sx n="133" d="100"/>
          <a:sy n="133" d="100"/>
        </p:scale>
        <p:origin x="-1290" y="-90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3024"/>
        <p:guide pos="230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530" cy="4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2" tIns="47866" rIns="95732" bIns="4786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997" y="0"/>
            <a:ext cx="3169529" cy="4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2" tIns="47866" rIns="95732" bIns="4786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50"/>
            <a:ext cx="3169530" cy="4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2" tIns="47866" rIns="95732" bIns="4786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997" y="9120150"/>
            <a:ext cx="3169529" cy="4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2" tIns="47866" rIns="95732" bIns="4786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530" cy="4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2" tIns="47866" rIns="95732" bIns="4786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997" y="0"/>
            <a:ext cx="3169529" cy="4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2" tIns="47866" rIns="95732" bIns="4786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688" y="4560902"/>
            <a:ext cx="5851824" cy="431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2" tIns="47866" rIns="95732" bIns="478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50"/>
            <a:ext cx="3169530" cy="4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2" tIns="47866" rIns="95732" bIns="4786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997" y="9120150"/>
            <a:ext cx="3169529" cy="4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2" tIns="47866" rIns="95732" bIns="4786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B931F-5E15-40CC-B116-8D252F5052F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B8B80-F747-4F89-AF9E-C9FC5B4BE58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97D4BD-56CA-4609-9C13-C2B40858549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D2C0F-FACC-49BD-842B-8BF3033834D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727075"/>
            <a:ext cx="4781550" cy="3586163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6015037" cy="4400550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C3CAE-89CA-43E4-B05A-78CAFFE87E7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710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19138"/>
            <a:ext cx="4802187" cy="3602037"/>
          </a:xfrm>
          <a:ln/>
        </p:spPr>
      </p:sp>
      <p:sp>
        <p:nvSpPr>
          <p:cNvPr id="47108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3112" cy="4321175"/>
          </a:xfrm>
          <a:noFill/>
          <a:ln/>
        </p:spPr>
        <p:txBody>
          <a:bodyPr lIns="96370" tIns="48185" rIns="96370" bIns="48185"/>
          <a:lstStyle/>
          <a:p>
            <a:r>
              <a:rPr lang="en-CA" smtClean="0"/>
              <a:t>CCSv4 helps greatly with this problem.</a:t>
            </a:r>
          </a:p>
          <a:p>
            <a:r>
              <a:rPr lang="en-CA" smtClean="0"/>
              <a:t>You can customize your menus and toolbars to show just the items you care about.</a:t>
            </a:r>
          </a:p>
          <a:p>
            <a:r>
              <a:rPr lang="en-CA" smtClean="0"/>
              <a:t>Tabbed Editor windows make it easier to switch between files.</a:t>
            </a:r>
          </a:p>
          <a:p>
            <a:r>
              <a:rPr lang="en-CA" smtClean="0"/>
              <a:t>You can tab any view with another to organize your window layout.</a:t>
            </a:r>
          </a:p>
          <a:p>
            <a:r>
              <a:rPr lang="en-CA" smtClean="0"/>
              <a:t>The fast view setting can be applied to a view.  What this does is hides the view down I the bottom status bar but when you click on it, it instantly opens and can be as big as you want.</a:t>
            </a:r>
          </a:p>
          <a:p>
            <a:r>
              <a:rPr lang="en-CA" smtClean="0"/>
              <a:t>Perspectives are a great feature in that they allow you to store different arrangements of windows depending on what you are doing.  In CCSv4 we include 2 perspectives for you.  The C/C++ perspective has items setup for building and editing.  The debug perspective has the views you need to debug your application.  You can customize these or even create your own!</a:t>
            </a:r>
          </a:p>
        </p:txBody>
      </p:sp>
      <p:sp>
        <p:nvSpPr>
          <p:cNvPr id="47109" name="Slide Number Placeholder 3"/>
          <p:cNvSpPr txBox="1">
            <a:spLocks noGrp="1"/>
          </p:cNvSpPr>
          <p:nvPr/>
        </p:nvSpPr>
        <p:spPr bwMode="auto">
          <a:xfrm>
            <a:off x="4141788" y="911860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370" tIns="48185" rIns="96370" bIns="48185" anchor="b"/>
          <a:lstStyle/>
          <a:p>
            <a:pPr algn="r" defTabSz="963613" eaLnBrk="1" hangingPunct="1">
              <a:lnSpc>
                <a:spcPct val="100000"/>
              </a:lnSpc>
              <a:spcBef>
                <a:spcPct val="0"/>
              </a:spcBef>
            </a:pPr>
            <a:fld id="{6239C23A-5805-4FA9-B8EE-CF12497BAED9}" type="slidenum">
              <a:rPr lang="en-US" sz="1300" b="0"/>
              <a:pPr algn="r" defTabSz="963613" eaLnBrk="1" hangingPunct="1"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sz="1300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51ADE6-6FB7-484F-B89C-B55737AED7C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 a quick screen shot of CCS and some of its most important features.  Many customers will be familiar with make files, so the concept of a project won’t be very alien.</a:t>
            </a:r>
          </a:p>
          <a:p>
            <a:r>
              <a:rPr lang="en-US" dirty="0" smtClean="0"/>
              <a:t>Identify  the menu bar, horizontal and vertical toolbars and project window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 baseline="0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 baseline="0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 baseline="0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 baseline="0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aseline="0"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4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 baseline="0">
          <a:solidFill>
            <a:srgbClr val="DE0000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" Target="slide7.xml"/><Relationship Id="rId18" Type="http://schemas.openxmlformats.org/officeDocument/2006/relationships/slide" Target="slide2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" Target="slide3.xml"/><Relationship Id="rId17" Type="http://schemas.openxmlformats.org/officeDocument/2006/relationships/slide" Target="slide19.xml"/><Relationship Id="rId2" Type="http://schemas.openxmlformats.org/officeDocument/2006/relationships/tags" Target="../tags/tag3.xml"/><Relationship Id="rId16" Type="http://schemas.openxmlformats.org/officeDocument/2006/relationships/slide" Target="slide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5.png"/><Relationship Id="rId5" Type="http://schemas.openxmlformats.org/officeDocument/2006/relationships/tags" Target="../tags/tag6.xml"/><Relationship Id="rId15" Type="http://schemas.openxmlformats.org/officeDocument/2006/relationships/slide" Target="slide1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9.xml"/><Relationship Id="rId1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rgbClr val="DE0000"/>
                </a:solidFill>
              </a:rPr>
              <a:t>Introduction to CCSv5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SPRPXXX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293644"/>
            <a:ext cx="8915400" cy="56435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pic>
        <p:nvPicPr>
          <p:cNvPr id="1202178" name="Picture 2" descr="project example - gui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375"/>
            <a:ext cx="4111625" cy="51117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8458200" cy="564355"/>
          </a:xfrm>
        </p:spPr>
        <p:txBody>
          <a:bodyPr/>
          <a:lstStyle/>
          <a:p>
            <a:r>
              <a:rPr lang="en-US" dirty="0" smtClean="0"/>
              <a:t>Eclipse “Projects”</a:t>
            </a:r>
          </a:p>
        </p:txBody>
      </p:sp>
      <p:pic>
        <p:nvPicPr>
          <p:cNvPr id="13316" name="Picture 4" descr="project example - make"/>
          <p:cNvPicPr>
            <a:picLocks noChangeAspect="1" noChangeArrowheads="1"/>
          </p:cNvPicPr>
          <p:nvPr/>
        </p:nvPicPr>
        <p:blipFill>
          <a:blip r:embed="rId4" cstate="print"/>
          <a:srcRect t="8511"/>
          <a:stretch>
            <a:fillRect/>
          </a:stretch>
        </p:blipFill>
        <p:spPr bwMode="auto">
          <a:xfrm>
            <a:off x="3124200" y="3581400"/>
            <a:ext cx="6019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191000" y="528638"/>
            <a:ext cx="4857750" cy="271458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CCSv5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is PROJECT-centric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Eclipse uses managed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makefiles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as their build scripts – as opposed to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pjt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files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Eclipse projects are folder based</a:t>
            </a:r>
          </a:p>
          <a:p>
            <a:pPr marL="639763" lvl="1" indent="-285750" eaLnBrk="0" hangingPunct="0">
              <a:lnSpc>
                <a:spcPct val="80000"/>
              </a:lnSpc>
              <a:spcBef>
                <a:spcPct val="20000"/>
              </a:spcBef>
              <a:buSzPct val="100000"/>
              <a:buFont typeface="Arial" pitchFamily="34" charset="0"/>
              <a:buChar char="–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“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Adding file” copies it to folder</a:t>
            </a:r>
          </a:p>
          <a:p>
            <a:pPr marL="639763" lvl="1" indent="-285750" eaLnBrk="0" hangingPunct="0">
              <a:lnSpc>
                <a:spcPct val="80000"/>
              </a:lnSpc>
              <a:spcBef>
                <a:spcPct val="20000"/>
              </a:spcBef>
              <a:buSzPct val="100000"/>
              <a:buFont typeface="Arial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“Linking file” references original file</a:t>
            </a:r>
          </a:p>
          <a:p>
            <a:pPr marL="639763" lvl="1" indent="-285750" eaLnBrk="0" hangingPunct="0">
              <a:lnSpc>
                <a:spcPct val="80000"/>
              </a:lnSpc>
              <a:spcBef>
                <a:spcPct val="20000"/>
              </a:spcBef>
              <a:buSzPct val="100000"/>
              <a:buFont typeface="Arial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Project explorer shows folder contents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Project explorer lists functions</a:t>
            </a:r>
          </a:p>
        </p:txBody>
      </p:sp>
      <p:sp>
        <p:nvSpPr>
          <p:cNvPr id="1202182" name="Line 6"/>
          <p:cNvSpPr>
            <a:spLocks noChangeShapeType="1"/>
          </p:cNvSpPr>
          <p:nvPr/>
        </p:nvSpPr>
        <p:spPr bwMode="auto">
          <a:xfrm flipH="1">
            <a:off x="2209800" y="3276600"/>
            <a:ext cx="2133600" cy="1524000"/>
          </a:xfrm>
          <a:prstGeom prst="line">
            <a:avLst/>
          </a:prstGeom>
          <a:noFill/>
          <a:ln w="12700">
            <a:solidFill>
              <a:srgbClr val="4D4D4D"/>
            </a:solidFill>
            <a:prstDash val="dash"/>
            <a:round/>
            <a:headEnd type="none" w="sm" len="sm"/>
            <a:tailEnd type="triangle" w="lg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0" name="TextBox 15"/>
          <p:cNvSpPr txBox="1">
            <a:spLocks noChangeArrowheads="1"/>
          </p:cNvSpPr>
          <p:nvPr/>
        </p:nvSpPr>
        <p:spPr bwMode="auto">
          <a:xfrm>
            <a:off x="6934200" y="4419600"/>
            <a:ext cx="12112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u="sng">
                <a:solidFill>
                  <a:schemeClr val="tx2"/>
                </a:solidFill>
              </a:rPr>
              <a:t>make file</a:t>
            </a:r>
          </a:p>
        </p:txBody>
      </p:sp>
      <p:sp>
        <p:nvSpPr>
          <p:cNvPr id="17" name="Leading Question"/>
          <p:cNvSpPr txBox="1">
            <a:spLocks noChangeArrowheads="1"/>
          </p:cNvSpPr>
          <p:nvPr/>
        </p:nvSpPr>
        <p:spPr bwMode="auto">
          <a:xfrm>
            <a:off x="965898" y="5978402"/>
            <a:ext cx="188455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How do we create</a:t>
            </a:r>
            <a:br>
              <a:rPr lang="en-US" sz="20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 NEW project?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293644"/>
            <a:ext cx="8915400" cy="56435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8458200" cy="657225"/>
          </a:xfrm>
        </p:spPr>
        <p:txBody>
          <a:bodyPr/>
          <a:lstStyle/>
          <a:p>
            <a:r>
              <a:rPr lang="en-US" dirty="0" smtClean="0"/>
              <a:t>Creating a New Project (1)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5800" y="638175"/>
            <a:ext cx="3570288" cy="404813"/>
            <a:chOff x="182" y="402"/>
            <a:chExt cx="2249" cy="255"/>
          </a:xfrm>
        </p:grpSpPr>
        <p:sp>
          <p:nvSpPr>
            <p:cNvPr id="1495047" name="Rectangle 7"/>
            <p:cNvSpPr>
              <a:spLocks noChangeArrowheads="1"/>
            </p:cNvSpPr>
            <p:nvPr/>
          </p:nvSpPr>
          <p:spPr bwMode="auto">
            <a:xfrm>
              <a:off x="192" y="402"/>
              <a:ext cx="2208" cy="2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4" name="Text Box 8"/>
            <p:cNvSpPr txBox="1">
              <a:spLocks noChangeArrowheads="1"/>
            </p:cNvSpPr>
            <p:nvPr/>
          </p:nvSpPr>
          <p:spPr bwMode="auto">
            <a:xfrm>
              <a:off x="182" y="434"/>
              <a:ext cx="2249" cy="2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urier New" pitchFamily="49" charset="0"/>
                </a:rPr>
                <a:t>File  New  CCS Project</a:t>
              </a:r>
            </a:p>
          </p:txBody>
        </p:sp>
        <p:sp>
          <p:nvSpPr>
            <p:cNvPr id="1495049" name="Line 9"/>
            <p:cNvSpPr>
              <a:spLocks noChangeShapeType="1"/>
            </p:cNvSpPr>
            <p:nvPr/>
          </p:nvSpPr>
          <p:spPr bwMode="auto">
            <a:xfrm>
              <a:off x="648" y="5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5050" name="Line 10"/>
            <p:cNvSpPr>
              <a:spLocks noChangeShapeType="1"/>
            </p:cNvSpPr>
            <p:nvPr/>
          </p:nvSpPr>
          <p:spPr bwMode="auto">
            <a:xfrm>
              <a:off x="1134" y="5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345" name="TextBox 15"/>
          <p:cNvSpPr txBox="1">
            <a:spLocks noChangeArrowheads="1"/>
          </p:cNvSpPr>
          <p:nvPr/>
        </p:nvSpPr>
        <p:spPr bwMode="auto">
          <a:xfrm>
            <a:off x="4173538" y="700088"/>
            <a:ext cx="2047612" cy="31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>
                <a:latin typeface="Calibri" pitchFamily="34" charset="0"/>
                <a:cs typeface="Calibri" pitchFamily="34" charset="0"/>
              </a:rPr>
              <a:t>(in C++ perspective)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4270" y="1209674"/>
            <a:ext cx="6113330" cy="549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293644"/>
            <a:ext cx="8915400" cy="56435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" y="0"/>
            <a:ext cx="8458200" cy="700088"/>
          </a:xfrm>
        </p:spPr>
        <p:txBody>
          <a:bodyPr/>
          <a:lstStyle/>
          <a:p>
            <a:r>
              <a:rPr lang="en-US" dirty="0" smtClean="0"/>
              <a:t>Creating a New Project (2)</a:t>
            </a:r>
          </a:p>
        </p:txBody>
      </p:sp>
      <p:sp>
        <p:nvSpPr>
          <p:cNvPr id="14352" name="TextBox 16"/>
          <p:cNvSpPr txBox="1">
            <a:spLocks noChangeArrowheads="1"/>
          </p:cNvSpPr>
          <p:nvPr/>
        </p:nvSpPr>
        <p:spPr bwMode="auto">
          <a:xfrm>
            <a:off x="97808" y="1377310"/>
            <a:ext cx="184731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1" y="609600"/>
            <a:ext cx="5305424" cy="609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"/>
            <a:ext cx="8458200" cy="742950"/>
          </a:xfrm>
        </p:spPr>
        <p:txBody>
          <a:bodyPr/>
          <a:lstStyle/>
          <a:p>
            <a:r>
              <a:rPr lang="en-US" dirty="0" smtClean="0"/>
              <a:t>Creating a New Project (3)</a:t>
            </a:r>
          </a:p>
        </p:txBody>
      </p:sp>
      <p:sp>
        <p:nvSpPr>
          <p:cNvPr id="14352" name="TextBox 16"/>
          <p:cNvSpPr txBox="1">
            <a:spLocks noChangeArrowheads="1"/>
          </p:cNvSpPr>
          <p:nvPr/>
        </p:nvSpPr>
        <p:spPr bwMode="auto">
          <a:xfrm>
            <a:off x="97808" y="1148710"/>
            <a:ext cx="184731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b="2870"/>
          <a:stretch>
            <a:fillRect/>
          </a:stretch>
        </p:blipFill>
        <p:spPr bwMode="auto">
          <a:xfrm>
            <a:off x="76200" y="710560"/>
            <a:ext cx="5129214" cy="552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257800" y="1371600"/>
            <a:ext cx="3886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tabLst>
                <a:tab pos="1946275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Not using SYS/BIOS? </a:t>
            </a:r>
          </a:p>
          <a:p>
            <a:pPr marL="639763" lvl="1" indent="-285750" eaLnBrk="0" hangingPunct="0">
              <a:lnSpc>
                <a:spcPct val="80000"/>
              </a:lnSpc>
              <a:spcBef>
                <a:spcPct val="20000"/>
              </a:spcBef>
              <a:buSzPct val="100000"/>
              <a:buFont typeface="Arial" pitchFamily="34" charset="0"/>
              <a:buChar char="–"/>
              <a:tabLst>
                <a:tab pos="1946275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Choose “Empty Project” 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tabLst>
                <a:tab pos="1946275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Using SYS/BIOS?	</a:t>
            </a:r>
          </a:p>
          <a:p>
            <a:pPr marL="639763" lvl="1" indent="-285750" eaLnBrk="0" hangingPunct="0">
              <a:lnSpc>
                <a:spcPct val="80000"/>
              </a:lnSpc>
              <a:spcBef>
                <a:spcPct val="20000"/>
              </a:spcBef>
              <a:buSzPct val="100000"/>
              <a:buFont typeface="Arial" pitchFamily="34" charset="0"/>
              <a:buChar char="–"/>
              <a:tabLst>
                <a:tab pos="1946275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Choose “Minimal” under SYS/BIOS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6363" y="4202906"/>
            <a:ext cx="5334000" cy="204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8458200" cy="764381"/>
          </a:xfrm>
        </p:spPr>
        <p:txBody>
          <a:bodyPr/>
          <a:lstStyle/>
          <a:p>
            <a:r>
              <a:rPr lang="en-US" dirty="0" smtClean="0"/>
              <a:t>Eclipse “Workspace”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5943600"/>
            <a:ext cx="12192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228600" y="764378"/>
            <a:ext cx="6032613" cy="9848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+mn-cs"/>
              </a:rPr>
              <a:t>Workspace –  </a:t>
            </a:r>
            <a:r>
              <a:rPr lang="en-US" sz="2000" dirty="0" smtClean="0">
                <a:latin typeface="Calibri" pitchFamily="34" charset="0"/>
                <a:cs typeface="+mn-cs"/>
              </a:rPr>
              <a:t>A </a:t>
            </a:r>
            <a:r>
              <a:rPr lang="en-US" sz="2000" dirty="0">
                <a:latin typeface="Calibri" pitchFamily="34" charset="0"/>
                <a:cs typeface="+mn-cs"/>
              </a:rPr>
              <a:t>“container” for Eclipse metadata and</a:t>
            </a:r>
            <a:br>
              <a:rPr lang="en-US" sz="2000" dirty="0">
                <a:latin typeface="Calibri" pitchFamily="34" charset="0"/>
                <a:cs typeface="+mn-cs"/>
              </a:rPr>
            </a:br>
            <a:r>
              <a:rPr lang="en-US" sz="2000" dirty="0">
                <a:latin typeface="Calibri" pitchFamily="34" charset="0"/>
                <a:cs typeface="+mn-cs"/>
              </a:rPr>
              <a:t>the default location for all projects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+mn-cs"/>
              </a:rPr>
              <a:t>Default Location: \My Documents\workspace:</a:t>
            </a:r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228600" y="3431376"/>
            <a:ext cx="5832943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+mn-cs"/>
              </a:rPr>
              <a:t>Can change “default” workspace location if desired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+mn-cs"/>
              </a:rPr>
              <a:t>User can also locate projects in specific folders:</a:t>
            </a:r>
          </a:p>
        </p:txBody>
      </p:sp>
      <p:pic>
        <p:nvPicPr>
          <p:cNvPr id="15378" name="Picture 18" descr="C:\Documents and Settings\a0159877\Desktop\workspac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169" y="1797844"/>
            <a:ext cx="5334000" cy="14636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Slide number"/>
          <p:cNvSpPr txBox="1"/>
          <p:nvPr/>
        </p:nvSpPr>
        <p:spPr>
          <a:xfrm>
            <a:off x="8636000" y="6661378"/>
            <a:ext cx="635000" cy="21544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Target 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CCSv5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293644"/>
            <a:ext cx="8915400" cy="56435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86000"/>
            <a:ext cx="2133600" cy="202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981200"/>
            <a:ext cx="384155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"/>
            <a:ext cx="8458200" cy="742950"/>
          </a:xfrm>
        </p:spPr>
        <p:txBody>
          <a:bodyPr/>
          <a:lstStyle/>
          <a:p>
            <a:r>
              <a:rPr lang="en-US" sz="3200" dirty="0" smtClean="0"/>
              <a:t>Creating a New Target </a:t>
            </a:r>
            <a:r>
              <a:rPr lang="en-US" sz="3200" dirty="0" err="1" smtClean="0"/>
              <a:t>Config</a:t>
            </a:r>
            <a:r>
              <a:rPr lang="en-US" sz="3200" dirty="0" smtClean="0"/>
              <a:t> File (.</a:t>
            </a:r>
            <a:r>
              <a:rPr lang="en-US" sz="3200" dirty="0" err="1" smtClean="0"/>
              <a:t>ccxml</a:t>
            </a:r>
            <a:r>
              <a:rPr lang="en-US" sz="3200" dirty="0" smtClean="0"/>
              <a:t>)</a:t>
            </a:r>
          </a:p>
        </p:txBody>
      </p:sp>
      <p:sp>
        <p:nvSpPr>
          <p:cNvPr id="18435" name="Text Box 25"/>
          <p:cNvSpPr txBox="1">
            <a:spLocks noChangeArrowheads="1"/>
          </p:cNvSpPr>
          <p:nvPr/>
        </p:nvSpPr>
        <p:spPr bwMode="auto">
          <a:xfrm>
            <a:off x="209550" y="641352"/>
            <a:ext cx="8610600" cy="9910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+mn-cs"/>
              </a:rPr>
              <a:t>Target Configuration –  defines your “target” – i.e. emulator/device used, GEL scripts (replaces the old CCS Setup)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+mn-cs"/>
              </a:rPr>
              <a:t>Use on a per-project basis (add to project or create User Defined) </a:t>
            </a:r>
          </a:p>
        </p:txBody>
      </p:sp>
      <p:sp>
        <p:nvSpPr>
          <p:cNvPr id="18438" name="Text Box 32"/>
          <p:cNvSpPr txBox="1">
            <a:spLocks noChangeArrowheads="1"/>
          </p:cNvSpPr>
          <p:nvPr/>
        </p:nvSpPr>
        <p:spPr bwMode="auto">
          <a:xfrm>
            <a:off x="6477000" y="2590800"/>
            <a:ext cx="861711" cy="34471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“click”</a:t>
            </a:r>
          </a:p>
        </p:txBody>
      </p:sp>
      <p:sp>
        <p:nvSpPr>
          <p:cNvPr id="1227809" name="Line 33"/>
          <p:cNvSpPr>
            <a:spLocks noChangeShapeType="1"/>
          </p:cNvSpPr>
          <p:nvPr/>
        </p:nvSpPr>
        <p:spPr bwMode="auto">
          <a:xfrm flipH="1">
            <a:off x="5867400" y="28194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41" name="Text Box 34"/>
          <p:cNvSpPr txBox="1">
            <a:spLocks noChangeArrowheads="1"/>
          </p:cNvSpPr>
          <p:nvPr/>
        </p:nvSpPr>
        <p:spPr bwMode="auto">
          <a:xfrm>
            <a:off x="5029200" y="6292850"/>
            <a:ext cx="2594556" cy="34471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Specify GEL script here</a:t>
            </a:r>
          </a:p>
        </p:txBody>
      </p:sp>
      <p:sp>
        <p:nvSpPr>
          <p:cNvPr id="1227813" name="Rectangle 37"/>
          <p:cNvSpPr>
            <a:spLocks noChangeArrowheads="1"/>
          </p:cNvSpPr>
          <p:nvPr/>
        </p:nvSpPr>
        <p:spPr bwMode="auto">
          <a:xfrm>
            <a:off x="1219200" y="3886200"/>
            <a:ext cx="1524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7814" name="Rectangle 38"/>
          <p:cNvSpPr>
            <a:spLocks noChangeArrowheads="1"/>
          </p:cNvSpPr>
          <p:nvPr/>
        </p:nvSpPr>
        <p:spPr bwMode="auto">
          <a:xfrm>
            <a:off x="990600" y="2667000"/>
            <a:ext cx="2895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45" name="AutoShape 42"/>
          <p:cNvSpPr>
            <a:spLocks noChangeArrowheads="1"/>
          </p:cNvSpPr>
          <p:nvPr/>
        </p:nvSpPr>
        <p:spPr bwMode="auto">
          <a:xfrm>
            <a:off x="4495800" y="1828800"/>
            <a:ext cx="1600200" cy="381000"/>
          </a:xfrm>
          <a:prstGeom prst="flowChartPunchedCard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>
                <a:latin typeface="Calibri" pitchFamily="34" charset="0"/>
                <a:cs typeface="Calibri" pitchFamily="34" charset="0"/>
              </a:rPr>
              <a:t>Advanced Tab</a:t>
            </a:r>
          </a:p>
        </p:txBody>
      </p:sp>
      <p:sp>
        <p:nvSpPr>
          <p:cNvPr id="1227824" name="AutoShape 48"/>
          <p:cNvSpPr>
            <a:spLocks noChangeArrowheads="1"/>
          </p:cNvSpPr>
          <p:nvPr/>
        </p:nvSpPr>
        <p:spPr bwMode="auto">
          <a:xfrm rot="5400000">
            <a:off x="476250" y="6286500"/>
            <a:ext cx="685800" cy="304800"/>
          </a:xfrm>
          <a:prstGeom prst="leftArrow">
            <a:avLst>
              <a:gd name="adj1" fmla="val 50000"/>
              <a:gd name="adj2" fmla="val 56250"/>
            </a:avLst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4419600"/>
            <a:ext cx="46005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7811" name="Line 35"/>
          <p:cNvSpPr>
            <a:spLocks noChangeShapeType="1"/>
          </p:cNvSpPr>
          <p:nvPr/>
        </p:nvSpPr>
        <p:spPr bwMode="auto">
          <a:xfrm flipV="1">
            <a:off x="7086600" y="5607050"/>
            <a:ext cx="990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Build </a:t>
            </a:r>
            <a:r>
              <a:rPr lang="en-US" dirty="0" err="1" smtClean="0"/>
              <a:t>Config</a:t>
            </a:r>
            <a:r>
              <a:rPr lang="en-US" dirty="0" smtClean="0"/>
              <a:t> &amp;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CCSv5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231775" y="1"/>
            <a:ext cx="8458200" cy="742950"/>
          </a:xfrm>
        </p:spPr>
        <p:txBody>
          <a:bodyPr/>
          <a:lstStyle/>
          <a:p>
            <a:r>
              <a:rPr lang="en-US" dirty="0" smtClean="0"/>
              <a:t>Two Default Build Configurations</a:t>
            </a:r>
          </a:p>
        </p:txBody>
      </p:sp>
      <p:sp>
        <p:nvSpPr>
          <p:cNvPr id="20484" name="Text Box 35"/>
          <p:cNvSpPr txBox="1">
            <a:spLocks noChangeArrowheads="1"/>
          </p:cNvSpPr>
          <p:nvPr/>
        </p:nvSpPr>
        <p:spPr bwMode="auto">
          <a:xfrm>
            <a:off x="166688" y="800893"/>
            <a:ext cx="8839200" cy="91653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+mn-cs"/>
              </a:rPr>
              <a:t>Build Configuration – a set of build options for the compiler and </a:t>
            </a:r>
            <a:r>
              <a:rPr lang="en-US" dirty="0" smtClean="0">
                <a:latin typeface="Calibri" pitchFamily="34" charset="0"/>
                <a:cs typeface="+mn-cs"/>
              </a:rPr>
              <a:t>linker (e.g</a:t>
            </a:r>
            <a:r>
              <a:rPr lang="en-US" dirty="0">
                <a:latin typeface="Calibri" pitchFamily="34" charset="0"/>
                <a:cs typeface="+mn-cs"/>
              </a:rPr>
              <a:t>. optimization levels, include DIRs, debug symbols, etc.) 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+mn-cs"/>
              </a:rPr>
              <a:t>CCSv5 </a:t>
            </a:r>
            <a:r>
              <a:rPr lang="en-US" dirty="0">
                <a:latin typeface="Calibri" pitchFamily="34" charset="0"/>
                <a:cs typeface="+mn-cs"/>
              </a:rPr>
              <a:t>comes std with two DEFAULT build </a:t>
            </a:r>
            <a:r>
              <a:rPr lang="en-US" dirty="0" err="1">
                <a:latin typeface="Calibri" pitchFamily="34" charset="0"/>
                <a:cs typeface="+mn-cs"/>
              </a:rPr>
              <a:t>configs</a:t>
            </a:r>
            <a:r>
              <a:rPr lang="en-US" dirty="0">
                <a:latin typeface="Calibri" pitchFamily="34" charset="0"/>
                <a:cs typeface="+mn-cs"/>
              </a:rPr>
              <a:t>: Debug &amp; </a:t>
            </a:r>
            <a:r>
              <a:rPr lang="en-US" dirty="0" smtClean="0">
                <a:latin typeface="Calibri" pitchFamily="34" charset="0"/>
                <a:cs typeface="+mn-cs"/>
              </a:rPr>
              <a:t>Release:</a:t>
            </a:r>
            <a:endParaRPr lang="en-US" dirty="0">
              <a:latin typeface="Calibri" pitchFamily="34" charset="0"/>
              <a:cs typeface="+mn-cs"/>
            </a:endParaRPr>
          </a:p>
        </p:txBody>
      </p:sp>
      <p:pic>
        <p:nvPicPr>
          <p:cNvPr id="354340" name="Picture 36" descr="linker_opti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455868"/>
            <a:ext cx="3200400" cy="27066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54341" name="Picture 37" descr="compiler_opti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455868"/>
            <a:ext cx="3886200" cy="2708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54342" name="Picture 38" descr="default_build_config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1807362"/>
            <a:ext cx="4114800" cy="7286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0488" name="Text Box 39"/>
          <p:cNvSpPr txBox="1">
            <a:spLocks noChangeArrowheads="1"/>
          </p:cNvSpPr>
          <p:nvPr/>
        </p:nvSpPr>
        <p:spPr bwMode="auto">
          <a:xfrm>
            <a:off x="152400" y="2696361"/>
            <a:ext cx="6426311" cy="3194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+mn-cs"/>
              </a:rPr>
              <a:t>User can modify compiler/linker options via “Build Properties”:</a:t>
            </a:r>
          </a:p>
        </p:txBody>
      </p:sp>
      <p:sp>
        <p:nvSpPr>
          <p:cNvPr id="20489" name="Text Box 40"/>
          <p:cNvSpPr txBox="1">
            <a:spLocks noChangeArrowheads="1"/>
          </p:cNvSpPr>
          <p:nvPr/>
        </p:nvSpPr>
        <p:spPr bwMode="auto">
          <a:xfrm>
            <a:off x="2117725" y="3071693"/>
            <a:ext cx="1151277" cy="3447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Compiler</a:t>
            </a:r>
          </a:p>
        </p:txBody>
      </p:sp>
      <p:sp>
        <p:nvSpPr>
          <p:cNvPr id="20490" name="Text Box 41"/>
          <p:cNvSpPr txBox="1">
            <a:spLocks noChangeArrowheads="1"/>
          </p:cNvSpPr>
          <p:nvPr/>
        </p:nvSpPr>
        <p:spPr bwMode="auto">
          <a:xfrm>
            <a:off x="6521450" y="3071693"/>
            <a:ext cx="831703" cy="3447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Linker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32550" y="1969287"/>
            <a:ext cx="2140394" cy="64532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User can create their</a:t>
            </a:r>
            <a:br>
              <a:rPr lang="en-US" sz="18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own </a:t>
            </a:r>
            <a:r>
              <a:rPr lang="en-US" sz="1800" b="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config</a:t>
            </a:r>
            <a:r>
              <a:rPr lang="en-US" sz="18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if desired</a:t>
            </a:r>
          </a:p>
        </p:txBody>
      </p:sp>
      <p:sp>
        <p:nvSpPr>
          <p:cNvPr id="14" name="Slide number"/>
          <p:cNvSpPr txBox="1"/>
          <p:nvPr/>
        </p:nvSpPr>
        <p:spPr>
          <a:xfrm>
            <a:off x="8636000" y="6661378"/>
            <a:ext cx="635000" cy="21544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18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Licensing &amp; Pricing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CCSv5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10" name="Text Box 6">
            <a:hlinkClick r:id="rId1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19150" y="1299001"/>
            <a:ext cx="46672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Functional Overview</a:t>
            </a:r>
            <a:endParaRPr 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6">
            <a:hlinkClick r:id="rId13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704829"/>
            <a:ext cx="46672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Perspectives</a:t>
            </a:r>
            <a:endParaRPr 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6">
            <a:hlinkClick r:id="rId14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2110656"/>
            <a:ext cx="46672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Projects</a:t>
            </a:r>
            <a:endParaRPr 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516484"/>
            <a:ext cx="46672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40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Target Configuration</a:t>
            </a:r>
            <a:endParaRPr 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922312"/>
            <a:ext cx="46672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40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Build Config &amp; Options</a:t>
            </a:r>
            <a:endParaRPr 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3328140"/>
            <a:ext cx="46672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40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Licensing/Pricing</a:t>
            </a:r>
            <a:endParaRPr 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733968"/>
            <a:ext cx="46672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For More Information</a:t>
            </a:r>
            <a:endParaRPr 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CCSv5 Licensing &amp; Pricing</a:t>
            </a:r>
          </a:p>
        </p:txBody>
      </p:sp>
      <p:graphicFrame>
        <p:nvGraphicFramePr>
          <p:cNvPr id="1214524" name="Group 60"/>
          <p:cNvGraphicFramePr>
            <a:graphicFrameLocks noGrp="1"/>
          </p:cNvGraphicFramePr>
          <p:nvPr>
            <p:ph type="tbl" idx="1"/>
          </p:nvPr>
        </p:nvGraphicFramePr>
        <p:xfrm>
          <a:off x="685800" y="3517392"/>
          <a:ext cx="7772400" cy="2395728"/>
        </p:xfrm>
        <a:graphic>
          <a:graphicData uri="http://schemas.openxmlformats.org/drawingml/2006/table">
            <a:tbl>
              <a:tblPr/>
              <a:tblGrid>
                <a:gridCol w="2859088"/>
                <a:gridCol w="3651250"/>
                <a:gridCol w="1262062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Item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Platinum </a:t>
                      </a:r>
                      <a:r>
                        <a:rPr kumimoji="0" lang="en-C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Eval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 Tools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Full tools with 30 day limit (all EMU)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FREE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Platinum Bundle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EVM, sim, XDS100 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FREE   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sym typeface="Wingdings"/>
                        </a:rPr>
                        <a:t>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Platinum Node Locked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Full tools tied to a machine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$495 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Platinum Floating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Full tools shared across machines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$795 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Microcontroller Core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MSP/C2000 code size limited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FREE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Microcontroller Node Locked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MSP/C2000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$445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32" name="Text Box 12"/>
          <p:cNvSpPr txBox="1">
            <a:spLocks noChangeArrowheads="1"/>
          </p:cNvSpPr>
          <p:nvPr/>
        </p:nvSpPr>
        <p:spPr bwMode="auto">
          <a:xfrm>
            <a:off x="111456" y="682117"/>
            <a:ext cx="1673856" cy="424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SzPct val="75000"/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Licensing</a:t>
            </a:r>
          </a:p>
        </p:txBody>
      </p:sp>
      <p:sp>
        <p:nvSpPr>
          <p:cNvPr id="22533" name="Text Box 19"/>
          <p:cNvSpPr txBox="1">
            <a:spLocks noChangeArrowheads="1"/>
          </p:cNvSpPr>
          <p:nvPr/>
        </p:nvSpPr>
        <p:spPr bwMode="auto">
          <a:xfrm>
            <a:off x="492456" y="1144080"/>
            <a:ext cx="6877588" cy="11387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182563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Wide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variety of options (node locked, floating, time based…)</a:t>
            </a:r>
          </a:p>
          <a:p>
            <a:pPr marL="182563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All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versions (full, DSK, free tools) use same image</a:t>
            </a:r>
          </a:p>
          <a:p>
            <a:pPr marL="182563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Updates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readily available via the internet</a:t>
            </a:r>
          </a:p>
        </p:txBody>
      </p:sp>
      <p:sp>
        <p:nvSpPr>
          <p:cNvPr id="22534" name="Text Box 20"/>
          <p:cNvSpPr txBox="1">
            <a:spLocks noChangeArrowheads="1"/>
          </p:cNvSpPr>
          <p:nvPr/>
        </p:nvSpPr>
        <p:spPr bwMode="auto">
          <a:xfrm>
            <a:off x="111456" y="2434717"/>
            <a:ext cx="1374094" cy="424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SzPct val="75000"/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Pricing</a:t>
            </a:r>
          </a:p>
        </p:txBody>
      </p:sp>
      <p:sp>
        <p:nvSpPr>
          <p:cNvPr id="22573" name="Text Box 61"/>
          <p:cNvSpPr txBox="1">
            <a:spLocks noChangeArrowheads="1"/>
          </p:cNvSpPr>
          <p:nvPr/>
        </p:nvSpPr>
        <p:spPr bwMode="auto">
          <a:xfrm>
            <a:off x="492456" y="2891917"/>
            <a:ext cx="643817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182563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Reasonable pricing – includes FREE options noted below</a:t>
            </a:r>
          </a:p>
        </p:txBody>
      </p:sp>
      <p:sp>
        <p:nvSpPr>
          <p:cNvPr id="22576" name="TextBox 18"/>
          <p:cNvSpPr txBox="1">
            <a:spLocks noChangeArrowheads="1"/>
          </p:cNvSpPr>
          <p:nvPr/>
        </p:nvSpPr>
        <p:spPr bwMode="auto">
          <a:xfrm>
            <a:off x="883444" y="5974556"/>
            <a:ext cx="733938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 - </a:t>
            </a:r>
            <a:r>
              <a:rPr lang="en-CA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Recommended </a:t>
            </a:r>
            <a:r>
              <a:rPr lang="en-CA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O</a:t>
            </a:r>
            <a:r>
              <a:rPr lang="en-CA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ption</a:t>
            </a:r>
            <a:r>
              <a:rPr lang="en-CA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: purchase </a:t>
            </a:r>
            <a:r>
              <a:rPr lang="en-CA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Dev Kit, use XDS100v1-2, </a:t>
            </a:r>
            <a:r>
              <a:rPr lang="en-CA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&amp; Free </a:t>
            </a:r>
            <a:r>
              <a:rPr lang="en-CA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CCSv5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Documents and Settings\a0159877\Desktop\SYSBIOS Snaps\extra\ccs_plat_node_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3760" y="626716"/>
            <a:ext cx="1635456" cy="257000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CCSv5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More Information</a:t>
            </a:r>
          </a:p>
        </p:txBody>
      </p:sp>
      <p:sp>
        <p:nvSpPr>
          <p:cNvPr id="24581" name="Text Box 58"/>
          <p:cNvSpPr txBox="1">
            <a:spLocks noChangeArrowheads="1"/>
          </p:cNvSpPr>
          <p:nvPr/>
        </p:nvSpPr>
        <p:spPr bwMode="auto">
          <a:xfrm>
            <a:off x="0" y="1676400"/>
            <a:ext cx="1540422" cy="44563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Links for:</a:t>
            </a:r>
          </a:p>
        </p:txBody>
      </p:sp>
      <p:sp>
        <p:nvSpPr>
          <p:cNvPr id="24582" name="Text Box 59"/>
          <p:cNvSpPr txBox="1">
            <a:spLocks noChangeArrowheads="1"/>
          </p:cNvSpPr>
          <p:nvPr/>
        </p:nvSpPr>
        <p:spPr bwMode="auto">
          <a:xfrm>
            <a:off x="109536" y="2140743"/>
            <a:ext cx="2633663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182563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Downloading CCSv5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182563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Installation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Help</a:t>
            </a:r>
          </a:p>
          <a:p>
            <a:pPr marL="182563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Licensing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182563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Tutorials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182563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BIOS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Projects</a:t>
            </a:r>
          </a:p>
          <a:p>
            <a:pPr marL="182563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Etc.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8000" y="1371600"/>
            <a:ext cx="592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Questions?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Functional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CCSv5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-28581"/>
            <a:ext cx="8458200" cy="814388"/>
          </a:xfrm>
        </p:spPr>
        <p:txBody>
          <a:bodyPr/>
          <a:lstStyle/>
          <a:p>
            <a:r>
              <a:rPr lang="en-US" dirty="0" smtClean="0"/>
              <a:t>CCS Functional Overview</a:t>
            </a:r>
          </a:p>
        </p:txBody>
      </p:sp>
      <p:sp>
        <p:nvSpPr>
          <p:cNvPr id="1206275" name="Freeform 3"/>
          <p:cNvSpPr>
            <a:spLocks/>
          </p:cNvSpPr>
          <p:nvPr/>
        </p:nvSpPr>
        <p:spPr bwMode="auto">
          <a:xfrm>
            <a:off x="228600" y="609600"/>
            <a:ext cx="8839200" cy="4157663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4753" y="0"/>
              </a:cxn>
              <a:cxn ang="0">
                <a:pos x="4753" y="514"/>
              </a:cxn>
              <a:cxn ang="0">
                <a:pos x="3800" y="512"/>
              </a:cxn>
              <a:cxn ang="0">
                <a:pos x="3800" y="2239"/>
              </a:cxn>
              <a:cxn ang="0">
                <a:pos x="0" y="2239"/>
              </a:cxn>
              <a:cxn ang="0">
                <a:pos x="1" y="0"/>
              </a:cxn>
            </a:cxnLst>
            <a:rect l="0" t="0" r="r" b="b"/>
            <a:pathLst>
              <a:path w="4753" h="2239">
                <a:moveTo>
                  <a:pt x="1" y="0"/>
                </a:moveTo>
                <a:lnTo>
                  <a:pt x="4753" y="0"/>
                </a:lnTo>
                <a:lnTo>
                  <a:pt x="4753" y="514"/>
                </a:lnTo>
                <a:lnTo>
                  <a:pt x="3800" y="512"/>
                </a:lnTo>
                <a:lnTo>
                  <a:pt x="3800" y="2239"/>
                </a:lnTo>
                <a:lnTo>
                  <a:pt x="0" y="2239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6276" name="Rectangle 4"/>
          <p:cNvSpPr>
            <a:spLocks noChangeArrowheads="1"/>
          </p:cNvSpPr>
          <p:nvPr/>
        </p:nvSpPr>
        <p:spPr bwMode="auto">
          <a:xfrm>
            <a:off x="7639050" y="762000"/>
            <a:ext cx="1249363" cy="704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b="0"/>
              <a:t>SIM</a:t>
            </a:r>
          </a:p>
        </p:txBody>
      </p:sp>
      <p:cxnSp>
        <p:nvCxnSpPr>
          <p:cNvPr id="7173" name="AutoShape 5"/>
          <p:cNvCxnSpPr>
            <a:cxnSpLocks noChangeShapeType="1"/>
            <a:stCxn id="7186" idx="3"/>
            <a:endCxn id="1206276" idx="1"/>
          </p:cNvCxnSpPr>
          <p:nvPr/>
        </p:nvCxnSpPr>
        <p:spPr bwMode="auto">
          <a:xfrm flipV="1">
            <a:off x="6986588" y="1114425"/>
            <a:ext cx="652462" cy="1633538"/>
          </a:xfrm>
          <a:prstGeom prst="bentConnector3">
            <a:avLst>
              <a:gd name="adj1" fmla="val 35032"/>
            </a:avLst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triangle" w="sm" len="sm"/>
          </a:ln>
        </p:spPr>
      </p:cxn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662120" y="5080000"/>
            <a:ext cx="1443280" cy="446276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23838" indent="-223838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  <a:tabLst>
                <a:tab pos="1314450" algn="l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Simulator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14070" y="4767263"/>
            <a:ext cx="3688510" cy="75405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88925" indent="-223838">
              <a:lnSpc>
                <a:spcPct val="100000"/>
              </a:lnSpc>
              <a:spcBef>
                <a:spcPct val="0"/>
              </a:spcBef>
              <a:tabLst>
                <a:tab pos="1314450" algn="l"/>
              </a:tabLst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Code Composer Studio Includes: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8925" indent="-223838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  <a:tabLst>
                <a:tab pos="1314450" algn="l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Integrated Edit / Debug GUI</a:t>
            </a:r>
          </a:p>
        </p:txBody>
      </p:sp>
      <p:sp>
        <p:nvSpPr>
          <p:cNvPr id="1206280" name="Rectangle 8"/>
          <p:cNvSpPr>
            <a:spLocks noChangeArrowheads="1"/>
          </p:cNvSpPr>
          <p:nvPr/>
        </p:nvSpPr>
        <p:spPr bwMode="auto">
          <a:xfrm>
            <a:off x="304800" y="685800"/>
            <a:ext cx="6781800" cy="4002088"/>
          </a:xfrm>
          <a:prstGeom prst="rect">
            <a:avLst/>
          </a:prstGeom>
          <a:solidFill>
            <a:schemeClr val="accent4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57200" y="2320925"/>
            <a:ext cx="914400" cy="8540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Edit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761163" y="1820863"/>
            <a:ext cx="2135187" cy="927100"/>
            <a:chOff x="4163" y="1051"/>
            <a:chExt cx="1345" cy="58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206283" name="Rectangle 11"/>
            <p:cNvSpPr>
              <a:spLocks noChangeArrowheads="1"/>
            </p:cNvSpPr>
            <p:nvPr/>
          </p:nvSpPr>
          <p:spPr bwMode="auto">
            <a:xfrm>
              <a:off x="4755" y="1051"/>
              <a:ext cx="753" cy="44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 b="0"/>
                <a:t>DSK</a:t>
              </a:r>
            </a:p>
          </p:txBody>
        </p:sp>
        <p:cxnSp>
          <p:nvCxnSpPr>
            <p:cNvPr id="7227" name="AutoShape 12"/>
            <p:cNvCxnSpPr>
              <a:cxnSpLocks noChangeShapeType="1"/>
              <a:stCxn id="7186" idx="3"/>
              <a:endCxn id="1206283" idx="1"/>
            </p:cNvCxnSpPr>
            <p:nvPr/>
          </p:nvCxnSpPr>
          <p:spPr bwMode="auto">
            <a:xfrm flipV="1">
              <a:off x="4163" y="1274"/>
              <a:ext cx="592" cy="361"/>
            </a:xfrm>
            <a:prstGeom prst="bentConnector3">
              <a:avLst>
                <a:gd name="adj1" fmla="val 50000"/>
              </a:avLst>
            </a:prstGeom>
            <a:grp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761163" y="2747963"/>
            <a:ext cx="2135187" cy="722312"/>
            <a:chOff x="4163" y="1635"/>
            <a:chExt cx="1345" cy="45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206286" name="Rectangle 14"/>
            <p:cNvSpPr>
              <a:spLocks noChangeArrowheads="1"/>
            </p:cNvSpPr>
            <p:nvPr/>
          </p:nvSpPr>
          <p:spPr bwMode="auto">
            <a:xfrm>
              <a:off x="4755" y="1645"/>
              <a:ext cx="753" cy="44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 b="0"/>
                <a:t>EVM</a:t>
              </a:r>
            </a:p>
          </p:txBody>
        </p:sp>
        <p:cxnSp>
          <p:nvCxnSpPr>
            <p:cNvPr id="7225" name="AutoShape 15"/>
            <p:cNvCxnSpPr>
              <a:cxnSpLocks noChangeShapeType="1"/>
              <a:stCxn id="7186" idx="3"/>
              <a:endCxn id="1206286" idx="1"/>
            </p:cNvCxnSpPr>
            <p:nvPr/>
          </p:nvCxnSpPr>
          <p:spPr bwMode="auto">
            <a:xfrm>
              <a:off x="4163" y="1635"/>
              <a:ext cx="592" cy="233"/>
            </a:xfrm>
            <a:prstGeom prst="bentConnector3">
              <a:avLst>
                <a:gd name="adj1" fmla="val 50000"/>
              </a:avLst>
            </a:prstGeom>
            <a:grp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761163" y="2747963"/>
            <a:ext cx="2135187" cy="1663700"/>
            <a:chOff x="4163" y="1635"/>
            <a:chExt cx="1345" cy="104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206289" name="Rectangle 17"/>
            <p:cNvSpPr>
              <a:spLocks noChangeArrowheads="1"/>
            </p:cNvSpPr>
            <p:nvPr/>
          </p:nvSpPr>
          <p:spPr bwMode="auto">
            <a:xfrm>
              <a:off x="4755" y="2239"/>
              <a:ext cx="753" cy="44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2000" b="0"/>
                <a:t>Third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2000" b="0"/>
                <a:t>Party</a:t>
              </a:r>
            </a:p>
          </p:txBody>
        </p:sp>
        <p:cxnSp>
          <p:nvCxnSpPr>
            <p:cNvPr id="7223" name="AutoShape 18"/>
            <p:cNvCxnSpPr>
              <a:cxnSpLocks noChangeShapeType="1"/>
              <a:stCxn id="7186" idx="3"/>
              <a:endCxn id="1206289" idx="1"/>
            </p:cNvCxnSpPr>
            <p:nvPr/>
          </p:nvCxnSpPr>
          <p:spPr bwMode="auto">
            <a:xfrm>
              <a:off x="4163" y="1635"/>
              <a:ext cx="592" cy="826"/>
            </a:xfrm>
            <a:prstGeom prst="bentConnector3">
              <a:avLst>
                <a:gd name="adj1" fmla="val 50000"/>
              </a:avLst>
            </a:prstGeom>
            <a:grp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7181" name="Rectangle 19"/>
          <p:cNvSpPr>
            <a:spLocks noChangeArrowheads="1"/>
          </p:cNvSpPr>
          <p:nvPr/>
        </p:nvSpPr>
        <p:spPr bwMode="auto">
          <a:xfrm>
            <a:off x="3586240" y="5494347"/>
            <a:ext cx="3957558" cy="75405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 anchor="b">
            <a:spAutoFit/>
          </a:bodyPr>
          <a:lstStyle/>
          <a:p>
            <a:pPr marL="288925" indent="-223838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  <a:tabLst>
                <a:tab pos="1314450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SYS/BIOS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	Real-time kernel</a:t>
            </a:r>
            <a:br>
              <a:rPr lang="en-US" sz="2000" dirty="0">
                <a:latin typeface="Calibri" pitchFamily="34" charset="0"/>
                <a:cs typeface="Calibri" pitchFamily="34" charset="0"/>
              </a:rPr>
            </a:br>
            <a:r>
              <a:rPr lang="en-US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	Real-time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analysis</a:t>
            </a:r>
          </a:p>
        </p:txBody>
      </p:sp>
      <p:sp>
        <p:nvSpPr>
          <p:cNvPr id="7182" name="Rectangle 20"/>
          <p:cNvSpPr>
            <a:spLocks noChangeArrowheads="1"/>
          </p:cNvSpPr>
          <p:nvPr/>
        </p:nvSpPr>
        <p:spPr bwMode="auto">
          <a:xfrm>
            <a:off x="4572000" y="762000"/>
            <a:ext cx="1195388" cy="854075"/>
          </a:xfrm>
          <a:prstGeom prst="rect">
            <a:avLst/>
          </a:prstGeom>
          <a:solidFill>
            <a:schemeClr val="accent2">
              <a:alpha val="50195"/>
            </a:schemeClr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 dirty="0" smtClean="0">
                <a:latin typeface="Arial Narrow" pitchFamily="34" charset="0"/>
              </a:rPr>
              <a:t>SYS/BIOS</a:t>
            </a:r>
            <a:endParaRPr lang="en-US" sz="2000" b="0" dirty="0">
              <a:latin typeface="Arial Narrow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latin typeface="Arial Narrow" pitchFamily="34" charset="0"/>
              </a:rPr>
              <a:t>Libraries</a:t>
            </a:r>
            <a:endParaRPr lang="en-US" sz="2000" b="0" dirty="0"/>
          </a:p>
        </p:txBody>
      </p:sp>
      <p:cxnSp>
        <p:nvCxnSpPr>
          <p:cNvPr id="7183" name="AutoShape 21"/>
          <p:cNvCxnSpPr>
            <a:cxnSpLocks noChangeShapeType="1"/>
            <a:stCxn id="7182" idx="2"/>
            <a:endCxn id="7196" idx="0"/>
          </p:cNvCxnSpPr>
          <p:nvPr/>
        </p:nvCxnSpPr>
        <p:spPr bwMode="auto">
          <a:xfrm flipH="1">
            <a:off x="4343400" y="1630363"/>
            <a:ext cx="827088" cy="6905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84" name="Rectangle 22"/>
          <p:cNvSpPr>
            <a:spLocks noChangeArrowheads="1"/>
          </p:cNvSpPr>
          <p:nvPr/>
        </p:nvSpPr>
        <p:spPr bwMode="auto">
          <a:xfrm>
            <a:off x="381000" y="3717925"/>
            <a:ext cx="1066800" cy="854075"/>
          </a:xfrm>
          <a:prstGeom prst="rect">
            <a:avLst/>
          </a:prstGeom>
          <a:solidFill>
            <a:srgbClr val="99FF33">
              <a:alpha val="50195"/>
            </a:srgbClr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b="0" dirty="0" smtClean="0">
                <a:latin typeface="Arial Narrow" pitchFamily="34" charset="0"/>
              </a:rPr>
              <a:t>SYS/BIOS</a:t>
            </a:r>
            <a:endParaRPr lang="en-US" b="0" dirty="0">
              <a:latin typeface="Arial Narrow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b="0" dirty="0" err="1">
                <a:latin typeface="Arial Narrow" pitchFamily="34" charset="0"/>
              </a:rPr>
              <a:t>Config</a:t>
            </a:r>
            <a:endParaRPr lang="en-US" b="0" dirty="0">
              <a:latin typeface="Arial Narrow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b="0" dirty="0" smtClean="0">
                <a:latin typeface="Arial Narrow" pitchFamily="34" charset="0"/>
              </a:rPr>
              <a:t>(.</a:t>
            </a:r>
            <a:r>
              <a:rPr lang="en-US" b="0" dirty="0" err="1" smtClean="0">
                <a:latin typeface="Arial Narrow" pitchFamily="34" charset="0"/>
              </a:rPr>
              <a:t>cfg</a:t>
            </a:r>
            <a:r>
              <a:rPr lang="en-US" b="0" dirty="0" smtClean="0">
                <a:latin typeface="Arial Narrow" pitchFamily="34" charset="0"/>
              </a:rPr>
              <a:t>)</a:t>
            </a:r>
            <a:endParaRPr lang="en-US" b="0" dirty="0"/>
          </a:p>
        </p:txBody>
      </p:sp>
      <p:cxnSp>
        <p:nvCxnSpPr>
          <p:cNvPr id="7185" name="AutoShape 23"/>
          <p:cNvCxnSpPr>
            <a:cxnSpLocks noChangeShapeType="1"/>
            <a:stCxn id="7184" idx="0"/>
            <a:endCxn id="7177" idx="2"/>
          </p:cNvCxnSpPr>
          <p:nvPr/>
        </p:nvCxnSpPr>
        <p:spPr bwMode="auto">
          <a:xfrm flipV="1">
            <a:off x="914400" y="3189288"/>
            <a:ext cx="0" cy="5286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86" name="Rectangle 24"/>
          <p:cNvSpPr>
            <a:spLocks noChangeArrowheads="1"/>
          </p:cNvSpPr>
          <p:nvPr/>
        </p:nvSpPr>
        <p:spPr bwMode="auto">
          <a:xfrm>
            <a:off x="5791200" y="2320925"/>
            <a:ext cx="1195388" cy="854075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Debug</a:t>
            </a:r>
          </a:p>
        </p:txBody>
      </p:sp>
      <p:sp>
        <p:nvSpPr>
          <p:cNvPr id="7187" name="Rectangle 25"/>
          <p:cNvSpPr>
            <a:spLocks noChangeArrowheads="1"/>
          </p:cNvSpPr>
          <p:nvPr/>
        </p:nvSpPr>
        <p:spPr bwMode="auto">
          <a:xfrm>
            <a:off x="214070" y="5494347"/>
            <a:ext cx="2876365" cy="446276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88925" indent="-223838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  <a:tabLst>
                <a:tab pos="1314450" algn="l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Code Generation Tools</a:t>
            </a:r>
          </a:p>
        </p:txBody>
      </p:sp>
      <p:sp>
        <p:nvSpPr>
          <p:cNvPr id="7188" name="Rectangle 26"/>
          <p:cNvSpPr>
            <a:spLocks noChangeArrowheads="1"/>
          </p:cNvSpPr>
          <p:nvPr/>
        </p:nvSpPr>
        <p:spPr bwMode="auto">
          <a:xfrm>
            <a:off x="381000" y="744538"/>
            <a:ext cx="1066800" cy="855662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>
                <a:latin typeface="Arial Narrow" pitchFamily="34" charset="0"/>
              </a:rPr>
              <a:t>Compiler</a:t>
            </a:r>
            <a:endParaRPr lang="en-US" sz="2000" b="0"/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>
                <a:latin typeface="Arial Narrow" pitchFamily="34" charset="0"/>
              </a:rPr>
              <a:t>Asm Opto</a:t>
            </a:r>
            <a:endParaRPr lang="en-US" sz="2000" b="0"/>
          </a:p>
        </p:txBody>
      </p:sp>
      <p:cxnSp>
        <p:nvCxnSpPr>
          <p:cNvPr id="7189" name="AutoShape 27"/>
          <p:cNvCxnSpPr>
            <a:cxnSpLocks noChangeShapeType="1"/>
            <a:stCxn id="7177" idx="0"/>
            <a:endCxn id="7188" idx="2"/>
          </p:cNvCxnSpPr>
          <p:nvPr/>
        </p:nvCxnSpPr>
        <p:spPr bwMode="auto">
          <a:xfrm flipV="1">
            <a:off x="914400" y="1600200"/>
            <a:ext cx="0" cy="706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0" name="Rectangle 28"/>
          <p:cNvSpPr>
            <a:spLocks noChangeArrowheads="1"/>
          </p:cNvSpPr>
          <p:nvPr/>
        </p:nvSpPr>
        <p:spPr bwMode="auto">
          <a:xfrm>
            <a:off x="2286000" y="2320925"/>
            <a:ext cx="914400" cy="854075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Asm</a:t>
            </a:r>
          </a:p>
        </p:txBody>
      </p:sp>
      <p:cxnSp>
        <p:nvCxnSpPr>
          <p:cNvPr id="7191" name="AutoShape 29"/>
          <p:cNvCxnSpPr>
            <a:cxnSpLocks noChangeShapeType="1"/>
            <a:stCxn id="7188" idx="3"/>
            <a:endCxn id="7190" idx="0"/>
          </p:cNvCxnSpPr>
          <p:nvPr/>
        </p:nvCxnSpPr>
        <p:spPr bwMode="auto">
          <a:xfrm>
            <a:off x="1447800" y="1173163"/>
            <a:ext cx="1295400" cy="114776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stealth" w="lg" len="lg"/>
          </a:ln>
        </p:spPr>
      </p:cxnSp>
      <p:cxnSp>
        <p:nvCxnSpPr>
          <p:cNvPr id="7192" name="AutoShape 30"/>
          <p:cNvCxnSpPr>
            <a:cxnSpLocks noChangeShapeType="1"/>
            <a:stCxn id="7177" idx="3"/>
            <a:endCxn id="7190" idx="1"/>
          </p:cNvCxnSpPr>
          <p:nvPr/>
        </p:nvCxnSpPr>
        <p:spPr bwMode="auto">
          <a:xfrm>
            <a:off x="1385888" y="2747963"/>
            <a:ext cx="9001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3" name="Rectangle 31"/>
          <p:cNvSpPr>
            <a:spLocks noChangeArrowheads="1"/>
          </p:cNvSpPr>
          <p:nvPr/>
        </p:nvSpPr>
        <p:spPr bwMode="auto">
          <a:xfrm>
            <a:off x="2919413" y="762000"/>
            <a:ext cx="1195387" cy="855663"/>
          </a:xfrm>
          <a:prstGeom prst="rect">
            <a:avLst/>
          </a:prstGeom>
          <a:solidFill>
            <a:schemeClr val="accent2">
              <a:alpha val="50195"/>
            </a:schemeClr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92075" tIns="36576" rIns="92075" bIns="0" anchorCtr="1"/>
          <a:lstStyle/>
          <a:p>
            <a:pPr algn="ctr">
              <a:spcBef>
                <a:spcPct val="0"/>
              </a:spcBef>
            </a:pPr>
            <a:r>
              <a:rPr lang="en-US" b="0" dirty="0">
                <a:latin typeface="Arial Narrow" pitchFamily="34" charset="0"/>
              </a:rPr>
              <a:t>Standard Runtime Libraries</a:t>
            </a:r>
          </a:p>
        </p:txBody>
      </p:sp>
      <p:cxnSp>
        <p:nvCxnSpPr>
          <p:cNvPr id="7194" name="AutoShape 32"/>
          <p:cNvCxnSpPr>
            <a:cxnSpLocks noChangeShapeType="1"/>
            <a:stCxn id="7193" idx="2"/>
            <a:endCxn id="7196" idx="0"/>
          </p:cNvCxnSpPr>
          <p:nvPr/>
        </p:nvCxnSpPr>
        <p:spPr bwMode="auto">
          <a:xfrm>
            <a:off x="3517900" y="1631950"/>
            <a:ext cx="825500" cy="688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5" name="Rectangle 33"/>
          <p:cNvSpPr>
            <a:spLocks noChangeArrowheads="1"/>
          </p:cNvSpPr>
          <p:nvPr/>
        </p:nvSpPr>
        <p:spPr bwMode="auto">
          <a:xfrm>
            <a:off x="5029200" y="2438400"/>
            <a:ext cx="465138" cy="304800"/>
          </a:xfrm>
          <a:prstGeom prst="rect">
            <a:avLst/>
          </a:prstGeom>
          <a:solidFill>
            <a:schemeClr val="accent4"/>
          </a:solidFill>
          <a:ln w="2857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.out</a:t>
            </a:r>
          </a:p>
        </p:txBody>
      </p:sp>
      <p:sp>
        <p:nvSpPr>
          <p:cNvPr id="7196" name="Rectangle 34"/>
          <p:cNvSpPr>
            <a:spLocks noChangeArrowheads="1"/>
          </p:cNvSpPr>
          <p:nvPr/>
        </p:nvSpPr>
        <p:spPr bwMode="auto">
          <a:xfrm>
            <a:off x="3886200" y="2320925"/>
            <a:ext cx="914400" cy="854075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Link</a:t>
            </a:r>
          </a:p>
        </p:txBody>
      </p:sp>
      <p:cxnSp>
        <p:nvCxnSpPr>
          <p:cNvPr id="7197" name="AutoShape 35"/>
          <p:cNvCxnSpPr>
            <a:cxnSpLocks noChangeShapeType="1"/>
            <a:stCxn id="7190" idx="3"/>
            <a:endCxn id="7196" idx="1"/>
          </p:cNvCxnSpPr>
          <p:nvPr/>
        </p:nvCxnSpPr>
        <p:spPr bwMode="auto">
          <a:xfrm>
            <a:off x="3200400" y="2747963"/>
            <a:ext cx="685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cxnSp>
        <p:nvCxnSpPr>
          <p:cNvPr id="7198" name="AutoShape 36"/>
          <p:cNvCxnSpPr>
            <a:cxnSpLocks noChangeShapeType="1"/>
            <a:stCxn id="7196" idx="3"/>
            <a:endCxn id="7186" idx="1"/>
          </p:cNvCxnSpPr>
          <p:nvPr/>
        </p:nvCxnSpPr>
        <p:spPr bwMode="auto">
          <a:xfrm>
            <a:off x="4800600" y="2747963"/>
            <a:ext cx="990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1206309" name="Rectangle 37"/>
          <p:cNvSpPr>
            <a:spLocks noChangeArrowheads="1"/>
          </p:cNvSpPr>
          <p:nvPr/>
        </p:nvSpPr>
        <p:spPr bwMode="auto">
          <a:xfrm>
            <a:off x="7700963" y="4648200"/>
            <a:ext cx="1195387" cy="704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b="0"/>
              <a:t>EMU</a:t>
            </a:r>
          </a:p>
        </p:txBody>
      </p:sp>
      <p:cxnSp>
        <p:nvCxnSpPr>
          <p:cNvPr id="7200" name="AutoShape 38"/>
          <p:cNvCxnSpPr>
            <a:cxnSpLocks noChangeShapeType="1"/>
            <a:endCxn id="1206309" idx="1"/>
          </p:cNvCxnSpPr>
          <p:nvPr/>
        </p:nvCxnSpPr>
        <p:spPr bwMode="auto">
          <a:xfrm rot="16200000" flipH="1">
            <a:off x="6303169" y="3602831"/>
            <a:ext cx="2333625" cy="461963"/>
          </a:xfrm>
          <a:prstGeom prst="bentConnector2">
            <a:avLst/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triangle" w="sm" len="sm"/>
          </a:ln>
        </p:spPr>
      </p:cxnSp>
      <p:cxnSp>
        <p:nvCxnSpPr>
          <p:cNvPr id="7201" name="AutoShape 39"/>
          <p:cNvCxnSpPr>
            <a:cxnSpLocks noChangeShapeType="1"/>
            <a:stCxn id="1206309" idx="2"/>
            <a:endCxn id="7202" idx="0"/>
          </p:cNvCxnSpPr>
          <p:nvPr/>
        </p:nvCxnSpPr>
        <p:spPr bwMode="auto">
          <a:xfrm>
            <a:off x="8299450" y="5353050"/>
            <a:ext cx="0" cy="361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7202" name="Rectangle 40"/>
          <p:cNvSpPr>
            <a:spLocks noChangeArrowheads="1"/>
          </p:cNvSpPr>
          <p:nvPr/>
        </p:nvSpPr>
        <p:spPr bwMode="auto">
          <a:xfrm>
            <a:off x="7700963" y="5715000"/>
            <a:ext cx="1195387" cy="7048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US" sz="2000" b="0" dirty="0" smtClean="0"/>
              <a:t>Target </a:t>
            </a:r>
            <a:r>
              <a:rPr lang="en-US" sz="2000" b="0" dirty="0"/>
              <a:t>Board</a:t>
            </a:r>
          </a:p>
        </p:txBody>
      </p:sp>
      <p:sp>
        <p:nvSpPr>
          <p:cNvPr id="7204" name="Rectangle 49"/>
          <p:cNvSpPr>
            <a:spLocks noChangeArrowheads="1"/>
          </p:cNvSpPr>
          <p:nvPr/>
        </p:nvSpPr>
        <p:spPr bwMode="auto">
          <a:xfrm>
            <a:off x="4114800" y="1676400"/>
            <a:ext cx="554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.lib</a:t>
            </a:r>
          </a:p>
        </p:txBody>
      </p:sp>
      <p:sp>
        <p:nvSpPr>
          <p:cNvPr id="7205" name="Rectangle 50"/>
          <p:cNvSpPr>
            <a:spLocks noChangeArrowheads="1"/>
          </p:cNvSpPr>
          <p:nvPr/>
        </p:nvSpPr>
        <p:spPr bwMode="auto">
          <a:xfrm>
            <a:off x="838200" y="1676400"/>
            <a:ext cx="46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 .c</a:t>
            </a:r>
          </a:p>
        </p:txBody>
      </p:sp>
      <p:sp>
        <p:nvSpPr>
          <p:cNvPr id="7206" name="Rectangle 51"/>
          <p:cNvSpPr>
            <a:spLocks noChangeArrowheads="1"/>
          </p:cNvSpPr>
          <p:nvPr/>
        </p:nvSpPr>
        <p:spPr bwMode="auto">
          <a:xfrm>
            <a:off x="1447800" y="2359025"/>
            <a:ext cx="769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asm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07" name="Rectangle 52"/>
          <p:cNvSpPr>
            <a:spLocks noChangeArrowheads="1"/>
          </p:cNvSpPr>
          <p:nvPr/>
        </p:nvSpPr>
        <p:spPr bwMode="auto">
          <a:xfrm>
            <a:off x="3200400" y="2359025"/>
            <a:ext cx="64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.obj</a:t>
            </a:r>
          </a:p>
        </p:txBody>
      </p:sp>
      <p:sp>
        <p:nvSpPr>
          <p:cNvPr id="7208" name="Rectangle 53"/>
          <p:cNvSpPr>
            <a:spLocks noChangeArrowheads="1"/>
          </p:cNvSpPr>
          <p:nvPr/>
        </p:nvSpPr>
        <p:spPr bwMode="auto">
          <a:xfrm>
            <a:off x="1981200" y="3886200"/>
            <a:ext cx="1828800" cy="6096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28575" algn="ctr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92075" tIns="36576" rIns="92075" bIns="0" anchorCtr="1"/>
          <a:lstStyle/>
          <a:p>
            <a:pPr algn="ctr">
              <a:spcBef>
                <a:spcPct val="0"/>
              </a:spcBef>
            </a:pPr>
            <a:r>
              <a:rPr lang="en-US" sz="2000" b="0" dirty="0" smtClean="0">
                <a:latin typeface="Arial Narrow" pitchFamily="34" charset="0"/>
              </a:rPr>
              <a:t>BIOS linker.cmd</a:t>
            </a:r>
            <a:endParaRPr lang="en-US" sz="2000" b="0" dirty="0">
              <a:latin typeface="Arial Narrow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sz="2000" b="0" dirty="0">
                <a:latin typeface="Arial Narrow" pitchFamily="34" charset="0"/>
              </a:rPr>
              <a:t>User.cmd</a:t>
            </a:r>
          </a:p>
        </p:txBody>
      </p:sp>
      <p:sp>
        <p:nvSpPr>
          <p:cNvPr id="1206326" name="Line 54"/>
          <p:cNvSpPr>
            <a:spLocks noChangeShapeType="1"/>
          </p:cNvSpPr>
          <p:nvPr/>
        </p:nvSpPr>
        <p:spPr bwMode="auto">
          <a:xfrm flipV="1">
            <a:off x="3505200" y="32004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0" name="Rectangle 55"/>
          <p:cNvSpPr>
            <a:spLocks noChangeArrowheads="1"/>
          </p:cNvSpPr>
          <p:nvPr/>
        </p:nvSpPr>
        <p:spPr bwMode="auto">
          <a:xfrm>
            <a:off x="5410200" y="3581400"/>
            <a:ext cx="776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/>
              <a:t>.map</a:t>
            </a:r>
          </a:p>
        </p:txBody>
      </p:sp>
      <p:sp>
        <p:nvSpPr>
          <p:cNvPr id="1206328" name="Line 56"/>
          <p:cNvSpPr>
            <a:spLocks noChangeShapeType="1"/>
          </p:cNvSpPr>
          <p:nvPr/>
        </p:nvSpPr>
        <p:spPr bwMode="auto">
          <a:xfrm>
            <a:off x="5105400" y="2743200"/>
            <a:ext cx="609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2" name="Rectangle 57"/>
          <p:cNvSpPr>
            <a:spLocks noChangeArrowheads="1"/>
          </p:cNvSpPr>
          <p:nvPr/>
        </p:nvSpPr>
        <p:spPr bwMode="auto">
          <a:xfrm>
            <a:off x="1828800" y="1139825"/>
            <a:ext cx="769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.asm</a:t>
            </a:r>
          </a:p>
        </p:txBody>
      </p:sp>
      <p:sp>
        <p:nvSpPr>
          <p:cNvPr id="1206330" name="Line 58"/>
          <p:cNvSpPr>
            <a:spLocks noChangeShapeType="1"/>
          </p:cNvSpPr>
          <p:nvPr/>
        </p:nvSpPr>
        <p:spPr bwMode="auto">
          <a:xfrm flipV="1">
            <a:off x="1447800" y="4191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4" name="Rectangle 60"/>
          <p:cNvSpPr>
            <a:spLocks noChangeArrowheads="1"/>
          </p:cNvSpPr>
          <p:nvPr/>
        </p:nvSpPr>
        <p:spPr bwMode="auto">
          <a:xfrm>
            <a:off x="8424863" y="2286000"/>
            <a:ext cx="457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0">
                <a:latin typeface="Arial Narrow" pitchFamily="34" charset="0"/>
              </a:rPr>
              <a:t>EMU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0" y="-4763"/>
            <a:ext cx="9144000" cy="609601"/>
          </a:xfrm>
        </p:spPr>
        <p:txBody>
          <a:bodyPr lIns="91440" tIns="45720" rIns="91440" bIns="45720" anchor="ctr"/>
          <a:lstStyle/>
          <a:p>
            <a:r>
              <a:rPr lang="en-CA" sz="3200" dirty="0" smtClean="0"/>
              <a:t>CCSv5 “GUI” Environment – Space Saving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625" y="560696"/>
            <a:ext cx="8816975" cy="6238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8196" name="Rounded Rectangle 4"/>
          <p:cNvSpPr>
            <a:spLocks noChangeArrowheads="1"/>
          </p:cNvSpPr>
          <p:nvPr/>
        </p:nvSpPr>
        <p:spPr bwMode="auto">
          <a:xfrm>
            <a:off x="1905000" y="3173413"/>
            <a:ext cx="1828801" cy="783193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2000" dirty="0">
                <a:latin typeface="Calibri" pitchFamily="34" charset="0"/>
                <a:cs typeface="Calibri" pitchFamily="34" charset="0"/>
              </a:rPr>
              <a:t>Tabbed editor </a:t>
            </a:r>
            <a:r>
              <a:rPr lang="en-CA" sz="2000" dirty="0" smtClean="0">
                <a:latin typeface="Calibri" pitchFamily="34" charset="0"/>
                <a:cs typeface="Calibri" pitchFamily="34" charset="0"/>
              </a:rPr>
              <a:t>windows</a:t>
            </a:r>
            <a:endParaRPr lang="en-CA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97" name="Rounded Rectangle 5"/>
          <p:cNvSpPr>
            <a:spLocks noChangeArrowheads="1"/>
          </p:cNvSpPr>
          <p:nvPr/>
        </p:nvSpPr>
        <p:spPr bwMode="auto">
          <a:xfrm>
            <a:off x="5235575" y="3152775"/>
            <a:ext cx="2673350" cy="715089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1800" dirty="0">
                <a:latin typeface="Calibri" pitchFamily="34" charset="0"/>
                <a:cs typeface="Calibri" pitchFamily="34" charset="0"/>
              </a:rPr>
              <a:t>Tab data displays </a:t>
            </a:r>
            <a:r>
              <a:rPr lang="en-CA" sz="1800" dirty="0" smtClean="0">
                <a:latin typeface="Calibri" pitchFamily="34" charset="0"/>
                <a:cs typeface="Calibri" pitchFamily="34" charset="0"/>
              </a:rPr>
              <a:t>together to </a:t>
            </a:r>
            <a:r>
              <a:rPr lang="en-CA" sz="1800" dirty="0">
                <a:latin typeface="Calibri" pitchFamily="34" charset="0"/>
                <a:cs typeface="Calibri" pitchFamily="34" charset="0"/>
              </a:rPr>
              <a:t>save space</a:t>
            </a:r>
          </a:p>
        </p:txBody>
      </p:sp>
      <p:sp>
        <p:nvSpPr>
          <p:cNvPr id="8198" name="Rounded Rectangle 6"/>
          <p:cNvSpPr>
            <a:spLocks noChangeArrowheads="1"/>
          </p:cNvSpPr>
          <p:nvPr/>
        </p:nvSpPr>
        <p:spPr bwMode="auto">
          <a:xfrm>
            <a:off x="990600" y="5638800"/>
            <a:ext cx="3246438" cy="715089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1800" dirty="0">
                <a:latin typeface="Calibri" pitchFamily="34" charset="0"/>
                <a:cs typeface="Calibri" pitchFamily="34" charset="0"/>
              </a:rPr>
              <a:t>Fast view windows don’t </a:t>
            </a:r>
            <a:r>
              <a:rPr lang="en-CA" sz="1800" dirty="0" smtClean="0">
                <a:latin typeface="Calibri" pitchFamily="34" charset="0"/>
                <a:cs typeface="Calibri" pitchFamily="34" charset="0"/>
              </a:rPr>
              <a:t>display until </a:t>
            </a:r>
            <a:r>
              <a:rPr lang="en-CA" sz="1800" dirty="0">
                <a:latin typeface="Calibri" pitchFamily="34" charset="0"/>
                <a:cs typeface="Calibri" pitchFamily="34" charset="0"/>
              </a:rPr>
              <a:t>you click on them</a:t>
            </a:r>
          </a:p>
        </p:txBody>
      </p:sp>
      <p:sp>
        <p:nvSpPr>
          <p:cNvPr id="8199" name="Rounded Rectangle 7"/>
          <p:cNvSpPr>
            <a:spLocks noChangeArrowheads="1"/>
          </p:cNvSpPr>
          <p:nvPr/>
        </p:nvSpPr>
        <p:spPr bwMode="auto">
          <a:xfrm>
            <a:off x="5410200" y="1371600"/>
            <a:ext cx="3548063" cy="1021556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1800" u="sng" dirty="0">
                <a:latin typeface="Calibri" pitchFamily="34" charset="0"/>
                <a:cs typeface="Calibri" pitchFamily="34" charset="0"/>
              </a:rPr>
              <a:t>Perspectives</a:t>
            </a:r>
            <a:r>
              <a:rPr lang="en-CA" sz="1800" dirty="0">
                <a:latin typeface="Calibri" pitchFamily="34" charset="0"/>
                <a:cs typeface="Calibri" pitchFamily="34" charset="0"/>
              </a:rPr>
              <a:t> contain separate</a:t>
            </a:r>
            <a:br>
              <a:rPr lang="en-CA" sz="1800" dirty="0">
                <a:latin typeface="Calibri" pitchFamily="34" charset="0"/>
                <a:cs typeface="Calibri" pitchFamily="34" charset="0"/>
              </a:rPr>
            </a:br>
            <a:r>
              <a:rPr lang="en-CA" sz="1800" dirty="0">
                <a:latin typeface="Calibri" pitchFamily="34" charset="0"/>
                <a:cs typeface="Calibri" pitchFamily="34" charset="0"/>
              </a:rPr>
              <a:t>window arrangements </a:t>
            </a:r>
            <a:r>
              <a:rPr lang="en-CA" sz="1800" dirty="0" smtClean="0">
                <a:latin typeface="Calibri" pitchFamily="34" charset="0"/>
                <a:cs typeface="Calibri" pitchFamily="34" charset="0"/>
              </a:rPr>
              <a:t>depending on </a:t>
            </a:r>
            <a:r>
              <a:rPr lang="en-CA" sz="1800" dirty="0">
                <a:latin typeface="Calibri" pitchFamily="34" charset="0"/>
                <a:cs typeface="Calibri" pitchFamily="34" charset="0"/>
              </a:rPr>
              <a:t>what you are doing.</a:t>
            </a:r>
          </a:p>
        </p:txBody>
      </p:sp>
      <p:cxnSp>
        <p:nvCxnSpPr>
          <p:cNvPr id="8200" name="Straight Arrow Connector 9"/>
          <p:cNvCxnSpPr>
            <a:cxnSpLocks noChangeShapeType="1"/>
            <a:stCxn id="8199" idx="0"/>
            <a:endCxn id="1200142" idx="3"/>
          </p:cNvCxnSpPr>
          <p:nvPr/>
        </p:nvCxnSpPr>
        <p:spPr bwMode="auto">
          <a:xfrm rot="5400000" flipH="1" flipV="1">
            <a:off x="7298975" y="1048661"/>
            <a:ext cx="208196" cy="43768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8201" name="Straight Arrow Connector 10"/>
          <p:cNvCxnSpPr>
            <a:cxnSpLocks noChangeShapeType="1"/>
            <a:stCxn id="8198" idx="2"/>
            <a:endCxn id="1200143" idx="7"/>
          </p:cNvCxnSpPr>
          <p:nvPr/>
        </p:nvCxnSpPr>
        <p:spPr bwMode="auto">
          <a:xfrm rot="5400000">
            <a:off x="1592877" y="5565735"/>
            <a:ext cx="232789" cy="180909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8202" name="Straight Arrow Connector 11"/>
          <p:cNvCxnSpPr>
            <a:cxnSpLocks noChangeShapeType="1"/>
            <a:stCxn id="8196" idx="0"/>
          </p:cNvCxnSpPr>
          <p:nvPr/>
        </p:nvCxnSpPr>
        <p:spPr bwMode="auto">
          <a:xfrm rot="16200000" flipV="1">
            <a:off x="2549526" y="2903538"/>
            <a:ext cx="242888" cy="2968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8203" name="Straight Arrow Connector 14"/>
          <p:cNvCxnSpPr>
            <a:cxnSpLocks noChangeShapeType="1"/>
            <a:stCxn id="8197" idx="0"/>
          </p:cNvCxnSpPr>
          <p:nvPr/>
        </p:nvCxnSpPr>
        <p:spPr bwMode="auto">
          <a:xfrm rot="16200000" flipV="1">
            <a:off x="6363495" y="2944020"/>
            <a:ext cx="166686" cy="25082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8204" name="Rounded Rectangle 16"/>
          <p:cNvSpPr>
            <a:spLocks noChangeArrowheads="1"/>
          </p:cNvSpPr>
          <p:nvPr/>
        </p:nvSpPr>
        <p:spPr bwMode="auto">
          <a:xfrm>
            <a:off x="1981200" y="1143000"/>
            <a:ext cx="2009775" cy="712788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1800">
                <a:latin typeface="Calibri" pitchFamily="34" charset="0"/>
                <a:cs typeface="Calibri" pitchFamily="34" charset="0"/>
              </a:rPr>
              <a:t>Customize toolbars &amp; menus</a:t>
            </a:r>
          </a:p>
        </p:txBody>
      </p:sp>
      <p:cxnSp>
        <p:nvCxnSpPr>
          <p:cNvPr id="8205" name="Straight Arrow Connector 17"/>
          <p:cNvCxnSpPr>
            <a:cxnSpLocks noChangeShapeType="1"/>
            <a:stCxn id="8204" idx="0"/>
          </p:cNvCxnSpPr>
          <p:nvPr/>
        </p:nvCxnSpPr>
        <p:spPr bwMode="auto">
          <a:xfrm rot="5400000" flipH="1" flipV="1">
            <a:off x="3036888" y="844550"/>
            <a:ext cx="247650" cy="3492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200142" name="Oval 14"/>
          <p:cNvSpPr>
            <a:spLocks noChangeArrowheads="1"/>
          </p:cNvSpPr>
          <p:nvPr/>
        </p:nvSpPr>
        <p:spPr bwMode="auto">
          <a:xfrm>
            <a:off x="7543800" y="838200"/>
            <a:ext cx="533400" cy="381000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00143" name="Oval 15"/>
          <p:cNvSpPr>
            <a:spLocks noChangeArrowheads="1"/>
          </p:cNvSpPr>
          <p:nvPr/>
        </p:nvSpPr>
        <p:spPr bwMode="auto">
          <a:xfrm>
            <a:off x="609600" y="6553200"/>
            <a:ext cx="228600" cy="228600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6069" y="0"/>
            <a:ext cx="8458200" cy="585788"/>
          </a:xfrm>
        </p:spPr>
        <p:txBody>
          <a:bodyPr/>
          <a:lstStyle/>
          <a:p>
            <a:r>
              <a:rPr lang="en-US" dirty="0" smtClean="0"/>
              <a:t>CCSv5 (Eclipse) Benefits</a:t>
            </a:r>
          </a:p>
        </p:txBody>
      </p:sp>
      <p:pic>
        <p:nvPicPr>
          <p:cNvPr id="9219" name="Picture 23" descr="CCSv4_big_screen_ca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9600"/>
            <a:ext cx="9144000" cy="626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7160" name="Rectangle 24"/>
          <p:cNvSpPr>
            <a:spLocks noChangeArrowheads="1"/>
          </p:cNvSpPr>
          <p:nvPr/>
        </p:nvSpPr>
        <p:spPr bwMode="auto">
          <a:xfrm>
            <a:off x="3569153" y="2152650"/>
            <a:ext cx="5562600" cy="47244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1" name="Text Box 25"/>
          <p:cNvSpPr txBox="1">
            <a:spLocks noChangeArrowheads="1"/>
          </p:cNvSpPr>
          <p:nvPr/>
        </p:nvSpPr>
        <p:spPr bwMode="auto">
          <a:xfrm>
            <a:off x="3559626" y="2246313"/>
            <a:ext cx="4612609" cy="3951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>
                <a:latin typeface="Calibri" pitchFamily="34" charset="0"/>
                <a:cs typeface="Calibri" pitchFamily="34" charset="0"/>
              </a:rPr>
              <a:t>Eclipse Open Source Framework</a:t>
            </a:r>
          </a:p>
        </p:txBody>
      </p:sp>
      <p:sp>
        <p:nvSpPr>
          <p:cNvPr id="9222" name="Text Box 27"/>
          <p:cNvSpPr txBox="1">
            <a:spLocks noChangeArrowheads="1"/>
          </p:cNvSpPr>
          <p:nvPr/>
        </p:nvSpPr>
        <p:spPr bwMode="auto">
          <a:xfrm>
            <a:off x="3864426" y="2671763"/>
            <a:ext cx="5363391" cy="166199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Managed make files (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gMake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scripting)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Industry momentum (leverage work of others)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Cross-platform support (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Windows/Linux – 5.x)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Plug-ins – use available or create your own</a:t>
            </a:r>
          </a:p>
        </p:txBody>
      </p:sp>
      <p:sp>
        <p:nvSpPr>
          <p:cNvPr id="9223" name="Text Box 28"/>
          <p:cNvSpPr txBox="1">
            <a:spLocks noChangeArrowheads="1"/>
          </p:cNvSpPr>
          <p:nvPr/>
        </p:nvSpPr>
        <p:spPr bwMode="auto">
          <a:xfrm>
            <a:off x="3559626" y="4495800"/>
            <a:ext cx="3215560" cy="3951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alibri" pitchFamily="34" charset="0"/>
                <a:cs typeface="Calibri" pitchFamily="34" charset="0"/>
              </a:rPr>
              <a:t>Project Management</a:t>
            </a:r>
          </a:p>
        </p:txBody>
      </p:sp>
      <p:sp>
        <p:nvSpPr>
          <p:cNvPr id="9224" name="Text Box 29"/>
          <p:cNvSpPr txBox="1">
            <a:spLocks noChangeArrowheads="1"/>
          </p:cNvSpPr>
          <p:nvPr/>
        </p:nvSpPr>
        <p:spPr bwMode="auto">
          <a:xfrm>
            <a:off x="3864426" y="4953000"/>
            <a:ext cx="4649927" cy="8002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000">
                <a:latin typeface="Calibri" pitchFamily="34" charset="0"/>
                <a:cs typeface="Calibri" pitchFamily="34" charset="0"/>
              </a:rPr>
              <a:t>  Version control plug-ins (e.g. ClearCase)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>
                <a:latin typeface="Calibri" pitchFamily="34" charset="0"/>
                <a:cs typeface="Calibri" pitchFamily="34" charset="0"/>
              </a:rPr>
              <a:t>  BIOS/CGT version PER PROJECT </a:t>
            </a:r>
          </a:p>
        </p:txBody>
      </p:sp>
      <p:sp>
        <p:nvSpPr>
          <p:cNvPr id="9225" name="Text Box 30"/>
          <p:cNvSpPr txBox="1">
            <a:spLocks noChangeArrowheads="1"/>
          </p:cNvSpPr>
          <p:nvPr/>
        </p:nvSpPr>
        <p:spPr bwMode="auto">
          <a:xfrm>
            <a:off x="3559626" y="5867400"/>
            <a:ext cx="5250412" cy="87530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alibri" pitchFamily="34" charset="0"/>
                <a:cs typeface="Calibri" pitchFamily="34" charset="0"/>
              </a:rPr>
              <a:t>Licensing (free tools, floating license)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alibri" pitchFamily="34" charset="0"/>
                <a:cs typeface="Calibri" pitchFamily="34" charset="0"/>
              </a:rPr>
              <a:t>Updates available via internet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Perspectives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CCSv5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6293644"/>
            <a:ext cx="8915400" cy="56435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" y="0"/>
            <a:ext cx="8458200" cy="692944"/>
          </a:xfrm>
        </p:spPr>
        <p:txBody>
          <a:bodyPr/>
          <a:lstStyle/>
          <a:p>
            <a:r>
              <a:rPr lang="en-US" dirty="0" smtClean="0"/>
              <a:t>Perspectives</a:t>
            </a:r>
          </a:p>
        </p:txBody>
      </p:sp>
      <p:sp>
        <p:nvSpPr>
          <p:cNvPr id="11267" name="Text Box 9"/>
          <p:cNvSpPr txBox="1">
            <a:spLocks noChangeArrowheads="1"/>
          </p:cNvSpPr>
          <p:nvPr/>
        </p:nvSpPr>
        <p:spPr bwMode="auto">
          <a:xfrm>
            <a:off x="228600" y="600075"/>
            <a:ext cx="5876289" cy="9848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+mn-cs"/>
              </a:rPr>
              <a:t>Perspectives –  a set of windows, views and</a:t>
            </a:r>
            <a:br>
              <a:rPr lang="en-US" sz="2000" dirty="0">
                <a:latin typeface="Calibri" pitchFamily="34" charset="0"/>
                <a:cs typeface="+mn-cs"/>
              </a:rPr>
            </a:br>
            <a:r>
              <a:rPr lang="en-US" sz="2000" dirty="0">
                <a:latin typeface="Calibri" pitchFamily="34" charset="0"/>
                <a:cs typeface="+mn-cs"/>
              </a:rPr>
              <a:t>menus that correspond to a specific set of tasks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+mn-cs"/>
              </a:rPr>
              <a:t>Two default perspectives are provided with </a:t>
            </a:r>
            <a:r>
              <a:rPr lang="en-US" sz="2000" dirty="0" smtClean="0">
                <a:latin typeface="Calibri" pitchFamily="34" charset="0"/>
                <a:cs typeface="+mn-cs"/>
              </a:rPr>
              <a:t>CCSv5:</a:t>
            </a:r>
            <a:endParaRPr lang="en-US" sz="2000" dirty="0">
              <a:latin typeface="Calibri" pitchFamily="34" charset="0"/>
              <a:cs typeface="+mn-cs"/>
            </a:endParaRPr>
          </a:p>
        </p:txBody>
      </p:sp>
      <p:pic>
        <p:nvPicPr>
          <p:cNvPr id="1208330" name="Picture 10" descr="button_perspectiv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9896" y="2384425"/>
            <a:ext cx="3124200" cy="749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6257912" y="2000250"/>
            <a:ext cx="1065213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C/C++</a:t>
            </a:r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6343637" y="2460625"/>
            <a:ext cx="2776337" cy="7448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182880" indent="-182880" eaLnBrk="0" hangingPunct="0">
              <a:lnSpc>
                <a:spcPct val="60000"/>
              </a:lnSpc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Code Development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Views</a:t>
            </a:r>
          </a:p>
          <a:p>
            <a:pPr marL="182880" indent="-182880" eaLnBrk="0" hangingPunct="0">
              <a:lnSpc>
                <a:spcPct val="60000"/>
              </a:lnSpc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Project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Contents</a:t>
            </a:r>
          </a:p>
          <a:p>
            <a:pPr marL="182880" indent="-182880" eaLnBrk="0" hangingPunct="0">
              <a:lnSpc>
                <a:spcPct val="60000"/>
              </a:lnSpc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Editor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1014413" y="2000250"/>
            <a:ext cx="1131887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Debug</a:t>
            </a:r>
          </a:p>
        </p:txBody>
      </p:sp>
      <p:sp>
        <p:nvSpPr>
          <p:cNvPr id="11272" name="Text Box 14"/>
          <p:cNvSpPr txBox="1">
            <a:spLocks noChangeArrowheads="1"/>
          </p:cNvSpPr>
          <p:nvPr/>
        </p:nvSpPr>
        <p:spPr bwMode="auto">
          <a:xfrm>
            <a:off x="1100138" y="2460625"/>
            <a:ext cx="1862754" cy="7641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182880" indent="-182880" eaLnBrk="0" hangingPunct="0">
              <a:lnSpc>
                <a:spcPct val="60000"/>
              </a:lnSpc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Debug Views</a:t>
            </a:r>
          </a:p>
          <a:p>
            <a:pPr marL="182880" indent="-182880" eaLnBrk="0" hangingPunct="0">
              <a:lnSpc>
                <a:spcPct val="60000"/>
              </a:lnSpc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Watch/Memory</a:t>
            </a:r>
          </a:p>
          <a:p>
            <a:pPr marL="182880" indent="-182880" eaLnBrk="0" hangingPunct="0">
              <a:lnSpc>
                <a:spcPct val="60000"/>
              </a:lnSpc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Graphs, etc.</a:t>
            </a:r>
          </a:p>
        </p:txBody>
      </p:sp>
      <p:sp>
        <p:nvSpPr>
          <p:cNvPr id="11273" name="Text Box 15"/>
          <p:cNvSpPr txBox="1">
            <a:spLocks noChangeArrowheads="1"/>
          </p:cNvSpPr>
          <p:nvPr/>
        </p:nvSpPr>
        <p:spPr bwMode="auto">
          <a:xfrm>
            <a:off x="228600" y="3613150"/>
            <a:ext cx="5658152" cy="3447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+mn-cs"/>
              </a:rPr>
              <a:t>Users can customize perspectives and save them:</a:t>
            </a:r>
          </a:p>
        </p:txBody>
      </p:sp>
      <p:pic>
        <p:nvPicPr>
          <p:cNvPr id="1208336" name="Picture 16" descr="custom_perspectiv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12925" y="4114800"/>
            <a:ext cx="2301875" cy="2667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1208338" name="Picture 18" descr="custom_perspectives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4114800"/>
            <a:ext cx="3200400" cy="2652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CCSv5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heme/theme1.xml><?xml version="1.0" encoding="utf-8"?>
<a:theme xmlns:a="http://schemas.openxmlformats.org/drawingml/2006/main" name="FinalPowerpoint">
  <a:themeElements>
    <a:clrScheme name="Custom 4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0F41CF"/>
      </a:hlink>
      <a:folHlink>
        <a:srgbClr val="5DD3FF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</TotalTime>
  <Words>887</Words>
  <Application>Microsoft Office PowerPoint</Application>
  <PresentationFormat>On-screen Show (4:3)</PresentationFormat>
  <Paragraphs>198</Paragraphs>
  <Slides>23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FinalPowerpoint</vt:lpstr>
      <vt:lpstr>Introduction to CCSv5</vt:lpstr>
      <vt:lpstr>Outline</vt:lpstr>
      <vt:lpstr>Functional Overview</vt:lpstr>
      <vt:lpstr>CCS Functional Overview</vt:lpstr>
      <vt:lpstr>CCSv5 “GUI” Environment – Space Saving</vt:lpstr>
      <vt:lpstr>CCSv5 (Eclipse) Benefits</vt:lpstr>
      <vt:lpstr>Perspectives</vt:lpstr>
      <vt:lpstr>Perspectives</vt:lpstr>
      <vt:lpstr>Projects</vt:lpstr>
      <vt:lpstr>Eclipse “Projects”</vt:lpstr>
      <vt:lpstr>Creating a New Project (1)</vt:lpstr>
      <vt:lpstr>Creating a New Project (2)</vt:lpstr>
      <vt:lpstr>Creating a New Project (3)</vt:lpstr>
      <vt:lpstr>Eclipse “Workspace”</vt:lpstr>
      <vt:lpstr>Target Configuration</vt:lpstr>
      <vt:lpstr>Creating a New Target Config File (.ccxml)</vt:lpstr>
      <vt:lpstr>Build Config &amp; Options</vt:lpstr>
      <vt:lpstr>Two Default Build Configurations</vt:lpstr>
      <vt:lpstr>Licensing &amp; Pricing</vt:lpstr>
      <vt:lpstr>CCSv5 Licensing &amp; Pricing</vt:lpstr>
      <vt:lpstr>For More Information</vt:lpstr>
      <vt:lpstr>For More Information</vt:lpstr>
      <vt:lpstr>Questions?  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Robert J. Hillard</cp:lastModifiedBy>
  <cp:revision>136</cp:revision>
  <dcterms:created xsi:type="dcterms:W3CDTF">2007-12-19T20:51:45Z</dcterms:created>
  <dcterms:modified xsi:type="dcterms:W3CDTF">2013-11-07T00:10:58Z</dcterms:modified>
</cp:coreProperties>
</file>