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34.xml" ContentType="application/vnd.openxmlformats-officedocument.presentationml.tags+xml"/>
  <Override PartName="/ppt/notesSlides/notesSlide41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tags/tag36.xml" ContentType="application/vnd.openxmlformats-officedocument.presentationml.tags+xml"/>
  <Override PartName="/ppt/notesSlides/notesSlide43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tags/tag38.xml" ContentType="application/vnd.openxmlformats-officedocument.presentationml.tags+xml"/>
  <Override PartName="/ppt/notesSlides/notesSlide45.xml" ContentType="application/vnd.openxmlformats-officedocument.presentationml.notesSlide+xml"/>
  <Override PartName="/ppt/tags/tag39.xml" ContentType="application/vnd.openxmlformats-officedocument.presentationml.tags+xml"/>
  <Override PartName="/ppt/notesSlides/notesSlide46.xml" ContentType="application/vnd.openxmlformats-officedocument.presentationml.notesSlide+xml"/>
  <Override PartName="/ppt/tags/tag40.xml" ContentType="application/vnd.openxmlformats-officedocument.presentationml.tags+xml"/>
  <Override PartName="/ppt/notesSlides/notesSlide47.xml" ContentType="application/vnd.openxmlformats-officedocument.presentationml.notesSlide+xml"/>
  <Override PartName="/ppt/tags/tag41.xml" ContentType="application/vnd.openxmlformats-officedocument.presentationml.tags+xml"/>
  <Override PartName="/ppt/notesSlides/notesSlide48.xml" ContentType="application/vnd.openxmlformats-officedocument.presentationml.notesSlide+xml"/>
  <Override PartName="/ppt/tags/tag42.xml" ContentType="application/vnd.openxmlformats-officedocument.presentationml.tags+xml"/>
  <Override PartName="/ppt/notesSlides/notesSlide49.xml" ContentType="application/vnd.openxmlformats-officedocument.presentationml.notesSlide+xml"/>
  <Override PartName="/ppt/tags/tag43.xml" ContentType="application/vnd.openxmlformats-officedocument.presentationml.tags+xml"/>
  <Override PartName="/ppt/notesSlides/notesSlide50.xml" ContentType="application/vnd.openxmlformats-officedocument.presentationml.notesSlide+xml"/>
  <Override PartName="/ppt/tags/tag44.xml" ContentType="application/vnd.openxmlformats-officedocument.presentationml.tags+xml"/>
  <Override PartName="/ppt/notesSlides/notesSlide51.xml" ContentType="application/vnd.openxmlformats-officedocument.presentationml.notesSlide+xml"/>
  <Override PartName="/ppt/tags/tag45.xml" ContentType="application/vnd.openxmlformats-officedocument.presentationml.tags+xml"/>
  <Override PartName="/ppt/notesSlides/notesSlide52.xml" ContentType="application/vnd.openxmlformats-officedocument.presentationml.notesSlide+xml"/>
  <Override PartName="/ppt/tags/tag46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47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9"/>
  </p:notesMasterIdLst>
  <p:sldIdLst>
    <p:sldId id="546" r:id="rId5"/>
    <p:sldId id="543" r:id="rId6"/>
    <p:sldId id="403" r:id="rId7"/>
    <p:sldId id="547" r:id="rId8"/>
    <p:sldId id="405" r:id="rId9"/>
    <p:sldId id="485" r:id="rId10"/>
    <p:sldId id="487" r:id="rId11"/>
    <p:sldId id="489" r:id="rId12"/>
    <p:sldId id="490" r:id="rId13"/>
    <p:sldId id="548" r:id="rId14"/>
    <p:sldId id="494" r:id="rId15"/>
    <p:sldId id="495" r:id="rId16"/>
    <p:sldId id="496" r:id="rId17"/>
    <p:sldId id="553" r:id="rId18"/>
    <p:sldId id="554" r:id="rId19"/>
    <p:sldId id="555" r:id="rId20"/>
    <p:sldId id="556" r:id="rId21"/>
    <p:sldId id="500" r:id="rId22"/>
    <p:sldId id="557" r:id="rId23"/>
    <p:sldId id="559" r:id="rId24"/>
    <p:sldId id="501" r:id="rId25"/>
    <p:sldId id="503" r:id="rId26"/>
    <p:sldId id="510" r:id="rId27"/>
    <p:sldId id="511" r:id="rId28"/>
    <p:sldId id="558" r:id="rId29"/>
    <p:sldId id="560" r:id="rId30"/>
    <p:sldId id="508" r:id="rId31"/>
    <p:sldId id="563" r:id="rId32"/>
    <p:sldId id="564" r:id="rId33"/>
    <p:sldId id="565" r:id="rId34"/>
    <p:sldId id="566" r:id="rId35"/>
    <p:sldId id="512" r:id="rId36"/>
    <p:sldId id="513" r:id="rId37"/>
    <p:sldId id="514" r:id="rId38"/>
    <p:sldId id="515" r:id="rId39"/>
    <p:sldId id="516" r:id="rId40"/>
    <p:sldId id="549" r:id="rId41"/>
    <p:sldId id="518" r:id="rId42"/>
    <p:sldId id="524" r:id="rId43"/>
    <p:sldId id="528" r:id="rId44"/>
    <p:sldId id="525" r:id="rId45"/>
    <p:sldId id="526" r:id="rId46"/>
    <p:sldId id="561" r:id="rId47"/>
    <p:sldId id="562" r:id="rId48"/>
    <p:sldId id="567" r:id="rId49"/>
    <p:sldId id="550" r:id="rId50"/>
    <p:sldId id="415" r:id="rId51"/>
    <p:sldId id="535" r:id="rId52"/>
    <p:sldId id="536" r:id="rId53"/>
    <p:sldId id="537" r:id="rId54"/>
    <p:sldId id="551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552" r:id="rId66"/>
    <p:sldId id="477" r:id="rId67"/>
    <p:sldId id="392" r:id="rId68"/>
  </p:sldIdLst>
  <p:sldSz cx="9144000" cy="6858000" type="screen4x3"/>
  <p:notesSz cx="7010400" cy="92964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FFFF99"/>
    <a:srgbClr val="FFFF66"/>
    <a:srgbClr val="0000FF"/>
    <a:srgbClr val="0000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5702" autoAdjust="0"/>
  </p:normalViewPr>
  <p:slideViewPr>
    <p:cSldViewPr>
      <p:cViewPr>
        <p:scale>
          <a:sx n="80" d="100"/>
          <a:sy n="80" d="100"/>
        </p:scale>
        <p:origin x="-786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54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33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39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41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42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43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44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45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6" r:id="rId2"/>
    <p:sldLayoutId id="2147483840" r:id="rId3"/>
    <p:sldLayoutId id="2147483841" r:id="rId4"/>
    <p:sldLayoutId id="2147483842" r:id="rId5"/>
    <p:sldLayoutId id="2147483843" r:id="rId6"/>
    <p:sldLayoutId id="214748384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hyperlink" Target="http://processors.wiki.ti.com/index.php/TransportNetLib_UsersGuid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535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Manager Subsystem (QMSS) is a centralized hardware unit that monitors core activity and manages the queues. 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DMA (PKTDMA) engines use descriptors between transmit and receive queues packets that are dedicated to “routing” peripherals or 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PKTDMA was previously  called CPPI (Communication Peripheral Port Interface)</a:t>
            </a: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L2 Memory </a:t>
              </a:r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560342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DDR3 EMIF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9" name="Visio" r:id="rId5" imgW="7349996" imgH="5155358" progId="Visio.Drawing.11">
                  <p:embed/>
                </p:oleObj>
              </mc:Choice>
              <mc:Fallback>
                <p:oleObj name="Visio" r:id="rId5" imgW="7349996" imgH="515535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-381000"/>
                        <a:ext cx="8534400" cy="646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queue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APDSP; The user does not develop any firmware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RAM: A hardware link list  for descriptor 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 supports internal traffic (core to core)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II 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633966"/>
          <a:ext cx="6400800" cy="569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Visio" r:id="rId4" imgW="4510659" imgH="4009263" progId="Visio.Drawing.11">
                  <p:embed/>
                </p:oleObj>
              </mc:Choice>
              <mc:Fallback>
                <p:oleObj name="Visio" r:id="rId4" imgW="4510659" imgH="400926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33966"/>
                        <a:ext cx="6400800" cy="5690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7620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Queue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38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Queue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700088"/>
            <a:ext cx="875347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1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Queue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62175"/>
            <a:ext cx="8534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2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KeyStone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memory regions may be defined for descriptor storage (LL2, MSMC, DDR).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16K descriptors can be handled by internal Link RAM (Link RAM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512K descriptors can be supported in total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Keystone II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Up to </a:t>
            </a:r>
            <a:r>
              <a:rPr lang="en-US" sz="2000" dirty="0" smtClean="0"/>
              <a:t>64 </a:t>
            </a:r>
            <a:r>
              <a:rPr lang="en-US" sz="2000" dirty="0"/>
              <a:t>memory regions may be defined for descriptor storage (LL2, MSMC, DDR</a:t>
            </a:r>
            <a:r>
              <a:rPr lang="en-US" sz="2000" dirty="0" smtClean="0"/>
              <a:t>) per QM***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Up to </a:t>
            </a:r>
            <a:r>
              <a:rPr lang="en-US" sz="2000" dirty="0" smtClean="0"/>
              <a:t>32K </a:t>
            </a:r>
            <a:r>
              <a:rPr lang="en-US" sz="2000" dirty="0"/>
              <a:t>descriptors can be handled by internal Link RAM (Link RAM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Up to 512K descriptors can be supported in </a:t>
            </a:r>
            <a:r>
              <a:rPr lang="en-US" sz="2000" dirty="0" smtClean="0"/>
              <a:t>total for QM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Host Descriptors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032780" cy="279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45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</a:p>
          <a:p>
            <a:r>
              <a:rPr lang="en-US" sz="1800" dirty="0" smtClean="0"/>
              <a:t>Identify Multicore Navigator parameters that are configured during initialization and how they impact run-time operations.</a:t>
            </a:r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Host Descriptors Structure – first 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981200"/>
            <a:ext cx="6810374" cy="245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0625" y="510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other bytes are defined in the following tables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1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Multicore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7" name="Visio" r:id="rId5" imgW="1695012" imgH="2372475" progId="Visio.Drawing.11">
                  <p:embed/>
                </p:oleObj>
              </mc:Choice>
              <mc:Fallback>
                <p:oleObj name="Visio" r:id="rId5" imgW="1695012" imgH="237247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2863850" cy="400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58532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The number of descriptors in a region is always power of 2 (at least 32).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Two descriptor types are used within Multicore Navigator: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be linked together; Packet length is the sum of payload (buffer) sizes.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Cannot be linked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7877538"/>
              </p:ext>
            </p:extLst>
          </p:nvPr>
        </p:nvGraphicFramePr>
        <p:xfrm>
          <a:off x="5151438" y="1676400"/>
          <a:ext cx="2881312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8" name="Visio" r:id="rId5" imgW="2595116" imgH="1994219" progId="Visio.Drawing.11">
                  <p:embed/>
                </p:oleObj>
              </mc:Choice>
              <mc:Fallback>
                <p:oleObj name="Visio" r:id="rId5" imgW="2595116" imgH="199421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1676400"/>
                        <a:ext cx="2881312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9" name="Visio" r:id="rId7" imgW="1037630" imgH="1265992" progId="Visio.Drawing.11">
                  <p:embed/>
                </p:oleObj>
              </mc:Choice>
              <mc:Fallback>
                <p:oleObj name="Visio" r:id="rId7" imgW="1037630" imgH="126599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0"/>
                        <a:ext cx="12255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the Free Descriptor Queue(s)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descriptor, it pops it from a FDQ.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I devices).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descriptors; Each can be in any queue.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TI implementation uses the following elements to manage descriptors and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link list (Link RAM) indexes all descriptors.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queue header points to the top descriptor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NULL value indicates the last descriptor in the queue.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index. The 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address. The Link RAM is then rethreaded to remove this index.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queue has a hardware structure that maintains: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value of the Head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value of the tail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Entry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Byte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Head element packet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Head element descriptor size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Queue has 4 MMR A,B,C and D that are used to get information about descriptors in the queue, to set option (tail or head push, pop is always tail)  and to push (write to the D register) and pop (read from the D register) descriptors in and out the </a:t>
            </a:r>
            <a:r>
              <a:rPr lang="en-US" sz="2400" dirty="0" smtClean="0"/>
              <a:t>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Read or write registers C or D cause changes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Two additional sets of “shadow” registers for ABCD –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Peek region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Proxy region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Software low level drivers (LLD) hide these details from the user</a:t>
            </a:r>
            <a:endParaRPr lang="en-US" sz="2800" dirty="0"/>
          </a:p>
          <a:p>
            <a:pPr marL="354013" lvl="1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7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QMSS: Descriptor Queuing (1</a:t>
            </a:r>
            <a:r>
              <a:rPr lang="en-US" sz="3600" dirty="0" smtClean="0"/>
              <a:t>) –</a:t>
            </a:r>
            <a:br>
              <a:rPr lang="en-US" sz="3600" dirty="0" smtClean="0"/>
            </a:br>
            <a:r>
              <a:rPr lang="en-US" sz="3600" dirty="0" smtClean="0"/>
              <a:t>Push descriptor into </a:t>
            </a:r>
            <a:r>
              <a:rPr lang="en-US" sz="3600" dirty="0"/>
              <a:t>e</a:t>
            </a:r>
            <a:r>
              <a:rPr lang="en-US" sz="3600" dirty="0" smtClean="0"/>
              <a:t>mpty Queue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31111"/>
              </p:ext>
            </p:extLst>
          </p:nvPr>
        </p:nvGraphicFramePr>
        <p:xfrm>
          <a:off x="1142999" y="1298529"/>
          <a:ext cx="7337425" cy="455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Visio" r:id="rId5" imgW="7815827" imgH="4853834" progId="Visio.Drawing.11">
                  <p:embed/>
                </p:oleObj>
              </mc:Choice>
              <mc:Fallback>
                <p:oleObj name="Visio" r:id="rId5" imgW="7815827" imgH="485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1298529"/>
                        <a:ext cx="7337425" cy="455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QMSS: Descriptor Queuing </a:t>
            </a:r>
            <a:r>
              <a:rPr lang="en-US" sz="3600" dirty="0" smtClean="0"/>
              <a:t>(2) –</a:t>
            </a:r>
            <a:br>
              <a:rPr lang="en-US" sz="3600" dirty="0" smtClean="0"/>
            </a:br>
            <a:r>
              <a:rPr lang="en-US" sz="3600" dirty="0" smtClean="0"/>
              <a:t>Push descriptor into Head</a:t>
            </a:r>
            <a:r>
              <a:rPr lang="en-US" sz="3600" dirty="0" smtClean="0"/>
              <a:t> Queue (FIFO)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76353"/>
              </p:ext>
            </p:extLst>
          </p:nvPr>
        </p:nvGraphicFramePr>
        <p:xfrm>
          <a:off x="1142999" y="1298529"/>
          <a:ext cx="7337425" cy="455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4" name="Visio" r:id="rId5" imgW="7815827" imgH="4853834" progId="Visio.Drawing.11">
                  <p:embed/>
                </p:oleObj>
              </mc:Choice>
              <mc:Fallback>
                <p:oleObj name="Visio" r:id="rId5" imgW="7815827" imgH="485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1298529"/>
                        <a:ext cx="7337425" cy="455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099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QMSS: Descriptor Queuing </a:t>
            </a:r>
            <a:r>
              <a:rPr lang="en-US" sz="3600" dirty="0" smtClean="0"/>
              <a:t>(3) –</a:t>
            </a:r>
            <a:br>
              <a:rPr lang="en-US" sz="3600" dirty="0" smtClean="0"/>
            </a:br>
            <a:r>
              <a:rPr lang="en-US" sz="3600" dirty="0" smtClean="0"/>
              <a:t>Push descriptor into Tail</a:t>
            </a:r>
            <a:r>
              <a:rPr lang="en-US" sz="3600" dirty="0" smtClean="0"/>
              <a:t> Queue (LIFO)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98711"/>
              </p:ext>
            </p:extLst>
          </p:nvPr>
        </p:nvGraphicFramePr>
        <p:xfrm>
          <a:off x="1142999" y="1298529"/>
          <a:ext cx="7337425" cy="455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9" name="Visio" r:id="rId5" imgW="7815827" imgH="4853834" progId="Visio.Drawing.11">
                  <p:embed/>
                </p:oleObj>
              </mc:Choice>
              <mc:Fallback>
                <p:oleObj name="Visio" r:id="rId5" imgW="7815827" imgH="485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1298529"/>
                        <a:ext cx="7337425" cy="455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306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QMSS: Descriptor Queuing </a:t>
            </a:r>
            <a:r>
              <a:rPr lang="en-US" sz="3600" dirty="0" smtClean="0"/>
              <a:t>(4) 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85309"/>
              </p:ext>
            </p:extLst>
          </p:nvPr>
        </p:nvGraphicFramePr>
        <p:xfrm>
          <a:off x="1142999" y="1298529"/>
          <a:ext cx="7337425" cy="455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2" name="Visio" r:id="rId5" imgW="7815827" imgH="4853834" progId="Visio.Drawing.11">
                  <p:embed/>
                </p:oleObj>
              </mc:Choice>
              <mc:Fallback>
                <p:oleObj name="Visio" r:id="rId5" imgW="7815827" imgH="485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1298529"/>
                        <a:ext cx="7337425" cy="455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651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QMSS: Descriptor Queuing </a:t>
            </a:r>
            <a:r>
              <a:rPr lang="en-US" sz="3600" dirty="0" smtClean="0"/>
              <a:t>(5) –</a:t>
            </a:r>
            <a:br>
              <a:rPr lang="en-US" sz="3600" dirty="0" smtClean="0"/>
            </a:br>
            <a:r>
              <a:rPr lang="en-US" sz="3600" dirty="0" smtClean="0"/>
              <a:t>Pop always from the tail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82666"/>
              </p:ext>
            </p:extLst>
          </p:nvPr>
        </p:nvGraphicFramePr>
        <p:xfrm>
          <a:off x="1142999" y="1298529"/>
          <a:ext cx="7337425" cy="455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Visio" r:id="rId5" imgW="7815827" imgH="4853834" progId="Visio.Drawing.11">
                  <p:embed/>
                </p:oleObj>
              </mc:Choice>
              <mc:Fallback>
                <p:oleObj name="Visio" r:id="rId5" imgW="7815827" imgH="485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1298529"/>
                        <a:ext cx="7337425" cy="455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264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258763"/>
            <a:ext cx="38100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 Queuing: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3324225" cy="48339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this is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1" name="Visio" r:id="rId5" imgW="6359200" imgH="7829415" progId="Visio.Drawing.11">
                  <p:embed/>
                </p:oleObj>
              </mc:Choice>
              <mc:Fallback>
                <p:oleObj name="Visio" r:id="rId5" imgW="6359200" imgH="78294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8738"/>
                        <a:ext cx="5368925" cy="676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9912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Running in the background, they interrupt a core with a list of popped descriptor addresses (the list is in accumulation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is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 (broadcast)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24613" y="152400"/>
          <a:ext cx="2338387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0" name="Visio" r:id="rId4" imgW="1772072" imgH="2191155" progId="Visio.Drawing.11">
                  <p:embed/>
                </p:oleObj>
              </mc:Choice>
              <mc:Fallback>
                <p:oleObj name="Visio" r:id="rId4" imgW="1772072" imgH="21911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152400"/>
                        <a:ext cx="2338387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78588" y="3429000"/>
          <a:ext cx="2284412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1" name="Visio" r:id="rId6" imgW="1772072" imgH="2191155" progId="Visio.Drawing.11">
                  <p:embed/>
                </p:oleObj>
              </mc:Choice>
              <mc:Fallback>
                <p:oleObj name="Visio" r:id="rId6" imgW="1772072" imgH="21911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3429000"/>
                        <a:ext cx="2284412" cy="282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441950"/>
            <a:ext cx="8458200" cy="111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6413" y="809625"/>
            <a:ext cx="7553816" cy="4600575"/>
            <a:chOff x="506413" y="885825"/>
            <a:chExt cx="7553816" cy="4600575"/>
          </a:xfrm>
        </p:grpSpPr>
        <p:sp>
          <p:nvSpPr>
            <p:cNvPr id="18434" name="Rectangle 9"/>
            <p:cNvSpPr>
              <a:spLocks noChangeArrowheads="1"/>
            </p:cNvSpPr>
            <p:nvPr/>
          </p:nvSpPr>
          <p:spPr bwMode="auto">
            <a:xfrm>
              <a:off x="1050925" y="885825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6" name="Rectangle 3"/>
            <p:cNvSpPr>
              <a:spLocks noChangeArrowheads="1"/>
            </p:cNvSpPr>
            <p:nvPr/>
          </p:nvSpPr>
          <p:spPr bwMode="auto">
            <a:xfrm>
              <a:off x="3581400" y="1524000"/>
              <a:ext cx="17526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3962400" y="3581400"/>
              <a:ext cx="990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143000" y="48768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6629400" y="20574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1384300" y="1608138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6294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6400800" y="3733800"/>
              <a:ext cx="16002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6400800" y="13716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838200" y="41910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143000" y="49530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4006850" y="3800475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1400" dirty="0"/>
                <a:t>PKTDMA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6705600" y="21336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6705600" y="44958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4636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6467475" y="1447800"/>
              <a:ext cx="619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SRIO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6400800" y="3749675"/>
              <a:ext cx="16594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Network </a:t>
              </a:r>
              <a:r>
                <a:rPr lang="en-US" sz="1200" dirty="0" smtClean="0"/>
                <a:t>Coprocessor</a:t>
              </a:r>
              <a:br>
                <a:rPr lang="en-US" sz="1200" dirty="0" smtClean="0"/>
              </a:br>
              <a:r>
                <a:rPr lang="en-US" sz="1200" dirty="0" smtClean="0"/>
                <a:t>(NETCP)</a:t>
              </a:r>
              <a:endParaRPr lang="en-US" sz="1200" dirty="0"/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506413" y="1341438"/>
              <a:ext cx="930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(A)</a:t>
              </a: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838200" y="42672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AIF</a:t>
              </a:r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3962400" y="1905000"/>
              <a:ext cx="9906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962400" y="2057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3962400" y="2209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>
              <a:off x="3962400" y="2362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>
              <a:off x="3962400" y="2514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3962400" y="2667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>
              <a:off x="3962400" y="2819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>
              <a:off x="3962400" y="3200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4038600" y="3178175"/>
              <a:ext cx="4127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8192</a:t>
              </a: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4038600" y="25146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038600" y="23622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8468" name="Text Box 35"/>
            <p:cNvSpPr txBox="1">
              <a:spLocks noChangeArrowheads="1"/>
            </p:cNvSpPr>
            <p:nvPr/>
          </p:nvSpPr>
          <p:spPr bwMode="auto">
            <a:xfrm>
              <a:off x="4038600" y="22098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8469" name="Text Box 36"/>
            <p:cNvSpPr txBox="1">
              <a:spLocks noChangeArrowheads="1"/>
            </p:cNvSpPr>
            <p:nvPr/>
          </p:nvSpPr>
          <p:spPr bwMode="auto">
            <a:xfrm>
              <a:off x="4038600" y="20574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8470" name="Text Box 37"/>
            <p:cNvSpPr txBox="1">
              <a:spLocks noChangeArrowheads="1"/>
            </p:cNvSpPr>
            <p:nvPr/>
          </p:nvSpPr>
          <p:spPr bwMode="auto">
            <a:xfrm>
              <a:off x="4038600" y="1905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8471" name="Text Box 38"/>
            <p:cNvSpPr txBox="1">
              <a:spLocks noChangeArrowheads="1"/>
            </p:cNvSpPr>
            <p:nvPr/>
          </p:nvSpPr>
          <p:spPr bwMode="auto">
            <a:xfrm>
              <a:off x="4038600" y="2681288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2" name="Text Box 39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3" name="Text Box 40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4" name="Text Box 41"/>
            <p:cNvSpPr txBox="1">
              <a:spLocks noChangeArrowheads="1"/>
            </p:cNvSpPr>
            <p:nvPr/>
          </p:nvSpPr>
          <p:spPr bwMode="auto">
            <a:xfrm>
              <a:off x="3276600" y="1219200"/>
              <a:ext cx="2413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 Subsystem</a:t>
              </a:r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>
              <a:off x="1752600" y="2209800"/>
              <a:ext cx="1828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5334000" y="41148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 flipV="1">
              <a:off x="2133600" y="42672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V="1">
              <a:off x="5334000" y="22860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0" name="Text Box 21"/>
            <p:cNvSpPr txBox="1">
              <a:spLocks noChangeArrowheads="1"/>
            </p:cNvSpPr>
            <p:nvPr/>
          </p:nvSpPr>
          <p:spPr bwMode="auto">
            <a:xfrm>
              <a:off x="1009650" y="900113"/>
              <a:ext cx="9286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(B)</a:t>
              </a:r>
            </a:p>
          </p:txBody>
        </p:sp>
        <p:sp>
          <p:nvSpPr>
            <p:cNvPr id="18481" name="Line 43"/>
            <p:cNvSpPr>
              <a:spLocks noChangeShapeType="1"/>
            </p:cNvSpPr>
            <p:nvPr/>
          </p:nvSpPr>
          <p:spPr bwMode="auto">
            <a:xfrm>
              <a:off x="2286000" y="17526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143000" y="3429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838200" y="27432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1143000" y="35052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838200" y="2819400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BCP</a:t>
              </a:r>
              <a:endParaRPr lang="en-US" sz="1400" dirty="0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2133600" y="3276600"/>
              <a:ext cx="1447800" cy="382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</a:t>
            </a:r>
            <a:r>
              <a:rPr lang="en-US" sz="2200" dirty="0" smtClean="0"/>
              <a:t>Tx </a:t>
            </a:r>
            <a:r>
              <a:rPr lang="en-US" sz="2200" dirty="0" smtClean="0"/>
              <a:t>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</a:t>
            </a:r>
            <a:r>
              <a:rPr lang="en-US" sz="2200" dirty="0" smtClean="0"/>
              <a:t>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programmed via “Rx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2x128-bit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Packet-based; So neither the Rx or Tx cores care about payload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Implementation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0"/>
            <a:ext cx="9144000" cy="787400"/>
          </a:xfrm>
        </p:spPr>
        <p:txBody>
          <a:bodyPr/>
          <a:lstStyle/>
          <a:p>
            <a:r>
              <a:rPr lang="en-US" sz="3200" dirty="0" smtClean="0"/>
              <a:t>Example 1: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2322615"/>
            <a:ext cx="2819399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Core </a:t>
            </a:r>
            <a:r>
              <a:rPr lang="en-US" sz="1800" dirty="0" smtClean="0"/>
              <a:t>pops a descriptor from FDQ, loads </a:t>
            </a:r>
            <a:r>
              <a:rPr lang="en-US" sz="1800" dirty="0" smtClean="0"/>
              <a:t>information and data</a:t>
            </a:r>
            <a:r>
              <a:rPr lang="en-US" sz="1800" dirty="0" smtClean="0"/>
              <a:t>, </a:t>
            </a:r>
            <a:r>
              <a:rPr lang="en-US" sz="1800" dirty="0" smtClean="0"/>
              <a:t>pushes </a:t>
            </a:r>
            <a:r>
              <a:rPr lang="en-US" sz="1800" dirty="0" smtClean="0"/>
              <a:t>it into a TX queue.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TX queue generates a pending signal that wakes up the </a:t>
            </a:r>
            <a:r>
              <a:rPr lang="en-US" sz="1800" dirty="0" smtClean="0"/>
              <a:t>PKTDMA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PKTDMA </a:t>
            </a:r>
            <a:r>
              <a:rPr lang="en-US" sz="1800" dirty="0" smtClean="0"/>
              <a:t>reads the information </a:t>
            </a:r>
            <a:r>
              <a:rPr lang="en-US" sz="1800" dirty="0" smtClean="0"/>
              <a:t>and the.</a:t>
            </a:r>
            <a:endParaRPr lang="en-US" sz="18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5217225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The peripheral converts the data to bit stream and sends it to the destination as defined by the descriptor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recycles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452472"/>
              </p:ext>
            </p:extLst>
          </p:nvPr>
        </p:nvGraphicFramePr>
        <p:xfrm>
          <a:off x="1600200" y="1143000"/>
          <a:ext cx="6702552" cy="388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Visio" r:id="rId3" imgW="8775812" imgH="5089434" progId="Visio.Drawing.11">
                  <p:embed/>
                </p:oleObj>
              </mc:Choice>
              <mc:Fallback>
                <p:oleObj name="Visio" r:id="rId3" imgW="8775812" imgH="50894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143000"/>
                        <a:ext cx="6702552" cy="388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2: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22726"/>
              </p:ext>
            </p:extLst>
          </p:nvPr>
        </p:nvGraphicFramePr>
        <p:xfrm>
          <a:off x="609600" y="2819399"/>
          <a:ext cx="7848600" cy="333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9" name="Visio" r:id="rId4" imgW="9418590" imgH="4003029" progId="Visio.Drawing.11">
                  <p:embed/>
                </p:oleObj>
              </mc:Choice>
              <mc:Fallback>
                <p:oleObj name="Visio" r:id="rId4" imgW="9418590" imgH="400302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19399"/>
                        <a:ext cx="7848600" cy="333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Functional Overview and 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9" name="Visio" r:id="rId5" imgW="2866263" imgH="3232023" progId="Visio.Drawing.11">
                  <p:embed/>
                </p:oleObj>
              </mc:Choice>
              <mc:Fallback>
                <p:oleObj name="Visio" r:id="rId5" imgW="2866263" imgH="323202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190125"/>
                        <a:ext cx="3810000" cy="429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3: Core-to-Core (Infrastructure) (1/2)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Slide Number Placeholder 1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(2/2)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4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5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Slide Number Placeholder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4: Send data from C66 to C66, zero copy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609600" y="1478944"/>
            <a:ext cx="7192588" cy="3060061"/>
            <a:chOff x="720" y="1728"/>
            <a:chExt cx="5989" cy="2548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720" y="2122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1773" y="2114"/>
              <a:ext cx="2446" cy="349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1723" y="2431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1823" y="2691"/>
              <a:ext cx="2676" cy="32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10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73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 of core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271" y="3410"/>
              <a:ext cx="2651" cy="53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996" y="2235"/>
              <a:ext cx="39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Core 0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5606" y="2431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Core 1</a:t>
              </a:r>
              <a:endParaRPr lang="en-US" dirty="0"/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 flipH="1" flipV="1">
              <a:off x="4695" y="2766"/>
              <a:ext cx="879" cy="243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4601" y="2082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5"/>
            <p:cNvSpPr>
              <a:spLocks/>
            </p:cNvSpPr>
            <p:nvPr/>
          </p:nvSpPr>
          <p:spPr bwMode="auto">
            <a:xfrm flipH="1" flipV="1">
              <a:off x="4721" y="2122"/>
              <a:ext cx="904" cy="365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49"/>
            <p:cNvSpPr>
              <a:spLocks/>
            </p:cNvSpPr>
            <p:nvPr/>
          </p:nvSpPr>
          <p:spPr bwMode="auto">
            <a:xfrm flipH="1">
              <a:off x="4831" y="3678"/>
              <a:ext cx="1548" cy="26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81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location of the descriptors and the buffer – MPAX setting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Access to the FDQ </a:t>
            </a:r>
          </a:p>
          <a:p>
            <a:pPr marL="342900" indent="-342900">
              <a:buAutoNum type="arabicPeriod"/>
            </a:pPr>
            <a:r>
              <a:rPr lang="en-US" dirty="0" smtClean="0"/>
              <a:t>Coherency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User </a:t>
            </a:r>
            <a:r>
              <a:rPr lang="en-US" sz="3000" dirty="0" smtClean="0"/>
              <a:t>Space </a:t>
            </a:r>
            <a:r>
              <a:rPr lang="en-US" sz="3000" dirty="0" smtClean="0"/>
              <a:t>ARM-C66 core issues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610074" y="828853"/>
            <a:ext cx="5668255" cy="2411539"/>
            <a:chOff x="720" y="1728"/>
            <a:chExt cx="5989" cy="2548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720" y="2122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1773" y="2114"/>
              <a:ext cx="2446" cy="349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1723" y="2431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1823" y="2691"/>
              <a:ext cx="2676" cy="32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10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73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 of core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271" y="3410"/>
              <a:ext cx="2651" cy="534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996" y="2235"/>
              <a:ext cx="39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Core 0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5606" y="2431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Core 1</a:t>
              </a:r>
              <a:endParaRPr lang="en-US" dirty="0"/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 flipH="1" flipV="1">
              <a:off x="4695" y="2766"/>
              <a:ext cx="879" cy="243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4601" y="2082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5"/>
            <p:cNvSpPr>
              <a:spLocks/>
            </p:cNvSpPr>
            <p:nvPr/>
          </p:nvSpPr>
          <p:spPr bwMode="auto">
            <a:xfrm flipH="1" flipV="1">
              <a:off x="4721" y="2122"/>
              <a:ext cx="904" cy="365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49"/>
            <p:cNvSpPr>
              <a:spLocks/>
            </p:cNvSpPr>
            <p:nvPr/>
          </p:nvSpPr>
          <p:spPr bwMode="auto">
            <a:xfrm flipH="1">
              <a:off x="4831" y="3678"/>
              <a:ext cx="1548" cy="26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505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Location of buffers and descriptors (logical-physical)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ARM </a:t>
            </a:r>
            <a:r>
              <a:rPr lang="en-US" sz="2400" dirty="0" smtClean="0"/>
              <a:t>coherency toward the DSP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Losing memory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FDQ physical location and free buffers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477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User </a:t>
            </a:r>
            <a:r>
              <a:rPr lang="en-US" sz="3000" dirty="0" smtClean="0"/>
              <a:t>Space </a:t>
            </a:r>
            <a:r>
              <a:rPr lang="en-US" sz="3000" dirty="0" smtClean="0"/>
              <a:t>ARM-C66 core issues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997" y="1295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Linux drivers from User space hide the difficulties from the user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process, memories (description regions, buffers location) are configured during initialization using continuous memory allocator (so the overhead in calling the allocator routines is just during initialization)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FDQ pop gives virtual memory to user space. Push accepts virtual memory.  QMSS drivers know how to do the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communications from user space involve infrastructure PKTDMA (1 copy, ARM coherency)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user space interrupt (only poll)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765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the Multicore Navigator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Run-time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 descriptors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LLD functions (QMSS and CPPI) are used for both configuration and run-time operations.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Ram: </a:t>
            </a:r>
            <a:r>
              <a:rPr lang="en-US" sz="2400" dirty="0" smtClean="0"/>
              <a:t>Up to two Link 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</a:t>
            </a:r>
            <a:r>
              <a:rPr lang="en-US" sz="2400" dirty="0" smtClean="0"/>
              <a:t>: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Configuration: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</a:p>
          <a:p>
            <a:pPr lvl="2" eaLnBrk="1" hangingPunct="1"/>
            <a:r>
              <a:rPr lang="en-US" sz="1600" dirty="0" smtClean="0"/>
              <a:t>Signaling</a:t>
            </a:r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logic control that monitors execution status in all cores</a:t>
            </a:r>
          </a:p>
          <a:p>
            <a:pPr eaLnBrk="1" hangingPunct="1"/>
            <a:r>
              <a:rPr lang="en-US" sz="2400" dirty="0" smtClean="0"/>
              <a:t>A standard KeyStone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QMSS LLDs are described in the file: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400" b="1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\pdk_C6678_X_X_X_X\packages\ti\drv\qmss\docs\doxygen\html\group___q_m_s_s___l_l_d___f_u_n_c_t_i_o_n.html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PKTDMA (CPPI)  LLDs are described in the file: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</a:t>
            </a:r>
            <a:r>
              <a:rPr lang="da-DK" sz="1600" dirty="0" smtClean="0">
                <a:latin typeface="Arial Narrow" pitchFamily="34" charset="0"/>
              </a:rPr>
              <a:t>\cppi\docs\doxygen\html\group___c_p_p_i___l_l_d___f_u_n_c_t_i_o_n.html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da-DK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Information on how to use these LLDs and how to configure the Multicore Navigator are provided in the release examples</a:t>
            </a:r>
            <a:r>
              <a:rPr lang="da-DK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LINUX QMSS and CPPI drivers provide the same functionality on the ARM-Linux. </a:t>
            </a:r>
            <a:r>
              <a:rPr lang="da-DK" sz="2400" dirty="0"/>
              <a:t>TransportNetLib library </a:t>
            </a:r>
            <a:r>
              <a:rPr lang="da-DK" sz="2400" dirty="0">
                <a:hlinkClick r:id="rId4"/>
              </a:rPr>
              <a:t>http://</a:t>
            </a:r>
            <a:r>
              <a:rPr lang="da-DK" sz="2400" dirty="0" smtClean="0">
                <a:hlinkClick r:id="rId4"/>
              </a:rPr>
              <a:t>processors.wiki.ti.com/index.php/TransportNetLib_UsersGuide</a:t>
            </a:r>
            <a:r>
              <a:rPr lang="da-DK" sz="2400" dirty="0" smtClean="0"/>
              <a:t>  describe the memory utility that is used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LLD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minimal amount of memory is allocated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set of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1" eaLnBrk="1" hangingPunct="1"/>
            <a:r>
              <a:rPr lang="en-US" dirty="0" smtClean="0"/>
              <a:t>Configures Link RAM, # descriptors, queue mapping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1" eaLnBrk="1" hangingPunct="1"/>
            <a:r>
              <a:rPr lang="en-US" dirty="0" smtClean="0"/>
              <a:t>De-initializes the QMSS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More QMSS configuration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1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1" eaLnBrk="1" hangingPunct="1"/>
            <a:r>
              <a:rPr lang="en-US" dirty="0" smtClean="0"/>
              <a:t>Must be called immediately following </a:t>
            </a:r>
            <a:r>
              <a:rPr lang="en-US" dirty="0" smtClean="0">
                <a:solidFill>
                  <a:srgbClr val="0000FF"/>
                </a:solidFill>
              </a:rPr>
              <a:t>Qmss_init()</a:t>
            </a:r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1" eaLnBrk="1" hangingPunct="1"/>
            <a:r>
              <a:rPr lang="en-US" dirty="0" smtClean="0"/>
              <a:t>Configures a single memory region.</a:t>
            </a:r>
          </a:p>
          <a:p>
            <a:pPr lvl="1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allocate and release queues: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1" eaLnBrk="1" hangingPunct="1"/>
            <a:r>
              <a:rPr lang="en-US" dirty="0" smtClean="0"/>
              <a:t>Once “open”, the DSP may push and pop to the queue.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refers to an enum (tx queue, general purpose, etc.).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que</a:t>
            </a:r>
            <a:r>
              <a:rPr lang="en-US" dirty="0" smtClean="0"/>
              <a:t> refers to the requested queue number.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flag</a:t>
            </a:r>
            <a:r>
              <a:rPr lang="en-US" dirty="0" smtClean="0"/>
              <a:t> is returned true if the queue is already allocated.</a:t>
            </a:r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1" eaLnBrk="1" hangingPunct="1"/>
            <a:r>
              <a:rPr lang="en-US" dirty="0" smtClean="0"/>
              <a:t>Releases the handle,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2000"/>
            <a:ext cx="8467725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Queue management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1" eaLnBrk="1" hangingPunct="1"/>
            <a:r>
              <a:rPr lang="en-US" dirty="0" smtClean="0"/>
              <a:t>Pushes a descriptor address to the handle’s queue</a:t>
            </a:r>
          </a:p>
          <a:p>
            <a:pPr lvl="1" eaLnBrk="1" hangingPunct="1"/>
            <a:r>
              <a:rPr lang="en-US" dirty="0" smtClean="0"/>
              <a:t>Other APIs are available for pushing sideband info</a:t>
            </a:r>
            <a:endParaRPr lang="en-US" sz="2000" u="sng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1" eaLnBrk="1" hangingPunct="1"/>
            <a:r>
              <a:rPr lang="en-US" dirty="0" smtClean="0"/>
              <a:t>Pops a descriptor address from the handle’s queue</a:t>
            </a:r>
            <a:endParaRPr lang="en-US" sz="2000" u="sng" dirty="0" smtClean="0"/>
          </a:p>
          <a:p>
            <a:pPr eaLnBrk="1" hangingPunct="1"/>
            <a:r>
              <a:rPr lang="en-US" sz="2900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1" eaLnBrk="1" hangingPunct="1"/>
            <a:r>
              <a:rPr lang="en-US" dirty="0" smtClean="0"/>
              <a:t>Returns the number of descriptors in the queue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1" eaLnBrk="1" hangingPunct="1"/>
            <a:r>
              <a:rPr lang="en-US" dirty="0" smtClean="0"/>
              <a:t>Programs/enables one accumulator channel (high or low)</a:t>
            </a:r>
          </a:p>
          <a:p>
            <a:pPr lvl="1" eaLnBrk="1" hangingPunct="1"/>
            <a:r>
              <a:rPr lang="en-US" dirty="0" smtClean="0"/>
              <a:t>Setup of the ISR is done outside the LLD using INTC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1" eaLnBrk="1" hangingPunct="1"/>
            <a:r>
              <a:rPr lang="en-US" dirty="0" smtClean="0"/>
              <a:t>Disables one accumulator channel (high or 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1" eaLnBrk="1" hangingPunct="1"/>
            <a:r>
              <a:rPr lang="en-US" dirty="0" smtClean="0"/>
              <a:t>Configures the LLD for one PKTDMA instance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1" eaLnBrk="1" hangingPunct="1"/>
            <a:r>
              <a:rPr lang="en-US" dirty="0" smtClean="0"/>
              <a:t>Deinitializes the CPPI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838200"/>
            <a:ext cx="8467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  <a:br>
              <a:rPr lang="en-US" sz="2400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a handle for </a:t>
            </a:r>
            <a:r>
              <a:rPr lang="en-US" u="sng" dirty="0" smtClean="0"/>
              <a:t>one</a:t>
            </a:r>
            <a:r>
              <a:rPr lang="en-US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once for each PKTDMA required</a:t>
            </a:r>
            <a:br>
              <a:rPr lang="en-US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flag is returned true if the channel is already allocated.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Releases the handle, thus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and data</a:t>
            </a:r>
          </a:p>
          <a:p>
            <a:pPr lvl="1" eaLnBrk="1" hangingPunct="1"/>
            <a:r>
              <a:rPr lang="en-US" sz="2400" dirty="0" smtClean="0"/>
              <a:t>Allocated in device 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descriptors out of queues to load data</a:t>
            </a:r>
          </a:p>
          <a:p>
            <a:pPr lvl="1" eaLnBrk="1" hangingPunct="1"/>
            <a:r>
              <a:rPr lang="en-US" sz="2400" dirty="0" smtClean="0"/>
              <a:t>Cores get data from descriptors</a:t>
            </a:r>
          </a:p>
          <a:p>
            <a:pPr eaLnBrk="1" hangingPunct="1"/>
            <a:r>
              <a:rPr lang="en-US" sz="2800" dirty="0" smtClean="0"/>
              <a:t>When descriptors are created, they are pushed into special storage queues called Free Descriptor Queues (FDQ).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stop</a:t>
            </a:r>
          </a:p>
          <a:p>
            <a:pPr lvl="2" eaLnBrk="1" hangingPunct="1"/>
            <a:r>
              <a:rPr lang="en-US" dirty="0" smtClean="0"/>
              <a:t>Usually not recommended unless following a pause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Project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Several examples use the Multicore 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pdk_keystone2_X_XX_XX_XX\packages\exampleProjects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Examples that use Multicore Navigator: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QMSS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CPPI (PKTDMA)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NETCP: PA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peripheral: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yet defined, Core 1 defines the destination and adds more information to the descriptor (as needed).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pushes the descriptor to a (dedicated TX)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the data via the peripheral to the 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used descriptor is recycled back to the 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4" name="Visio" r:id="rId5" imgW="4441796" imgH="5196732" progId="Visio.Drawing.11">
                  <p:embed/>
                </p:oleObj>
              </mc:Choice>
              <mc:Fallback>
                <p:oleObj name="Visio" r:id="rId5" imgW="4441796" imgH="519673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3756025" cy="519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pre-defined core destination: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external data with protocol-specific destination routing information.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inside the peripheral gets a descriptor from FDQ and loads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Receive Flow “rules” and protocol routing information, Multicore Navigator hardware pushes the descriptor into a queue associated with the 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this point, the destination (Core 1) pops the descriptor from the queue, reads the data, and recycles the descriptor back to the FDQ.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6" name="Visio" r:id="rId5" imgW="4441796" imgH="6111132" progId="Visio.Drawing.11">
                  <p:embed/>
                </p:oleObj>
              </mc:Choice>
              <mc:Fallback>
                <p:oleObj name="Visio" r:id="rId5" imgW="4441796" imgH="611113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914400"/>
                        <a:ext cx="4441825" cy="565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another core.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yet defined, Core 1 defines the destination and adds more information to the descriptor, as needed.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the data to a queue that is associated with Core 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this point, Core 2 pops the descriptor from the queue, reads the data, and recycles the descriptor to the FDQ.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4" name="Visio" r:id="rId5" imgW="4441796" imgH="5482347" progId="Visio.Drawing.11">
                  <p:embed/>
                </p:oleObj>
              </mc:Choice>
              <mc:Fallback>
                <p:oleObj name="Visio" r:id="rId5" imgW="4441796" imgH="548234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2000"/>
                        <a:ext cx="4441825" cy="548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FA0F515-20D6-4FFD-AA18-3A8F050DC35F}">
  <ds:schemaRefs>
    <ds:schemaRef ds:uri="99c847d8-566e-43ce-87b7-3c417d164c47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82069</TotalTime>
  <Words>3481</Words>
  <Application>Microsoft Office PowerPoint</Application>
  <PresentationFormat>On-screen Show (4:3)</PresentationFormat>
  <Paragraphs>708</Paragraphs>
  <Slides>64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KeyStoneOLT</vt:lpstr>
      <vt:lpstr>Visio</vt:lpstr>
      <vt:lpstr>Microsoft Visio Drawing</vt:lpstr>
      <vt:lpstr>KeyStone Multicore Navigator</vt:lpstr>
      <vt:lpstr>Objectives</vt:lpstr>
      <vt:lpstr>Agenda</vt:lpstr>
      <vt:lpstr>Understanding Multicore Navigator: 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Understanding Multicore Navigator: System Architecture</vt:lpstr>
      <vt:lpstr>KeyStone Navigator Components</vt:lpstr>
      <vt:lpstr>QMSS Architecture (KeyStone 1)</vt:lpstr>
      <vt:lpstr>KeyStone II QMSS Architecture</vt:lpstr>
      <vt:lpstr>Keystone I Queue Mapping</vt:lpstr>
      <vt:lpstr>Keystone II Queue Mapping</vt:lpstr>
      <vt:lpstr>Keystone II Queue Mapping</vt:lpstr>
      <vt:lpstr>Keystone II Queue Mapping</vt:lpstr>
      <vt:lpstr>QMSS: Descriptors</vt:lpstr>
      <vt:lpstr>Host Descriptors Structure</vt:lpstr>
      <vt:lpstr>Understanding Host Descriptors Structure – first 4 bytes</vt:lpstr>
      <vt:lpstr>QMSS: Descriptor Memory Regions</vt:lpstr>
      <vt:lpstr>QMSS: Descriptor Types</vt:lpstr>
      <vt:lpstr>Descriptors and Queues</vt:lpstr>
      <vt:lpstr>Descriptors and Queues (2)</vt:lpstr>
      <vt:lpstr>Descriptors and Queues (3)</vt:lpstr>
      <vt:lpstr>Descriptors and Queues (4)</vt:lpstr>
      <vt:lpstr>QMSS: Descriptor Queuing (1) – Push descriptor into empty Queue</vt:lpstr>
      <vt:lpstr>QMSS: Descriptor Queuing (2) – Push descriptor into Head Queue (FIFO)</vt:lpstr>
      <vt:lpstr>QMSS: Descriptor Queuing (3) – Push descriptor into Tail Queue (LIFO)</vt:lpstr>
      <vt:lpstr>QMSS: Descriptor Queuing (4) </vt:lpstr>
      <vt:lpstr>QMSS: Descriptor Queuing (5) – Pop always from the tail</vt:lpstr>
      <vt:lpstr>Descriptor Queuing: Explicit and Implicit</vt:lpstr>
      <vt:lpstr>Descriptor and  Accumulators Queues</vt:lpstr>
      <vt:lpstr>Packet DMA Topology</vt:lpstr>
      <vt:lpstr>Packet DMA (PKTDMA)</vt:lpstr>
      <vt:lpstr>Packet DMA (PKTDMA) Features</vt:lpstr>
      <vt:lpstr>Understanding Multicore Navigator: Implementation Examples</vt:lpstr>
      <vt:lpstr>Example 1: Send Data to Peripheral or Coprocessor</vt:lpstr>
      <vt:lpstr>Example 2: Receive Data from Peripheral or Coprocessor</vt:lpstr>
      <vt:lpstr>A Word About Infrastructure Packet DMA</vt:lpstr>
      <vt:lpstr>Example 3: Core-to-Core (Infrastructure) (1/2)</vt:lpstr>
      <vt:lpstr>Example 3  Core-to-Core (Infrastructure) (2/2)</vt:lpstr>
      <vt:lpstr>Example 4: Send data from C66 to C66, zero copy</vt:lpstr>
      <vt:lpstr>User Space ARM-C66 core issues</vt:lpstr>
      <vt:lpstr>User Space ARM-C66 core issues</vt:lpstr>
      <vt:lpstr>Using Multicore Navigator: Configuration</vt:lpstr>
      <vt:lpstr>Using the Multicore Navigator</vt:lpstr>
      <vt:lpstr>What Needs to Be Configured?</vt:lpstr>
      <vt:lpstr>What Needs to Be Configured?</vt:lpstr>
      <vt:lpstr>Information about the Navigator Configuration</vt:lpstr>
      <vt:lpstr>Using Multicore Navigator: LLD Support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Using Multicore Navigator: Project Examples</vt:lpstr>
      <vt:lpstr>Examples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Katzur, Ran</cp:lastModifiedBy>
  <cp:revision>1242</cp:revision>
  <cp:lastPrinted>2014-07-08T12:46:57Z</cp:lastPrinted>
  <dcterms:created xsi:type="dcterms:W3CDTF">1601-01-01T00:00:00Z</dcterms:created>
  <dcterms:modified xsi:type="dcterms:W3CDTF">2014-07-08T14:54:25Z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97C141AA-5F04-49AF-AF2E-15800F34C05B</vt:lpwstr>
  </property>
  <property fmtid="{D5CDD505-2E9C-101B-9397-08002B2CF9AE}" pid="8" name="ArticulateProjectFull">
    <vt:lpwstr>C:\TEMP\TEMPLATE CONVERSION\KeyStone Multicore Navigator.ppta</vt:lpwstr>
  </property>
</Properties>
</file>