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8"/>
  </p:notesMasterIdLst>
  <p:sldIdLst>
    <p:sldId id="259" r:id="rId2"/>
    <p:sldId id="306" r:id="rId3"/>
    <p:sldId id="308" r:id="rId4"/>
    <p:sldId id="315" r:id="rId5"/>
    <p:sldId id="326" r:id="rId6"/>
    <p:sldId id="302" r:id="rId7"/>
    <p:sldId id="311" r:id="rId8"/>
    <p:sldId id="303" r:id="rId9"/>
    <p:sldId id="310" r:id="rId10"/>
    <p:sldId id="316" r:id="rId11"/>
    <p:sldId id="330" r:id="rId12"/>
    <p:sldId id="328" r:id="rId13"/>
    <p:sldId id="332" r:id="rId14"/>
    <p:sldId id="331" r:id="rId15"/>
    <p:sldId id="318" r:id="rId16"/>
    <p:sldId id="329" r:id="rId17"/>
    <p:sldId id="319" r:id="rId18"/>
    <p:sldId id="320" r:id="rId19"/>
    <p:sldId id="321" r:id="rId20"/>
    <p:sldId id="322" r:id="rId21"/>
    <p:sldId id="323" r:id="rId22"/>
    <p:sldId id="333" r:id="rId23"/>
    <p:sldId id="334" r:id="rId24"/>
    <p:sldId id="335" r:id="rId25"/>
    <p:sldId id="336" r:id="rId26"/>
    <p:sldId id="327" r:id="rId27"/>
  </p:sldIdLst>
  <p:sldSz cx="9144000" cy="6858000" type="screen4x3"/>
  <p:notesSz cx="7315200" cy="96012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10" autoAdjust="0"/>
  </p:normalViewPr>
  <p:slideViewPr>
    <p:cSldViewPr>
      <p:cViewPr varScale="1">
        <p:scale>
          <a:sx n="100" d="100"/>
          <a:sy n="100" d="100"/>
        </p:scale>
        <p:origin x="-2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dirty="0"/>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dirty="0"/>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dirty="0"/>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dirty="0"/>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p:spPr>
        <p:txBody>
          <a:bodyPr/>
          <a:lstStyle/>
          <a:p>
            <a:r>
              <a:rPr lang="en-US" dirty="0" smtClean="0">
                <a:latin typeface="Arial" pitchFamily="34" charset="0"/>
              </a:rPr>
              <a:t>NEW</a:t>
            </a:r>
          </a:p>
        </p:txBody>
      </p:sp>
      <p:sp>
        <p:nvSpPr>
          <p:cNvPr id="171012" name="Slide Number Placeholder 3"/>
          <p:cNvSpPr>
            <a:spLocks noGrp="1"/>
          </p:cNvSpPr>
          <p:nvPr>
            <p:ph type="sldNum" sz="quarter" idx="5"/>
          </p:nvPr>
        </p:nvSpPr>
        <p:spPr>
          <a:noFill/>
        </p:spPr>
        <p:txBody>
          <a:bodyPr/>
          <a:lstStyle/>
          <a:p>
            <a:pPr defTabSz="943567"/>
            <a:fld id="{10144997-15AB-425C-90E6-9DA978354CFA}" type="slidenum">
              <a:rPr lang="en-US" smtClean="0">
                <a:solidFill>
                  <a:srgbClr val="000000"/>
                </a:solidFill>
                <a:latin typeface="Arial" pitchFamily="34" charset="0"/>
              </a:rPr>
              <a:pPr defTabSz="943567"/>
              <a:t>26</a:t>
            </a:fld>
            <a:endParaRPr lang="en-US" dirty="0" smtClean="0">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4142962" y="9119173"/>
            <a:ext cx="3170583" cy="480388"/>
          </a:xfrm>
          <a:prstGeom prst="rect">
            <a:avLst/>
          </a:prstGeom>
          <a:noFill/>
          <a:ln w="9525">
            <a:noFill/>
            <a:miter lim="800000"/>
            <a:headEnd/>
            <a:tailEnd/>
          </a:ln>
        </p:spPr>
        <p:txBody>
          <a:bodyPr lIns="95354" tIns="47676" rIns="95354" bIns="47676" anchor="b"/>
          <a:lstStyle/>
          <a:p>
            <a:pPr defTabSz="951801"/>
            <a:fld id="{F9671649-D823-4BEA-9285-481E35983DE8}" type="slidenum">
              <a:rPr lang="en-US" sz="1200">
                <a:solidFill>
                  <a:srgbClr val="000000"/>
                </a:solidFill>
              </a:rPr>
              <a:pPr defTabSz="95180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5354" tIns="47676" rIns="95354" bIns="47676"/>
          <a:lstStyle/>
          <a:p>
            <a:r>
              <a:rPr lang="en-US" dirty="0" smtClean="0"/>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dirty="0" smtClean="0"/>
          </a:p>
          <a:p>
            <a:r>
              <a:rPr lang="en-US" dirty="0" smtClean="0"/>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a:t>
            </a:r>
            <a:r>
              <a:rPr lang="en-US" dirty="0" err="1" smtClean="0"/>
              <a:t>SoC.</a:t>
            </a:r>
            <a:r>
              <a:rPr lang="en-US" dirty="0" smtClean="0"/>
              <a:t>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a:xfrm>
            <a:off x="355600" y="6038850"/>
            <a:ext cx="2133600" cy="206375"/>
          </a:xfrm>
          <a:prstGeom prst="rect">
            <a:avLst/>
          </a:prstGeom>
        </p:spPr>
        <p:txBody>
          <a:bodyPr/>
          <a:lstStyle>
            <a:lvl1pPr>
              <a:defRPr/>
            </a:lvl1pPr>
          </a:lstStyle>
          <a:p>
            <a:endParaRPr lang="en-US" dirty="0"/>
          </a:p>
        </p:txBody>
      </p:sp>
      <p:sp>
        <p:nvSpPr>
          <p:cNvPr id="95238" name="Rectangle 6"/>
          <p:cNvSpPr>
            <a:spLocks noGrp="1" noChangeArrowheads="1"/>
          </p:cNvSpPr>
          <p:nvPr>
            <p:ph type="ftr" sz="quarter" idx="3"/>
          </p:nvPr>
        </p:nvSpPr>
        <p:spPr>
          <a:xfrm>
            <a:off x="3114675" y="6038850"/>
            <a:ext cx="2895600" cy="206375"/>
          </a:xfrm>
          <a:prstGeom prst="rect">
            <a:avLst/>
          </a:prstGeom>
        </p:spPr>
        <p:txBody>
          <a:bodyPr/>
          <a:lstStyle>
            <a:lvl1pPr>
              <a:defRPr/>
            </a:lvl1pPr>
          </a:lstStyle>
          <a:p>
            <a:endParaRPr lang="en-US" dirty="0"/>
          </a:p>
        </p:txBody>
      </p:sp>
      <p:sp>
        <p:nvSpPr>
          <p:cNvPr id="95239" name="Rectangle 7"/>
          <p:cNvSpPr>
            <a:spLocks noGrp="1" noChangeArrowheads="1"/>
          </p:cNvSpPr>
          <p:nvPr>
            <p:ph type="sldNum" sz="quarter" idx="4"/>
          </p:nvPr>
        </p:nvSpPr>
        <p:spPr>
          <a:xfrm>
            <a:off x="6642100" y="6038850"/>
            <a:ext cx="2133600" cy="206375"/>
          </a:xfrm>
          <a:prstGeom prst="rect">
            <a:avLst/>
          </a:prstGeom>
        </p:spPr>
        <p:txBody>
          <a:bodyPr/>
          <a:lstStyle>
            <a:lvl1pPr>
              <a:defRPr/>
            </a:lvl1pPr>
          </a:lstStyle>
          <a:p>
            <a:fld id="{56FC269A-F7E0-4809-8C99-2ED4ADF48365}"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dirty="0"/>
          </a:p>
        </p:txBody>
      </p:sp>
      <p:sp>
        <p:nvSpPr>
          <p:cNvPr id="4" name="Date Placeholder 3"/>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642100" y="6038850"/>
            <a:ext cx="2133600" cy="206375"/>
          </a:xfrm>
          <a:prstGeom prst="rect">
            <a:avLst/>
          </a:prstGeom>
        </p:spPr>
        <p:txBody>
          <a:bodyPr/>
          <a:lstStyle>
            <a:lvl1pPr>
              <a:defRPr/>
            </a:lvl1pPr>
          </a:lstStyle>
          <a:p>
            <a:fld id="{CD9D0F0A-279E-4B36-8FB4-3206C6639A6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14675" y="6038850"/>
            <a:ext cx="2895600" cy="20637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642100" y="6038850"/>
            <a:ext cx="2133600" cy="206375"/>
          </a:xfrm>
          <a:prstGeom prst="rect">
            <a:avLst/>
          </a:prstGeom>
        </p:spPr>
        <p:txBody>
          <a:bodyPr/>
          <a:lstStyle>
            <a:lvl1pPr>
              <a:defRPr/>
            </a:lvl1pPr>
          </a:lstStyle>
          <a:p>
            <a:fld id="{395165DF-426A-473C-A7F7-98DA9D94049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userDrawn="1">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8"/>
            </p:custDataLst>
          </p:nvPr>
        </p:nvSpPr>
        <p:spPr>
          <a:xfrm>
            <a:off x="742527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38" r:id="rId3"/>
    <p:sldLayoutId id="2147483739" r:id="rId4"/>
    <p:sldLayoutId id="2147483740"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e2e.ti.com/" TargetMode="External"/><Relationship Id="rId4" Type="http://schemas.openxmlformats.org/officeDocument/2006/relationships/hyperlink" Target="http://www.ti.com/litv/pdf/sprugs6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PCIe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dirty="0"/>
              <a:t>Eric Ding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2</a:t>
            </a:r>
            <a:endParaRPr lang="en-US" dirty="0"/>
          </a:p>
        </p:txBody>
      </p:sp>
      <p:pic>
        <p:nvPicPr>
          <p:cNvPr id="273410" name="Picture 2"/>
          <p:cNvPicPr>
            <a:picLocks noChangeAspect="1" noChangeArrowheads="1"/>
          </p:cNvPicPr>
          <p:nvPr/>
        </p:nvPicPr>
        <p:blipFill>
          <a:blip r:embed="rId3" cstate="print"/>
          <a:srcRect/>
          <a:stretch>
            <a:fillRect/>
          </a:stretch>
        </p:blipFill>
        <p:spPr bwMode="auto">
          <a:xfrm>
            <a:off x="414338" y="1700213"/>
            <a:ext cx="8315325" cy="34575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3</a:t>
            </a:r>
            <a:endParaRPr lang="en-US" dirty="0"/>
          </a:p>
        </p:txBody>
      </p:sp>
      <p:graphicFrame>
        <p:nvGraphicFramePr>
          <p:cNvPr id="257100" name="Group 76"/>
          <p:cNvGraphicFramePr>
            <a:graphicFrameLocks noGrp="1"/>
          </p:cNvGraphicFramePr>
          <p:nvPr>
            <p:ph type="tbl"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a:ea typeface="宋体" charset="-122"/>
              </a:rPr>
              <a:t>Example:</a:t>
            </a:r>
          </a:p>
          <a:p>
            <a:pPr marL="742950" lvl="1" indent="-285750">
              <a:lnSpc>
                <a:spcPct val="90000"/>
              </a:lnSpc>
              <a:spcBef>
                <a:spcPct val="20000"/>
              </a:spcBef>
              <a:buFontTx/>
              <a:buChar char="–"/>
            </a:pPr>
            <a:r>
              <a:rPr lang="en-US" dirty="0"/>
              <a:t>OB_SIZE: 1 MB; </a:t>
            </a:r>
            <a:endParaRPr lang="en-US" dirty="0" smtClean="0"/>
          </a:p>
          <a:p>
            <a:pPr marL="742950" lvl="1" indent="-285750">
              <a:lnSpc>
                <a:spcPct val="90000"/>
              </a:lnSpc>
              <a:spcBef>
                <a:spcPct val="20000"/>
              </a:spcBef>
              <a:buFontTx/>
              <a:buChar char="–"/>
            </a:pPr>
            <a:r>
              <a:rPr lang="en-US" dirty="0" smtClean="0"/>
              <a:t>OB_OFFSET_INDEX0 </a:t>
            </a:r>
            <a:r>
              <a:rPr lang="en-US" dirty="0"/>
              <a:t>= 0x9000_0001; </a:t>
            </a:r>
            <a:endParaRPr lang="en-US" dirty="0" smtClean="0"/>
          </a:p>
          <a:p>
            <a:pPr marL="742950" lvl="1" indent="-285750">
              <a:lnSpc>
                <a:spcPct val="90000"/>
              </a:lnSpc>
              <a:spcBef>
                <a:spcPct val="20000"/>
              </a:spcBef>
              <a:buFontTx/>
              <a:buChar char="–"/>
            </a:pPr>
            <a:r>
              <a:rPr lang="en-US" dirty="0" smtClean="0"/>
              <a:t>OB_OFFSET0_HI </a:t>
            </a:r>
            <a:r>
              <a:rPr lang="en-US" dirty="0"/>
              <a:t>= 0x0; </a:t>
            </a:r>
            <a:endParaRPr lang="en-US" dirty="0" smtClean="0"/>
          </a:p>
          <a:p>
            <a:pPr marL="742950" lvl="1" indent="-285750">
              <a:lnSpc>
                <a:spcPct val="90000"/>
              </a:lnSpc>
              <a:spcBef>
                <a:spcPct val="20000"/>
              </a:spcBef>
              <a:buFontTx/>
              <a:buChar char="–"/>
            </a:pPr>
            <a:r>
              <a:rPr lang="en-US" dirty="0" smtClean="0"/>
              <a:t>PCIE </a:t>
            </a:r>
            <a:r>
              <a:rPr lang="en-US" dirty="0"/>
              <a:t>data space address: 0x6001_5678; </a:t>
            </a:r>
            <a:endParaRPr lang="en-US" dirty="0" smtClean="0"/>
          </a:p>
          <a:p>
            <a:pPr marL="742950" lvl="1" indent="-285750">
              <a:lnSpc>
                <a:spcPct val="90000"/>
              </a:lnSpc>
              <a:spcBef>
                <a:spcPct val="20000"/>
              </a:spcBef>
              <a:buFontTx/>
              <a:buChar char="–"/>
            </a:pPr>
            <a:endParaRPr lang="en-US" dirty="0" smtClean="0"/>
          </a:p>
          <a:p>
            <a:pPr marL="285750" indent="-285750">
              <a:lnSpc>
                <a:spcPct val="90000"/>
              </a:lnSpc>
              <a:spcBef>
                <a:spcPct val="20000"/>
              </a:spcBef>
              <a:buFontTx/>
              <a:buChar char="–"/>
            </a:pPr>
            <a:r>
              <a:rPr lang="en-US" dirty="0" smtClean="0"/>
              <a:t>What </a:t>
            </a:r>
            <a:r>
              <a:rPr lang="en-US" dirty="0"/>
              <a:t>is the translated </a:t>
            </a:r>
            <a:r>
              <a:rPr lang="en-US" dirty="0" smtClean="0"/>
              <a:t>PCIe </a:t>
            </a:r>
            <a:r>
              <a:rPr lang="en-US" dirty="0"/>
              <a:t>address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Outbound Translation - </a:t>
            </a:r>
            <a:r>
              <a:rPr lang="en-US" dirty="0" smtClean="0"/>
              <a:t>4</a:t>
            </a:r>
            <a:endParaRPr lang="en-US" dirty="0"/>
          </a:p>
        </p:txBody>
      </p:sp>
      <p:sp>
        <p:nvSpPr>
          <p:cNvPr id="257102" name="Rectangle 78"/>
          <p:cNvSpPr>
            <a:spLocks noChangeArrowheads="1"/>
          </p:cNvSpPr>
          <p:nvPr/>
        </p:nvSpPr>
        <p:spPr bwMode="auto">
          <a:xfrm>
            <a:off x="512763" y="1161288"/>
            <a:ext cx="8467725" cy="4937887"/>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dirty="0" smtClean="0">
                <a:ea typeface="宋体" charset="-122"/>
              </a:rPr>
              <a:t>Example continues:</a:t>
            </a:r>
          </a:p>
          <a:p>
            <a:pPr marL="342900" indent="-342900">
              <a:lnSpc>
                <a:spcPct val="90000"/>
              </a:lnSpc>
              <a:spcBef>
                <a:spcPct val="20000"/>
              </a:spcBef>
            </a:pPr>
            <a:endParaRPr lang="en-US" altLang="zh-CN" sz="2400" dirty="0">
              <a:ea typeface="宋体" charset="-122"/>
            </a:endParaRPr>
          </a:p>
          <a:p>
            <a:pPr marL="685800" lvl="1" indent="-228600">
              <a:lnSpc>
                <a:spcPct val="90000"/>
              </a:lnSpc>
              <a:spcBef>
                <a:spcPct val="20000"/>
              </a:spcBef>
              <a:buFontTx/>
              <a:buChar char="•"/>
            </a:pPr>
            <a:r>
              <a:rPr lang="en-US" sz="1600" dirty="0" smtClean="0"/>
              <a:t>Because OB_SIZE </a:t>
            </a:r>
            <a:r>
              <a:rPr lang="en-US" sz="1600" dirty="0"/>
              <a:t>=  1 MB ==</a:t>
            </a:r>
            <a:r>
              <a:rPr lang="en-US" sz="1600" dirty="0">
                <a:sym typeface="Wingdings" pitchFamily="2" charset="2"/>
              </a:rPr>
              <a:t> using bit [24:20] for region </a:t>
            </a:r>
            <a:r>
              <a:rPr lang="en-US" sz="1600" dirty="0" smtClean="0">
                <a:sym typeface="Wingdings" pitchFamily="2" charset="2"/>
              </a:rPr>
              <a:t>indexing</a:t>
            </a:r>
          </a:p>
          <a:p>
            <a:pPr marL="1143000" lvl="2" indent="-228600">
              <a:lnSpc>
                <a:spcPct val="90000"/>
              </a:lnSpc>
              <a:spcBef>
                <a:spcPct val="20000"/>
              </a:spcBef>
              <a:buFontTx/>
              <a:buChar char="•"/>
            </a:pPr>
            <a:r>
              <a:rPr lang="en-US" sz="1600" dirty="0" smtClean="0">
                <a:sym typeface="Wingdings" pitchFamily="2" charset="2"/>
              </a:rPr>
              <a:t>Thus the index region is 0, and the next 20 bits – bit 0 to 19 determine the offset into the region</a:t>
            </a:r>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smtClean="0"/>
              <a:t>Using </a:t>
            </a:r>
            <a:r>
              <a:rPr lang="en-US" sz="1600" dirty="0"/>
              <a:t>OB_OFFSET_INDEX0 and </a:t>
            </a:r>
            <a:r>
              <a:rPr lang="en-US" sz="1600" dirty="0" smtClean="0"/>
              <a:t>OB_OFFSET0_HI</a:t>
            </a:r>
          </a:p>
          <a:p>
            <a:pPr marL="1143000" lvl="2" indent="-228600">
              <a:lnSpc>
                <a:spcPct val="90000"/>
              </a:lnSpc>
              <a:spcBef>
                <a:spcPct val="20000"/>
              </a:spcBef>
              <a:buFontTx/>
              <a:buChar char="•"/>
            </a:pPr>
            <a:r>
              <a:rPr lang="en-US" sz="1600" dirty="0" smtClean="0"/>
              <a:t>The region upper base address is the OB_OFFSET0_HI = 0 and the upper 12 bits of the OB_OFFSET_INDEX0 register is bits 31:20 of the base address, so the combined based address of region 0 is </a:t>
            </a:r>
          </a:p>
          <a:p>
            <a:pPr marL="1143000" lvl="2" indent="-228600">
              <a:lnSpc>
                <a:spcPct val="90000"/>
              </a:lnSpc>
              <a:spcBef>
                <a:spcPct val="20000"/>
              </a:spcBef>
            </a:pPr>
            <a:r>
              <a:rPr lang="en-US" sz="1600" dirty="0" smtClean="0"/>
              <a:t>0x0000 0000   900 X  XXXX</a:t>
            </a:r>
          </a:p>
          <a:p>
            <a:pPr marL="1143000" lvl="2" indent="-228600">
              <a:lnSpc>
                <a:spcPct val="90000"/>
              </a:lnSpc>
              <a:spcBef>
                <a:spcPct val="20000"/>
              </a:spcBef>
            </a:pPr>
            <a:endParaRPr lang="en-US" sz="1600" dirty="0" smtClean="0"/>
          </a:p>
          <a:p>
            <a:pPr marL="1143000" lvl="2" indent="-228600">
              <a:lnSpc>
                <a:spcPct val="90000"/>
              </a:lnSpc>
              <a:spcBef>
                <a:spcPct val="20000"/>
              </a:spcBef>
            </a:pPr>
            <a:endParaRPr lang="en-US" sz="1600" dirty="0"/>
          </a:p>
          <a:p>
            <a:pPr marL="685800" lvl="1" indent="-228600">
              <a:lnSpc>
                <a:spcPct val="90000"/>
              </a:lnSpc>
              <a:spcBef>
                <a:spcPct val="20000"/>
              </a:spcBef>
              <a:buFontTx/>
              <a:buChar char="•"/>
            </a:pPr>
            <a:r>
              <a:rPr lang="en-US" sz="1600" dirty="0"/>
              <a:t>Then the translated </a:t>
            </a:r>
            <a:r>
              <a:rPr lang="en-US" sz="1600" dirty="0" smtClean="0"/>
              <a:t>PCIe </a:t>
            </a:r>
            <a:r>
              <a:rPr lang="en-US" sz="1600" dirty="0"/>
              <a:t>address = bits[31:20] of 0x9000_0000 + bits[19:0] of 0x6001_5678 = 0x9001_5678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- 1</a:t>
            </a:r>
          </a:p>
        </p:txBody>
      </p:sp>
      <p:sp>
        <p:nvSpPr>
          <p:cNvPr id="259075" name="Rectangle 3"/>
          <p:cNvSpPr>
            <a:spLocks noGrp="1" noChangeArrowheads="1"/>
          </p:cNvSpPr>
          <p:nvPr>
            <p:ph idx="1"/>
          </p:nvPr>
        </p:nvSpPr>
        <p:spPr/>
        <p:txBody>
          <a:bodyPr/>
          <a:lstStyle/>
          <a:p>
            <a:pPr>
              <a:lnSpc>
                <a:spcPct val="90000"/>
              </a:lnSpc>
            </a:pPr>
            <a:r>
              <a:rPr lang="en-US" sz="2400" dirty="0"/>
              <a:t>Enable/disable through </a:t>
            </a:r>
            <a:r>
              <a:rPr lang="en-US" sz="2400" b="1" dirty="0"/>
              <a:t>CMD_STATUS</a:t>
            </a:r>
            <a:r>
              <a:rPr lang="en-US" sz="2400" dirty="0"/>
              <a:t> </a:t>
            </a:r>
            <a:r>
              <a:rPr lang="en-US" sz="2400" dirty="0" smtClean="0"/>
              <a:t>register</a:t>
            </a:r>
          </a:p>
          <a:p>
            <a:pPr>
              <a:lnSpc>
                <a:spcPct val="90000"/>
              </a:lnSpc>
            </a:pPr>
            <a:r>
              <a:rPr lang="en-US" sz="2400" dirty="0" smtClean="0"/>
              <a:t>During negotiation, the RC and the EP exchange memory requests. These values are saved in the BAR registers</a:t>
            </a:r>
          </a:p>
          <a:p>
            <a:pPr lvl="1">
              <a:lnSpc>
                <a:spcPct val="90000"/>
              </a:lnSpc>
            </a:pPr>
            <a:r>
              <a:rPr lang="en-US" sz="2000" b="1" dirty="0" err="1" smtClean="0"/>
              <a:t>BARn</a:t>
            </a:r>
            <a:r>
              <a:rPr lang="en-US" sz="2000" dirty="0" smtClean="0"/>
              <a:t>: two BARs (BAR0~1) in RC mode and six BARs (BAR0~5) in EP mode;  Each register overlays initial address and MASK (based on DBI_CS2 bit in the CMD_STATUS register)</a:t>
            </a:r>
          </a:p>
          <a:p>
            <a:pPr lvl="1">
              <a:lnSpc>
                <a:spcPct val="90000"/>
              </a:lnSpc>
            </a:pPr>
            <a:r>
              <a:rPr lang="en-US" sz="2000" dirty="0" smtClean="0"/>
              <a:t>BAR0 cannot be remapped to any other location than to PCIe application registers (starting from 0x2180_0000 in KeyStone device). It allows the RC device to control EP in the absence of dedicated software running on EP</a:t>
            </a:r>
          </a:p>
          <a:p>
            <a:pPr>
              <a:lnSpc>
                <a:spcPct val="90000"/>
              </a:lnSpc>
            </a:pPr>
            <a:r>
              <a:rPr lang="en-US" sz="2400" dirty="0" smtClean="0"/>
              <a:t>During initialization, the values in the BAR are used to build (up to) four memory regions.</a:t>
            </a:r>
          </a:p>
          <a:p>
            <a:pPr>
              <a:lnSpc>
                <a:spcPct val="90000"/>
              </a:lnSpc>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dirty="0"/>
              <a:t>Inbound Translation - </a:t>
            </a:r>
            <a:r>
              <a:rPr lang="en-US" dirty="0" smtClean="0"/>
              <a:t>2</a:t>
            </a:r>
            <a:endParaRPr lang="en-US" dirty="0"/>
          </a:p>
        </p:txBody>
      </p:sp>
      <p:sp>
        <p:nvSpPr>
          <p:cNvPr id="259075" name="Rectangle 3"/>
          <p:cNvSpPr>
            <a:spLocks noGrp="1" noChangeArrowheads="1"/>
          </p:cNvSpPr>
          <p:nvPr>
            <p:ph idx="1"/>
          </p:nvPr>
        </p:nvSpPr>
        <p:spPr/>
        <p:txBody>
          <a:bodyPr/>
          <a:lstStyle/>
          <a:p>
            <a:pPr>
              <a:lnSpc>
                <a:spcPct val="90000"/>
              </a:lnSpc>
            </a:pPr>
            <a:r>
              <a:rPr lang="en-US" sz="2400" dirty="0" smtClean="0"/>
              <a:t>Each memory region has the following </a:t>
            </a:r>
          </a:p>
          <a:p>
            <a:pPr>
              <a:lnSpc>
                <a:spcPct val="90000"/>
              </a:lnSpc>
            </a:pPr>
            <a:endParaRPr lang="en-US" sz="2000" dirty="0" smtClean="0"/>
          </a:p>
          <a:p>
            <a:pPr lvl="1"/>
            <a:r>
              <a:rPr lang="en-US" sz="2000" dirty="0" smtClean="0"/>
              <a:t>IB_BAR Inbound Translation Match Register (write the  MASK into IB_BAR, read gives the BAR set number)</a:t>
            </a:r>
          </a:p>
          <a:p>
            <a:pPr lvl="1"/>
            <a:r>
              <a:rPr lang="en-US" sz="2000" dirty="0" smtClean="0"/>
              <a:t>IB_START_LO Inbound Translation Start Address Low Register</a:t>
            </a:r>
          </a:p>
          <a:p>
            <a:pPr lvl="1"/>
            <a:r>
              <a:rPr lang="en-US" sz="2000" dirty="0" smtClean="0"/>
              <a:t>IB_START_HI Inbound Translation  Start Address High Register</a:t>
            </a:r>
          </a:p>
          <a:p>
            <a:pPr lvl="1"/>
            <a:r>
              <a:rPr lang="en-US" sz="2000" dirty="0" smtClean="0"/>
              <a:t>IB_OFFSET Inbound Translation device base address</a:t>
            </a:r>
          </a:p>
          <a:p>
            <a:pPr lvl="1"/>
            <a:endParaRPr lang="en-US" sz="2000" dirty="0" smtClean="0"/>
          </a:p>
          <a:p>
            <a:r>
              <a:rPr lang="en-US" sz="2400" dirty="0" smtClean="0"/>
              <a:t>For inbound address A that arrives the following happens:</a:t>
            </a:r>
          </a:p>
          <a:p>
            <a:pPr lvl="2"/>
            <a:r>
              <a:rPr lang="en-US" sz="1600" dirty="0" smtClean="0"/>
              <a:t>Using a IB_BAR MASK register, A is compared with the low and high address to see if there is a match</a:t>
            </a:r>
          </a:p>
          <a:p>
            <a:pPr lvl="2"/>
            <a:r>
              <a:rPr lang="en-US" sz="1600" dirty="0" smtClean="0"/>
              <a:t>If there is no match, the address is rejected</a:t>
            </a:r>
          </a:p>
          <a:p>
            <a:pPr lvl="2"/>
            <a:r>
              <a:rPr lang="en-US" sz="1600" dirty="0" smtClean="0"/>
              <a:t>If there is a match, the internal device address is calculated as follows:</a:t>
            </a:r>
          </a:p>
          <a:p>
            <a:pPr lvl="2">
              <a:buNone/>
            </a:pPr>
            <a:r>
              <a:rPr lang="en-US" sz="1600" dirty="0" smtClean="0"/>
              <a:t>The difference between A – IB_START (64 bit, high and low) is calculated</a:t>
            </a:r>
          </a:p>
          <a:p>
            <a:pPr lvl="2">
              <a:buNone/>
            </a:pPr>
            <a:r>
              <a:rPr lang="en-US" sz="1600" dirty="0" smtClean="0"/>
              <a:t>The result is added to the device base address </a:t>
            </a:r>
          </a:p>
          <a:p>
            <a:pPr lvl="2">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3</a:t>
            </a:r>
            <a:endParaRPr lang="en-US" dirty="0"/>
          </a:p>
        </p:txBody>
      </p:sp>
      <p:sp>
        <p:nvSpPr>
          <p:cNvPr id="260099" name="Rectangle 3"/>
          <p:cNvSpPr>
            <a:spLocks noGrp="1" noChangeArrowheads="1"/>
          </p:cNvSpPr>
          <p:nvPr>
            <p:ph idx="1"/>
          </p:nvPr>
        </p:nvSpPr>
        <p:spPr/>
        <p:txBody>
          <a:bodyPr/>
          <a:lstStyle/>
          <a:p>
            <a:r>
              <a:rPr lang="en-US" dirty="0"/>
              <a:t>Example:</a:t>
            </a:r>
          </a:p>
          <a:p>
            <a:pPr lvl="1"/>
            <a:r>
              <a:rPr lang="en-US" altLang="zh-CN" dirty="0">
                <a:ea typeface="宋体" charset="-122"/>
              </a:rPr>
              <a:t>For a 32-bit BAR, </a:t>
            </a:r>
            <a:endParaRPr lang="en-US" altLang="zh-CN" dirty="0" smtClean="0">
              <a:ea typeface="宋体" charset="-122"/>
            </a:endParaRPr>
          </a:p>
          <a:p>
            <a:pPr lvl="1"/>
            <a:r>
              <a:rPr lang="en-US" altLang="zh-CN" dirty="0" smtClean="0">
                <a:ea typeface="宋体" charset="-122"/>
              </a:rPr>
              <a:t>IB_BAR0 </a:t>
            </a:r>
            <a:r>
              <a:rPr lang="en-US" altLang="zh-CN" dirty="0">
                <a:ea typeface="宋体" charset="-122"/>
              </a:rPr>
              <a:t>= </a:t>
            </a:r>
            <a:r>
              <a:rPr lang="en-US" altLang="zh-CN" dirty="0" smtClean="0">
                <a:ea typeface="宋体" charset="-122"/>
              </a:rPr>
              <a:t>1 -&gt;  BAR1_MASK = 0x000F FFFF</a:t>
            </a:r>
          </a:p>
          <a:p>
            <a:pPr lvl="1"/>
            <a:r>
              <a:rPr lang="en-US" altLang="zh-CN" dirty="0" smtClean="0">
                <a:ea typeface="宋体" charset="-122"/>
              </a:rPr>
              <a:t>IB_START0_LO </a:t>
            </a:r>
            <a:r>
              <a:rPr lang="en-US" altLang="zh-CN" dirty="0">
                <a:ea typeface="宋体" charset="-122"/>
              </a:rPr>
              <a:t>= 0xF740_0000; </a:t>
            </a:r>
            <a:endParaRPr lang="en-US" altLang="zh-CN" dirty="0" smtClean="0">
              <a:ea typeface="宋体" charset="-122"/>
            </a:endParaRPr>
          </a:p>
          <a:p>
            <a:pPr lvl="1"/>
            <a:r>
              <a:rPr lang="en-US" altLang="zh-CN" dirty="0" smtClean="0">
                <a:ea typeface="宋体" charset="-122"/>
              </a:rPr>
              <a:t>IB_START0_HI </a:t>
            </a:r>
            <a:r>
              <a:rPr lang="en-US" altLang="zh-CN" dirty="0">
                <a:ea typeface="宋体" charset="-122"/>
              </a:rPr>
              <a:t>= 0x0; </a:t>
            </a:r>
            <a:endParaRPr lang="en-US" altLang="zh-CN" dirty="0" smtClean="0">
              <a:ea typeface="宋体" charset="-122"/>
            </a:endParaRPr>
          </a:p>
          <a:p>
            <a:pPr lvl="1"/>
            <a:r>
              <a:rPr lang="en-US" altLang="zh-CN" dirty="0" smtClean="0">
                <a:ea typeface="宋体" charset="-122"/>
              </a:rPr>
              <a:t>IB_OFFSET0 </a:t>
            </a:r>
            <a:r>
              <a:rPr lang="en-US" altLang="zh-CN" dirty="0">
                <a:ea typeface="宋体" charset="-122"/>
              </a:rPr>
              <a:t>= 0x1080_0000 </a:t>
            </a:r>
            <a:endParaRPr lang="en-US" altLang="zh-CN" dirty="0" smtClean="0">
              <a:ea typeface="宋体" charset="-122"/>
            </a:endParaRPr>
          </a:p>
          <a:p>
            <a:pPr lvl="1"/>
            <a:r>
              <a:rPr lang="en-US" altLang="zh-CN" dirty="0" smtClean="0">
                <a:ea typeface="宋体" charset="-122"/>
              </a:rPr>
              <a:t>For PCIe </a:t>
            </a:r>
            <a:r>
              <a:rPr lang="en-US" altLang="zh-CN" dirty="0">
                <a:ea typeface="宋体" charset="-122"/>
              </a:rPr>
              <a:t>address 0xF740_1234, what is the DSP device’s internal address</a:t>
            </a:r>
            <a:r>
              <a:rPr lang="en-US" altLang="zh-CN" dirty="0" smtClean="0">
                <a:ea typeface="宋体" charset="-122"/>
              </a:rPr>
              <a:t>?</a:t>
            </a:r>
            <a:endParaRPr lang="en-US" altLang="zh-CN"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Inbound Translation - </a:t>
            </a:r>
            <a:r>
              <a:rPr lang="en-US" dirty="0" smtClean="0"/>
              <a:t>4</a:t>
            </a:r>
            <a:endParaRPr lang="en-US" dirty="0"/>
          </a:p>
        </p:txBody>
      </p:sp>
      <p:sp>
        <p:nvSpPr>
          <p:cNvPr id="260099" name="Rectangle 3"/>
          <p:cNvSpPr>
            <a:spLocks noGrp="1" noChangeArrowheads="1"/>
          </p:cNvSpPr>
          <p:nvPr>
            <p:ph idx="1"/>
          </p:nvPr>
        </p:nvSpPr>
        <p:spPr/>
        <p:txBody>
          <a:bodyPr/>
          <a:lstStyle/>
          <a:p>
            <a:r>
              <a:rPr lang="en-US" dirty="0" smtClean="0"/>
              <a:t>Example </a:t>
            </a:r>
            <a:r>
              <a:rPr lang="en-US" altLang="zh-CN" dirty="0" smtClean="0">
                <a:ea typeface="宋体" charset="-122"/>
              </a:rPr>
              <a:t>Calculation</a:t>
            </a:r>
            <a:r>
              <a:rPr lang="en-US" altLang="zh-CN" dirty="0">
                <a:ea typeface="宋体" charset="-122"/>
              </a:rPr>
              <a:t>:</a:t>
            </a:r>
          </a:p>
          <a:p>
            <a:pPr lvl="2"/>
            <a:r>
              <a:rPr lang="en-US" altLang="zh-CN" dirty="0">
                <a:ea typeface="宋体" charset="-122"/>
              </a:rPr>
              <a:t>The incoming address of 0xF740_1234 </a:t>
            </a:r>
            <a:r>
              <a:rPr lang="en-US" altLang="zh-CN" dirty="0" smtClean="0">
                <a:ea typeface="宋体" charset="-122"/>
              </a:rPr>
              <a:t> with the MASK (Read from  BAR 1) 0x000F FFFF gives 0xF740 0000.  Matches </a:t>
            </a:r>
            <a:r>
              <a:rPr lang="en-US" altLang="zh-CN" dirty="0">
                <a:ea typeface="宋体" charset="-122"/>
              </a:rPr>
              <a:t>the </a:t>
            </a:r>
            <a:r>
              <a:rPr lang="en-US" altLang="zh-CN" dirty="0" smtClean="0">
                <a:ea typeface="宋体" charset="-122"/>
              </a:rPr>
              <a:t>address of IB_START1 register, </a:t>
            </a:r>
            <a:r>
              <a:rPr lang="en-US" altLang="zh-CN" dirty="0">
                <a:ea typeface="宋体" charset="-122"/>
              </a:rPr>
              <a:t>it is accepted</a:t>
            </a:r>
          </a:p>
          <a:p>
            <a:pPr lvl="2"/>
            <a:endParaRPr lang="en-US" altLang="zh-CN" dirty="0" smtClean="0">
              <a:ea typeface="宋体" charset="-122"/>
            </a:endParaRPr>
          </a:p>
          <a:p>
            <a:pPr lvl="2"/>
            <a:r>
              <a:rPr lang="en-US" altLang="zh-CN" dirty="0" smtClean="0">
                <a:ea typeface="宋体" charset="-122"/>
              </a:rPr>
              <a:t>DSP </a:t>
            </a:r>
            <a:r>
              <a:rPr lang="en-US" altLang="zh-CN" dirty="0">
                <a:ea typeface="宋体" charset="-122"/>
              </a:rPr>
              <a:t>internal address: </a:t>
            </a:r>
            <a:endParaRPr lang="en-US" altLang="zh-CN" dirty="0" smtClean="0">
              <a:ea typeface="宋体" charset="-122"/>
            </a:endParaRPr>
          </a:p>
          <a:p>
            <a:pPr lvl="2">
              <a:buNone/>
            </a:pPr>
            <a:r>
              <a:rPr lang="en-US" altLang="zh-CN" dirty="0" smtClean="0">
                <a:ea typeface="宋体" charset="-122"/>
              </a:rPr>
              <a:t>	0xF740_1234 &amp; 0x000F FFFF </a:t>
            </a:r>
            <a:r>
              <a:rPr lang="en-US" altLang="zh-CN" dirty="0">
                <a:ea typeface="宋体" charset="-122"/>
              </a:rPr>
              <a:t>+ 0x1080_0000 = 0x1080_1234 (local L2)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dirty="0"/>
              <a:t>Agenda</a:t>
            </a:r>
          </a:p>
        </p:txBody>
      </p:sp>
      <p:sp>
        <p:nvSpPr>
          <p:cNvPr id="261123"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b="1"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dirty="0" smtClean="0"/>
              <a:t>PCIe </a:t>
            </a:r>
            <a:r>
              <a:rPr lang="en-US" dirty="0"/>
              <a:t>Initialization </a:t>
            </a:r>
          </a:p>
        </p:txBody>
      </p:sp>
      <p:sp>
        <p:nvSpPr>
          <p:cNvPr id="262147" name="Rectangle 3"/>
          <p:cNvSpPr>
            <a:spLocks noGrp="1" noChangeArrowheads="1"/>
          </p:cNvSpPr>
          <p:nvPr>
            <p:ph idx="1"/>
          </p:nvPr>
        </p:nvSpPr>
        <p:spPr/>
        <p:txBody>
          <a:bodyPr/>
          <a:lstStyle/>
          <a:p>
            <a:pPr>
              <a:lnSpc>
                <a:spcPct val="80000"/>
              </a:lnSpc>
            </a:pPr>
            <a:r>
              <a:rPr lang="en-US" sz="2400" dirty="0"/>
              <a:t>Boot mode: </a:t>
            </a:r>
            <a:r>
              <a:rPr lang="en-US" sz="2400" dirty="0" smtClean="0"/>
              <a:t>PCIe </a:t>
            </a:r>
            <a:r>
              <a:rPr lang="en-US" sz="2400" dirty="0"/>
              <a:t>boot by selecting pins on 6678/6670 EVM </a:t>
            </a:r>
            <a:r>
              <a:rPr lang="en-US" sz="2400" dirty="0" smtClean="0"/>
              <a:t>boards.</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IBL code</a:t>
            </a:r>
          </a:p>
          <a:p>
            <a:pPr lvl="1">
              <a:lnSpc>
                <a:spcPct val="80000"/>
              </a:lnSpc>
            </a:pPr>
            <a:r>
              <a:rPr lang="en-US" sz="2000" dirty="0"/>
              <a:t>PLL workaround (6678 Errata, advisory 8)</a:t>
            </a:r>
          </a:p>
          <a:p>
            <a:pPr lvl="1">
              <a:lnSpc>
                <a:spcPct val="80000"/>
              </a:lnSpc>
            </a:pPr>
            <a:r>
              <a:rPr lang="en-US" sz="2000" dirty="0"/>
              <a:t>Power-up </a:t>
            </a:r>
            <a:r>
              <a:rPr lang="en-US" sz="2000" dirty="0" smtClean="0"/>
              <a:t>PCIe </a:t>
            </a:r>
            <a:endParaRPr lang="en-US" sz="2000" dirty="0"/>
          </a:p>
          <a:p>
            <a:pPr lvl="1">
              <a:lnSpc>
                <a:spcPct val="80000"/>
              </a:lnSpc>
            </a:pPr>
            <a:r>
              <a:rPr lang="en-US" altLang="zh-CN" sz="2000" dirty="0">
                <a:ea typeface="宋体" charset="-122"/>
              </a:rPr>
              <a:t>Configure PLL</a:t>
            </a:r>
          </a:p>
          <a:p>
            <a:pPr lvl="1">
              <a:lnSpc>
                <a:spcPct val="80000"/>
              </a:lnSpc>
            </a:pPr>
            <a:r>
              <a:rPr lang="en-US" altLang="zh-CN" sz="2000" dirty="0">
                <a:ea typeface="宋体" charset="-122"/>
              </a:rPr>
              <a:t>Configure </a:t>
            </a:r>
            <a:r>
              <a:rPr lang="en-US" altLang="zh-CN" sz="2000" dirty="0" smtClean="0">
                <a:ea typeface="宋体" charset="-122"/>
              </a:rPr>
              <a:t>PCIe </a:t>
            </a:r>
            <a:r>
              <a:rPr lang="en-US" altLang="zh-CN" sz="2000" dirty="0">
                <a:ea typeface="宋体" charset="-122"/>
              </a:rPr>
              <a:t>registers </a:t>
            </a:r>
          </a:p>
          <a:p>
            <a:pPr lvl="1">
              <a:lnSpc>
                <a:spcPct val="80000"/>
              </a:lnSpc>
            </a:pPr>
            <a:r>
              <a:rPr lang="en-US" altLang="zh-CN" sz="2000" dirty="0">
                <a:ea typeface="宋体" charset="-122"/>
              </a:rPr>
              <a:t>Waiting for </a:t>
            </a:r>
            <a:r>
              <a:rPr lang="en-US" altLang="zh-CN" sz="2000" dirty="0" smtClean="0">
                <a:ea typeface="宋体" charset="-122"/>
              </a:rPr>
              <a:t>PCIe </a:t>
            </a:r>
            <a:r>
              <a:rPr lang="en-US" altLang="zh-CN" sz="2000" dirty="0">
                <a:ea typeface="宋体" charset="-122"/>
              </a:rPr>
              <a:t>link-up</a:t>
            </a:r>
          </a:p>
          <a:p>
            <a:pPr lvl="1">
              <a:lnSpc>
                <a:spcPct val="80000"/>
              </a:lnSpc>
            </a:pPr>
            <a:r>
              <a:rPr lang="en-US" sz="2000" dirty="0"/>
              <a:t>Stay inside IBL, monitor the magic address (6678: 0x87FFFC; 6670: 0x8FFFFC) for secondary boot</a:t>
            </a:r>
            <a:endParaRPr lang="en-US" altLang="zh-CN" sz="2000" dirty="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843322" y="1698744"/>
            <a:ext cx="7388384" cy="1359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63170" name="Rectangle 2"/>
          <p:cNvSpPr>
            <a:spLocks noGrp="1" noChangeArrowheads="1"/>
          </p:cNvSpPr>
          <p:nvPr>
            <p:ph type="title"/>
          </p:nvPr>
        </p:nvSpPr>
        <p:spPr/>
        <p:txBody>
          <a:bodyPr/>
          <a:lstStyle/>
          <a:p>
            <a:r>
              <a:rPr lang="en-US" dirty="0" smtClean="0"/>
              <a:t>PCIe </a:t>
            </a:r>
            <a:r>
              <a:rPr lang="en-US" dirty="0"/>
              <a:t>Boot </a:t>
            </a:r>
          </a:p>
        </p:txBody>
      </p:sp>
      <p:graphicFrame>
        <p:nvGraphicFramePr>
          <p:cNvPr id="263174" name="Object 6"/>
          <p:cNvGraphicFramePr>
            <a:graphicFrameLocks noChangeAspect="1"/>
          </p:cNvGraphicFramePr>
          <p:nvPr>
            <p:ph idx="1"/>
          </p:nvPr>
        </p:nvGraphicFramePr>
        <p:xfrm>
          <a:off x="2450592" y="824696"/>
          <a:ext cx="4288980" cy="5932720"/>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Agenda</a:t>
            </a:r>
          </a:p>
        </p:txBody>
      </p:sp>
      <p:sp>
        <p:nvSpPr>
          <p:cNvPr id="24473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Agenda</a:t>
            </a:r>
          </a:p>
        </p:txBody>
      </p:sp>
      <p:sp>
        <p:nvSpPr>
          <p:cNvPr id="265219" name="Rectangle 3"/>
          <p:cNvSpPr>
            <a:spLocks noGrp="1" noChangeArrowheads="1"/>
          </p:cNvSpPr>
          <p:nvPr>
            <p:ph idx="1"/>
          </p:nvPr>
        </p:nvSpPr>
        <p:spPr/>
        <p:txBody>
          <a:bodyPr/>
          <a:lstStyle/>
          <a:p>
            <a:r>
              <a:rPr lang="en-US" dirty="0" smtClean="0"/>
              <a:t>PCIe </a:t>
            </a:r>
            <a:r>
              <a:rPr lang="en-US" dirty="0"/>
              <a:t>Overview</a:t>
            </a:r>
          </a:p>
          <a:p>
            <a:r>
              <a:rPr lang="en-US" dirty="0"/>
              <a:t>Address Translation</a:t>
            </a:r>
          </a:p>
          <a:p>
            <a:r>
              <a:rPr lang="en-US" altLang="zh-CN" dirty="0">
                <a:ea typeface="宋体" charset="-122"/>
              </a:rPr>
              <a:t>Configuration</a:t>
            </a:r>
          </a:p>
          <a:p>
            <a:r>
              <a:rPr lang="en-US" altLang="zh-CN" b="1" dirty="0" smtClean="0">
                <a:ea typeface="宋体" charset="-122"/>
              </a:rPr>
              <a:t>PCIe Demo </a:t>
            </a:r>
            <a:endParaRPr lang="en-US" altLang="zh-CN" b="1"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dirty="0" smtClean="0"/>
              <a:t>C:\</a:t>
            </a:r>
            <a:r>
              <a:rPr lang="en-US" sz="2400" dirty="0" smtClean="0"/>
              <a:t>ti\pdk_C6678_xx_yy\packages\ti\drv\pcie\example\sample</a:t>
            </a:r>
          </a:p>
          <a:p>
            <a:r>
              <a:rPr lang="en-US" sz="2400" dirty="0" smtClean="0"/>
              <a:t>Example instructions are in the readme file and in the next slides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7" name="Rectangle 6"/>
          <p:cNvSpPr/>
          <p:nvPr/>
        </p:nvSpPr>
        <p:spPr>
          <a:xfrm>
            <a:off x="402336" y="1563624"/>
            <a:ext cx="8010144" cy="4708981"/>
          </a:xfrm>
          <a:prstGeom prst="rect">
            <a:avLst/>
          </a:prstGeom>
        </p:spPr>
        <p:txBody>
          <a:bodyPr wrap="square">
            <a:spAutoFit/>
          </a:bodyPr>
          <a:lstStyle/>
          <a:p>
            <a:r>
              <a:rPr lang="en-US" sz="1200" dirty="0" smtClean="0"/>
              <a:t> ******************************************************************************</a:t>
            </a:r>
          </a:p>
          <a:p>
            <a:r>
              <a:rPr lang="en-US" sz="1200" dirty="0" smtClean="0"/>
              <a:t> * FILE PURPOSE: Readme File for the PCIE Example Project</a:t>
            </a:r>
          </a:p>
          <a:p>
            <a:r>
              <a:rPr lang="en-US" sz="1200" dirty="0" smtClean="0"/>
              <a:t> ******************************************************************************</a:t>
            </a:r>
          </a:p>
          <a:p>
            <a:r>
              <a:rPr lang="en-US" sz="1200" dirty="0" smtClean="0"/>
              <a:t> * FILE NAME: Readme.txt</a:t>
            </a:r>
          </a:p>
          <a:p>
            <a:r>
              <a:rPr lang="en-US" sz="1200" dirty="0" smtClean="0"/>
              <a:t> * Copyright (C) 2011, Texas Instruments, Inc.</a:t>
            </a:r>
          </a:p>
          <a:p>
            <a:r>
              <a:rPr lang="en-US" sz="1200" dirty="0" smtClean="0"/>
              <a:t> *****************************************************************************</a:t>
            </a:r>
          </a:p>
          <a:p>
            <a:endParaRPr lang="en-US" sz="1200" dirty="0" smtClean="0"/>
          </a:p>
          <a:p>
            <a:r>
              <a:rPr lang="en-US" sz="1200" dirty="0" smtClean="0"/>
              <a:t>The example demonstrates the use of APIs provided in PCIE LLD. This example does NOT work</a:t>
            </a:r>
          </a:p>
          <a:p>
            <a:r>
              <a:rPr lang="en-US" sz="1200" dirty="0" smtClean="0"/>
              <a:t>in the Shannon Simulator.</a:t>
            </a:r>
          </a:p>
          <a:p>
            <a:r>
              <a:rPr lang="en-US" sz="1200" dirty="0" smtClean="0"/>
              <a:t>Check the release notes for pre-requisites, tools and version information.</a:t>
            </a:r>
          </a:p>
          <a:p>
            <a:endParaRPr lang="en-US" sz="1200" dirty="0" smtClean="0"/>
          </a:p>
          <a:p>
            <a:r>
              <a:rPr lang="en-US" sz="1200" dirty="0" smtClean="0"/>
              <a:t>------------------</a:t>
            </a:r>
          </a:p>
          <a:p>
            <a:r>
              <a:rPr lang="en-US" sz="1200" dirty="0" smtClean="0"/>
              <a:t>Example Overview</a:t>
            </a:r>
          </a:p>
          <a:p>
            <a:r>
              <a:rPr lang="en-US" sz="1200" dirty="0" smtClean="0"/>
              <a:t>------------------</a:t>
            </a:r>
          </a:p>
          <a:p>
            <a:endParaRPr lang="en-US" sz="1200" dirty="0" smtClean="0"/>
          </a:p>
          <a:p>
            <a:r>
              <a:rPr lang="en-US" sz="1200" dirty="0" smtClean="0"/>
              <a:t>In the PCIe sample example two Shannon EVMs are used to test the PCIe driver. As described in the following figure, Shannon 1 is configured as a Root Complex and Shannon 2 is configured as End Point.</a:t>
            </a:r>
          </a:p>
          <a:p>
            <a:endParaRPr lang="en-US" sz="1200" dirty="0" smtClean="0"/>
          </a:p>
          <a:p>
            <a:r>
              <a:rPr lang="en-US" sz="1200" dirty="0" smtClean="0"/>
              <a:t>       Shannon 1                                       Shannon 2</a:t>
            </a:r>
          </a:p>
          <a:p>
            <a:r>
              <a:rPr lang="en-US" sz="1200" dirty="0" smtClean="0"/>
              <a:t>   ------------------                             ------------------</a:t>
            </a:r>
          </a:p>
          <a:p>
            <a:r>
              <a:rPr lang="en-US" sz="1200" dirty="0" smtClean="0"/>
              <a:t>   |                |                             |                |</a:t>
            </a:r>
          </a:p>
          <a:p>
            <a:r>
              <a:rPr lang="en-US" sz="1200" dirty="0" smtClean="0"/>
              <a:t>   |   Root         |          PCIe Link          |  End Point     |</a:t>
            </a:r>
          </a:p>
          <a:p>
            <a:r>
              <a:rPr lang="en-US" sz="1200" dirty="0" smtClean="0"/>
              <a:t>   |   Complex      | &lt;--------------------------&gt;|                |</a:t>
            </a:r>
          </a:p>
          <a:p>
            <a:r>
              <a:rPr lang="en-US" sz="1200" dirty="0" smtClean="0"/>
              <a:t>   |                |                             |                |</a:t>
            </a:r>
          </a:p>
          <a:p>
            <a:r>
              <a:rPr lang="en-US" sz="1200" dirty="0" smtClean="0"/>
              <a:t>   ------------------                             ------------------</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4" name="Rectangle 3"/>
          <p:cNvSpPr/>
          <p:nvPr/>
        </p:nvSpPr>
        <p:spPr>
          <a:xfrm>
            <a:off x="585216" y="1929384"/>
            <a:ext cx="7680960" cy="3970318"/>
          </a:xfrm>
          <a:prstGeom prst="rect">
            <a:avLst/>
          </a:prstGeom>
        </p:spPr>
        <p:txBody>
          <a:bodyPr wrap="square">
            <a:spAutoFit/>
          </a:bodyPr>
          <a:lstStyle/>
          <a:p>
            <a:r>
              <a:rPr lang="en-US" dirty="0" smtClean="0"/>
              <a:t>At startup, each EVM configures its PCIe subsystem:</a:t>
            </a:r>
          </a:p>
          <a:p>
            <a:r>
              <a:rPr lang="en-US" dirty="0" smtClean="0"/>
              <a:t>• </a:t>
            </a:r>
            <a:r>
              <a:rPr lang="en-US" dirty="0" err="1" smtClean="0"/>
              <a:t>Serdes</a:t>
            </a:r>
            <a:r>
              <a:rPr lang="en-US" dirty="0" smtClean="0"/>
              <a:t>, clock, PLL</a:t>
            </a:r>
          </a:p>
          <a:p>
            <a:r>
              <a:rPr lang="en-US" dirty="0" smtClean="0"/>
              <a:t>• PCIe Mode and Power domain</a:t>
            </a:r>
          </a:p>
          <a:p>
            <a:r>
              <a:rPr lang="en-US" dirty="0" smtClean="0"/>
              <a:t>• Inbound/Outbound address translation and BAR registers</a:t>
            </a:r>
          </a:p>
          <a:p>
            <a:r>
              <a:rPr lang="en-US" dirty="0" smtClean="0"/>
              <a:t>• Link training is triggered</a:t>
            </a:r>
          </a:p>
          <a:p>
            <a:endParaRPr lang="en-US" dirty="0" smtClean="0"/>
          </a:p>
          <a:p>
            <a:r>
              <a:rPr lang="en-US" dirty="0" smtClean="0"/>
              <a:t>Once the PCIe link is established, the following sequence of events will happen:</a:t>
            </a:r>
          </a:p>
          <a:p>
            <a:r>
              <a:rPr lang="en-US" dirty="0" smtClean="0"/>
              <a:t>• Shannon 1 sends data to Shannon 2</a:t>
            </a:r>
          </a:p>
          <a:p>
            <a:r>
              <a:rPr lang="en-US" dirty="0" smtClean="0"/>
              <a:t>• Shannon 2 waits to receive all the data</a:t>
            </a:r>
          </a:p>
          <a:p>
            <a:r>
              <a:rPr lang="en-US" dirty="0" smtClean="0"/>
              <a:t>• Shannon 2 sends the data back to Shannon 1</a:t>
            </a:r>
          </a:p>
          <a:p>
            <a:r>
              <a:rPr lang="en-US" dirty="0" smtClean="0"/>
              <a:t>• Shannon 1 waits to receive all the data</a:t>
            </a:r>
          </a:p>
          <a:p>
            <a:r>
              <a:rPr lang="en-US" dirty="0" smtClean="0"/>
              <a:t>• Shannon 1 verifies if the received data matches the sent data and declares test pass or fail.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5" name="Rectangle 4"/>
          <p:cNvSpPr/>
          <p:nvPr/>
        </p:nvSpPr>
        <p:spPr>
          <a:xfrm>
            <a:off x="621792" y="1892808"/>
            <a:ext cx="7973568" cy="3970318"/>
          </a:xfrm>
          <a:prstGeom prst="rect">
            <a:avLst/>
          </a:prstGeom>
        </p:spPr>
        <p:txBody>
          <a:bodyPr wrap="square">
            <a:spAutoFit/>
          </a:bodyPr>
          <a:lstStyle/>
          <a:p>
            <a:r>
              <a:rPr lang="en-US" dirty="0" smtClean="0"/>
              <a:t>-------------------------</a:t>
            </a:r>
          </a:p>
          <a:p>
            <a:r>
              <a:rPr lang="en-US" dirty="0" smtClean="0"/>
              <a:t>Steps to run the example</a:t>
            </a:r>
          </a:p>
          <a:p>
            <a:r>
              <a:rPr lang="en-US" dirty="0" smtClean="0"/>
              <a:t>-------------------------</a:t>
            </a:r>
          </a:p>
          <a:p>
            <a:r>
              <a:rPr lang="en-US" dirty="0" smtClean="0"/>
              <a:t>1. Build the example</a:t>
            </a:r>
          </a:p>
          <a:p>
            <a:r>
              <a:rPr lang="en-US" dirty="0" smtClean="0"/>
              <a:t>2. Do a System Reset in both EVMs</a:t>
            </a:r>
          </a:p>
          <a:p>
            <a:r>
              <a:rPr lang="en-US" dirty="0" smtClean="0"/>
              <a:t>3. Load </a:t>
            </a:r>
            <a:r>
              <a:rPr lang="en-US" dirty="0" err="1" smtClean="0"/>
              <a:t>exampleProject.out</a:t>
            </a:r>
            <a:r>
              <a:rPr lang="en-US" dirty="0" smtClean="0"/>
              <a:t> in core zero in both EVMs</a:t>
            </a:r>
          </a:p>
          <a:p>
            <a:r>
              <a:rPr lang="en-US" dirty="0" smtClean="0"/>
              <a:t>4. In Shannon 1, use CCS watch window to modify the value of global</a:t>
            </a:r>
          </a:p>
          <a:p>
            <a:r>
              <a:rPr lang="en-US" dirty="0" smtClean="0"/>
              <a:t>   variable </a:t>
            </a:r>
            <a:r>
              <a:rPr lang="en-US" dirty="0" err="1" smtClean="0"/>
              <a:t>PcieModeGbl</a:t>
            </a:r>
            <a:r>
              <a:rPr lang="en-US" dirty="0" smtClean="0"/>
              <a:t>. In this example, Shannon 1 is a Root Complex,</a:t>
            </a:r>
          </a:p>
          <a:p>
            <a:r>
              <a:rPr lang="en-US" dirty="0" smtClean="0"/>
              <a:t>   therefore set </a:t>
            </a:r>
            <a:r>
              <a:rPr lang="en-US" dirty="0" err="1" smtClean="0"/>
              <a:t>PcieModeGbl</a:t>
            </a:r>
            <a:r>
              <a:rPr lang="en-US" dirty="0" smtClean="0"/>
              <a:t> to </a:t>
            </a:r>
            <a:r>
              <a:rPr lang="en-US" dirty="0" err="1" smtClean="0"/>
              <a:t>pcie_RC_MODE</a:t>
            </a:r>
            <a:r>
              <a:rPr lang="en-US" dirty="0" smtClean="0"/>
              <a:t> (this can be done through a drop down</a:t>
            </a:r>
          </a:p>
          <a:p>
            <a:r>
              <a:rPr lang="en-US" dirty="0" smtClean="0"/>
              <a:t>   menu in the watch window).</a:t>
            </a:r>
          </a:p>
          <a:p>
            <a:r>
              <a:rPr lang="en-US" dirty="0" smtClean="0"/>
              <a:t>5. Click the "Run" button in CCS for both EVMs (it is okay to have a few seconds between</a:t>
            </a:r>
          </a:p>
          <a:p>
            <a:r>
              <a:rPr lang="en-US" dirty="0" smtClean="0"/>
              <a:t>   the "Run" buttons are clicked in both sides).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dirty="0" smtClean="0"/>
              <a:t>Demo</a:t>
            </a:r>
            <a:endParaRPr lang="en-US" dirty="0"/>
          </a:p>
        </p:txBody>
      </p:sp>
      <p:sp>
        <p:nvSpPr>
          <p:cNvPr id="4" name="Rectangle 3"/>
          <p:cNvSpPr/>
          <p:nvPr/>
        </p:nvSpPr>
        <p:spPr>
          <a:xfrm>
            <a:off x="548640" y="1582341"/>
            <a:ext cx="8046720" cy="3139321"/>
          </a:xfrm>
          <a:prstGeom prst="rect">
            <a:avLst/>
          </a:prstGeom>
        </p:spPr>
        <p:txBody>
          <a:bodyPr wrap="square">
            <a:spAutoFit/>
          </a:bodyPr>
          <a:lstStyle/>
          <a:p>
            <a:r>
              <a:rPr lang="en-US" dirty="0" smtClean="0"/>
              <a:t>-------------------------</a:t>
            </a:r>
          </a:p>
          <a:p>
            <a:r>
              <a:rPr lang="en-US" dirty="0" smtClean="0"/>
              <a:t>Expected result</a:t>
            </a:r>
          </a:p>
          <a:p>
            <a:r>
              <a:rPr lang="en-US" dirty="0" smtClean="0"/>
              <a:t>-------------------------</a:t>
            </a:r>
          </a:p>
          <a:p>
            <a:r>
              <a:rPr lang="en-US" dirty="0" smtClean="0"/>
              <a:t>1. In Shannon 1 CCS console the status of the test will be updated. At the end, the message </a:t>
            </a:r>
          </a:p>
          <a:p>
            <a:r>
              <a:rPr lang="en-US" dirty="0" smtClean="0"/>
              <a:t>   "Test passed" is expected.</a:t>
            </a:r>
          </a:p>
          <a:p>
            <a:r>
              <a:rPr lang="en-US" dirty="0" smtClean="0"/>
              <a:t>2. In Shannon 2 CCS console the status of the test will be updated. At the end, the message </a:t>
            </a:r>
          </a:p>
          <a:p>
            <a:r>
              <a:rPr lang="en-US" dirty="0" smtClean="0"/>
              <a:t>   "End of test" is expected.</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en-US" b="0" dirty="0" smtClean="0"/>
              <a:t>For More Information</a:t>
            </a:r>
          </a:p>
        </p:txBody>
      </p:sp>
      <p:sp>
        <p:nvSpPr>
          <p:cNvPr id="113667" name="Rectangle 3"/>
          <p:cNvSpPr>
            <a:spLocks noGrp="1"/>
          </p:cNvSpPr>
          <p:nvPr>
            <p:ph idx="1"/>
          </p:nvPr>
        </p:nvSpPr>
        <p:spPr/>
        <p:txBody>
          <a:bodyPr/>
          <a:lstStyle/>
          <a:p>
            <a:r>
              <a:rPr lang="en-US" dirty="0" smtClean="0"/>
              <a:t>For more information, refer to the </a:t>
            </a:r>
            <a:r>
              <a:rPr lang="en-US" dirty="0" smtClean="0">
                <a:hlinkClick r:id="rId4"/>
              </a:rPr>
              <a:t>PCI Express (PCIe) for KeyStone Devices User’s Guide</a:t>
            </a:r>
            <a:r>
              <a:rPr lang="en-US" dirty="0" smtClean="0"/>
              <a:t>.</a:t>
            </a: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Agenda</a:t>
            </a:r>
          </a:p>
        </p:txBody>
      </p:sp>
      <p:sp>
        <p:nvSpPr>
          <p:cNvPr id="246787" name="Rectangle 3"/>
          <p:cNvSpPr>
            <a:spLocks noGrp="1" noChangeArrowheads="1"/>
          </p:cNvSpPr>
          <p:nvPr>
            <p:ph idx="1"/>
          </p:nvPr>
        </p:nvSpPr>
        <p:spPr/>
        <p:txBody>
          <a:bodyPr/>
          <a:lstStyle/>
          <a:p>
            <a:r>
              <a:rPr lang="en-US" b="1" dirty="0" smtClean="0"/>
              <a:t>PCIe </a:t>
            </a:r>
            <a:r>
              <a:rPr lang="en-US" b="1" dirty="0"/>
              <a:t>Overview</a:t>
            </a:r>
          </a:p>
          <a:p>
            <a:r>
              <a:rPr lang="en-US" dirty="0"/>
              <a:t>Address Translation</a:t>
            </a:r>
          </a:p>
          <a:p>
            <a:r>
              <a:rPr lang="en-US" altLang="zh-CN" dirty="0">
                <a:ea typeface="宋体" charset="-122"/>
              </a:rPr>
              <a:t>Configuration</a:t>
            </a:r>
          </a:p>
          <a:p>
            <a:r>
              <a:rPr lang="en-US" altLang="zh-CN" dirty="0" smtClean="0">
                <a:ea typeface="宋体" charset="-122"/>
              </a:rPr>
              <a:t>PCIe Demo </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56002" name="Rectangle 2"/>
          <p:cNvSpPr>
            <a:spLocks noGrp="1" noChangeArrowheads="1"/>
          </p:cNvSpPr>
          <p:nvPr>
            <p:ph type="title"/>
          </p:nvPr>
        </p:nvSpPr>
        <p:spPr/>
        <p:txBody>
          <a:bodyPr/>
          <a:lstStyle/>
          <a:p>
            <a:r>
              <a:rPr lang="en-US" dirty="0" smtClean="0"/>
              <a:t>PCIe </a:t>
            </a:r>
            <a:r>
              <a:rPr lang="en-US" dirty="0"/>
              <a:t>Topology Example </a:t>
            </a:r>
          </a:p>
        </p:txBody>
      </p:sp>
      <p:sp>
        <p:nvSpPr>
          <p:cNvPr id="256003" name="Rectangle 3"/>
          <p:cNvSpPr>
            <a:spLocks noGrp="1" noChangeArrowheads="1"/>
          </p:cNvSpPr>
          <p:nvPr>
            <p:ph idx="1"/>
          </p:nvPr>
        </p:nvSpPr>
        <p:spPr>
          <a:xfrm>
            <a:off x="333375" y="1185863"/>
            <a:ext cx="8591169" cy="2279650"/>
          </a:xfrm>
        </p:spPr>
        <p:txBody>
          <a:bodyPr/>
          <a:lstStyle/>
          <a:p>
            <a:pPr>
              <a:lnSpc>
                <a:spcPct val="80000"/>
              </a:lnSpc>
            </a:pPr>
            <a:r>
              <a:rPr lang="en-US" sz="2400" dirty="0" smtClean="0"/>
              <a:t>PCIe: A </a:t>
            </a:r>
            <a:r>
              <a:rPr lang="en-US" sz="2400" dirty="0"/>
              <a:t>tree structure with nodes connected to each other via point-to-point links.</a:t>
            </a:r>
            <a:r>
              <a:rPr lang="en-US" altLang="zh-CN" sz="2400" dirty="0">
                <a:ea typeface="宋体" charset="-122"/>
              </a:rPr>
              <a:t> </a:t>
            </a:r>
            <a:endParaRPr lang="en-US" sz="2400" dirty="0"/>
          </a:p>
          <a:p>
            <a:pPr>
              <a:lnSpc>
                <a:spcPct val="80000"/>
              </a:lnSpc>
            </a:pPr>
            <a:r>
              <a:rPr lang="en-US" sz="2400" dirty="0"/>
              <a:t>The root node is called the root complex (RC).</a:t>
            </a:r>
          </a:p>
          <a:p>
            <a:pPr>
              <a:lnSpc>
                <a:spcPct val="80000"/>
              </a:lnSpc>
            </a:pPr>
            <a:r>
              <a:rPr lang="en-US" sz="2400" dirty="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2999233" y="2916238"/>
            <a:ext cx="5797106" cy="38454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b="0" dirty="0" smtClean="0"/>
              <a:t>KeyStone Architecture</a:t>
            </a:r>
          </a:p>
        </p:txBody>
      </p:sp>
      <p:sp>
        <p:nvSpPr>
          <p:cNvPr id="55299" name="Rectangle 4"/>
          <p:cNvSpPr>
            <a:spLocks noGrp="1" noChangeArrowheads="1"/>
          </p:cNvSpPr>
          <p:nvPr>
            <p:ph type="body" sz="half" idx="4294967295"/>
          </p:nvPr>
        </p:nvSpPr>
        <p:spPr>
          <a:xfrm>
            <a:off x="5464175" y="2400300"/>
            <a:ext cx="3451225" cy="3352800"/>
          </a:xfrm>
        </p:spPr>
        <p:txBody>
          <a:bodyPr/>
          <a:lstStyle/>
          <a:p>
            <a:pPr marL="227013" indent="-227013" eaLnBrk="1" hangingPunct="1">
              <a:lnSpc>
                <a:spcPct val="80000"/>
              </a:lnSpc>
              <a:spcBef>
                <a:spcPct val="0"/>
              </a:spcBef>
              <a:spcAft>
                <a:spcPct val="10000"/>
              </a:spcAft>
            </a:pPr>
            <a:r>
              <a:rPr lang="en-US" sz="1800" dirty="0" smtClean="0"/>
              <a:t>SGMII allows two 10/100/1000 Ethernet interfaces </a:t>
            </a:r>
          </a:p>
          <a:p>
            <a:pPr marL="227013" indent="-227013" eaLnBrk="1" hangingPunct="1">
              <a:lnSpc>
                <a:spcPct val="80000"/>
              </a:lnSpc>
              <a:spcBef>
                <a:spcPct val="0"/>
              </a:spcBef>
              <a:spcAft>
                <a:spcPct val="10000"/>
              </a:spcAft>
            </a:pPr>
            <a:r>
              <a:rPr lang="en-US" sz="1800" dirty="0" smtClean="0"/>
              <a:t>Four high-bandwidth Serial RapidIO (SRIO) lanes for inter-DSP applications</a:t>
            </a:r>
          </a:p>
          <a:p>
            <a:pPr marL="227013" indent="-227013" eaLnBrk="1" hangingPunct="1">
              <a:lnSpc>
                <a:spcPct val="80000"/>
              </a:lnSpc>
              <a:spcBef>
                <a:spcPct val="0"/>
              </a:spcBef>
              <a:spcAft>
                <a:spcPct val="10000"/>
              </a:spcAft>
            </a:pPr>
            <a:r>
              <a:rPr lang="en-US" sz="1800" dirty="0" smtClean="0"/>
              <a:t>SPI for boot operations</a:t>
            </a:r>
          </a:p>
          <a:p>
            <a:pPr marL="227013" indent="-227013" eaLnBrk="1" hangingPunct="1">
              <a:lnSpc>
                <a:spcPct val="80000"/>
              </a:lnSpc>
              <a:spcBef>
                <a:spcPct val="0"/>
              </a:spcBef>
              <a:spcAft>
                <a:spcPct val="10000"/>
              </a:spcAft>
            </a:pPr>
            <a:r>
              <a:rPr lang="en-US" sz="1800" dirty="0" smtClean="0"/>
              <a:t>UART for development/testing</a:t>
            </a:r>
          </a:p>
          <a:p>
            <a:pPr marL="227013" indent="-227013" eaLnBrk="1" hangingPunct="1">
              <a:lnSpc>
                <a:spcPct val="80000"/>
              </a:lnSpc>
              <a:spcBef>
                <a:spcPct val="0"/>
              </a:spcBef>
              <a:spcAft>
                <a:spcPct val="10000"/>
              </a:spcAft>
            </a:pPr>
            <a:r>
              <a:rPr lang="en-US" sz="1800" b="1" dirty="0" smtClean="0"/>
              <a:t>Two PCIe at 5 Gbps </a:t>
            </a:r>
          </a:p>
          <a:p>
            <a:pPr marL="227013" indent="-227013" eaLnBrk="1" hangingPunct="1">
              <a:lnSpc>
                <a:spcPct val="80000"/>
              </a:lnSpc>
              <a:spcBef>
                <a:spcPct val="0"/>
              </a:spcBef>
              <a:spcAft>
                <a:spcPct val="10000"/>
              </a:spcAft>
            </a:pPr>
            <a:r>
              <a:rPr lang="en-US" altLang="zh-CN" sz="1800" dirty="0" smtClean="0">
                <a:ea typeface="宋体" pitchFamily="2" charset="-122"/>
              </a:rPr>
              <a:t>I</a:t>
            </a:r>
            <a:r>
              <a:rPr lang="en-US" altLang="zh-CN" sz="1800" baseline="30000" dirty="0" smtClean="0">
                <a:ea typeface="宋体" pitchFamily="2" charset="-122"/>
              </a:rPr>
              <a:t>2</a:t>
            </a:r>
            <a:r>
              <a:rPr lang="en-US" altLang="zh-CN" sz="1800" dirty="0" smtClean="0">
                <a:ea typeface="宋体" pitchFamily="2" charset="-122"/>
              </a:rPr>
              <a:t>C</a:t>
            </a:r>
            <a:r>
              <a:rPr lang="en-US" sz="1800" dirty="0" smtClean="0"/>
              <a:t> for EPROM at 400 Kbps</a:t>
            </a:r>
          </a:p>
          <a:p>
            <a:pPr marL="227013" indent="-227013" eaLnBrk="1" hangingPunct="1">
              <a:lnSpc>
                <a:spcPct val="80000"/>
              </a:lnSpc>
              <a:spcBef>
                <a:spcPct val="0"/>
              </a:spcBef>
              <a:spcAft>
                <a:spcPct val="10000"/>
              </a:spcAft>
            </a:pPr>
            <a:r>
              <a:rPr lang="en-US" sz="1800" dirty="0" smtClean="0"/>
              <a:t>Application-specific Interfaces:</a:t>
            </a:r>
          </a:p>
          <a:p>
            <a:pPr marL="523875" lvl="1" indent="-227013" eaLnBrk="1" hangingPunct="1">
              <a:lnSpc>
                <a:spcPct val="80000"/>
              </a:lnSpc>
              <a:spcBef>
                <a:spcPct val="0"/>
              </a:spcBef>
              <a:spcAft>
                <a:spcPct val="10000"/>
              </a:spcAft>
            </a:pPr>
            <a:r>
              <a:rPr lang="en-US" sz="1600" dirty="0" smtClean="0"/>
              <a:t>Antenna Interface 2 (AIF2) for wireless applications</a:t>
            </a:r>
          </a:p>
          <a:p>
            <a:pPr marL="523875" lvl="1" indent="-227013" eaLnBrk="1" hangingPunct="1">
              <a:lnSpc>
                <a:spcPct val="80000"/>
              </a:lnSpc>
              <a:spcBef>
                <a:spcPct val="0"/>
              </a:spcBef>
              <a:spcAft>
                <a:spcPct val="10000"/>
              </a:spcAft>
            </a:pPr>
            <a:r>
              <a:rPr lang="en-US" sz="1600" dirty="0" smtClean="0"/>
              <a:t>Telecommunications Serial Port (TSIP) x2 for media applications</a:t>
            </a:r>
          </a:p>
        </p:txBody>
      </p:sp>
      <p:sp>
        <p:nvSpPr>
          <p:cNvPr id="55300" name="AutoShape 5"/>
          <p:cNvSpPr>
            <a:spLocks noChangeArrowheads="1"/>
          </p:cNvSpPr>
          <p:nvPr/>
        </p:nvSpPr>
        <p:spPr bwMode="auto">
          <a:xfrm>
            <a:off x="5422900" y="2303463"/>
            <a:ext cx="3568700" cy="3449637"/>
          </a:xfrm>
          <a:prstGeom prst="roundRect">
            <a:avLst>
              <a:gd name="adj" fmla="val 8954"/>
            </a:avLst>
          </a:prstGeom>
          <a:noFill/>
          <a:ln w="19050" algn="ctr">
            <a:solidFill>
              <a:schemeClr val="tx1"/>
            </a:solidFill>
            <a:round/>
            <a:headEnd/>
            <a:tailEnd/>
          </a:ln>
        </p:spPr>
        <p:txBody>
          <a:bodyPr wrap="none" anchor="ctr"/>
          <a:lstStyle/>
          <a:p>
            <a:endParaRPr lang="en-US" dirty="0">
              <a:solidFill>
                <a:srgbClr val="000000"/>
              </a:solidFill>
            </a:endParaRPr>
          </a:p>
        </p:txBody>
      </p:sp>
      <p:sp>
        <p:nvSpPr>
          <p:cNvPr id="55301" name="Rectangle 16"/>
          <p:cNvSpPr>
            <a:spLocks noChangeArrowheads="1"/>
          </p:cNvSpPr>
          <p:nvPr/>
        </p:nvSpPr>
        <p:spPr bwMode="auto">
          <a:xfrm>
            <a:off x="5400675" y="119538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Memory Expansion</a:t>
            </a:r>
          </a:p>
        </p:txBody>
      </p:sp>
      <p:sp>
        <p:nvSpPr>
          <p:cNvPr id="55302" name="PPTShape_0"/>
          <p:cNvSpPr>
            <a:spLocks noChangeArrowheads="1"/>
          </p:cNvSpPr>
          <p:nvPr/>
        </p:nvSpPr>
        <p:spPr bwMode="auto">
          <a:xfrm>
            <a:off x="5402263" y="1470025"/>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Multicore Navigator</a:t>
            </a:r>
          </a:p>
        </p:txBody>
      </p:sp>
      <p:sp>
        <p:nvSpPr>
          <p:cNvPr id="55303" name="PPTShape_1"/>
          <p:cNvSpPr>
            <a:spLocks noChangeArrowheads="1"/>
          </p:cNvSpPr>
          <p:nvPr/>
        </p:nvSpPr>
        <p:spPr bwMode="auto">
          <a:xfrm>
            <a:off x="5400675" y="9144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CorePac &amp; Memory Subsystem</a:t>
            </a:r>
          </a:p>
        </p:txBody>
      </p:sp>
      <p:sp>
        <p:nvSpPr>
          <p:cNvPr id="55304" name="Rectangle 19"/>
          <p:cNvSpPr>
            <a:spLocks noChangeArrowheads="1"/>
          </p:cNvSpPr>
          <p:nvPr/>
        </p:nvSpPr>
        <p:spPr bwMode="auto">
          <a:xfrm>
            <a:off x="5400675" y="2027238"/>
            <a:ext cx="3629025" cy="274637"/>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External Interfaces</a:t>
            </a:r>
          </a:p>
        </p:txBody>
      </p:sp>
      <p:sp>
        <p:nvSpPr>
          <p:cNvPr id="55305" name="PPTShape_2"/>
          <p:cNvSpPr>
            <a:spLocks noChangeArrowheads="1"/>
          </p:cNvSpPr>
          <p:nvPr/>
        </p:nvSpPr>
        <p:spPr bwMode="auto">
          <a:xfrm>
            <a:off x="5402263" y="1752600"/>
            <a:ext cx="3629025" cy="274638"/>
          </a:xfrm>
          <a:prstGeom prst="rect">
            <a:avLst/>
          </a:prstGeom>
          <a:noFill/>
          <a:ln w="9525">
            <a:solidFill>
              <a:schemeClr val="tx1"/>
            </a:solidFill>
            <a:miter lim="800000"/>
            <a:headEnd/>
            <a:tailEnd/>
          </a:ln>
        </p:spPr>
        <p:txBody>
          <a:bodyPr wrap="none" anchor="ctr"/>
          <a:lstStyle/>
          <a:p>
            <a:pPr algn="ctr"/>
            <a:r>
              <a:rPr lang="en-US" sz="1800" dirty="0">
                <a:solidFill>
                  <a:srgbClr val="000000"/>
                </a:solidFill>
                <a:latin typeface="Calibri" pitchFamily="34" charset="0"/>
              </a:rPr>
              <a:t>Network Coprocessor</a:t>
            </a:r>
          </a:p>
        </p:txBody>
      </p:sp>
      <p:grpSp>
        <p:nvGrpSpPr>
          <p:cNvPr id="2" name="Group 419"/>
          <p:cNvGrpSpPr>
            <a:grpSpLocks noChangeAspect="1"/>
          </p:cNvGrpSpPr>
          <p:nvPr/>
        </p:nvGrpSpPr>
        <p:grpSpPr bwMode="auto">
          <a:xfrm>
            <a:off x="0" y="914400"/>
            <a:ext cx="5349875" cy="5440363"/>
            <a:chOff x="0" y="552"/>
            <a:chExt cx="3479" cy="3538"/>
          </a:xfrm>
        </p:grpSpPr>
        <p:sp>
          <p:nvSpPr>
            <p:cNvPr id="55307"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dirty="0"/>
            </a:p>
          </p:txBody>
        </p:sp>
        <p:grpSp>
          <p:nvGrpSpPr>
            <p:cNvPr id="3" name="Group 620"/>
            <p:cNvGrpSpPr>
              <a:grpSpLocks/>
            </p:cNvGrpSpPr>
            <p:nvPr/>
          </p:nvGrpSpPr>
          <p:grpSpPr bwMode="auto">
            <a:xfrm>
              <a:off x="162" y="563"/>
              <a:ext cx="3306" cy="3350"/>
              <a:chOff x="162" y="563"/>
              <a:chExt cx="3306" cy="3350"/>
            </a:xfrm>
          </p:grpSpPr>
          <p:sp>
            <p:nvSpPr>
              <p:cNvPr id="55517"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8" name="Rectangle 421"/>
              <p:cNvSpPr>
                <a:spLocks noChangeArrowheads="1"/>
              </p:cNvSpPr>
              <p:nvPr/>
            </p:nvSpPr>
            <p:spPr bwMode="auto">
              <a:xfrm>
                <a:off x="619" y="2912"/>
                <a:ext cx="1514" cy="995"/>
              </a:xfrm>
              <a:prstGeom prst="rect">
                <a:avLst/>
              </a:prstGeom>
              <a:solidFill>
                <a:schemeClr val="bg1"/>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19"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520" name="Rectangle 423"/>
              <p:cNvSpPr>
                <a:spLocks noChangeArrowheads="1"/>
              </p:cNvSpPr>
              <p:nvPr/>
            </p:nvSpPr>
            <p:spPr bwMode="auto">
              <a:xfrm>
                <a:off x="1174" y="2208"/>
                <a:ext cx="102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1 to 8 Cores @ up to 1.25 GHz</a:t>
                </a:r>
                <a:endParaRPr lang="en-US" sz="1800" dirty="0">
                  <a:solidFill>
                    <a:srgbClr val="000000"/>
                  </a:solidFill>
                </a:endParaRPr>
              </a:p>
            </p:txBody>
          </p:sp>
          <p:sp>
            <p:nvSpPr>
              <p:cNvPr id="55521"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2"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3"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24" name="Rectangle 427"/>
              <p:cNvSpPr>
                <a:spLocks noChangeArrowheads="1"/>
              </p:cNvSpPr>
              <p:nvPr/>
            </p:nvSpPr>
            <p:spPr bwMode="auto">
              <a:xfrm>
                <a:off x="1389" y="922"/>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MSMC</a:t>
                </a:r>
                <a:endParaRPr lang="en-US" sz="1800" dirty="0">
                  <a:solidFill>
                    <a:srgbClr val="000000"/>
                  </a:solidFill>
                </a:endParaRPr>
              </a:p>
            </p:txBody>
          </p:sp>
          <p:sp>
            <p:nvSpPr>
              <p:cNvPr id="55525"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6" name="Rectangle 429"/>
              <p:cNvSpPr>
                <a:spLocks noChangeArrowheads="1"/>
              </p:cNvSpPr>
              <p:nvPr/>
            </p:nvSpPr>
            <p:spPr bwMode="auto">
              <a:xfrm>
                <a:off x="1416" y="724"/>
                <a:ext cx="183"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MSM</a:t>
                </a:r>
                <a:endParaRPr lang="en-US" sz="1800" dirty="0">
                  <a:solidFill>
                    <a:srgbClr val="000000"/>
                  </a:solidFill>
                </a:endParaRPr>
              </a:p>
            </p:txBody>
          </p:sp>
          <p:sp>
            <p:nvSpPr>
              <p:cNvPr id="55527" name="Rectangle 430"/>
              <p:cNvSpPr>
                <a:spLocks noChangeArrowheads="1"/>
              </p:cNvSpPr>
              <p:nvPr/>
            </p:nvSpPr>
            <p:spPr bwMode="auto">
              <a:xfrm>
                <a:off x="1400" y="788"/>
                <a:ext cx="22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SRAM</a:t>
                </a:r>
                <a:endParaRPr lang="en-US" sz="1800" dirty="0">
                  <a:solidFill>
                    <a:srgbClr val="000000"/>
                  </a:solidFill>
                </a:endParaRPr>
              </a:p>
            </p:txBody>
          </p:sp>
          <p:sp>
            <p:nvSpPr>
              <p:cNvPr id="55528"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29" name="Rectangle 432"/>
              <p:cNvSpPr>
                <a:spLocks noChangeArrowheads="1"/>
              </p:cNvSpPr>
              <p:nvPr/>
            </p:nvSpPr>
            <p:spPr bwMode="auto">
              <a:xfrm>
                <a:off x="436" y="739"/>
                <a:ext cx="248"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64-Bit </a:t>
                </a:r>
                <a:endParaRPr lang="en-US" sz="1800" dirty="0">
                  <a:solidFill>
                    <a:srgbClr val="000000"/>
                  </a:solidFill>
                </a:endParaRPr>
              </a:p>
            </p:txBody>
          </p:sp>
          <p:sp>
            <p:nvSpPr>
              <p:cNvPr id="55530" name="Rectangle 433"/>
              <p:cNvSpPr>
                <a:spLocks noChangeArrowheads="1"/>
              </p:cNvSpPr>
              <p:nvPr/>
            </p:nvSpPr>
            <p:spPr bwMode="auto">
              <a:xfrm>
                <a:off x="355" y="804"/>
                <a:ext cx="41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55531"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2"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3"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34"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35"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36"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37"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38"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39" name="Rectangle 442"/>
              <p:cNvSpPr>
                <a:spLocks noChangeArrowheads="1"/>
              </p:cNvSpPr>
              <p:nvPr/>
            </p:nvSpPr>
            <p:spPr bwMode="auto">
              <a:xfrm>
                <a:off x="2709" y="578"/>
                <a:ext cx="70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Application-Specific</a:t>
                </a:r>
                <a:endParaRPr lang="en-US" sz="1800" dirty="0">
                  <a:solidFill>
                    <a:srgbClr val="000000"/>
                  </a:solidFill>
                </a:endParaRPr>
              </a:p>
            </p:txBody>
          </p:sp>
          <p:sp>
            <p:nvSpPr>
              <p:cNvPr id="55540" name="Rectangle 443"/>
              <p:cNvSpPr>
                <a:spLocks noChangeArrowheads="1"/>
              </p:cNvSpPr>
              <p:nvPr/>
            </p:nvSpPr>
            <p:spPr bwMode="auto">
              <a:xfrm>
                <a:off x="2817" y="654"/>
                <a:ext cx="507"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Coprocessors</a:t>
                </a:r>
                <a:endParaRPr lang="en-US" sz="1800" dirty="0">
                  <a:solidFill>
                    <a:srgbClr val="000000"/>
                  </a:solidFill>
                </a:endParaRPr>
              </a:p>
            </p:txBody>
          </p:sp>
          <p:sp>
            <p:nvSpPr>
              <p:cNvPr id="55541"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542"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55543"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4"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545"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55546"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547"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548"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49"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550"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1"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55552"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3"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54"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55555"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56"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57"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558"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59"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0"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55561"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55562"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63"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55564"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65"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66"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55567"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68" name="Rectangle 471"/>
              <p:cNvSpPr>
                <a:spLocks noChangeArrowheads="1"/>
              </p:cNvSpPr>
              <p:nvPr/>
            </p:nvSpPr>
            <p:spPr bwMode="auto">
              <a:xfrm>
                <a:off x="355" y="1621"/>
                <a:ext cx="243"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Power</a:t>
                </a:r>
                <a:endParaRPr lang="en-US" sz="1800" dirty="0">
                  <a:solidFill>
                    <a:srgbClr val="000000"/>
                  </a:solidFill>
                </a:endParaRPr>
              </a:p>
            </p:txBody>
          </p:sp>
          <p:sp>
            <p:nvSpPr>
              <p:cNvPr id="55569" name="Rectangle 472"/>
              <p:cNvSpPr>
                <a:spLocks noChangeArrowheads="1"/>
              </p:cNvSpPr>
              <p:nvPr/>
            </p:nvSpPr>
            <p:spPr bwMode="auto">
              <a:xfrm>
                <a:off x="258" y="1691"/>
                <a:ext cx="46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Management</a:t>
                </a:r>
                <a:endParaRPr lang="en-US" sz="1800" dirty="0">
                  <a:solidFill>
                    <a:srgbClr val="000000"/>
                  </a:solidFill>
                </a:endParaRPr>
              </a:p>
            </p:txBody>
          </p:sp>
          <p:sp>
            <p:nvSpPr>
              <p:cNvPr id="55570"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1" name="Rectangle 474"/>
              <p:cNvSpPr>
                <a:spLocks noChangeArrowheads="1"/>
              </p:cNvSpPr>
              <p:nvPr/>
            </p:nvSpPr>
            <p:spPr bwMode="auto">
              <a:xfrm>
                <a:off x="248" y="1149"/>
                <a:ext cx="411" cy="70"/>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Debug &amp; Trace</a:t>
                </a:r>
                <a:endParaRPr lang="en-US" sz="700" dirty="0">
                  <a:solidFill>
                    <a:srgbClr val="000000"/>
                  </a:solidFill>
                </a:endParaRPr>
              </a:p>
            </p:txBody>
          </p:sp>
          <p:sp>
            <p:nvSpPr>
              <p:cNvPr id="55572"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3" name="Rectangle 476"/>
              <p:cNvSpPr>
                <a:spLocks noChangeArrowheads="1"/>
              </p:cNvSpPr>
              <p:nvPr/>
            </p:nvSpPr>
            <p:spPr bwMode="auto">
              <a:xfrm>
                <a:off x="302" y="1309"/>
                <a:ext cx="37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Boot ROM</a:t>
                </a:r>
                <a:endParaRPr lang="en-US" sz="1800" dirty="0">
                  <a:solidFill>
                    <a:srgbClr val="000000"/>
                  </a:solidFill>
                </a:endParaRPr>
              </a:p>
            </p:txBody>
          </p:sp>
          <p:sp>
            <p:nvSpPr>
              <p:cNvPr id="55574"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575" name="Rectangle 478"/>
              <p:cNvSpPr>
                <a:spLocks noChangeArrowheads="1"/>
              </p:cNvSpPr>
              <p:nvPr/>
            </p:nvSpPr>
            <p:spPr bwMode="auto">
              <a:xfrm>
                <a:off x="280" y="1460"/>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Semaphore</a:t>
                </a:r>
                <a:endParaRPr lang="en-US" sz="1800" dirty="0">
                  <a:solidFill>
                    <a:srgbClr val="000000"/>
                  </a:solidFill>
                </a:endParaRPr>
              </a:p>
            </p:txBody>
          </p:sp>
          <p:sp>
            <p:nvSpPr>
              <p:cNvPr id="55576"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dirty="0"/>
              </a:p>
            </p:txBody>
          </p:sp>
          <p:sp>
            <p:nvSpPr>
              <p:cNvPr id="55577"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578"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55579"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dirty="0"/>
              </a:p>
            </p:txBody>
          </p:sp>
          <p:sp>
            <p:nvSpPr>
              <p:cNvPr id="55580"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55581"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55582"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dirty="0"/>
              </a:p>
            </p:txBody>
          </p:sp>
          <p:sp>
            <p:nvSpPr>
              <p:cNvPr id="55583"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584"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585" name="Rectangle 488"/>
              <p:cNvSpPr>
                <a:spLocks noChangeArrowheads="1"/>
              </p:cNvSpPr>
              <p:nvPr/>
            </p:nvSpPr>
            <p:spPr bwMode="auto">
              <a:xfrm>
                <a:off x="442" y="616"/>
                <a:ext cx="695"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Memory Subsystem</a:t>
                </a:r>
                <a:endParaRPr lang="en-US" sz="1800" dirty="0">
                  <a:solidFill>
                    <a:srgbClr val="000000"/>
                  </a:solidFill>
                </a:endParaRPr>
              </a:p>
            </p:txBody>
          </p:sp>
          <p:sp>
            <p:nvSpPr>
              <p:cNvPr id="55586"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55587"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55588"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89"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55590"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55591"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92"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593" name="Rectangle 496"/>
              <p:cNvSpPr>
                <a:spLocks noChangeArrowheads="1"/>
              </p:cNvSpPr>
              <p:nvPr/>
            </p:nvSpPr>
            <p:spPr bwMode="auto">
              <a:xfrm rot="-5400000">
                <a:off x="1938" y="3357"/>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594" name="Rectangle 497"/>
              <p:cNvSpPr>
                <a:spLocks noChangeArrowheads="1"/>
              </p:cNvSpPr>
              <p:nvPr/>
            </p:nvSpPr>
            <p:spPr bwMode="auto">
              <a:xfrm rot="-5400000">
                <a:off x="1936" y="330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595" name="Rectangle 498"/>
              <p:cNvSpPr>
                <a:spLocks noChangeArrowheads="1"/>
              </p:cNvSpPr>
              <p:nvPr/>
            </p:nvSpPr>
            <p:spPr bwMode="auto">
              <a:xfrm rot="-5400000">
                <a:off x="1957" y="326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596" name="Rectangle 499"/>
              <p:cNvSpPr>
                <a:spLocks noChangeArrowheads="1"/>
              </p:cNvSpPr>
              <p:nvPr/>
            </p:nvSpPr>
            <p:spPr bwMode="auto">
              <a:xfrm rot="-5400000">
                <a:off x="1936" y="3215"/>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597" name="Rectangle 500"/>
              <p:cNvSpPr>
                <a:spLocks noChangeArrowheads="1"/>
              </p:cNvSpPr>
              <p:nvPr/>
            </p:nvSpPr>
            <p:spPr bwMode="auto">
              <a:xfrm rot="-5400000">
                <a:off x="1957" y="3172"/>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8" name="Rectangle 501"/>
              <p:cNvSpPr>
                <a:spLocks noChangeArrowheads="1"/>
              </p:cNvSpPr>
              <p:nvPr/>
            </p:nvSpPr>
            <p:spPr bwMode="auto">
              <a:xfrm rot="-5400000">
                <a:off x="1957" y="3150"/>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599" name="Rectangle 502"/>
              <p:cNvSpPr>
                <a:spLocks noChangeArrowheads="1"/>
              </p:cNvSpPr>
              <p:nvPr/>
            </p:nvSpPr>
            <p:spPr bwMode="auto">
              <a:xfrm rot="-5400000">
                <a:off x="1946" y="3065"/>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x4</a:t>
                </a:r>
                <a:endParaRPr lang="en-US" sz="1800" dirty="0">
                  <a:solidFill>
                    <a:srgbClr val="000000"/>
                  </a:solidFill>
                </a:endParaRPr>
              </a:p>
            </p:txBody>
          </p:sp>
          <p:sp>
            <p:nvSpPr>
              <p:cNvPr id="55600" name="Rectangle 504"/>
              <p:cNvSpPr>
                <a:spLocks noChangeArrowheads="1"/>
              </p:cNvSpPr>
              <p:nvPr/>
            </p:nvSpPr>
            <p:spPr bwMode="auto">
              <a:xfrm>
                <a:off x="1093" y="3020"/>
                <a:ext cx="156" cy="548"/>
              </a:xfrm>
              <a:prstGeom prst="rect">
                <a:avLst/>
              </a:prstGeom>
              <a:solidFill>
                <a:srgbClr val="FFFF00"/>
              </a:solidFill>
              <a:ln w="9525">
                <a:noFill/>
                <a:miter lim="800000"/>
                <a:headEnd/>
                <a:tailEnd/>
              </a:ln>
            </p:spPr>
            <p:txBody>
              <a:bodyPr/>
              <a:lstStyle/>
              <a:p>
                <a:pPr algn="l" eaLnBrk="0" hangingPunct="0"/>
                <a:endParaRPr lang="en-US" sz="1800" dirty="0">
                  <a:solidFill>
                    <a:srgbClr val="000000"/>
                  </a:solidFill>
                </a:endParaRPr>
              </a:p>
            </p:txBody>
          </p:sp>
          <p:sp>
            <p:nvSpPr>
              <p:cNvPr id="55601"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02" name="Rectangle 506"/>
              <p:cNvSpPr>
                <a:spLocks noChangeArrowheads="1"/>
              </p:cNvSpPr>
              <p:nvPr/>
            </p:nvSpPr>
            <p:spPr bwMode="auto">
              <a:xfrm rot="-5400000">
                <a:off x="1134" y="334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03" name="Rectangle 507"/>
              <p:cNvSpPr>
                <a:spLocks noChangeArrowheads="1"/>
              </p:cNvSpPr>
              <p:nvPr/>
            </p:nvSpPr>
            <p:spPr bwMode="auto">
              <a:xfrm rot="-5400000">
                <a:off x="1132" y="3291"/>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04" name="Rectangle 508"/>
              <p:cNvSpPr>
                <a:spLocks noChangeArrowheads="1"/>
              </p:cNvSpPr>
              <p:nvPr/>
            </p:nvSpPr>
            <p:spPr bwMode="auto">
              <a:xfrm rot="-5400000">
                <a:off x="1153" y="325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05" name="Rectangle 509"/>
              <p:cNvSpPr>
                <a:spLocks noChangeArrowheads="1"/>
              </p:cNvSpPr>
              <p:nvPr/>
            </p:nvSpPr>
            <p:spPr bwMode="auto">
              <a:xfrm rot="-5400000">
                <a:off x="1140" y="3213"/>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606" name="Rectangle 510"/>
              <p:cNvSpPr>
                <a:spLocks noChangeArrowheads="1"/>
              </p:cNvSpPr>
              <p:nvPr/>
            </p:nvSpPr>
            <p:spPr bwMode="auto">
              <a:xfrm rot="-5400000">
                <a:off x="1153" y="3183"/>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7" name="Rectangle 511"/>
              <p:cNvSpPr>
                <a:spLocks noChangeArrowheads="1"/>
              </p:cNvSpPr>
              <p:nvPr/>
            </p:nvSpPr>
            <p:spPr bwMode="auto">
              <a:xfrm rot="-5400000">
                <a:off x="1153" y="3161"/>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55608" name="Rectangle 512"/>
              <p:cNvSpPr>
                <a:spLocks noChangeArrowheads="1"/>
              </p:cNvSpPr>
              <p:nvPr/>
            </p:nvSpPr>
            <p:spPr bwMode="auto">
              <a:xfrm rot="-5400000">
                <a:off x="1142" y="3076"/>
                <a:ext cx="89" cy="97"/>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x2</a:t>
                </a:r>
                <a:endParaRPr lang="en-US" sz="1800" dirty="0">
                  <a:solidFill>
                    <a:srgbClr val="000000"/>
                  </a:solidFill>
                </a:endParaRPr>
              </a:p>
            </p:txBody>
          </p:sp>
          <p:sp>
            <p:nvSpPr>
              <p:cNvPr id="55609"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610" name="Rectangle 515"/>
              <p:cNvSpPr>
                <a:spLocks noChangeArrowheads="1"/>
              </p:cNvSpPr>
              <p:nvPr/>
            </p:nvSpPr>
            <p:spPr bwMode="auto">
              <a:xfrm rot="-5400000">
                <a:off x="1327" y="3296"/>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U</a:t>
                </a:r>
                <a:endParaRPr lang="en-US" sz="1800" dirty="0">
                  <a:solidFill>
                    <a:srgbClr val="000000"/>
                  </a:solidFill>
                </a:endParaRPr>
              </a:p>
            </p:txBody>
          </p:sp>
          <p:sp>
            <p:nvSpPr>
              <p:cNvPr id="55611" name="Rectangle 516"/>
              <p:cNvSpPr>
                <a:spLocks noChangeArrowheads="1"/>
              </p:cNvSpPr>
              <p:nvPr/>
            </p:nvSpPr>
            <p:spPr bwMode="auto">
              <a:xfrm rot="-5400000">
                <a:off x="1329" y="323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A</a:t>
                </a:r>
                <a:endParaRPr lang="en-US" sz="1800" dirty="0">
                  <a:solidFill>
                    <a:srgbClr val="000000"/>
                  </a:solidFill>
                </a:endParaRPr>
              </a:p>
            </p:txBody>
          </p:sp>
          <p:sp>
            <p:nvSpPr>
              <p:cNvPr id="55612" name="Rectangle 517"/>
              <p:cNvSpPr>
                <a:spLocks noChangeArrowheads="1"/>
              </p:cNvSpPr>
              <p:nvPr/>
            </p:nvSpPr>
            <p:spPr bwMode="auto">
              <a:xfrm rot="-5400000">
                <a:off x="1327" y="317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613" name="Rectangle 518"/>
              <p:cNvSpPr>
                <a:spLocks noChangeArrowheads="1"/>
              </p:cNvSpPr>
              <p:nvPr/>
            </p:nvSpPr>
            <p:spPr bwMode="auto">
              <a:xfrm rot="-5400000">
                <a:off x="1332" y="3118"/>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614"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15"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16" name="Rectangle 521"/>
              <p:cNvSpPr>
                <a:spLocks noChangeArrowheads="1"/>
              </p:cNvSpPr>
              <p:nvPr/>
            </p:nvSpPr>
            <p:spPr bwMode="auto">
              <a:xfrm rot="-5400000">
                <a:off x="1709" y="3387"/>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17" name="Rectangle 522"/>
              <p:cNvSpPr>
                <a:spLocks noChangeArrowheads="1"/>
              </p:cNvSpPr>
              <p:nvPr/>
            </p:nvSpPr>
            <p:spPr bwMode="auto">
              <a:xfrm rot="-5400000">
                <a:off x="1712" y="3347"/>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8" name="Rectangle 523"/>
              <p:cNvSpPr>
                <a:spLocks noChangeArrowheads="1"/>
              </p:cNvSpPr>
              <p:nvPr/>
            </p:nvSpPr>
            <p:spPr bwMode="auto">
              <a:xfrm rot="-5400000">
                <a:off x="1712" y="3304"/>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19" name="Rectangle 524"/>
              <p:cNvSpPr>
                <a:spLocks noChangeArrowheads="1"/>
              </p:cNvSpPr>
              <p:nvPr/>
            </p:nvSpPr>
            <p:spPr bwMode="auto">
              <a:xfrm rot="-5400000">
                <a:off x="1723" y="327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a:t>
                </a:r>
                <a:endParaRPr lang="en-US" sz="1800" dirty="0">
                  <a:solidFill>
                    <a:srgbClr val="000000"/>
                  </a:solidFill>
                </a:endParaRPr>
              </a:p>
            </p:txBody>
          </p:sp>
          <p:sp>
            <p:nvSpPr>
              <p:cNvPr id="55620" name="Rectangle 525"/>
              <p:cNvSpPr>
                <a:spLocks noChangeArrowheads="1"/>
              </p:cNvSpPr>
              <p:nvPr/>
            </p:nvSpPr>
            <p:spPr bwMode="auto">
              <a:xfrm rot="-5400000">
                <a:off x="1723" y="326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1" name="Rectangle 526"/>
              <p:cNvSpPr>
                <a:spLocks noChangeArrowheads="1"/>
              </p:cNvSpPr>
              <p:nvPr/>
            </p:nvSpPr>
            <p:spPr bwMode="auto">
              <a:xfrm rot="-5400000">
                <a:off x="1715" y="323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22" name="Rectangle 527"/>
              <p:cNvSpPr>
                <a:spLocks noChangeArrowheads="1"/>
              </p:cNvSpPr>
              <p:nvPr/>
            </p:nvSpPr>
            <p:spPr bwMode="auto">
              <a:xfrm rot="-5400000">
                <a:off x="1715" y="3199"/>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a:t>
                </a:r>
                <a:endParaRPr lang="en-US" sz="1800" dirty="0">
                  <a:solidFill>
                    <a:srgbClr val="000000"/>
                  </a:solidFill>
                </a:endParaRPr>
              </a:p>
            </p:txBody>
          </p:sp>
          <p:sp>
            <p:nvSpPr>
              <p:cNvPr id="55623" name="Rectangle 528"/>
              <p:cNvSpPr>
                <a:spLocks noChangeArrowheads="1"/>
              </p:cNvSpPr>
              <p:nvPr/>
            </p:nvSpPr>
            <p:spPr bwMode="auto">
              <a:xfrm rot="-5400000">
                <a:off x="1723" y="317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t</a:t>
                </a:r>
                <a:endParaRPr lang="en-US" sz="1800" dirty="0">
                  <a:solidFill>
                    <a:srgbClr val="000000"/>
                  </a:solidFill>
                </a:endParaRPr>
              </a:p>
            </p:txBody>
          </p:sp>
          <p:sp>
            <p:nvSpPr>
              <p:cNvPr id="55624" name="Rectangle 529"/>
              <p:cNvSpPr>
                <a:spLocks noChangeArrowheads="1"/>
              </p:cNvSpPr>
              <p:nvPr/>
            </p:nvSpPr>
            <p:spPr bwMode="auto">
              <a:xfrm rot="-5400000">
                <a:off x="1723" y="314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25" name="Rectangle 530"/>
              <p:cNvSpPr>
                <a:spLocks noChangeArrowheads="1"/>
              </p:cNvSpPr>
              <p:nvPr/>
            </p:nvSpPr>
            <p:spPr bwMode="auto">
              <a:xfrm rot="-5400000">
                <a:off x="1712" y="3121"/>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26" name="Rectangle 531"/>
              <p:cNvSpPr>
                <a:spLocks noChangeArrowheads="1"/>
              </p:cNvSpPr>
              <p:nvPr/>
            </p:nvSpPr>
            <p:spPr bwMode="auto">
              <a:xfrm rot="-5400000">
                <a:off x="1712" y="3078"/>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n</a:t>
                </a:r>
                <a:endParaRPr lang="en-US" sz="1800" dirty="0">
                  <a:solidFill>
                    <a:srgbClr val="000000"/>
                  </a:solidFill>
                </a:endParaRPr>
              </a:p>
            </p:txBody>
          </p:sp>
          <p:sp>
            <p:nvSpPr>
              <p:cNvPr id="55627" name="Rectangle 532"/>
              <p:cNvSpPr>
                <a:spLocks noChangeArrowheads="1"/>
              </p:cNvSpPr>
              <p:nvPr/>
            </p:nvSpPr>
            <p:spPr bwMode="auto">
              <a:xfrm rot="-5400000">
                <a:off x="1723" y="305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28" name="Rectangle 533"/>
              <p:cNvSpPr>
                <a:spLocks noChangeArrowheads="1"/>
              </p:cNvSpPr>
              <p:nvPr/>
            </p:nvSpPr>
            <p:spPr bwMode="auto">
              <a:xfrm rot="-5400000">
                <a:off x="1779" y="337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629" name="Rectangle 534"/>
              <p:cNvSpPr>
                <a:spLocks noChangeArrowheads="1"/>
              </p:cNvSpPr>
              <p:nvPr/>
            </p:nvSpPr>
            <p:spPr bwMode="auto">
              <a:xfrm rot="-5400000">
                <a:off x="1782" y="3336"/>
                <a:ext cx="76"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t>
                </a:r>
                <a:endParaRPr lang="en-US" sz="1800" dirty="0">
                  <a:solidFill>
                    <a:srgbClr val="000000"/>
                  </a:solidFill>
                </a:endParaRPr>
              </a:p>
            </p:txBody>
          </p:sp>
          <p:sp>
            <p:nvSpPr>
              <p:cNvPr id="55630" name="Rectangle 535"/>
              <p:cNvSpPr>
                <a:spLocks noChangeArrowheads="1"/>
              </p:cNvSpPr>
              <p:nvPr/>
            </p:nvSpPr>
            <p:spPr bwMode="auto">
              <a:xfrm rot="-5400000">
                <a:off x="1785" y="3302"/>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a:t>
                </a:r>
                <a:endParaRPr lang="en-US" sz="1800" dirty="0">
                  <a:solidFill>
                    <a:srgbClr val="000000"/>
                  </a:solidFill>
                </a:endParaRPr>
              </a:p>
            </p:txBody>
          </p:sp>
          <p:sp>
            <p:nvSpPr>
              <p:cNvPr id="55631" name="Rectangle 536"/>
              <p:cNvSpPr>
                <a:spLocks noChangeArrowheads="1"/>
              </p:cNvSpPr>
              <p:nvPr/>
            </p:nvSpPr>
            <p:spPr bwMode="auto">
              <a:xfrm rot="-5400000">
                <a:off x="1785" y="3264"/>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2" name="Rectangle 537"/>
              <p:cNvSpPr>
                <a:spLocks noChangeArrowheads="1"/>
              </p:cNvSpPr>
              <p:nvPr/>
            </p:nvSpPr>
            <p:spPr bwMode="auto">
              <a:xfrm rot="-5400000">
                <a:off x="1793" y="3240"/>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3" name="Rectangle 538"/>
              <p:cNvSpPr>
                <a:spLocks noChangeArrowheads="1"/>
              </p:cNvSpPr>
              <p:nvPr/>
            </p:nvSpPr>
            <p:spPr bwMode="auto">
              <a:xfrm rot="-5400000">
                <a:off x="1793" y="3218"/>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f</a:t>
                </a:r>
                <a:endParaRPr lang="en-US" sz="1800" dirty="0">
                  <a:solidFill>
                    <a:srgbClr val="000000"/>
                  </a:solidFill>
                </a:endParaRPr>
              </a:p>
            </p:txBody>
          </p:sp>
          <p:sp>
            <p:nvSpPr>
              <p:cNvPr id="55634" name="Rectangle 539"/>
              <p:cNvSpPr>
                <a:spLocks noChangeArrowheads="1"/>
              </p:cNvSpPr>
              <p:nvPr/>
            </p:nvSpPr>
            <p:spPr bwMode="auto">
              <a:xfrm rot="-5400000">
                <a:off x="1793" y="319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5" name="Rectangle 540"/>
              <p:cNvSpPr>
                <a:spLocks noChangeArrowheads="1"/>
              </p:cNvSpPr>
              <p:nvPr/>
            </p:nvSpPr>
            <p:spPr bwMode="auto">
              <a:xfrm rot="-5400000">
                <a:off x="1785" y="3173"/>
                <a:ext cx="70"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c</a:t>
                </a:r>
                <a:endParaRPr lang="en-US" sz="1800" dirty="0">
                  <a:solidFill>
                    <a:srgbClr val="000000"/>
                  </a:solidFill>
                </a:endParaRPr>
              </a:p>
            </p:txBody>
          </p:sp>
          <p:sp>
            <p:nvSpPr>
              <p:cNvPr id="55636" name="Rectangle 541"/>
              <p:cNvSpPr>
                <a:spLocks noChangeArrowheads="1"/>
              </p:cNvSpPr>
              <p:nvPr/>
            </p:nvSpPr>
            <p:spPr bwMode="auto">
              <a:xfrm rot="-5400000">
                <a:off x="1793" y="3143"/>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endParaRPr lang="en-US" sz="1800" dirty="0">
                  <a:solidFill>
                    <a:srgbClr val="000000"/>
                  </a:solidFill>
                </a:endParaRPr>
              </a:p>
            </p:txBody>
          </p:sp>
          <p:sp>
            <p:nvSpPr>
              <p:cNvPr id="55637" name="Rectangle 542"/>
              <p:cNvSpPr>
                <a:spLocks noChangeArrowheads="1"/>
              </p:cNvSpPr>
              <p:nvPr/>
            </p:nvSpPr>
            <p:spPr bwMode="auto">
              <a:xfrm rot="-5400000">
                <a:off x="1793" y="3127"/>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638" name="Rectangle 543"/>
              <p:cNvSpPr>
                <a:spLocks noChangeArrowheads="1"/>
              </p:cNvSpPr>
              <p:nvPr/>
            </p:nvSpPr>
            <p:spPr bwMode="auto">
              <a:xfrm rot="-5400000">
                <a:off x="1793" y="3111"/>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t>
                </a:r>
                <a:endParaRPr lang="en-US" sz="1800" dirty="0">
                  <a:solidFill>
                    <a:srgbClr val="000000"/>
                  </a:solidFill>
                </a:endParaRPr>
              </a:p>
            </p:txBody>
          </p:sp>
          <p:sp>
            <p:nvSpPr>
              <p:cNvPr id="55639" name="Rectangle 544"/>
              <p:cNvSpPr>
                <a:spLocks noChangeArrowheads="1"/>
              </p:cNvSpPr>
              <p:nvPr/>
            </p:nvSpPr>
            <p:spPr bwMode="auto">
              <a:xfrm rot="-5400000">
                <a:off x="1776" y="3072"/>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O</a:t>
                </a:r>
                <a:endParaRPr lang="en-US" sz="1800" dirty="0">
                  <a:solidFill>
                    <a:srgbClr val="000000"/>
                  </a:solidFill>
                </a:endParaRPr>
              </a:p>
            </p:txBody>
          </p:sp>
          <p:sp>
            <p:nvSpPr>
              <p:cNvPr id="55640"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1"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2" name="Rectangle 547"/>
              <p:cNvSpPr>
                <a:spLocks noChangeArrowheads="1"/>
              </p:cNvSpPr>
              <p:nvPr/>
            </p:nvSpPr>
            <p:spPr bwMode="auto">
              <a:xfrm rot="-5400000">
                <a:off x="1534" y="3250"/>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643" name="Rectangle 548"/>
              <p:cNvSpPr>
                <a:spLocks noChangeArrowheads="1"/>
              </p:cNvSpPr>
              <p:nvPr/>
            </p:nvSpPr>
            <p:spPr bwMode="auto">
              <a:xfrm rot="-5400000">
                <a:off x="1534" y="3191"/>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t>
                </a:r>
                <a:endParaRPr lang="en-US" sz="1800" dirty="0">
                  <a:solidFill>
                    <a:srgbClr val="000000"/>
                  </a:solidFill>
                </a:endParaRPr>
              </a:p>
            </p:txBody>
          </p:sp>
          <p:sp>
            <p:nvSpPr>
              <p:cNvPr id="55644" name="Rectangle 549"/>
              <p:cNvSpPr>
                <a:spLocks noChangeArrowheads="1"/>
              </p:cNvSpPr>
              <p:nvPr/>
            </p:nvSpPr>
            <p:spPr bwMode="auto">
              <a:xfrm rot="-5400000">
                <a:off x="1553" y="3156"/>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5"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646"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647" name="Rectangle 552"/>
              <p:cNvSpPr>
                <a:spLocks noChangeArrowheads="1"/>
              </p:cNvSpPr>
              <p:nvPr/>
            </p:nvSpPr>
            <p:spPr bwMode="auto">
              <a:xfrm rot="-5400000">
                <a:off x="943" y="3258"/>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648" name="Rectangle 553"/>
              <p:cNvSpPr>
                <a:spLocks noChangeArrowheads="1"/>
              </p:cNvSpPr>
              <p:nvPr/>
            </p:nvSpPr>
            <p:spPr bwMode="auto">
              <a:xfrm rot="-5400000">
                <a:off x="922" y="3183"/>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649" name="Rectangle 554"/>
              <p:cNvSpPr>
                <a:spLocks noChangeArrowheads="1"/>
              </p:cNvSpPr>
              <p:nvPr/>
            </p:nvSpPr>
            <p:spPr bwMode="auto">
              <a:xfrm rot="-5400000">
                <a:off x="920" y="3255"/>
                <a:ext cx="60" cy="81"/>
              </a:xfrm>
              <a:prstGeom prst="rect">
                <a:avLst/>
              </a:prstGeom>
              <a:noFill/>
              <a:ln w="9525">
                <a:noFill/>
                <a:miter lim="800000"/>
                <a:headEnd/>
                <a:tailEnd/>
              </a:ln>
            </p:spPr>
            <p:txBody>
              <a:bodyPr wrap="none" lIns="0" tIns="0" rIns="0" bIns="0">
                <a:spAutoFit/>
              </a:bodyPr>
              <a:lstStyle/>
              <a:p>
                <a:pPr algn="l" eaLnBrk="0" hangingPunct="0"/>
                <a:r>
                  <a:rPr lang="en-US" sz="700" b="1" dirty="0">
                    <a:solidFill>
                      <a:srgbClr val="000000"/>
                    </a:solidFill>
                  </a:rPr>
                  <a:t>2</a:t>
                </a:r>
                <a:endParaRPr lang="en-US" sz="1800" dirty="0">
                  <a:solidFill>
                    <a:srgbClr val="000000"/>
                  </a:solidFill>
                </a:endParaRPr>
              </a:p>
            </p:txBody>
          </p:sp>
          <p:sp>
            <p:nvSpPr>
              <p:cNvPr id="55650"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55651"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2"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3"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55654"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55"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55656"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57"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58"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55659"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55660"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dirty="0"/>
              </a:p>
            </p:txBody>
          </p:sp>
          <p:sp>
            <p:nvSpPr>
              <p:cNvPr id="55661"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662"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663"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dirty="0"/>
              </a:p>
            </p:txBody>
          </p:sp>
          <p:sp>
            <p:nvSpPr>
              <p:cNvPr id="55664"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65"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66"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667"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55668"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669"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55670"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55671"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dirty="0"/>
              </a:p>
            </p:txBody>
          </p:sp>
          <p:sp>
            <p:nvSpPr>
              <p:cNvPr id="55672"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673"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674"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dirty="0"/>
              </a:p>
            </p:txBody>
          </p:sp>
          <p:sp>
            <p:nvSpPr>
              <p:cNvPr id="55675"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dirty="0"/>
              </a:p>
            </p:txBody>
          </p:sp>
          <p:sp>
            <p:nvSpPr>
              <p:cNvPr id="55676"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dirty="0"/>
              </a:p>
            </p:txBody>
          </p:sp>
          <p:sp>
            <p:nvSpPr>
              <p:cNvPr id="55677"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dirty="0"/>
              </a:p>
            </p:txBody>
          </p:sp>
          <p:sp>
            <p:nvSpPr>
              <p:cNvPr id="55678"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dirty="0"/>
              </a:p>
            </p:txBody>
          </p:sp>
          <p:sp>
            <p:nvSpPr>
              <p:cNvPr id="55679"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dirty="0"/>
              </a:p>
            </p:txBody>
          </p:sp>
          <p:sp>
            <p:nvSpPr>
              <p:cNvPr id="55680"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dirty="0"/>
              </a:p>
            </p:txBody>
          </p:sp>
          <p:sp>
            <p:nvSpPr>
              <p:cNvPr id="55681"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dirty="0"/>
              </a:p>
            </p:txBody>
          </p:sp>
          <p:sp>
            <p:nvSpPr>
              <p:cNvPr id="55682"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dirty="0"/>
              </a:p>
            </p:txBody>
          </p:sp>
          <p:sp>
            <p:nvSpPr>
              <p:cNvPr id="55683"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dirty="0"/>
              </a:p>
            </p:txBody>
          </p:sp>
          <p:sp>
            <p:nvSpPr>
              <p:cNvPr id="55684"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dirty="0"/>
              </a:p>
            </p:txBody>
          </p:sp>
          <p:sp>
            <p:nvSpPr>
              <p:cNvPr id="55685"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dirty="0"/>
              </a:p>
            </p:txBody>
          </p:sp>
          <p:sp>
            <p:nvSpPr>
              <p:cNvPr id="55686"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dirty="0"/>
              </a:p>
            </p:txBody>
          </p:sp>
          <p:sp>
            <p:nvSpPr>
              <p:cNvPr id="55687"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dirty="0"/>
              </a:p>
            </p:txBody>
          </p:sp>
          <p:sp>
            <p:nvSpPr>
              <p:cNvPr id="55688"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dirty="0"/>
              </a:p>
            </p:txBody>
          </p:sp>
          <p:sp>
            <p:nvSpPr>
              <p:cNvPr id="55689"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dirty="0"/>
              </a:p>
            </p:txBody>
          </p:sp>
          <p:sp>
            <p:nvSpPr>
              <p:cNvPr id="55690"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dirty="0"/>
              </a:p>
            </p:txBody>
          </p:sp>
          <p:sp>
            <p:nvSpPr>
              <p:cNvPr id="55691"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dirty="0"/>
              </a:p>
            </p:txBody>
          </p:sp>
          <p:sp>
            <p:nvSpPr>
              <p:cNvPr id="55692"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55693"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dirty="0"/>
              </a:p>
            </p:txBody>
          </p:sp>
          <p:sp>
            <p:nvSpPr>
              <p:cNvPr id="55694"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dirty="0"/>
              </a:p>
            </p:txBody>
          </p:sp>
          <p:sp>
            <p:nvSpPr>
              <p:cNvPr id="55695"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dirty="0"/>
              </a:p>
            </p:txBody>
          </p:sp>
          <p:sp>
            <p:nvSpPr>
              <p:cNvPr id="55696"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dirty="0"/>
              </a:p>
            </p:txBody>
          </p:sp>
          <p:sp>
            <p:nvSpPr>
              <p:cNvPr id="55697"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dirty="0"/>
              </a:p>
            </p:txBody>
          </p:sp>
          <p:sp>
            <p:nvSpPr>
              <p:cNvPr id="55698"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dirty="0"/>
              </a:p>
            </p:txBody>
          </p:sp>
          <p:sp>
            <p:nvSpPr>
              <p:cNvPr id="55699"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dirty="0"/>
              </a:p>
            </p:txBody>
          </p:sp>
          <p:sp>
            <p:nvSpPr>
              <p:cNvPr id="55700"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dirty="0"/>
              </a:p>
            </p:txBody>
          </p:sp>
          <p:sp>
            <p:nvSpPr>
              <p:cNvPr id="55701"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dirty="0"/>
              </a:p>
            </p:txBody>
          </p:sp>
          <p:sp>
            <p:nvSpPr>
              <p:cNvPr id="55702"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dirty="0"/>
              </a:p>
            </p:txBody>
          </p:sp>
          <p:sp>
            <p:nvSpPr>
              <p:cNvPr id="55703"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dirty="0"/>
              </a:p>
            </p:txBody>
          </p:sp>
          <p:sp>
            <p:nvSpPr>
              <p:cNvPr id="55704"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dirty="0"/>
              </a:p>
            </p:txBody>
          </p:sp>
          <p:sp>
            <p:nvSpPr>
              <p:cNvPr id="55705"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dirty="0"/>
              </a:p>
            </p:txBody>
          </p:sp>
          <p:sp>
            <p:nvSpPr>
              <p:cNvPr id="55706"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55707"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dirty="0"/>
              </a:p>
            </p:txBody>
          </p:sp>
          <p:sp>
            <p:nvSpPr>
              <p:cNvPr id="55708"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dirty="0"/>
              </a:p>
            </p:txBody>
          </p:sp>
          <p:sp>
            <p:nvSpPr>
              <p:cNvPr id="55709"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dirty="0"/>
              </a:p>
            </p:txBody>
          </p:sp>
          <p:sp>
            <p:nvSpPr>
              <p:cNvPr id="55710"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dirty="0"/>
              </a:p>
            </p:txBody>
          </p:sp>
          <p:sp>
            <p:nvSpPr>
              <p:cNvPr id="55711"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55712"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713"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714"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grpSp>
        <p:grpSp>
          <p:nvGrpSpPr>
            <p:cNvPr id="4" name="Group 821"/>
            <p:cNvGrpSpPr>
              <a:grpSpLocks/>
            </p:cNvGrpSpPr>
            <p:nvPr/>
          </p:nvGrpSpPr>
          <p:grpSpPr bwMode="auto">
            <a:xfrm>
              <a:off x="11" y="762"/>
              <a:ext cx="3452" cy="3328"/>
              <a:chOff x="11" y="762"/>
              <a:chExt cx="3452" cy="3328"/>
            </a:xfrm>
          </p:grpSpPr>
          <p:sp>
            <p:nvSpPr>
              <p:cNvPr id="55317"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55318"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19"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0"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1" name="Rectangle 625"/>
              <p:cNvSpPr>
                <a:spLocks noChangeArrowheads="1"/>
              </p:cNvSpPr>
              <p:nvPr/>
            </p:nvSpPr>
            <p:spPr bwMode="auto">
              <a:xfrm>
                <a:off x="3113" y="2697"/>
                <a:ext cx="32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55322" name="Rectangle 626"/>
              <p:cNvSpPr>
                <a:spLocks noChangeArrowheads="1"/>
              </p:cNvSpPr>
              <p:nvPr/>
            </p:nvSpPr>
            <p:spPr bwMode="auto">
              <a:xfrm>
                <a:off x="3150" y="2788"/>
                <a:ext cx="23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DMA</a:t>
                </a:r>
                <a:endParaRPr lang="en-US" sz="1800" dirty="0">
                  <a:solidFill>
                    <a:srgbClr val="000000"/>
                  </a:solidFill>
                </a:endParaRPr>
              </a:p>
            </p:txBody>
          </p:sp>
          <p:sp>
            <p:nvSpPr>
              <p:cNvPr id="55323" name="Rectangle 627"/>
              <p:cNvSpPr>
                <a:spLocks noChangeArrowheads="1"/>
              </p:cNvSpPr>
              <p:nvPr/>
            </p:nvSpPr>
            <p:spPr bwMode="auto">
              <a:xfrm>
                <a:off x="2666" y="2573"/>
                <a:ext cx="684"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Multicore Navigator</a:t>
                </a:r>
                <a:endParaRPr lang="en-US" sz="1800" dirty="0">
                  <a:solidFill>
                    <a:srgbClr val="000000"/>
                  </a:solidFill>
                </a:endParaRPr>
              </a:p>
            </p:txBody>
          </p:sp>
          <p:sp>
            <p:nvSpPr>
              <p:cNvPr id="55324"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25"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26" name="Rectangle 630"/>
              <p:cNvSpPr>
                <a:spLocks noChangeArrowheads="1"/>
              </p:cNvSpPr>
              <p:nvPr/>
            </p:nvSpPr>
            <p:spPr bwMode="auto">
              <a:xfrm>
                <a:off x="2660" y="2691"/>
                <a:ext cx="3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Queue</a:t>
                </a:r>
                <a:endParaRPr lang="en-US" sz="1800" dirty="0">
                  <a:solidFill>
                    <a:srgbClr val="000000"/>
                  </a:solidFill>
                </a:endParaRPr>
              </a:p>
            </p:txBody>
          </p:sp>
          <p:sp>
            <p:nvSpPr>
              <p:cNvPr id="55327" name="Rectangle 631"/>
              <p:cNvSpPr>
                <a:spLocks noChangeArrowheads="1"/>
              </p:cNvSpPr>
              <p:nvPr/>
            </p:nvSpPr>
            <p:spPr bwMode="auto">
              <a:xfrm>
                <a:off x="2623" y="2783"/>
                <a:ext cx="399"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Manager</a:t>
                </a:r>
                <a:endParaRPr lang="en-US" sz="1800" dirty="0">
                  <a:solidFill>
                    <a:srgbClr val="000000"/>
                  </a:solidFill>
                </a:endParaRPr>
              </a:p>
            </p:txBody>
          </p:sp>
          <p:sp>
            <p:nvSpPr>
              <p:cNvPr id="55328"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dirty="0"/>
              </a:p>
            </p:txBody>
          </p:sp>
          <p:sp>
            <p:nvSpPr>
              <p:cNvPr id="55329"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30"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dirty="0"/>
              </a:p>
            </p:txBody>
          </p:sp>
          <p:sp>
            <p:nvSpPr>
              <p:cNvPr id="55331"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332"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dirty="0"/>
              </a:p>
            </p:txBody>
          </p:sp>
          <p:sp>
            <p:nvSpPr>
              <p:cNvPr id="55333"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4"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dirty="0"/>
              </a:p>
            </p:txBody>
          </p:sp>
          <p:sp>
            <p:nvSpPr>
              <p:cNvPr id="55335"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36"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37"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38" name="Rectangle 642"/>
              <p:cNvSpPr>
                <a:spLocks noChangeArrowheads="1"/>
              </p:cNvSpPr>
              <p:nvPr/>
            </p:nvSpPr>
            <p:spPr bwMode="auto">
              <a:xfrm rot="-5400000">
                <a:off x="718" y="3318"/>
                <a:ext cx="108"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O</a:t>
                </a:r>
                <a:endParaRPr lang="en-US" sz="1800" dirty="0">
                  <a:solidFill>
                    <a:srgbClr val="000000"/>
                  </a:solidFill>
                </a:endParaRPr>
              </a:p>
            </p:txBody>
          </p:sp>
          <p:sp>
            <p:nvSpPr>
              <p:cNvPr id="55339" name="Rectangle 643"/>
              <p:cNvSpPr>
                <a:spLocks noChangeArrowheads="1"/>
              </p:cNvSpPr>
              <p:nvPr/>
            </p:nvSpPr>
            <p:spPr bwMode="auto">
              <a:xfrm rot="-5400000">
                <a:off x="737" y="327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40" name="Rectangle 644"/>
              <p:cNvSpPr>
                <a:spLocks noChangeArrowheads="1"/>
              </p:cNvSpPr>
              <p:nvPr/>
            </p:nvSpPr>
            <p:spPr bwMode="auto">
              <a:xfrm rot="-5400000">
                <a:off x="723" y="3226"/>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41" name="Rectangle 645"/>
              <p:cNvSpPr>
                <a:spLocks noChangeArrowheads="1"/>
              </p:cNvSpPr>
              <p:nvPr/>
            </p:nvSpPr>
            <p:spPr bwMode="auto">
              <a:xfrm rot="-5400000">
                <a:off x="726" y="318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42" name="Rectangle 646"/>
              <p:cNvSpPr>
                <a:spLocks noChangeArrowheads="1"/>
              </p:cNvSpPr>
              <p:nvPr/>
            </p:nvSpPr>
            <p:spPr bwMode="auto">
              <a:xfrm rot="-5400000">
                <a:off x="734" y="3140"/>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343" name="Rectangle 647"/>
              <p:cNvSpPr>
                <a:spLocks noChangeArrowheads="1"/>
              </p:cNvSpPr>
              <p:nvPr/>
            </p:nvSpPr>
            <p:spPr bwMode="auto">
              <a:xfrm rot="-5400000">
                <a:off x="726" y="3100"/>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44"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dirty="0"/>
              </a:p>
            </p:txBody>
          </p:sp>
          <p:sp>
            <p:nvSpPr>
              <p:cNvPr id="55345"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6"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47"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dirty="0"/>
              </a:p>
            </p:txBody>
          </p:sp>
          <p:sp>
            <p:nvSpPr>
              <p:cNvPr id="55348"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49"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0"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dirty="0"/>
              </a:p>
            </p:txBody>
          </p:sp>
          <p:sp>
            <p:nvSpPr>
              <p:cNvPr id="55351"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2"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53"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dirty="0"/>
              </a:p>
            </p:txBody>
          </p:sp>
          <p:sp>
            <p:nvSpPr>
              <p:cNvPr id="55354"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55"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56"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dirty="0"/>
              </a:p>
            </p:txBody>
          </p:sp>
          <p:sp>
            <p:nvSpPr>
              <p:cNvPr id="55357"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58"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59"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dirty="0"/>
              </a:p>
            </p:txBody>
          </p:sp>
          <p:sp>
            <p:nvSpPr>
              <p:cNvPr id="55360"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361"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362"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dirty="0"/>
              </a:p>
            </p:txBody>
          </p:sp>
          <p:sp>
            <p:nvSpPr>
              <p:cNvPr id="55363"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4"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365"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dirty="0"/>
              </a:p>
            </p:txBody>
          </p:sp>
          <p:sp>
            <p:nvSpPr>
              <p:cNvPr id="55366"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55367"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55368"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69"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70"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dirty="0"/>
              </a:p>
            </p:txBody>
          </p:sp>
          <p:sp>
            <p:nvSpPr>
              <p:cNvPr id="55371"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55372"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55373" name="Rectangle 677"/>
              <p:cNvSpPr>
                <a:spLocks noChangeArrowheads="1"/>
              </p:cNvSpPr>
              <p:nvPr/>
            </p:nvSpPr>
            <p:spPr bwMode="auto">
              <a:xfrm>
                <a:off x="679" y="1966"/>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374" name="Rectangle 678"/>
              <p:cNvSpPr>
                <a:spLocks noChangeArrowheads="1"/>
              </p:cNvSpPr>
              <p:nvPr/>
            </p:nvSpPr>
            <p:spPr bwMode="auto">
              <a:xfrm>
                <a:off x="722" y="1987"/>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375"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dirty="0"/>
              </a:p>
            </p:txBody>
          </p:sp>
          <p:sp>
            <p:nvSpPr>
              <p:cNvPr id="55376"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55377"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55378"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dirty="0"/>
              </a:p>
            </p:txBody>
          </p:sp>
          <p:sp>
            <p:nvSpPr>
              <p:cNvPr id="55379"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55380"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55381" name="Rectangle 685"/>
              <p:cNvSpPr>
                <a:spLocks noChangeArrowheads="1"/>
              </p:cNvSpPr>
              <p:nvPr/>
            </p:nvSpPr>
            <p:spPr bwMode="auto">
              <a:xfrm>
                <a:off x="2170" y="3020"/>
                <a:ext cx="1293" cy="887"/>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55382"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dirty="0"/>
              </a:p>
            </p:txBody>
          </p:sp>
          <p:sp>
            <p:nvSpPr>
              <p:cNvPr id="55383"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384"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55385" name="Rectangle 689"/>
              <p:cNvSpPr>
                <a:spLocks noChangeArrowheads="1"/>
              </p:cNvSpPr>
              <p:nvPr/>
            </p:nvSpPr>
            <p:spPr bwMode="auto">
              <a:xfrm>
                <a:off x="2585" y="3762"/>
                <a:ext cx="760" cy="9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Network Coprocessor</a:t>
                </a:r>
                <a:endParaRPr lang="en-US" sz="1800" dirty="0">
                  <a:solidFill>
                    <a:srgbClr val="000000"/>
                  </a:solidFill>
                </a:endParaRPr>
              </a:p>
            </p:txBody>
          </p:sp>
          <p:sp>
            <p:nvSpPr>
              <p:cNvPr id="55386"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387"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388" name="Rectangle 692"/>
              <p:cNvSpPr>
                <a:spLocks noChangeArrowheads="1"/>
              </p:cNvSpPr>
              <p:nvPr/>
            </p:nvSpPr>
            <p:spPr bwMode="auto">
              <a:xfrm rot="-5400000">
                <a:off x="2659" y="3405"/>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389" name="Rectangle 693"/>
              <p:cNvSpPr>
                <a:spLocks noChangeArrowheads="1"/>
              </p:cNvSpPr>
              <p:nvPr/>
            </p:nvSpPr>
            <p:spPr bwMode="auto">
              <a:xfrm rot="-5400000">
                <a:off x="2654" y="3346"/>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390" name="Rectangle 694"/>
              <p:cNvSpPr>
                <a:spLocks noChangeArrowheads="1"/>
              </p:cNvSpPr>
              <p:nvPr/>
            </p:nvSpPr>
            <p:spPr bwMode="auto">
              <a:xfrm rot="-5400000">
                <a:off x="2678" y="3305"/>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391" name="Rectangle 695"/>
              <p:cNvSpPr>
                <a:spLocks noChangeArrowheads="1"/>
              </p:cNvSpPr>
              <p:nvPr/>
            </p:nvSpPr>
            <p:spPr bwMode="auto">
              <a:xfrm rot="-5400000">
                <a:off x="2676" y="3282"/>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2" name="Rectangle 696"/>
              <p:cNvSpPr>
                <a:spLocks noChangeArrowheads="1"/>
              </p:cNvSpPr>
              <p:nvPr/>
            </p:nvSpPr>
            <p:spPr bwMode="auto">
              <a:xfrm rot="-5400000">
                <a:off x="2665" y="3244"/>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393" name="Rectangle 697"/>
              <p:cNvSpPr>
                <a:spLocks noChangeArrowheads="1"/>
              </p:cNvSpPr>
              <p:nvPr/>
            </p:nvSpPr>
            <p:spPr bwMode="auto">
              <a:xfrm rot="-5400000">
                <a:off x="2662" y="319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4"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395" name="Rectangle 699"/>
              <p:cNvSpPr>
                <a:spLocks noChangeArrowheads="1"/>
              </p:cNvSpPr>
              <p:nvPr/>
            </p:nvSpPr>
            <p:spPr bwMode="auto">
              <a:xfrm rot="-5400000">
                <a:off x="2255" y="3356"/>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6" name="Rectangle 700"/>
              <p:cNvSpPr>
                <a:spLocks noChangeArrowheads="1"/>
              </p:cNvSpPr>
              <p:nvPr/>
            </p:nvSpPr>
            <p:spPr bwMode="auto">
              <a:xfrm rot="-5400000">
                <a:off x="2272" y="3314"/>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397" name="Rectangle 701"/>
              <p:cNvSpPr>
                <a:spLocks noChangeArrowheads="1"/>
              </p:cNvSpPr>
              <p:nvPr/>
            </p:nvSpPr>
            <p:spPr bwMode="auto">
              <a:xfrm rot="-5400000">
                <a:off x="2258" y="3273"/>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398" name="Rectangle 702"/>
              <p:cNvSpPr>
                <a:spLocks noChangeArrowheads="1"/>
              </p:cNvSpPr>
              <p:nvPr/>
            </p:nvSpPr>
            <p:spPr bwMode="auto">
              <a:xfrm rot="-5400000">
                <a:off x="2261" y="322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399" name="Rectangle 703"/>
              <p:cNvSpPr>
                <a:spLocks noChangeArrowheads="1"/>
              </p:cNvSpPr>
              <p:nvPr/>
            </p:nvSpPr>
            <p:spPr bwMode="auto">
              <a:xfrm rot="-5400000">
                <a:off x="2269" y="3187"/>
                <a:ext cx="76"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r</a:t>
                </a:r>
                <a:endParaRPr lang="en-US" sz="1800" dirty="0">
                  <a:solidFill>
                    <a:srgbClr val="000000"/>
                  </a:solidFill>
                </a:endParaRPr>
              </a:p>
            </p:txBody>
          </p:sp>
          <p:sp>
            <p:nvSpPr>
              <p:cNvPr id="55400" name="Rectangle 704"/>
              <p:cNvSpPr>
                <a:spLocks noChangeArrowheads="1"/>
              </p:cNvSpPr>
              <p:nvPr/>
            </p:nvSpPr>
            <p:spPr bwMode="auto">
              <a:xfrm rot="-5400000">
                <a:off x="2258" y="3144"/>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n</a:t>
                </a:r>
                <a:endParaRPr lang="en-US" sz="1800" dirty="0">
                  <a:solidFill>
                    <a:srgbClr val="000000"/>
                  </a:solidFill>
                </a:endParaRPr>
              </a:p>
            </p:txBody>
          </p:sp>
          <p:sp>
            <p:nvSpPr>
              <p:cNvPr id="55401" name="Rectangle 705"/>
              <p:cNvSpPr>
                <a:spLocks noChangeArrowheads="1"/>
              </p:cNvSpPr>
              <p:nvPr/>
            </p:nvSpPr>
            <p:spPr bwMode="auto">
              <a:xfrm rot="-5400000">
                <a:off x="2261" y="3099"/>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e</a:t>
                </a:r>
                <a:endParaRPr lang="en-US" sz="1800" dirty="0">
                  <a:solidFill>
                    <a:srgbClr val="000000"/>
                  </a:solidFill>
                </a:endParaRPr>
              </a:p>
            </p:txBody>
          </p:sp>
          <p:sp>
            <p:nvSpPr>
              <p:cNvPr id="55402" name="Rectangle 706"/>
              <p:cNvSpPr>
                <a:spLocks noChangeArrowheads="1"/>
              </p:cNvSpPr>
              <p:nvPr/>
            </p:nvSpPr>
            <p:spPr bwMode="auto">
              <a:xfrm rot="-5400000">
                <a:off x="2272" y="3061"/>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3" name="Rectangle 707"/>
              <p:cNvSpPr>
                <a:spLocks noChangeArrowheads="1"/>
              </p:cNvSpPr>
              <p:nvPr/>
            </p:nvSpPr>
            <p:spPr bwMode="auto">
              <a:xfrm rot="-5400000">
                <a:off x="2347" y="3319"/>
                <a:ext cx="10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S</a:t>
                </a:r>
                <a:endParaRPr lang="en-US" sz="1800" dirty="0">
                  <a:solidFill>
                    <a:srgbClr val="000000"/>
                  </a:solidFill>
                </a:endParaRPr>
              </a:p>
            </p:txBody>
          </p:sp>
          <p:sp>
            <p:nvSpPr>
              <p:cNvPr id="55404" name="Rectangle 708"/>
              <p:cNvSpPr>
                <a:spLocks noChangeArrowheads="1"/>
              </p:cNvSpPr>
              <p:nvPr/>
            </p:nvSpPr>
            <p:spPr bwMode="auto">
              <a:xfrm rot="-5400000">
                <a:off x="2342" y="3260"/>
                <a:ext cx="113"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w</a:t>
                </a:r>
                <a:endParaRPr lang="en-US" sz="1800" dirty="0">
                  <a:solidFill>
                    <a:srgbClr val="000000"/>
                  </a:solidFill>
                </a:endParaRPr>
              </a:p>
            </p:txBody>
          </p:sp>
          <p:sp>
            <p:nvSpPr>
              <p:cNvPr id="55405" name="Rectangle 709"/>
              <p:cNvSpPr>
                <a:spLocks noChangeArrowheads="1"/>
              </p:cNvSpPr>
              <p:nvPr/>
            </p:nvSpPr>
            <p:spPr bwMode="auto">
              <a:xfrm rot="-5400000">
                <a:off x="2366" y="3219"/>
                <a:ext cx="65"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i</a:t>
                </a:r>
                <a:endParaRPr lang="en-US" sz="1800" dirty="0">
                  <a:solidFill>
                    <a:srgbClr val="000000"/>
                  </a:solidFill>
                </a:endParaRPr>
              </a:p>
            </p:txBody>
          </p:sp>
          <p:sp>
            <p:nvSpPr>
              <p:cNvPr id="55406" name="Rectangle 710"/>
              <p:cNvSpPr>
                <a:spLocks noChangeArrowheads="1"/>
              </p:cNvSpPr>
              <p:nvPr/>
            </p:nvSpPr>
            <p:spPr bwMode="auto">
              <a:xfrm rot="-5400000">
                <a:off x="2364" y="3196"/>
                <a:ext cx="70"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t</a:t>
                </a:r>
                <a:endParaRPr lang="en-US" sz="1800" dirty="0">
                  <a:solidFill>
                    <a:srgbClr val="000000"/>
                  </a:solidFill>
                </a:endParaRPr>
              </a:p>
            </p:txBody>
          </p:sp>
          <p:sp>
            <p:nvSpPr>
              <p:cNvPr id="55407" name="Rectangle 711"/>
              <p:cNvSpPr>
                <a:spLocks noChangeArrowheads="1"/>
              </p:cNvSpPr>
              <p:nvPr/>
            </p:nvSpPr>
            <p:spPr bwMode="auto">
              <a:xfrm rot="-5400000">
                <a:off x="2353" y="3158"/>
                <a:ext cx="92"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c</a:t>
                </a:r>
                <a:endParaRPr lang="en-US" sz="1800" dirty="0">
                  <a:solidFill>
                    <a:srgbClr val="000000"/>
                  </a:solidFill>
                </a:endParaRPr>
              </a:p>
            </p:txBody>
          </p:sp>
          <p:sp>
            <p:nvSpPr>
              <p:cNvPr id="55408" name="Rectangle 712"/>
              <p:cNvSpPr>
                <a:spLocks noChangeArrowheads="1"/>
              </p:cNvSpPr>
              <p:nvPr/>
            </p:nvSpPr>
            <p:spPr bwMode="auto">
              <a:xfrm rot="-5400000">
                <a:off x="2350" y="3107"/>
                <a:ext cx="97"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h</a:t>
                </a:r>
                <a:endParaRPr lang="en-US" sz="1800" dirty="0">
                  <a:solidFill>
                    <a:srgbClr val="000000"/>
                  </a:solidFill>
                </a:endParaRPr>
              </a:p>
            </p:txBody>
          </p:sp>
          <p:sp>
            <p:nvSpPr>
              <p:cNvPr id="55409"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410"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55411" name="Rectangle 715"/>
              <p:cNvSpPr>
                <a:spLocks noChangeArrowheads="1"/>
              </p:cNvSpPr>
              <p:nvPr/>
            </p:nvSpPr>
            <p:spPr bwMode="auto">
              <a:xfrm rot="-5400000">
                <a:off x="2280" y="3726"/>
                <a:ext cx="81"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a:t>
                </a:r>
                <a:endParaRPr lang="en-US" sz="1800" dirty="0">
                  <a:solidFill>
                    <a:srgbClr val="000000"/>
                  </a:solidFill>
                </a:endParaRPr>
              </a:p>
            </p:txBody>
          </p:sp>
          <p:sp>
            <p:nvSpPr>
              <p:cNvPr id="55412" name="Rectangle 716"/>
              <p:cNvSpPr>
                <a:spLocks noChangeArrowheads="1"/>
              </p:cNvSpPr>
              <p:nvPr/>
            </p:nvSpPr>
            <p:spPr bwMode="auto">
              <a:xfrm rot="-5400000">
                <a:off x="2277" y="3680"/>
                <a:ext cx="8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G</a:t>
                </a:r>
                <a:endParaRPr lang="en-US" sz="1800" dirty="0">
                  <a:solidFill>
                    <a:srgbClr val="000000"/>
                  </a:solidFill>
                </a:endParaRPr>
              </a:p>
            </p:txBody>
          </p:sp>
          <p:sp>
            <p:nvSpPr>
              <p:cNvPr id="55413" name="Rectangle 717"/>
              <p:cNvSpPr>
                <a:spLocks noChangeArrowheads="1"/>
              </p:cNvSpPr>
              <p:nvPr/>
            </p:nvSpPr>
            <p:spPr bwMode="auto">
              <a:xfrm rot="-5400000">
                <a:off x="2275" y="3629"/>
                <a:ext cx="92"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M</a:t>
                </a:r>
                <a:endParaRPr lang="en-US" sz="1800" dirty="0">
                  <a:solidFill>
                    <a:srgbClr val="000000"/>
                  </a:solidFill>
                </a:endParaRPr>
              </a:p>
            </p:txBody>
          </p:sp>
          <p:sp>
            <p:nvSpPr>
              <p:cNvPr id="55414" name="Rectangle 718"/>
              <p:cNvSpPr>
                <a:spLocks noChangeArrowheads="1"/>
              </p:cNvSpPr>
              <p:nvPr/>
            </p:nvSpPr>
            <p:spPr bwMode="auto">
              <a:xfrm rot="-5400000">
                <a:off x="2294" y="3594"/>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5" name="Rectangle 719"/>
              <p:cNvSpPr>
                <a:spLocks noChangeArrowheads="1"/>
              </p:cNvSpPr>
              <p:nvPr/>
            </p:nvSpPr>
            <p:spPr bwMode="auto">
              <a:xfrm rot="-5400000">
                <a:off x="2294" y="3572"/>
                <a:ext cx="54"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I</a:t>
                </a:r>
                <a:endParaRPr lang="en-US" sz="1800" dirty="0">
                  <a:solidFill>
                    <a:srgbClr val="000000"/>
                  </a:solidFill>
                </a:endParaRPr>
              </a:p>
            </p:txBody>
          </p:sp>
          <p:sp>
            <p:nvSpPr>
              <p:cNvPr id="55416" name="Rectangle 720"/>
              <p:cNvSpPr>
                <a:spLocks noChangeArrowheads="1"/>
              </p:cNvSpPr>
              <p:nvPr/>
            </p:nvSpPr>
            <p:spPr bwMode="auto">
              <a:xfrm rot="-5400000">
                <a:off x="2360" y="3645"/>
                <a:ext cx="73" cy="78"/>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x2</a:t>
                </a:r>
                <a:endParaRPr lang="en-US" sz="1800" dirty="0">
                  <a:solidFill>
                    <a:srgbClr val="000000"/>
                  </a:solidFill>
                </a:endParaRPr>
              </a:p>
            </p:txBody>
          </p:sp>
          <p:sp>
            <p:nvSpPr>
              <p:cNvPr id="55417" name="Rectangle 721"/>
              <p:cNvSpPr>
                <a:spLocks noChangeArrowheads="1"/>
              </p:cNvSpPr>
              <p:nvPr/>
            </p:nvSpPr>
            <p:spPr bwMode="auto">
              <a:xfrm rot="-5400000">
                <a:off x="2385" y="3627"/>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18"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dirty="0"/>
              </a:p>
            </p:txBody>
          </p:sp>
          <p:sp>
            <p:nvSpPr>
              <p:cNvPr id="55419"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55420"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55421"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22" name="Rectangle 726"/>
              <p:cNvSpPr>
                <a:spLocks noChangeArrowheads="1"/>
              </p:cNvSpPr>
              <p:nvPr/>
            </p:nvSpPr>
            <p:spPr bwMode="auto">
              <a:xfrm>
                <a:off x="3086" y="3433"/>
                <a:ext cx="259"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Packet</a:t>
                </a:r>
                <a:endParaRPr lang="en-US" sz="1800" dirty="0">
                  <a:solidFill>
                    <a:srgbClr val="000000"/>
                  </a:solidFill>
                </a:endParaRPr>
              </a:p>
            </p:txBody>
          </p:sp>
          <p:sp>
            <p:nvSpPr>
              <p:cNvPr id="55423" name="Rectangle 727"/>
              <p:cNvSpPr>
                <a:spLocks noChangeArrowheads="1"/>
              </p:cNvSpPr>
              <p:nvPr/>
            </p:nvSpPr>
            <p:spPr bwMode="auto">
              <a:xfrm>
                <a:off x="3016" y="3498"/>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24"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dirty="0"/>
              </a:p>
            </p:txBody>
          </p:sp>
          <p:sp>
            <p:nvSpPr>
              <p:cNvPr id="55425"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55426"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27"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dirty="0"/>
              </a:p>
            </p:txBody>
          </p:sp>
          <p:sp>
            <p:nvSpPr>
              <p:cNvPr id="55428"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55429"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55430"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dirty="0"/>
              </a:p>
            </p:txBody>
          </p:sp>
          <p:sp>
            <p:nvSpPr>
              <p:cNvPr id="55431"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dirty="0"/>
              </a:p>
            </p:txBody>
          </p:sp>
          <p:sp>
            <p:nvSpPr>
              <p:cNvPr id="55432"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55433"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dirty="0"/>
              </a:p>
            </p:txBody>
          </p:sp>
          <p:sp>
            <p:nvSpPr>
              <p:cNvPr id="55434"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55435"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55436"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37" name="Rectangle 741"/>
              <p:cNvSpPr>
                <a:spLocks noChangeArrowheads="1"/>
              </p:cNvSpPr>
              <p:nvPr/>
            </p:nvSpPr>
            <p:spPr bwMode="auto">
              <a:xfrm>
                <a:off x="3064" y="3197"/>
                <a:ext cx="30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Security</a:t>
                </a:r>
                <a:endParaRPr lang="en-US" sz="1800" dirty="0">
                  <a:solidFill>
                    <a:srgbClr val="000000"/>
                  </a:solidFill>
                </a:endParaRPr>
              </a:p>
            </p:txBody>
          </p:sp>
          <p:sp>
            <p:nvSpPr>
              <p:cNvPr id="55438" name="Rectangle 742"/>
              <p:cNvSpPr>
                <a:spLocks noChangeArrowheads="1"/>
              </p:cNvSpPr>
              <p:nvPr/>
            </p:nvSpPr>
            <p:spPr bwMode="auto">
              <a:xfrm>
                <a:off x="3016" y="3261"/>
                <a:ext cx="415"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Accelerator</a:t>
                </a:r>
                <a:endParaRPr lang="en-US" sz="1800" dirty="0">
                  <a:solidFill>
                    <a:srgbClr val="000000"/>
                  </a:solidFill>
                </a:endParaRPr>
              </a:p>
            </p:txBody>
          </p:sp>
          <p:sp>
            <p:nvSpPr>
              <p:cNvPr id="55439"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0" name="Rectangle 744"/>
              <p:cNvSpPr>
                <a:spLocks noChangeArrowheads="1"/>
              </p:cNvSpPr>
              <p:nvPr/>
            </p:nvSpPr>
            <p:spPr bwMode="auto">
              <a:xfrm>
                <a:off x="399" y="1858"/>
                <a:ext cx="16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PLL</a:t>
                </a:r>
                <a:endParaRPr lang="en-US" sz="1800" dirty="0">
                  <a:solidFill>
                    <a:srgbClr val="000000"/>
                  </a:solidFill>
                </a:endParaRPr>
              </a:p>
            </p:txBody>
          </p:sp>
          <p:sp>
            <p:nvSpPr>
              <p:cNvPr id="55441"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2"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3"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44" name="Rectangle 748"/>
              <p:cNvSpPr>
                <a:spLocks noChangeArrowheads="1"/>
              </p:cNvSpPr>
              <p:nvPr/>
            </p:nvSpPr>
            <p:spPr bwMode="auto">
              <a:xfrm>
                <a:off x="361" y="2089"/>
                <a:ext cx="237" cy="97"/>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EDMA</a:t>
                </a:r>
                <a:endParaRPr lang="en-US" sz="1800" dirty="0">
                  <a:solidFill>
                    <a:srgbClr val="000000"/>
                  </a:solidFill>
                </a:endParaRPr>
              </a:p>
            </p:txBody>
          </p:sp>
          <p:sp>
            <p:nvSpPr>
              <p:cNvPr id="55445"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55446"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55447"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48"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55449"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55450" name="Rectangle 754"/>
              <p:cNvSpPr>
                <a:spLocks noChangeArrowheads="1"/>
              </p:cNvSpPr>
              <p:nvPr/>
            </p:nvSpPr>
            <p:spPr bwMode="auto">
              <a:xfrm>
                <a:off x="679" y="2192"/>
                <a:ext cx="0" cy="174"/>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5451" name="Rectangle 755"/>
              <p:cNvSpPr>
                <a:spLocks noChangeArrowheads="1"/>
              </p:cNvSpPr>
              <p:nvPr/>
            </p:nvSpPr>
            <p:spPr bwMode="auto">
              <a:xfrm>
                <a:off x="722" y="2213"/>
                <a:ext cx="81" cy="87"/>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24211D"/>
                    </a:solidFill>
                  </a:rPr>
                  <a:t>x3</a:t>
                </a:r>
                <a:endParaRPr lang="en-US" sz="1800" dirty="0">
                  <a:solidFill>
                    <a:srgbClr val="000000"/>
                  </a:solidFill>
                </a:endParaRPr>
              </a:p>
            </p:txBody>
          </p:sp>
          <p:sp>
            <p:nvSpPr>
              <p:cNvPr id="55452"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55453"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55454"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55"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55456"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457"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55458"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55459"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0"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dirty="0"/>
              </a:p>
            </p:txBody>
          </p:sp>
          <p:sp>
            <p:nvSpPr>
              <p:cNvPr id="55461"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55462"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dirty="0"/>
              </a:p>
            </p:txBody>
          </p:sp>
          <p:sp>
            <p:nvSpPr>
              <p:cNvPr id="55463"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64"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dirty="0"/>
              </a:p>
            </p:txBody>
          </p:sp>
          <p:sp>
            <p:nvSpPr>
              <p:cNvPr id="55465"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dirty="0"/>
              </a:p>
            </p:txBody>
          </p:sp>
          <p:sp>
            <p:nvSpPr>
              <p:cNvPr id="55466"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55467"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55468"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dirty="0"/>
              </a:p>
            </p:txBody>
          </p:sp>
          <p:sp>
            <p:nvSpPr>
              <p:cNvPr id="55469"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55470"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55471"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2"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3"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4"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5"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6"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7"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8"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79"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55480" name="Rectangle 784"/>
              <p:cNvSpPr>
                <a:spLocks noChangeArrowheads="1"/>
              </p:cNvSpPr>
              <p:nvPr/>
            </p:nvSpPr>
            <p:spPr bwMode="auto">
              <a:xfrm>
                <a:off x="1492" y="1477"/>
                <a:ext cx="39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55481" name="Rectangle 785"/>
              <p:cNvSpPr>
                <a:spLocks noChangeArrowheads="1"/>
              </p:cNvSpPr>
              <p:nvPr/>
            </p:nvSpPr>
            <p:spPr bwMode="auto">
              <a:xfrm>
                <a:off x="1459" y="1590"/>
                <a:ext cx="464" cy="140"/>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55482" name="Rectangle 786"/>
              <p:cNvSpPr>
                <a:spLocks noChangeArrowheads="1"/>
              </p:cNvSpPr>
              <p:nvPr/>
            </p:nvSpPr>
            <p:spPr bwMode="auto">
              <a:xfrm>
                <a:off x="1422" y="1880"/>
                <a:ext cx="124"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L1</a:t>
                </a:r>
                <a:endParaRPr lang="en-US" sz="1800" dirty="0">
                  <a:solidFill>
                    <a:srgbClr val="000000"/>
                  </a:solidFill>
                </a:endParaRPr>
              </a:p>
            </p:txBody>
          </p:sp>
          <p:sp>
            <p:nvSpPr>
              <p:cNvPr id="55483" name="Rectangle 787"/>
              <p:cNvSpPr>
                <a:spLocks noChangeArrowheads="1"/>
              </p:cNvSpPr>
              <p:nvPr/>
            </p:nvSpPr>
            <p:spPr bwMode="auto">
              <a:xfrm>
                <a:off x="1346" y="1939"/>
                <a:ext cx="291"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P-Cache</a:t>
                </a:r>
                <a:endParaRPr lang="en-US" sz="1800" dirty="0">
                  <a:solidFill>
                    <a:srgbClr val="000000"/>
                  </a:solidFill>
                </a:endParaRPr>
              </a:p>
            </p:txBody>
          </p:sp>
          <p:sp>
            <p:nvSpPr>
              <p:cNvPr id="55484" name="Rectangle 788"/>
              <p:cNvSpPr>
                <a:spLocks noChangeArrowheads="1"/>
              </p:cNvSpPr>
              <p:nvPr/>
            </p:nvSpPr>
            <p:spPr bwMode="auto">
              <a:xfrm>
                <a:off x="1804" y="1885"/>
                <a:ext cx="108"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L1</a:t>
                </a:r>
                <a:endParaRPr lang="en-US" sz="1800" dirty="0">
                  <a:solidFill>
                    <a:srgbClr val="000000"/>
                  </a:solidFill>
                </a:endParaRPr>
              </a:p>
            </p:txBody>
          </p:sp>
          <p:sp>
            <p:nvSpPr>
              <p:cNvPr id="55485" name="Rectangle 789"/>
              <p:cNvSpPr>
                <a:spLocks noChangeArrowheads="1"/>
              </p:cNvSpPr>
              <p:nvPr/>
            </p:nvSpPr>
            <p:spPr bwMode="auto">
              <a:xfrm>
                <a:off x="1723" y="1944"/>
                <a:ext cx="297" cy="92"/>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D-Cache</a:t>
                </a:r>
                <a:endParaRPr lang="en-US" sz="1800" dirty="0">
                  <a:solidFill>
                    <a:srgbClr val="000000"/>
                  </a:solidFill>
                </a:endParaRPr>
              </a:p>
            </p:txBody>
          </p:sp>
          <p:sp>
            <p:nvSpPr>
              <p:cNvPr id="55486" name="Rectangle 790"/>
              <p:cNvSpPr>
                <a:spLocks noChangeArrowheads="1"/>
              </p:cNvSpPr>
              <p:nvPr/>
            </p:nvSpPr>
            <p:spPr bwMode="auto">
              <a:xfrm>
                <a:off x="1513" y="2047"/>
                <a:ext cx="293" cy="80"/>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L2 SRAM</a:t>
                </a:r>
                <a:endParaRPr lang="en-US" sz="1800" dirty="0">
                  <a:solidFill>
                    <a:srgbClr val="000000"/>
                  </a:solidFill>
                </a:endParaRPr>
              </a:p>
            </p:txBody>
          </p:sp>
          <p:sp>
            <p:nvSpPr>
              <p:cNvPr id="55487"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dirty="0"/>
              </a:p>
            </p:txBody>
          </p:sp>
          <p:sp>
            <p:nvSpPr>
              <p:cNvPr id="55488"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dirty="0"/>
              </a:p>
            </p:txBody>
          </p:sp>
          <p:sp>
            <p:nvSpPr>
              <p:cNvPr id="55489"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dirty="0"/>
              </a:p>
            </p:txBody>
          </p:sp>
          <p:sp>
            <p:nvSpPr>
              <p:cNvPr id="55490"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55491"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2"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55493"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55494"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55495"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496"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55497"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55498"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55499"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55500"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55501"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55502"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55503"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55504"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55505" name="Rectangle 809"/>
              <p:cNvSpPr>
                <a:spLocks noChangeArrowheads="1"/>
              </p:cNvSpPr>
              <p:nvPr/>
            </p:nvSpPr>
            <p:spPr bwMode="auto">
              <a:xfrm>
                <a:off x="194" y="2375"/>
                <a:ext cx="431" cy="11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55506"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dirty="0"/>
              </a:p>
            </p:txBody>
          </p:sp>
          <p:sp>
            <p:nvSpPr>
              <p:cNvPr id="55507"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dirty="0"/>
              </a:p>
            </p:txBody>
          </p:sp>
          <p:sp>
            <p:nvSpPr>
              <p:cNvPr id="55508"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dirty="0"/>
              </a:p>
            </p:txBody>
          </p:sp>
          <p:sp>
            <p:nvSpPr>
              <p:cNvPr id="55509"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dirty="0"/>
              </a:p>
            </p:txBody>
          </p:sp>
          <p:sp>
            <p:nvSpPr>
              <p:cNvPr id="55510"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1"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dirty="0"/>
              </a:p>
            </p:txBody>
          </p:sp>
          <p:sp>
            <p:nvSpPr>
              <p:cNvPr id="55512"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3"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514"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dirty="0"/>
              </a:p>
            </p:txBody>
          </p:sp>
          <p:sp>
            <p:nvSpPr>
              <p:cNvPr id="55515"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dirty="0"/>
              </a:p>
            </p:txBody>
          </p:sp>
          <p:sp>
            <p:nvSpPr>
              <p:cNvPr id="55516"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dirty="0"/>
              </a:p>
            </p:txBody>
          </p:sp>
        </p:grpSp>
        <p:sp>
          <p:nvSpPr>
            <p:cNvPr id="55310"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55311"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dirty="0"/>
            </a:p>
          </p:txBody>
        </p:sp>
        <p:sp>
          <p:nvSpPr>
            <p:cNvPr id="55312"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dirty="0"/>
            </a:p>
          </p:txBody>
        </p:sp>
        <p:sp>
          <p:nvSpPr>
            <p:cNvPr id="55313"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dirty="0"/>
            </a:p>
          </p:txBody>
        </p:sp>
        <p:sp>
          <p:nvSpPr>
            <p:cNvPr id="55314" name="Rectangle 826"/>
            <p:cNvSpPr>
              <a:spLocks noChangeArrowheads="1"/>
            </p:cNvSpPr>
            <p:nvPr/>
          </p:nvSpPr>
          <p:spPr bwMode="auto">
            <a:xfrm>
              <a:off x="1432" y="2374"/>
              <a:ext cx="361" cy="113"/>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55315"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dirty="0"/>
            </a:p>
          </p:txBody>
        </p:sp>
        <p:sp>
          <p:nvSpPr>
            <p:cNvPr id="55316"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dirty="0"/>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smtClean="0"/>
              <a:t>PCIe </a:t>
            </a:r>
            <a:r>
              <a:rPr lang="en-US" dirty="0"/>
              <a:t>Features</a:t>
            </a:r>
          </a:p>
        </p:txBody>
      </p:sp>
      <p:sp>
        <p:nvSpPr>
          <p:cNvPr id="239619" name="Rectangle 3"/>
          <p:cNvSpPr>
            <a:spLocks noGrp="1" noChangeArrowheads="1"/>
          </p:cNvSpPr>
          <p:nvPr>
            <p:ph idx="1"/>
          </p:nvPr>
        </p:nvSpPr>
        <p:spPr/>
        <p:txBody>
          <a:bodyPr/>
          <a:lstStyle/>
          <a:p>
            <a:r>
              <a:rPr lang="en-US" sz="2400" dirty="0"/>
              <a:t>PCI-SIG: PCI Express Base Specification (Rev. 2.0)</a:t>
            </a:r>
          </a:p>
          <a:p>
            <a:r>
              <a:rPr lang="en-US" sz="2400" dirty="0"/>
              <a:t>Root Complex (RC) and End Point (EP) operation modes.</a:t>
            </a:r>
          </a:p>
          <a:p>
            <a:pPr lvl="1"/>
            <a:r>
              <a:rPr lang="en-US" sz="2000" dirty="0"/>
              <a:t>In EP mode, supports both legacy </a:t>
            </a:r>
            <a:r>
              <a:rPr lang="en-US" altLang="zh-CN" sz="2000" dirty="0">
                <a:ea typeface="宋体" charset="-122"/>
              </a:rPr>
              <a:t>EP mode and native </a:t>
            </a:r>
            <a:r>
              <a:rPr lang="en-US" altLang="zh-CN" sz="2000" dirty="0" smtClean="0">
                <a:ea typeface="宋体" charset="-122"/>
              </a:rPr>
              <a:t>PCIe </a:t>
            </a:r>
            <a:r>
              <a:rPr lang="en-US" altLang="zh-CN" sz="2000" dirty="0">
                <a:ea typeface="宋体" charset="-122"/>
              </a:rPr>
              <a:t>EP mode.</a:t>
            </a:r>
          </a:p>
          <a:p>
            <a:pPr lvl="1"/>
            <a:r>
              <a:rPr lang="en-US" altLang="zh-CN" sz="2000" dirty="0">
                <a:ea typeface="宋体" charset="-122"/>
              </a:rPr>
              <a:t>Set from </a:t>
            </a:r>
            <a:r>
              <a:rPr lang="en-US" sz="2000" dirty="0"/>
              <a:t>bootstrap pins </a:t>
            </a:r>
            <a:r>
              <a:rPr lang="en-US" sz="2000" dirty="0" smtClean="0"/>
              <a:t>PCIESSMODE[1:0</a:t>
            </a:r>
            <a:r>
              <a:rPr lang="en-US" sz="2000" dirty="0"/>
              <a:t>] at </a:t>
            </a:r>
            <a:r>
              <a:rPr lang="en-US" sz="2000" dirty="0" smtClean="0"/>
              <a:t>power-up</a:t>
            </a:r>
            <a:br>
              <a:rPr lang="en-US" sz="2000" dirty="0" smtClean="0"/>
            </a:br>
            <a:r>
              <a:rPr lang="en-US" sz="2000" dirty="0" smtClean="0"/>
              <a:t>(00-</a:t>
            </a:r>
            <a:r>
              <a:rPr lang="en-US" sz="2000" dirty="0"/>
              <a:t>&gt;EP, 01-&gt;Legacy EP, 10-&gt;RC). </a:t>
            </a:r>
          </a:p>
          <a:p>
            <a:pPr lvl="1"/>
            <a:r>
              <a:rPr lang="en-US" sz="2000" dirty="0"/>
              <a:t>Software overwrites the setting by changing the PCIESSMODE bits in the DEVSTAT register.</a:t>
            </a:r>
          </a:p>
          <a:p>
            <a:r>
              <a:rPr lang="en-US" altLang="zh-CN" sz="2400" dirty="0">
                <a:ea typeface="宋体" charset="-122"/>
              </a:rPr>
              <a:t>Gen1 (2.5 </a:t>
            </a:r>
            <a:r>
              <a:rPr lang="en-US" altLang="zh-CN" sz="2400" dirty="0" err="1">
                <a:ea typeface="宋体" charset="-122"/>
              </a:rPr>
              <a:t>Gbps</a:t>
            </a:r>
            <a:r>
              <a:rPr lang="en-US" altLang="zh-CN" sz="2400" dirty="0">
                <a:ea typeface="宋体" charset="-122"/>
              </a:rPr>
              <a:t>) and Gen2 (5.0 </a:t>
            </a:r>
            <a:r>
              <a:rPr lang="en-US" altLang="zh-CN" sz="2400" dirty="0" err="1">
                <a:ea typeface="宋体" charset="-122"/>
              </a:rPr>
              <a:t>Gbps</a:t>
            </a:r>
            <a:r>
              <a:rPr lang="en-US" altLang="zh-CN" sz="2400" dirty="0">
                <a:ea typeface="宋体" charset="-122"/>
              </a:rPr>
              <a:t>) </a:t>
            </a:r>
          </a:p>
          <a:p>
            <a:r>
              <a:rPr lang="en-US" altLang="zh-CN" sz="2400" dirty="0">
                <a:ea typeface="宋体" charset="-122"/>
              </a:rPr>
              <a:t>x2 lanes </a:t>
            </a:r>
          </a:p>
          <a:p>
            <a:r>
              <a:rPr lang="en-US" altLang="zh-CN" sz="2400" dirty="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idx="1"/>
          </p:nvPr>
        </p:nvSpPr>
        <p:spPr/>
        <p:txBody>
          <a:bodyPr/>
          <a:lstStyle/>
          <a:p>
            <a:r>
              <a:rPr lang="en-US" dirty="0" smtClean="0"/>
              <a:t>PCIe </a:t>
            </a:r>
            <a:r>
              <a:rPr lang="en-US" dirty="0"/>
              <a:t>Overview</a:t>
            </a:r>
          </a:p>
          <a:p>
            <a:r>
              <a:rPr lang="en-US" b="1" dirty="0"/>
              <a:t>Address Translation</a:t>
            </a:r>
          </a:p>
          <a:p>
            <a:r>
              <a:rPr lang="en-US" altLang="zh-CN" dirty="0">
                <a:ea typeface="宋体" charset="-122"/>
              </a:rPr>
              <a:t>Configuration</a:t>
            </a:r>
          </a:p>
          <a:p>
            <a:r>
              <a:rPr lang="en-US" altLang="zh-CN" dirty="0" smtClean="0">
                <a:ea typeface="宋体" charset="-122"/>
              </a:rPr>
              <a:t>PCIe </a:t>
            </a:r>
            <a:r>
              <a:rPr lang="en-US" altLang="zh-CN" dirty="0">
                <a:ea typeface="宋体" charset="-122"/>
              </a:rPr>
              <a:t>B</a:t>
            </a:r>
            <a:r>
              <a:rPr lang="en-US" altLang="zh-CN" dirty="0" smtClean="0">
                <a:ea typeface="宋体" charset="-122"/>
              </a:rPr>
              <a:t>oot </a:t>
            </a:r>
            <a:r>
              <a:rPr lang="en-US" altLang="zh-CN" dirty="0">
                <a:ea typeface="宋体" charset="-122"/>
              </a:rPr>
              <a:t>D</a:t>
            </a:r>
            <a:r>
              <a:rPr lang="en-US" altLang="zh-CN" dirty="0" smtClean="0">
                <a:ea typeface="宋体" charset="-122"/>
              </a:rPr>
              <a:t>emo </a:t>
            </a:r>
            <a:endParaRPr lang="en-US" altLang="zh-CN" dirty="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456" y="6461236"/>
            <a:ext cx="8741664" cy="369332"/>
          </a:xfrm>
          <a:prstGeom prst="rect">
            <a:avLst/>
          </a:prstGeom>
          <a:solidFill>
            <a:schemeClr val="bg1"/>
          </a:solidFill>
        </p:spPr>
        <p:txBody>
          <a:bodyPr wrap="square" rtlCol="0">
            <a:spAutoFit/>
          </a:bodyPr>
          <a:lstStyle/>
          <a:p>
            <a:endParaRPr lang="en-US" dirty="0"/>
          </a:p>
        </p:txBody>
      </p:sp>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idx="1"/>
          </p:nvPr>
        </p:nvSpPr>
        <p:spPr>
          <a:xfrm>
            <a:off x="333375" y="868680"/>
            <a:ext cx="8188325" cy="3779837"/>
          </a:xfrm>
        </p:spPr>
        <p:txBody>
          <a:bodyPr/>
          <a:lstStyle/>
          <a:p>
            <a:pPr>
              <a:lnSpc>
                <a:spcPct val="90000"/>
              </a:lnSpc>
            </a:pPr>
            <a:r>
              <a:rPr lang="en-US" altLang="zh-CN" sz="2000" dirty="0" smtClean="0">
                <a:ea typeface="宋体" charset="-122"/>
              </a:rPr>
              <a:t>PCIe </a:t>
            </a:r>
            <a:r>
              <a:rPr lang="en-US" altLang="zh-CN" sz="2000" dirty="0">
                <a:ea typeface="宋体" charset="-122"/>
              </a:rPr>
              <a:t>device uses </a:t>
            </a:r>
            <a:r>
              <a:rPr lang="en-US" altLang="zh-CN" sz="2000" dirty="0" smtClean="0">
                <a:ea typeface="宋体" charset="-122"/>
              </a:rPr>
              <a:t>PCIe </a:t>
            </a:r>
            <a:r>
              <a:rPr lang="en-US" altLang="zh-CN" sz="2000" dirty="0">
                <a:ea typeface="宋体" charset="-122"/>
              </a:rPr>
              <a:t>address to </a:t>
            </a:r>
            <a:r>
              <a:rPr lang="en-US" altLang="zh-CN" sz="2000" dirty="0" err="1">
                <a:ea typeface="宋体" charset="-122"/>
              </a:rPr>
              <a:t>Tx</a:t>
            </a:r>
            <a:r>
              <a:rPr lang="en-US" altLang="zh-CN" sz="2000" dirty="0">
                <a:ea typeface="宋体" charset="-122"/>
              </a:rPr>
              <a:t>/Rx packets over a </a:t>
            </a:r>
            <a:r>
              <a:rPr lang="en-US" altLang="zh-CN" sz="2000" dirty="0" smtClean="0">
                <a:ea typeface="宋体" charset="-122"/>
              </a:rPr>
              <a:t>PCIe link.</a:t>
            </a:r>
            <a:endParaRPr lang="en-US" sz="2000" dirty="0"/>
          </a:p>
          <a:p>
            <a:pPr>
              <a:lnSpc>
                <a:spcPct val="90000"/>
              </a:lnSpc>
            </a:pPr>
            <a:r>
              <a:rPr lang="en-US" sz="2000" dirty="0"/>
              <a:t>Outbound transfer means the local device initiates the transactions to write to or read from the external device. The CPU or the device-level EDMA is used for outbound data transfer. The </a:t>
            </a:r>
            <a:r>
              <a:rPr lang="en-US" sz="2000" dirty="0" smtClean="0"/>
              <a:t>PCIe </a:t>
            </a:r>
            <a:r>
              <a:rPr lang="en-US" sz="2000" dirty="0"/>
              <a:t>module does not have built-in EDMA.</a:t>
            </a:r>
          </a:p>
          <a:p>
            <a:pPr>
              <a:lnSpc>
                <a:spcPct val="90000"/>
              </a:lnSpc>
            </a:pPr>
            <a:r>
              <a:rPr lang="en-US" sz="2000" dirty="0"/>
              <a:t>Inbound transfer means the external device initiates the transactions to write to or read from the local device. The </a:t>
            </a:r>
            <a:r>
              <a:rPr lang="en-US" sz="2000" dirty="0" smtClean="0"/>
              <a:t>PCIe </a:t>
            </a:r>
            <a:r>
              <a:rPr lang="en-US" sz="2000" dirty="0"/>
              <a:t>module has a master port to transfer the data to or from the device memory; </a:t>
            </a:r>
            <a:r>
              <a:rPr lang="en-US" sz="2000" dirty="0" smtClean="0"/>
              <a:t>No </a:t>
            </a:r>
            <a:r>
              <a:rPr lang="en-US" sz="2000" dirty="0"/>
              <a:t>CPU or EDMA is needed for inbound transfer in the local device.</a:t>
            </a:r>
          </a:p>
          <a:p>
            <a:pPr>
              <a:lnSpc>
                <a:spcPct val="90000"/>
              </a:lnSpc>
            </a:pPr>
            <a:r>
              <a:rPr lang="en-US" sz="2000" dirty="0"/>
              <a:t>BAR: used to accept/reject </a:t>
            </a:r>
            <a:r>
              <a:rPr lang="en-US" sz="2000" dirty="0" smtClean="0"/>
              <a:t>TLP (Transport Layer Protocol). </a:t>
            </a:r>
            <a:endParaRPr lang="en-US" sz="2000" dirty="0"/>
          </a:p>
        </p:txBody>
      </p:sp>
      <p:pic>
        <p:nvPicPr>
          <p:cNvPr id="241668" name="Picture 4"/>
          <p:cNvPicPr>
            <a:picLocks noChangeAspect="1" noChangeArrowheads="1"/>
          </p:cNvPicPr>
          <p:nvPr/>
        </p:nvPicPr>
        <p:blipFill>
          <a:blip r:embed="rId3" cstate="print"/>
          <a:srcRect/>
          <a:stretch>
            <a:fillRect/>
          </a:stretch>
        </p:blipFill>
        <p:spPr bwMode="auto">
          <a:xfrm>
            <a:off x="1353312" y="3943768"/>
            <a:ext cx="6291072" cy="28136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idx="1"/>
          </p:nvPr>
        </p:nvSpPr>
        <p:spPr/>
        <p:txBody>
          <a:bodyPr/>
          <a:lstStyle/>
          <a:p>
            <a:pPr>
              <a:lnSpc>
                <a:spcPct val="90000"/>
              </a:lnSpc>
            </a:pPr>
            <a:r>
              <a:rPr lang="en-US" sz="2400" dirty="0" smtClean="0"/>
              <a:t>PCIe </a:t>
            </a:r>
            <a:r>
              <a:rPr lang="en-US" sz="2400" dirty="0"/>
              <a:t>data space 256 MB (0x6000_0000~0x6FFF_FFFF)</a:t>
            </a:r>
          </a:p>
          <a:p>
            <a:pPr>
              <a:lnSpc>
                <a:spcPct val="90000"/>
              </a:lnSpc>
            </a:pPr>
            <a:r>
              <a:rPr lang="en-US" sz="2400" dirty="0"/>
              <a:t>Enable/disable through </a:t>
            </a:r>
            <a:r>
              <a:rPr lang="en-US" sz="2400" b="1" dirty="0"/>
              <a:t>CMD_STATUS</a:t>
            </a:r>
            <a:r>
              <a:rPr lang="en-US" sz="2400" dirty="0"/>
              <a:t> </a:t>
            </a:r>
            <a:r>
              <a:rPr lang="en-US" sz="2400" dirty="0" smtClean="0"/>
              <a:t>register.</a:t>
            </a:r>
            <a:endParaRPr lang="en-US" sz="2400" dirty="0"/>
          </a:p>
          <a:p>
            <a:pPr lvl="1">
              <a:lnSpc>
                <a:spcPct val="90000"/>
              </a:lnSpc>
            </a:pPr>
            <a:r>
              <a:rPr lang="en-US" sz="2000" dirty="0"/>
              <a:t>When enabled, the outbound </a:t>
            </a:r>
            <a:r>
              <a:rPr lang="en-US" sz="2000" dirty="0" smtClean="0"/>
              <a:t>PCIe </a:t>
            </a:r>
            <a:r>
              <a:rPr lang="en-US" sz="2000" dirty="0"/>
              <a:t>address  (0x6000_0000~0x6FFF_FFFF) can be modified to a new address based on </a:t>
            </a:r>
            <a:r>
              <a:rPr lang="en-US" altLang="zh-CN" sz="2000" dirty="0">
                <a:ea typeface="宋体" charset="-122"/>
              </a:rPr>
              <a:t>the outbound translation </a:t>
            </a:r>
            <a:r>
              <a:rPr lang="en-US" altLang="zh-CN" sz="2000" dirty="0" smtClean="0">
                <a:ea typeface="宋体" charset="-122"/>
              </a:rPr>
              <a:t>rules.</a:t>
            </a:r>
            <a:endParaRPr lang="en-US" altLang="zh-CN" sz="2000" dirty="0">
              <a:ea typeface="宋体" charset="-122"/>
            </a:endParaRPr>
          </a:p>
          <a:p>
            <a:pPr>
              <a:lnSpc>
                <a:spcPct val="90000"/>
              </a:lnSpc>
            </a:pPr>
            <a:r>
              <a:rPr lang="en-US" sz="2400" dirty="0"/>
              <a:t>Equally divided into 32 regions</a:t>
            </a:r>
            <a:endParaRPr lang="en-US" altLang="zh-CN" sz="2400" dirty="0">
              <a:ea typeface="宋体" charset="-122"/>
            </a:endParaRPr>
          </a:p>
          <a:p>
            <a:pPr>
              <a:lnSpc>
                <a:spcPct val="90000"/>
              </a:lnSpc>
            </a:pPr>
            <a:r>
              <a:rPr lang="en-US" altLang="zh-CN" sz="2400" dirty="0">
                <a:ea typeface="宋体" charset="-122"/>
              </a:rPr>
              <a:t>Registers for </a:t>
            </a:r>
            <a:r>
              <a:rPr lang="en-US" altLang="zh-CN" sz="2400" dirty="0" smtClean="0">
                <a:ea typeface="宋体" charset="-122"/>
              </a:rPr>
              <a:t>outbound (OB):</a:t>
            </a:r>
            <a:endParaRPr lang="en-US" altLang="zh-CN" sz="2400" dirty="0">
              <a:ea typeface="宋体" charset="-122"/>
            </a:endParaRPr>
          </a:p>
          <a:p>
            <a:pPr lvl="1">
              <a:lnSpc>
                <a:spcPct val="90000"/>
              </a:lnSpc>
            </a:pPr>
            <a:r>
              <a:rPr lang="en-US" sz="2000" b="1" dirty="0"/>
              <a:t>OB_SIZE</a:t>
            </a:r>
            <a:r>
              <a:rPr lang="en-US" sz="2000" dirty="0"/>
              <a:t>: identify the size of 32 equally-sized translation regions to be 1MB/2MB/4MB/8MB</a:t>
            </a:r>
          </a:p>
          <a:p>
            <a:pPr lvl="1">
              <a:lnSpc>
                <a:spcPct val="90000"/>
              </a:lnSpc>
            </a:pPr>
            <a:r>
              <a:rPr lang="en-US" sz="2000" b="1" dirty="0" err="1" smtClean="0"/>
              <a:t>OB_OFFSET_INDEXn</a:t>
            </a:r>
            <a:r>
              <a:rPr lang="en-US" sz="2000" b="1" dirty="0" smtClean="0"/>
              <a:t> (n =0;31)</a:t>
            </a:r>
            <a:r>
              <a:rPr lang="en-US" sz="2000" dirty="0" smtClean="0"/>
              <a:t>: </a:t>
            </a:r>
            <a:r>
              <a:rPr lang="en-US" sz="2000" dirty="0"/>
              <a:t>represent bits[31:20] of the </a:t>
            </a:r>
            <a:r>
              <a:rPr lang="en-US" sz="2000" dirty="0" smtClean="0"/>
              <a:t>PCIe </a:t>
            </a:r>
            <a:r>
              <a:rPr lang="en-US" sz="2000" dirty="0"/>
              <a:t>address for 32-bit or 64-bit addressing; not all bits will be used (depend on OB_SIZE); bit[0] enables the outbound region</a:t>
            </a:r>
          </a:p>
          <a:p>
            <a:pPr lvl="1">
              <a:lnSpc>
                <a:spcPct val="90000"/>
              </a:lnSpc>
            </a:pPr>
            <a:r>
              <a:rPr lang="en-US" sz="2000" b="1" dirty="0" err="1" smtClean="0"/>
              <a:t>OB_OFFSETn_HI</a:t>
            </a:r>
            <a:r>
              <a:rPr lang="en-US" sz="2000" b="1" dirty="0" smtClean="0"/>
              <a:t> (n =0;31)</a:t>
            </a:r>
            <a:r>
              <a:rPr lang="en-US" sz="2000" dirty="0" smtClean="0"/>
              <a:t> : </a:t>
            </a:r>
            <a:r>
              <a:rPr lang="en-US" sz="2000" dirty="0"/>
              <a:t>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5.xml><?xml version="1.0" encoding="utf-8"?>
<p:tagLst xmlns:a="http://schemas.openxmlformats.org/drawingml/2006/main" xmlns:r="http://schemas.openxmlformats.org/officeDocument/2006/relationships" xmlns:p="http://schemas.openxmlformats.org/presentationml/2006/main">
  <p:tag name="ELAPSEDTIME" val="10.63"/>
  <p:tag name="ARTICULATE_SLIDE_PAUSE" val="0"/>
  <p:tag name="ARTICULATE_NAV_LEVEL" val="1"/>
  <p:tag name="ARTICULATE_PLAYLIST_ID" val="-1"/>
  <p:tag name="ARTICULATE_LOCK_SLIDE" val="0"/>
  <p:tag name="ARTICULATE_SLIDE_GUID" val="b460e9f8-0505-4ebf-9f1c-e3b30224b0f6"/>
  <p:tag name="ARTICULATE_SLIDE_NAV" val="7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9396</TotalTime>
  <Words>1955</Words>
  <Application>Microsoft Office PowerPoint</Application>
  <PresentationFormat>On-screen Show (4:3)</PresentationFormat>
  <Paragraphs>366</Paragraphs>
  <Slides>26</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77_KeyStoneOLT</vt:lpstr>
      <vt:lpstr>Visio</vt:lpstr>
      <vt:lpstr>Keystone PCIe Usage</vt:lpstr>
      <vt:lpstr>Agenda</vt:lpstr>
      <vt:lpstr>Agenda</vt:lpstr>
      <vt:lpstr>PCIe Topology Example </vt:lpstr>
      <vt:lpstr>KeyStone Architecture</vt:lpstr>
      <vt:lpstr>PCIe Features</vt:lpstr>
      <vt:lpstr>Agenda</vt:lpstr>
      <vt:lpstr>Address Translation </vt:lpstr>
      <vt:lpstr>Outbound Translation - 1</vt:lpstr>
      <vt:lpstr>Outbound Translation - 2</vt:lpstr>
      <vt:lpstr>Outbound Translation - 3</vt:lpstr>
      <vt:lpstr>Outbound Translation - 4</vt:lpstr>
      <vt:lpstr>Inbound Translation - 1</vt:lpstr>
      <vt:lpstr>Inbound Translation - 2</vt:lpstr>
      <vt:lpstr>Inbound Translation - 3</vt:lpstr>
      <vt:lpstr>Inbound Translation - 4</vt:lpstr>
      <vt:lpstr>Agenda</vt:lpstr>
      <vt:lpstr>PCIe Initialization </vt:lpstr>
      <vt:lpstr>PCIe Boot </vt:lpstr>
      <vt:lpstr>Agenda</vt:lpstr>
      <vt:lpstr>Demo</vt:lpstr>
      <vt:lpstr>Demo</vt:lpstr>
      <vt:lpstr>Demo</vt:lpstr>
      <vt:lpstr>Demo</vt:lpstr>
      <vt:lpstr>Demo</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Ran Katzur</cp:lastModifiedBy>
  <cp:revision>329</cp:revision>
  <dcterms:created xsi:type="dcterms:W3CDTF">2009-02-19T13:52:30Z</dcterms:created>
  <dcterms:modified xsi:type="dcterms:W3CDTF">2013-03-05T21:15:39Z</dcterms:modified>
</cp:coreProperties>
</file>