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tags/tag78.xml" ContentType="application/vnd.openxmlformats-officedocument.presentationml.tags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  <p:sldMasterId id="2147483739" r:id="rId2"/>
    <p:sldMasterId id="2147483752" r:id="rId3"/>
    <p:sldMasterId id="2147483772" r:id="rId4"/>
    <p:sldMasterId id="2147483788" r:id="rId5"/>
  </p:sldMasterIdLst>
  <p:notesMasterIdLst>
    <p:notesMasterId r:id="rId45"/>
  </p:notesMasterIdLst>
  <p:handoutMasterIdLst>
    <p:handoutMasterId r:id="rId46"/>
  </p:handoutMasterIdLst>
  <p:sldIdLst>
    <p:sldId id="2234" r:id="rId6"/>
    <p:sldId id="734" r:id="rId7"/>
    <p:sldId id="2423" r:id="rId8"/>
    <p:sldId id="2223" r:id="rId9"/>
    <p:sldId id="2317" r:id="rId10"/>
    <p:sldId id="2318" r:id="rId11"/>
    <p:sldId id="2319" r:id="rId12"/>
    <p:sldId id="2424" r:id="rId13"/>
    <p:sldId id="2320" r:id="rId14"/>
    <p:sldId id="2425" r:id="rId15"/>
    <p:sldId id="2362" r:id="rId16"/>
    <p:sldId id="2321" r:id="rId17"/>
    <p:sldId id="2308" r:id="rId18"/>
    <p:sldId id="2426" r:id="rId19"/>
    <p:sldId id="2361" r:id="rId20"/>
    <p:sldId id="2323" r:id="rId21"/>
    <p:sldId id="2324" r:id="rId22"/>
    <p:sldId id="2427" r:id="rId23"/>
    <p:sldId id="2379" r:id="rId24"/>
    <p:sldId id="2367" r:id="rId25"/>
    <p:sldId id="2371" r:id="rId26"/>
    <p:sldId id="2375" r:id="rId27"/>
    <p:sldId id="2376" r:id="rId28"/>
    <p:sldId id="2377" r:id="rId29"/>
    <p:sldId id="2378" r:id="rId30"/>
    <p:sldId id="2428" r:id="rId31"/>
    <p:sldId id="2238" r:id="rId32"/>
    <p:sldId id="2380" r:id="rId33"/>
    <p:sldId id="2429" r:id="rId34"/>
    <p:sldId id="2382" r:id="rId35"/>
    <p:sldId id="2381" r:id="rId36"/>
    <p:sldId id="2430" r:id="rId37"/>
    <p:sldId id="2410" r:id="rId38"/>
    <p:sldId id="2420" r:id="rId39"/>
    <p:sldId id="2422" r:id="rId40"/>
    <p:sldId id="2431" r:id="rId41"/>
    <p:sldId id="2256" r:id="rId42"/>
    <p:sldId id="2290" r:id="rId43"/>
    <p:sldId id="1094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0C0C0"/>
    <a:srgbClr val="FF99CC"/>
    <a:srgbClr val="FFFF66"/>
    <a:srgbClr val="CCFF66"/>
    <a:srgbClr val="808080"/>
    <a:srgbClr val="969696"/>
    <a:srgbClr val="B2B2B2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89863" autoAdjust="0"/>
  </p:normalViewPr>
  <p:slideViewPr>
    <p:cSldViewPr>
      <p:cViewPr>
        <p:scale>
          <a:sx n="90" d="100"/>
          <a:sy n="90" d="100"/>
        </p:scale>
        <p:origin x="-2244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7A63E9D-5D81-4488-A847-69FE9FA5E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ECDD63F-2AFC-428B-BB59-1F672FC4E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7F53-233E-4945-9440-56A4D37FD7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3030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3030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1B3F75-8152-4CD3-A815-F0FCC1FD3A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C3A32E-F7A1-45FB-9A36-FA94B9915E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2BDF-073A-4939-9E2E-5394649D2C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FC7C38-0DFC-4572-85D3-41B010A353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928E7-7EA3-4B32-9820-FD062BB7A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59D990-A6FC-43CA-98B5-C01585D374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E62B4-CF23-4F9F-B87B-8BEEEF5B8B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5B143B-A5C5-4453-AA98-EAC81F8EF4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93730-76B6-4EC4-8A85-841B7C6893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BDA514-3845-4D4C-BA79-EC4E6BEC92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17463"/>
            <a:ext cx="1781175" cy="564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9438" y="17463"/>
            <a:ext cx="5191125" cy="564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269CB-FE6B-470A-BB58-F2A748A162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72C925D3-4A6F-45DA-9682-96F7BA09F7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921F9D37-EBD3-4EC5-A830-079C4951A8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46038" rIns="460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spd="med">
    <p:fade/>
  </p:transition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552450" indent="-5524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71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800" b="1">
          <a:solidFill>
            <a:schemeClr val="tx1"/>
          </a:solidFill>
          <a:latin typeface="+mn-lt"/>
        </a:defRPr>
      </a:lvl2pPr>
      <a:lvl3pPr marL="137160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400" b="1">
          <a:solidFill>
            <a:schemeClr val="tx1"/>
          </a:solidFill>
          <a:latin typeface="+mn-lt"/>
        </a:defRPr>
      </a:lvl3pPr>
      <a:lvl4pPr marL="177165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4pPr>
      <a:lvl5pPr marL="21907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5pPr>
      <a:lvl6pPr marL="26479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6pPr>
      <a:lvl7pPr marL="31051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7pPr>
      <a:lvl8pPr marL="35623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8pPr>
      <a:lvl9pPr marL="4019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1025" y="1493838"/>
            <a:ext cx="7123113" cy="417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Priority 1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49438" y="17463"/>
            <a:ext cx="71247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Business Priorities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5802313"/>
            <a:ext cx="2190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CFEEDF4F-D247-4912-8C69-B2D95A771519}" type="slidenum">
              <a:rPr lang="en-US" smtClean="0">
                <a:solidFill>
                  <a:srgbClr val="000000"/>
                </a:solidFill>
                <a:latin typeface="Arial Narrow" pitchFamily="34" charset="0"/>
              </a:rPr>
              <a:pPr/>
              <a:t>‹#›</a:t>
            </a:fld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34885" name="Line 5"/>
          <p:cNvSpPr>
            <a:spLocks noChangeShapeType="1"/>
          </p:cNvSpPr>
          <p:nvPr/>
        </p:nvSpPr>
        <p:spPr bwMode="auto">
          <a:xfrm>
            <a:off x="1944688" y="747713"/>
            <a:ext cx="7010400" cy="0"/>
          </a:xfrm>
          <a:prstGeom prst="line">
            <a:avLst/>
          </a:prstGeom>
          <a:noFill/>
          <a:ln w="12700">
            <a:solidFill>
              <a:srgbClr val="FF0D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634886" name="Picture 6" descr="Powerpoin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8588" y="92075"/>
            <a:ext cx="1309687" cy="1049338"/>
          </a:xfrm>
          <a:prstGeom prst="rect">
            <a:avLst/>
          </a:prstGeom>
          <a:noFill/>
        </p:spPr>
      </p:pic>
      <p:pic>
        <p:nvPicPr>
          <p:cNvPr id="634887" name="Picture 7" descr="ba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343650"/>
            <a:ext cx="9220200" cy="520700"/>
          </a:xfrm>
          <a:prstGeom prst="rect">
            <a:avLst/>
          </a:prstGeom>
          <a:noFill/>
        </p:spPr>
      </p:pic>
      <p:pic>
        <p:nvPicPr>
          <p:cNvPr id="634888" name="Picture 8" descr="ba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0" y="6094413"/>
            <a:ext cx="225742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900" b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900" b="0" smtClean="0">
                <a:solidFill>
                  <a:srgbClr val="0000CC"/>
                </a:solidFill>
                <a:sym typeface="Wingdings" pitchFamily="2" charset="2"/>
              </a:rPr>
              <a:t> </a:t>
            </a:r>
            <a:r>
              <a:rPr lang="en-US" sz="900" b="0" smtClean="0">
                <a:solidFill>
                  <a:srgbClr val="0000CC"/>
                </a:solidFill>
              </a:rPr>
              <a:t>  </a:t>
            </a:r>
            <a:r>
              <a:rPr lang="en-US" sz="900" b="0" smtClean="0">
                <a:solidFill>
                  <a:srgbClr val="000000"/>
                </a:solidFill>
              </a:rPr>
              <a:t>TI Information – Selective Disclosure</a:t>
            </a:r>
          </a:p>
        </p:txBody>
      </p:sp>
      <p:pic>
        <p:nvPicPr>
          <p:cNvPr id="634890" name="Picture 10" descr="ban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22.xml"/><Relationship Id="rId21" Type="http://schemas.openxmlformats.org/officeDocument/2006/relationships/slide" Target="slide32.xml"/><Relationship Id="rId7" Type="http://schemas.openxmlformats.org/officeDocument/2006/relationships/tags" Target="../tags/tag2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2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15" Type="http://schemas.openxmlformats.org/officeDocument/2006/relationships/slide" Target="slide8.xml"/><Relationship Id="rId10" Type="http://schemas.openxmlformats.org/officeDocument/2006/relationships/tags" Target="../tags/tag29.xml"/><Relationship Id="rId19" Type="http://schemas.openxmlformats.org/officeDocument/2006/relationships/slide" Target="slide26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32.xml"/><Relationship Id="rId21" Type="http://schemas.openxmlformats.org/officeDocument/2006/relationships/slide" Target="slide32.xml"/><Relationship Id="rId7" Type="http://schemas.openxmlformats.org/officeDocument/2006/relationships/tags" Target="../tags/tag3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3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15" Type="http://schemas.openxmlformats.org/officeDocument/2006/relationships/slide" Target="slide8.xml"/><Relationship Id="rId10" Type="http://schemas.openxmlformats.org/officeDocument/2006/relationships/tags" Target="../tags/tag39.xml"/><Relationship Id="rId19" Type="http://schemas.openxmlformats.org/officeDocument/2006/relationships/slide" Target="slide26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42.xml"/><Relationship Id="rId21" Type="http://schemas.openxmlformats.org/officeDocument/2006/relationships/slide" Target="slide32.xml"/><Relationship Id="rId7" Type="http://schemas.openxmlformats.org/officeDocument/2006/relationships/tags" Target="../tags/tag4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4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15" Type="http://schemas.openxmlformats.org/officeDocument/2006/relationships/slide" Target="slide8.xml"/><Relationship Id="rId10" Type="http://schemas.openxmlformats.org/officeDocument/2006/relationships/tags" Target="../tags/tag49.xml"/><Relationship Id="rId19" Type="http://schemas.openxmlformats.org/officeDocument/2006/relationships/slide" Target="slide26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52.xml"/><Relationship Id="rId21" Type="http://schemas.openxmlformats.org/officeDocument/2006/relationships/slide" Target="slide32.xml"/><Relationship Id="rId7" Type="http://schemas.openxmlformats.org/officeDocument/2006/relationships/tags" Target="../tags/tag5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5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4.xml"/><Relationship Id="rId15" Type="http://schemas.openxmlformats.org/officeDocument/2006/relationships/slide" Target="slide8.xml"/><Relationship Id="rId10" Type="http://schemas.openxmlformats.org/officeDocument/2006/relationships/tags" Target="../tags/tag59.xml"/><Relationship Id="rId19" Type="http://schemas.openxmlformats.org/officeDocument/2006/relationships/slide" Target="slide26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" Target="slide8.xml"/><Relationship Id="rId5" Type="http://schemas.openxmlformats.org/officeDocument/2006/relationships/tags" Target="../tags/tag64.xml"/><Relationship Id="rId10" Type="http://schemas.openxmlformats.org/officeDocument/2006/relationships/slide" Target="slide3.xml"/><Relationship Id="rId4" Type="http://schemas.openxmlformats.org/officeDocument/2006/relationships/tags" Target="../tags/tag63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" Target="slide8.xml"/><Relationship Id="rId5" Type="http://schemas.openxmlformats.org/officeDocument/2006/relationships/tags" Target="../tags/tag8.xml"/><Relationship Id="rId10" Type="http://schemas.openxmlformats.org/officeDocument/2006/relationships/slide" Target="slide3.xml"/><Relationship Id="rId4" Type="http://schemas.openxmlformats.org/officeDocument/2006/relationships/tags" Target="../tags/tag7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" Target="slide8.xml"/><Relationship Id="rId5" Type="http://schemas.openxmlformats.org/officeDocument/2006/relationships/tags" Target="../tags/tag70.xml"/><Relationship Id="rId10" Type="http://schemas.openxmlformats.org/officeDocument/2006/relationships/slide" Target="slide3.xml"/><Relationship Id="rId4" Type="http://schemas.openxmlformats.org/officeDocument/2006/relationships/tags" Target="../tags/tag69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" Target="slide8.xml"/><Relationship Id="rId5" Type="http://schemas.openxmlformats.org/officeDocument/2006/relationships/tags" Target="../tags/tag76.xml"/><Relationship Id="rId10" Type="http://schemas.openxmlformats.org/officeDocument/2006/relationships/slide" Target="slide3.xml"/><Relationship Id="rId4" Type="http://schemas.openxmlformats.org/officeDocument/2006/relationships/tags" Target="../tags/tag75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1.xml"/><Relationship Id="rId7" Type="http://schemas.openxmlformats.org/officeDocument/2006/relationships/image" Target="../media/image1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12.xml"/><Relationship Id="rId21" Type="http://schemas.openxmlformats.org/officeDocument/2006/relationships/slide" Target="slide32.xml"/><Relationship Id="rId7" Type="http://schemas.openxmlformats.org/officeDocument/2006/relationships/tags" Target="../tags/tag1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1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15" Type="http://schemas.openxmlformats.org/officeDocument/2006/relationships/slide" Target="slide8.xml"/><Relationship Id="rId10" Type="http://schemas.openxmlformats.org/officeDocument/2006/relationships/tags" Target="../tags/tag19.xml"/><Relationship Id="rId19" Type="http://schemas.openxmlformats.org/officeDocument/2006/relationships/slide" Target="slide26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dirty="0" smtClean="0"/>
              <a:t>Intro to:   </a:t>
            </a:r>
            <a:br>
              <a:rPr lang="en-US" sz="5400" dirty="0" smtClean="0"/>
            </a:br>
            <a:r>
              <a:rPr lang="en-US" sz="5400" dirty="0" smtClean="0"/>
              <a:t>Inter-Processor Communications (IPC)</a:t>
            </a:r>
            <a:endParaRPr lang="en-US" sz="5400" dirty="0"/>
          </a:p>
        </p:txBody>
      </p:sp>
      <p:sp>
        <p:nvSpPr>
          <p:cNvPr id="223236" name="copyright"/>
          <p:cNvSpPr>
            <a:spLocks noChangeArrowheads="1"/>
          </p:cNvSpPr>
          <p:nvPr/>
        </p:nvSpPr>
        <p:spPr bwMode="auto">
          <a:xfrm>
            <a:off x="0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eaLnBrk="0" hangingPunct="0"/>
            <a:r>
              <a:rPr lang="en-US" sz="1200" b="0" dirty="0" smtClean="0">
                <a:solidFill>
                  <a:srgbClr val="0066FF"/>
                </a:solidFill>
              </a:rPr>
              <a:t>Copyright © 2012 Texas Instruments. All rights reserved.</a:t>
            </a:r>
            <a:r>
              <a:rPr lang="en-US" sz="1200" b="0" dirty="0" smtClean="0">
                <a:solidFill>
                  <a:srgbClr val="000000"/>
                </a:solidFill>
              </a:rPr>
              <a:t> </a:t>
            </a:r>
            <a:endParaRPr lang="en-US" sz="1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3261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0" y="4114800"/>
            <a:ext cx="9144000" cy="1068387"/>
          </a:xfrm>
          <a:noFill/>
          <a:ln/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Chapter </a:t>
            </a:r>
            <a:r>
              <a:rPr lang="en-US" dirty="0" smtClean="0">
                <a:latin typeface="Arial Narrow" pitchFamily="34" charset="0"/>
              </a:rPr>
              <a:t>x</a:t>
            </a:r>
            <a:endParaRPr lang="en-US" dirty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C66x </a:t>
            </a:r>
            <a:r>
              <a:rPr lang="en-US" dirty="0">
                <a:latin typeface="Arial Narrow" pitchFamily="34" charset="0"/>
              </a:rPr>
              <a:t>Embedded Design </a:t>
            </a:r>
            <a:r>
              <a:rPr lang="en-US" dirty="0" smtClean="0">
                <a:latin typeface="Arial Narrow" pitchFamily="34" charset="0"/>
              </a:rPr>
              <a:t>Workshop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6" name="Picture 2" descr="C:\Documents and Settings\a0159877\Desktop\20110224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672138"/>
            <a:ext cx="1371600" cy="1109662"/>
          </a:xfrm>
          <a:prstGeom prst="rect">
            <a:avLst/>
          </a:prstGeom>
          <a:noFill/>
        </p:spPr>
      </p:pic>
      <p:sp>
        <p:nvSpPr>
          <p:cNvPr id="8" name="Slide number"/>
          <p:cNvSpPr txBox="1"/>
          <p:nvPr/>
        </p:nvSpPr>
        <p:spPr>
          <a:xfrm>
            <a:off x="8636000" y="6642100"/>
            <a:ext cx="63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latin typeface="Arial"/>
              </a:rPr>
              <a:t>1</a:t>
            </a:r>
            <a:endParaRPr lang="en-US" sz="1000" b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5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168903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6835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8974573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is the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SIMPLEST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form of IPC communication.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Use: Send simple 32-bit payload to another CPU.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Sender: Transmit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(INT) to destination CPU.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Receiver: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payload/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and run associated callback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  <a:endParaRPr lang="en-US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6400800" y="6400800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905000" y="1905000"/>
            <a:ext cx="4419600" cy="167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Example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61583"/>
            <a:ext cx="9166292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APIs interact with IPC Notify module.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Configuration is done via the IPC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module.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manager handles multiple interrupt events via single INT line.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057400" y="2057400"/>
            <a:ext cx="4038600" cy="1371600"/>
            <a:chOff x="2057400" y="2057400"/>
            <a:chExt cx="4038600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343400" y="2057400"/>
              <a:ext cx="1752600" cy="4572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Notify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343400" y="29718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MultiProc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5219700" y="2514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Folded Corner 25"/>
            <p:cNvSpPr/>
            <p:nvPr/>
          </p:nvSpPr>
          <p:spPr bwMode="auto">
            <a:xfrm>
              <a:off x="2057400" y="2057400"/>
              <a:ext cx="1447800" cy="8382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rPr>
                <a:t>User APIs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3505200" y="2284231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86235" y="2557132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chemeClr val="dk1"/>
                  </a:solidFill>
                  <a:effectLst/>
                </a:rPr>
                <a:t>Uses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46482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RECEIVER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noProof="1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Notify_registerEvent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srcId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cbFxn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cbArg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37338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SENDER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Notify_sendEvent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dstId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payload,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waitClear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562600"/>
            <a:ext cx="8517781" cy="7571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When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gets this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the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SENDER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called and passes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srcId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cbArg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accent1">
              <a:lumMod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</a:t>
            </a:r>
            <a:r>
              <a:rPr lang="en-US" sz="2000" b="0" dirty="0" err="1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========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err="1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(UInt16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UInt16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lineId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, UInt32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eventId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UArg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UInt32 payload)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recvProcId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seq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payload;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Semaphore_post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(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semHandle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5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4000" y="2577351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9032857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Uses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to share data between CPUs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Use: Send more complex data elements to another CPU.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Linked lists can be configured statically or dynamically.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typically used by itself – but as a building block for </a:t>
            </a:r>
            <a:r>
              <a:rPr lang="en-US" b="0" dirty="0" err="1" smtClean="0">
                <a:solidFill>
                  <a:schemeClr val="tx2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5195790" y="6400800"/>
            <a:ext cx="33578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rgbClr val="0066FF"/>
                </a:solidFill>
                <a:latin typeface="Arial Narrow"/>
              </a:rPr>
              <a:t>Let’s look at the static version first…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8483"/>
            <a:ext cx="8931163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CPUs; Linked 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  <a:r>
              <a:rPr lang="en-US" b="0" dirty="0" smtClean="0"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handles address translation and cache coherency.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protects read/write accesses.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is typically used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(covered later…), not by itself.</a:t>
            </a:r>
          </a:p>
        </p:txBody>
      </p:sp>
      <p:sp>
        <p:nvSpPr>
          <p:cNvPr id="28" name="Leading Question"/>
          <p:cNvSpPr txBox="1"/>
          <p:nvPr/>
        </p:nvSpPr>
        <p:spPr>
          <a:xfrm>
            <a:off x="5867400" y="6535579"/>
            <a:ext cx="256929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Now, the dynamic version...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72068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err="1" smtClean="0">
                <a:solidFill>
                  <a:srgbClr val="000000"/>
                </a:solidFill>
                <a:latin typeface="Calibri" pitchFamily="34" charset="0"/>
              </a:rPr>
              <a:t>Cfg</a:t>
            </a:r>
            <a:endParaRPr lang="en-US" sz="18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762000"/>
            <a:ext cx="9139361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CPUs. Linked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 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previous, except linked lists are allocated from Heap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Again, typically not used alone – but as a building block for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" name="Leading Question"/>
          <p:cNvSpPr txBox="1"/>
          <p:nvPr/>
        </p:nvSpPr>
        <p:spPr>
          <a:xfrm>
            <a:off x="5204635" y="6535579"/>
            <a:ext cx="32252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And last...let's look at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HeapMemMP</a:t>
                </a: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  <a:endParaRPr lang="en-US" sz="1800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4000" y="2985798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6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57339"/>
            <a:ext cx="9150838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 “transport” is shared memory, but other transports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(Multicore Navigator, SRIO) can be configured.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Supports SINGLE reader, multiple WRITER (READER owns mailbox).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400800" y="6567478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56167" y="2819400"/>
            <a:ext cx="6858000" cy="3657600"/>
            <a:chOff x="1066800" y="2667000"/>
            <a:chExt cx="6858000" cy="3657600"/>
          </a:xfrm>
        </p:grpSpPr>
        <p:sp>
          <p:nvSpPr>
            <p:cNvPr id="24" name="Cube 23"/>
            <p:cNvSpPr/>
            <p:nvPr/>
          </p:nvSpPr>
          <p:spPr bwMode="auto">
            <a:xfrm>
              <a:off x="1066800" y="2667000"/>
              <a:ext cx="4267200" cy="36576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lang="en-US" sz="1200" b="0" dirty="0" smtClean="0">
                    <a:solidFill>
                      <a:schemeClr val="dk1"/>
                    </a:solidFill>
                    <a:latin typeface="Calibri" pitchFamily="34" charset="0"/>
                  </a:rPr>
                  <a:t>Navigator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31" name="Cube 30"/>
            <p:cNvSpPr/>
            <p:nvPr/>
          </p:nvSpPr>
          <p:spPr bwMode="auto">
            <a:xfrm>
              <a:off x="5791200" y="2667000"/>
              <a:ext cx="2133600" cy="36576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4" name="Shape 33"/>
            <p:cNvCxnSpPr>
              <a:stCxn id="57" idx="1"/>
              <a:endCxn id="52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hape 34"/>
            <p:cNvCxnSpPr>
              <a:stCxn id="52" idx="3"/>
              <a:endCxn id="49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hape 35"/>
            <p:cNvCxnSpPr>
              <a:stCxn id="57" idx="1"/>
              <a:endCxn id="26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36"/>
            <p:cNvCxnSpPr>
              <a:stCxn id="26" idx="3"/>
              <a:endCxn id="32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66"/>
                </a:solidFill>
              </a:rPr>
              <a:t>Objectives</a:t>
            </a:r>
          </a:p>
        </p:txBody>
      </p:sp>
      <p:pic>
        <p:nvPicPr>
          <p:cNvPr id="3076" name="Picture 4" descr="dglxasset[3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762000"/>
            <a:ext cx="84582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55738" y="1611313"/>
            <a:ext cx="6309741" cy="36686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basic concepts </a:t>
            </a:r>
            <a:r>
              <a:rPr lang="en-US" sz="2800" dirty="0" smtClean="0">
                <a:latin typeface="Arial Narrow" pitchFamily="34" charset="0"/>
              </a:rPr>
              <a:t>of IPC.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Compare and contrast different </a:t>
            </a:r>
            <a:r>
              <a:rPr lang="en-US" sz="2800" u="sng" dirty="0" smtClean="0">
                <a:latin typeface="Arial Narrow" pitchFamily="34" charset="0"/>
              </a:rPr>
              <a:t>services</a:t>
            </a:r>
            <a:r>
              <a:rPr lang="en-US" sz="2800" dirty="0" smtClean="0">
                <a:latin typeface="Arial Narrow" pitchFamily="34" charset="0"/>
              </a:rPr>
              <a:t/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provided within the IPC framework.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Analyze </a:t>
            </a:r>
            <a:r>
              <a:rPr lang="en-US" sz="2800" dirty="0">
                <a:latin typeface="Arial Narrow" pitchFamily="34" charset="0"/>
              </a:rPr>
              <a:t>several </a:t>
            </a:r>
            <a:r>
              <a:rPr lang="en-US" sz="2800" i="1" u="sng" dirty="0" smtClean="0">
                <a:latin typeface="Arial Narrow" pitchFamily="34" charset="0"/>
              </a:rPr>
              <a:t>support utilities.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setup configuration </a:t>
            </a:r>
            <a:r>
              <a:rPr lang="en-US" sz="2800" dirty="0" smtClean="0">
                <a:latin typeface="Arial Narrow" pitchFamily="34" charset="0"/>
              </a:rPr>
              <a:t>required</a:t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to use the IPC framework.</a:t>
            </a: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Examine a few </a:t>
            </a:r>
            <a:r>
              <a:rPr lang="en-US" sz="2800" u="sng" dirty="0" smtClean="0">
                <a:latin typeface="Arial Narrow" pitchFamily="34" charset="0"/>
              </a:rPr>
              <a:t>IPC examples.</a:t>
            </a:r>
            <a:endParaRPr lang="en-US" sz="2800" u="sng" dirty="0">
              <a:latin typeface="Arial Narrow" pitchFamily="34" charset="0"/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(1/4)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8695"/>
            <a:ext cx="8661667" cy="11326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(when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semaphore specified), since no messages are in the queue yet.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08532" y="6324600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  <p:sp>
        <p:nvSpPr>
          <p:cNvPr id="1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(2/4)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5050496"/>
            <a:ext cx="8573437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effectLst/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it, as desired.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4876800" y="6477000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(3/4)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16037" y="4813417"/>
            <a:ext cx="851451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in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read/evaluate the received message.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, if desired.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(4/4)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4301" y="4805297"/>
            <a:ext cx="8742393" cy="15819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message object manages queuing of messages passed.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An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ALLOCATOR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mechanism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gets the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buffers (std is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HeapMemMP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TRANSPORT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mechanism can be specified during init 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shared memory, can also use Multi-core Navigator or 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Leading Question"/>
          <p:cNvSpPr txBox="1"/>
          <p:nvPr/>
        </p:nvSpPr>
        <p:spPr>
          <a:xfrm>
            <a:off x="4953000" y="6528468"/>
            <a:ext cx="3563475" cy="221599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Which IPC modules does </a:t>
            </a:r>
            <a:r>
              <a:rPr lang="en-US" sz="18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 use?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Configuration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542" y="838200"/>
            <a:ext cx="8388258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 in IPC.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SharedRegion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modules.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38468" y="229840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HeapMemMP</a:t>
              </a: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err="1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  <a:endParaRPr lang="en-US" sz="1800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5" name="Leading Question"/>
          <p:cNvSpPr txBox="1"/>
          <p:nvPr/>
        </p:nvSpPr>
        <p:spPr>
          <a:xfrm>
            <a:off x="5410200" y="6455734"/>
            <a:ext cx="3105016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Some final notes on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sp>
        <p:nvSpPr>
          <p:cNvPr id="3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Miscellaneous Notes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950" y="697635"/>
            <a:ext cx="7943137" cy="3188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independent; If one core is running LINUX and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using SYS/Link, the API calls do not change.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dynamically.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Works with all threading modules (HWI, SWI, Task)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Can synchronize via semaphores, SWIs, events, wait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Tasks receives message.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three priority levels (normal, high, urgent).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3323"/>
            <a:ext cx="5172075" cy="243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5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4000" y="3394247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(1/2)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934200" y="6400800"/>
            <a:ext cx="1388201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More utilities…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IPC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087113"/>
            <a:ext cx="5952527" cy="12311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Initializes IPC subsystems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applications that use IPC must call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IPC_start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()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setupNotify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 and </a:t>
            </a: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setupMessageQ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 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specify whether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set up these IPC modules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707165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MultiProc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733800"/>
            <a:ext cx="578927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Lightweight module that simply stores processor IDs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876800"/>
            <a:ext cx="19812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SharedRegion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903435"/>
            <a:ext cx="6129435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shared memory using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allocator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Handles address translation for shared memory regions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(2/2)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ListMP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2467" y="2010490"/>
            <a:ext cx="6270371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Provides linked list in shared memory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multi-processor gate (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GateMP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) to prevent collisions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on lists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05200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GateMP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550504"/>
            <a:ext cx="6006196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Multi-processor gate that provides local (against other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threads on local core) and remote context protection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97765"/>
            <a:ext cx="20574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724400"/>
            <a:ext cx="5674887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Traditional heap; Supports variable-sized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alloc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/free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allocations are aligned on cache line boundaries</a:t>
            </a:r>
          </a:p>
        </p:txBody>
      </p:sp>
      <p:sp>
        <p:nvSpPr>
          <p:cNvPr id="1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3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21762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3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8962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Tools/Setup Required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28697"/>
            <a:ext cx="8856592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a package (library) that is installed with the MCSDK.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also requires SYS/BIOS (threading) and XDC tools (packaging) – 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installed with the MCSDK (supported by SYS/BIOS ROV and RTA).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will run 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latest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TI multi-core devices (C667x, C665x),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as well as C647x and ARM+DSP devices.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19400"/>
            <a:ext cx="2695833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 bwMode="auto">
          <a:xfrm rot="10800000">
            <a:off x="4277829" y="303559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260" y="3459540"/>
            <a:ext cx="323454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Users can either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install these packages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separately or via the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MCSDK install.</a:t>
            </a: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277829" y="3505200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495800" y="620586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Leading Question"/>
          <p:cNvSpPr txBox="1"/>
          <p:nvPr/>
        </p:nvSpPr>
        <p:spPr>
          <a:xfrm>
            <a:off x="5105400" y="5849779"/>
            <a:ext cx="38552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IPC examples exist in the MCSDK?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Examples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85800"/>
            <a:ext cx="8800038" cy="13973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examples are installed along with the MCSDK in the PDK folder.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Simply import these projects into CCS and analyze them.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Some users start with this example code and modify as necessary.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111" y="2438400"/>
            <a:ext cx="7428089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 bwMode="auto">
          <a:xfrm>
            <a:off x="163033" y="3494567"/>
            <a:ext cx="3265967" cy="1600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QMSS – Multicore Navigator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 (Queue Manager Subsystem)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SHM – Shared Memory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– SRIO (loopback)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SRIO – Chip to Chip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53565" y="2491565"/>
            <a:ext cx="1699435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6799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 Intro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33400"/>
            <a:ext cx="4286430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 IPC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TRANSPORT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 is a 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456067"/>
            <a:ext cx="2362200" cy="659165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8092" y="2427027"/>
            <a:ext cx="5911362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the default transport.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on-chip shared memory resources and interrupt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lines to signal the availability of data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31835"/>
            <a:ext cx="23622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Multicore Navigator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16301"/>
            <a:ext cx="2362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499" y="1003469"/>
            <a:ext cx="815716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“combination of physical H/W and </a:t>
            </a:r>
            <a:r>
              <a:rPr lang="en-US" b="0" i="1" dirty="0" smtClean="0">
                <a:solidFill>
                  <a:schemeClr val="dk1"/>
                </a:solidFill>
                <a:latin typeface="Calibri" pitchFamily="34" charset="0"/>
              </a:rPr>
              <a:t>driver code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allows two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threads to communicate on the same device or across devices.”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873101"/>
            <a:ext cx="6253058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IPC supports three different transports: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8092" y="3505200"/>
            <a:ext cx="6125908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Available on C667x and C665x processors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queues and descriptors plus built-in signaling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transmit/receive “packets” or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msgs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between 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8092" y="4616301"/>
            <a:ext cx="5411290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Hardware serial peripheral that connects two or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more DEVICES together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86400"/>
            <a:ext cx="8933921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For </a:t>
            </a:r>
            <a:r>
              <a:rPr lang="en-US" sz="2800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, only the configuration (init) code changes.</a:t>
            </a:r>
            <a:b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All other code (e.g. put/get) remains unchanged.</a:t>
            </a:r>
          </a:p>
        </p:txBody>
      </p:sp>
      <p:sp>
        <p:nvSpPr>
          <p:cNvPr id="19" name="Leading Question"/>
          <p:cNvSpPr txBox="1"/>
          <p:nvPr/>
        </p:nvSpPr>
        <p:spPr>
          <a:xfrm>
            <a:off x="4114800" y="6455734"/>
            <a:ext cx="459100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look briefly at the Multicore Navigator first...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>
            <a:normAutofit/>
          </a:bodyPr>
          <a:lstStyle/>
          <a:p>
            <a:r>
              <a:rPr lang="en-US" sz="3200" dirty="0" smtClean="0"/>
              <a:t>IPC Transports – </a:t>
            </a:r>
            <a:r>
              <a:rPr lang="en-US" sz="3200" dirty="0" err="1" smtClean="0"/>
              <a:t>Multicore</a:t>
            </a:r>
            <a:r>
              <a:rPr lang="en-US" sz="3200" dirty="0" smtClean="0"/>
              <a:t> Navigator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165"/>
            <a:ext cx="9140579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an innovative packet-based infrastructure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facilitates data movement and multicore control.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Provides a highly efficient inter-core communication mechanism.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H/W queues and packet DMA are the basic building blocks for IPC.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required init/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cfg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code.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85800" y="2590800"/>
            <a:ext cx="7924800" cy="4114800"/>
            <a:chOff x="685800" y="2590800"/>
            <a:chExt cx="7924800" cy="41148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5661835"/>
              <a:ext cx="2224087" cy="10109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1" name="Group 60"/>
            <p:cNvGrpSpPr/>
            <p:nvPr/>
          </p:nvGrpSpPr>
          <p:grpSpPr>
            <a:xfrm>
              <a:off x="685800" y="2590800"/>
              <a:ext cx="3200400" cy="4114800"/>
              <a:chOff x="685800" y="2590800"/>
              <a:chExt cx="3200400" cy="411480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685800" y="2590800"/>
                <a:ext cx="3200400" cy="411480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TX Core</a:t>
                </a:r>
              </a:p>
            </p:txBody>
          </p:sp>
          <p:cxnSp>
            <p:nvCxnSpPr>
              <p:cNvPr id="36" name="Straight Arrow Connector 35"/>
              <p:cNvCxnSpPr>
                <a:stCxn id="23" idx="2"/>
                <a:endCxn id="31" idx="0"/>
              </p:cNvCxnSpPr>
              <p:nvPr/>
            </p:nvCxnSpPr>
            <p:spPr bwMode="auto">
              <a:xfrm>
                <a:off x="2241045" y="3384785"/>
                <a:ext cx="26408" cy="247517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914400" y="3046231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msg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MessageQ_alloc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26534" y="3505200"/>
                <a:ext cx="1665841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MessageQ_put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6934" y="3962400"/>
                <a:ext cx="2900153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TransportShmNotify_put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23103" y="4419600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NotifyQmss_sendEvent</a:t>
                </a:r>
                <a:endParaRPr lang="en-US" sz="1600" dirty="0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09829" y="4876800"/>
                <a:ext cx="1525610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Get a descriptor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95917" y="5334000"/>
                <a:ext cx="2553584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Attach 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ptr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/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msg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 to descriptor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3134" y="5859959"/>
                <a:ext cx="2748638" cy="76944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NotifyQmss_sendEvent</a:t>
                </a:r>
                <a:endParaRPr lang="en-US" sz="16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(put descriptor directly in the </a:t>
                </a:r>
                <a:b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</a:br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remote core’s </a:t>
                </a:r>
                <a:r>
                  <a:rPr lang="en-US" sz="14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RxQueue</a:t>
                </a:r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)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562600" y="2590800"/>
              <a:ext cx="3048000" cy="2895600"/>
              <a:chOff x="5562600" y="2590800"/>
              <a:chExt cx="3048000" cy="28956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5562600" y="2590800"/>
                <a:ext cx="3048000" cy="289560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RX Core</a:t>
                </a:r>
              </a:p>
            </p:txBody>
          </p:sp>
          <p:cxnSp>
            <p:nvCxnSpPr>
              <p:cNvPr id="46" name="Straight Arrow Connector 45"/>
              <p:cNvCxnSpPr>
                <a:stCxn id="41" idx="0"/>
              </p:cNvCxnSpPr>
              <p:nvPr/>
            </p:nvCxnSpPr>
            <p:spPr bwMode="auto">
              <a:xfrm flipH="1" flipV="1">
                <a:off x="7086600" y="3531773"/>
                <a:ext cx="9979" cy="13716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6258959" y="3836573"/>
                <a:ext cx="1665841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MessageQ_get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949365" y="4369973"/>
                <a:ext cx="2313903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Qmss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-received descriptor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69934" y="4903373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NotifyDriverQmss_isr</a:t>
                </a:r>
                <a:endParaRPr lang="en-US" sz="1600" dirty="0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49838" y="3107507"/>
                <a:ext cx="2487861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“got the pointer to </a:t>
                </a:r>
                <a:r>
                  <a:rPr lang="en-US" sz="18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Msg</a:t>
                </a:r>
                <a:r>
                  <a:rPr lang="en-US" sz="18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”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 bwMode="auto">
            <a:xfrm>
              <a:off x="3657600" y="62484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hape 49"/>
            <p:cNvCxnSpPr>
              <a:stCxn id="2" idx="3"/>
              <a:endCxn id="41" idx="2"/>
            </p:cNvCxnSpPr>
            <p:nvPr/>
          </p:nvCxnSpPr>
          <p:spPr bwMode="auto">
            <a:xfrm flipV="1">
              <a:off x="6719887" y="5241927"/>
              <a:ext cx="376692" cy="925383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–SRIO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1"/>
            <a:ext cx="8886664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transport enables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to send data between tasks,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cores and devices via the SRIO IP block.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over this transport.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362200"/>
            <a:ext cx="37338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 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15618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817631"/>
            <a:ext cx="265329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MessageQ_alloc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666" y="3429000"/>
            <a:ext cx="3393878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0386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732" y="4648200"/>
            <a:ext cx="351731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pkt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dstAddr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362200"/>
            <a:ext cx="40386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 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3238" y="3188732"/>
            <a:ext cx="6396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395246"/>
            <a:ext cx="3733799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queueHndl,rxMsg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004846"/>
            <a:ext cx="3764172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46482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4208" y="2819400"/>
            <a:ext cx="22780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“got </a:t>
            </a:r>
            <a:r>
              <a:rPr lang="en-US" sz="18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07037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556260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498675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3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" y="31835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 err="1">
                <a:solidFill>
                  <a:srgbClr val="FF0000"/>
                </a:solidFill>
                <a:latin typeface="TILogo" pitchFamily="2" charset="0"/>
              </a:rPr>
              <a:t>ti</a:t>
            </a:r>
            <a:endParaRPr lang="en-US" sz="17200" b="0" dirty="0">
              <a:solidFill>
                <a:srgbClr val="FF0000"/>
              </a:solidFill>
              <a:latin typeface="TILogo" pitchFamily="2" charset="0"/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71D98-03DC-4017-B276-42CF6417E138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User/Application Modules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308100"/>
            <a:ext cx="8851900" cy="44767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Ipc, ListMP, GateMP, Notify</a:t>
            </a:r>
          </a:p>
          <a:p>
            <a:pPr lvl="1">
              <a:lnSpc>
                <a:spcPct val="90000"/>
              </a:lnSpc>
            </a:pPr>
            <a:r>
              <a:rPr lang="en-US"/>
              <a:t>Ipc:  Used to initialize IPC (shared memory, gates, notifications, etc) and attach to remote processors and synchronize with them at run-time</a:t>
            </a:r>
          </a:p>
          <a:p>
            <a:pPr lvl="1">
              <a:lnSpc>
                <a:spcPct val="90000"/>
              </a:lnSpc>
            </a:pPr>
            <a:r>
              <a:rPr lang="en-US"/>
              <a:t>ListMP: shared memory doubly-linked list</a:t>
            </a:r>
          </a:p>
          <a:p>
            <a:pPr lvl="1">
              <a:lnSpc>
                <a:spcPct val="90000"/>
              </a:lnSpc>
            </a:pPr>
            <a:r>
              <a:rPr lang="en-US"/>
              <a:t>GateMP: multiple-processor mutex</a:t>
            </a:r>
          </a:p>
          <a:p>
            <a:pPr lvl="1">
              <a:lnSpc>
                <a:spcPct val="90000"/>
              </a:lnSpc>
            </a:pPr>
            <a:r>
              <a:rPr lang="en-US"/>
              <a:t>Notify: inter-processor notifications</a:t>
            </a:r>
          </a:p>
          <a:p>
            <a:pPr>
              <a:lnSpc>
                <a:spcPct val="90000"/>
              </a:lnSpc>
            </a:pPr>
            <a:r>
              <a:rPr lang="en-US"/>
              <a:t>HeapMemMP, HeapBufMP, HeapMultiBufMP</a:t>
            </a:r>
          </a:p>
          <a:p>
            <a:pPr lvl="1">
              <a:lnSpc>
                <a:spcPct val="90000"/>
              </a:lnSpc>
            </a:pPr>
            <a:r>
              <a:rPr lang="en-US"/>
              <a:t>Shared memory allocator that can be used by multiple threads on multiple processors</a:t>
            </a:r>
          </a:p>
          <a:p>
            <a:pPr lvl="1">
              <a:lnSpc>
                <a:spcPct val="90000"/>
              </a:lnSpc>
            </a:pPr>
            <a:r>
              <a:rPr lang="en-US"/>
              <a:t>Flexible and/or deterministic memory management</a:t>
            </a:r>
          </a:p>
          <a:p>
            <a:pPr>
              <a:lnSpc>
                <a:spcPct val="90000"/>
              </a:lnSpc>
            </a:pPr>
            <a:r>
              <a:rPr lang="en-US"/>
              <a:t>MessageQ</a:t>
            </a:r>
          </a:p>
          <a:p>
            <a:pPr lvl="1">
              <a:lnSpc>
                <a:spcPct val="90000"/>
              </a:lnSpc>
            </a:pPr>
            <a:r>
              <a:rPr lang="en-US"/>
              <a:t>Portable message passing between threads on same or different cores</a:t>
            </a:r>
          </a:p>
          <a:p>
            <a:pPr lvl="1">
              <a:lnSpc>
                <a:spcPct val="90000"/>
              </a:lnSpc>
            </a:pPr>
            <a:r>
              <a:rPr lang="en-US"/>
              <a:t>Transport-independent – local, shared memory, SRIO, etc.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1603"/>
            <a:ext cx="5562600" cy="4431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MainHighlight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12161"/>
            <a:ext cx="5642024" cy="4431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MainNormal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074435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SubHighlight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147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SubNormal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52891"/>
            <a:ext cx="8449108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generic,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68333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anywhere: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7" name="Leading Question"/>
          <p:cNvSpPr txBox="1"/>
          <p:nvPr/>
        </p:nvSpPr>
        <p:spPr>
          <a:xfrm>
            <a:off x="5201462" y="6324600"/>
            <a:ext cx="340913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would YOU solve this problem?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Possible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3897963" y="6324600"/>
            <a:ext cx="4712637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solutions exist in TI’s RTOS to perform IPC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825728"/>
            <a:ext cx="6731458" cy="6093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How do you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transport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the data and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signal?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65" y="1303634"/>
            <a:ext cx="8368253" cy="11264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Manual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: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Using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shared memory and an INT </a:t>
            </a:r>
            <a:r>
              <a:rPr lang="en-US" b="0" i="1" dirty="0" smtClean="0">
                <a:solidFill>
                  <a:schemeClr val="dk1"/>
                </a:solidFill>
                <a:effectLst/>
                <a:latin typeface="Calibri" pitchFamily="34" charset="0"/>
              </a:rPr>
              <a:t>(possible contention)</a:t>
            </a:r>
          </a:p>
          <a:p>
            <a:pPr marL="233363" indent="-233363"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Auto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   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Using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existing RTOS/Framework Utilities (i.e. IPC)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Rectangle 47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49" name="Lightning Bolt 48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4835528" y="6248400"/>
            <a:ext cx="377507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kinds of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transports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are possible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628957"/>
            <a:ext cx="9023624" cy="2334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CPU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.).</a:t>
            </a:r>
            <a:endParaRPr lang="en-US" sz="2000" b="0" i="1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CPU</a:t>
            </a:r>
            <a:r>
              <a:rPr lang="en-US" b="0" dirty="0" smtClean="0">
                <a:effectLst/>
                <a:latin typeface="Calibri" pitchFamily="34" charset="0"/>
              </a:rPr>
              <a:t>:  The IPC Framework 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CPUs via several </a:t>
            </a:r>
            <a:r>
              <a:rPr lang="en-US" b="0" dirty="0" smtClean="0">
                <a:effectLst/>
                <a:latin typeface="Calibri" pitchFamily="34" charset="0"/>
              </a:rPr>
              <a:t>transports.</a:t>
            </a:r>
            <a:endParaRPr lang="en-US" b="0" dirty="0" smtClean="0">
              <a:effectLst/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can also be implemented between </a:t>
            </a:r>
            <a:r>
              <a:rPr lang="en-US" b="0" dirty="0" smtClean="0">
                <a:latin typeface="Calibri" pitchFamily="34" charset="0"/>
              </a:rPr>
              <a:t>devices.</a:t>
            </a:r>
            <a:endParaRPr lang="en-US" b="0" dirty="0" smtClean="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APIs can be used for local or remote </a:t>
            </a:r>
            <a:r>
              <a:rPr lang="en-US" b="0" dirty="0" smtClean="0">
                <a:latin typeface="Calibri" pitchFamily="34" charset="0"/>
              </a:rPr>
              <a:t>communications.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8398" y="435406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85013" y="390756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51" name="Lightning Bolt 5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Transports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645037"/>
            <a:ext cx="515160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IPC supports several </a:t>
            </a:r>
            <a:r>
              <a:rPr lang="en-US" sz="2800" b="0" dirty="0" smtClean="0">
                <a:latin typeface="Calibri" pitchFamily="34" charset="0"/>
              </a:rPr>
              <a:t>transports:</a:t>
            </a:r>
            <a:endParaRPr lang="en-US" b="0" i="1" dirty="0" smtClean="0">
              <a:latin typeface="Calibri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066800" y="2590800"/>
            <a:ext cx="6858000" cy="3733800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Multicore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Navigator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985473"/>
            <a:ext cx="7815025" cy="9787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CPU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CPU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Model, Multicore Navigator)</a:t>
            </a:r>
          </a:p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" y="1981200"/>
            <a:ext cx="8942063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Chosen </a:t>
            </a:r>
            <a:r>
              <a:rPr lang="en-US" sz="2800" b="0" dirty="0" smtClean="0">
                <a:latin typeface="Calibri" pitchFamily="34" charset="0"/>
              </a:rPr>
              <a:t>at </a:t>
            </a:r>
            <a:r>
              <a:rPr lang="en-US" sz="2800" b="0" dirty="0" smtClean="0">
                <a:latin typeface="Calibri" pitchFamily="34" charset="0"/>
              </a:rPr>
              <a:t>configuration</a:t>
            </a:r>
            <a:r>
              <a:rPr lang="en-US" sz="2800" b="0" dirty="0" smtClean="0">
                <a:latin typeface="Calibri" pitchFamily="34" charset="0"/>
              </a:rPr>
              <a:t>; </a:t>
            </a:r>
            <a:r>
              <a:rPr lang="en-US" sz="2800" b="0" i="1" u="sng" dirty="0" smtClean="0">
                <a:latin typeface="Calibri" pitchFamily="34" charset="0"/>
              </a:rPr>
              <a:t>Same code</a:t>
            </a:r>
            <a:r>
              <a:rPr lang="en-US" sz="2800" b="0" dirty="0" smtClean="0">
                <a:latin typeface="Calibri" pitchFamily="34" charset="0"/>
              </a:rPr>
              <a:t> regardless of location</a:t>
            </a:r>
            <a:endParaRPr lang="en-US" b="0" i="1" dirty="0" smtClean="0">
              <a:latin typeface="Calibri" pitchFamily="34" charset="0"/>
            </a:endParaRPr>
          </a:p>
        </p:txBody>
      </p:sp>
      <p:sp>
        <p:nvSpPr>
          <p:cNvPr id="38" name="Leading Question"/>
          <p:cNvSpPr txBox="1"/>
          <p:nvPr/>
        </p:nvSpPr>
        <p:spPr>
          <a:xfrm>
            <a:off x="5257800" y="6525112"/>
            <a:ext cx="326211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services does "IPC" provide?</a:t>
            </a:r>
          </a:p>
        </p:txBody>
      </p:sp>
      <p:sp>
        <p:nvSpPr>
          <p:cNvPr id="4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3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16726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3942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8100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3137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8173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 bwMode="auto">
          <a:xfrm>
            <a:off x="609600" y="4673004"/>
            <a:ext cx="7467600" cy="137160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Services – Intro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43783"/>
            <a:ext cx="8831713" cy="4456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IPC “Package” or library contains many user services: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7" name="Leading Question"/>
          <p:cNvSpPr txBox="1"/>
          <p:nvPr/>
        </p:nvSpPr>
        <p:spPr>
          <a:xfrm>
            <a:off x="3962400" y="6383179"/>
            <a:ext cx="458048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Let’s examine how a simple NOTIFY works first…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5685" y="5198963"/>
            <a:ext cx="645740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MESSAGE QUEUE </a:t>
            </a:r>
            <a:r>
              <a:rPr lang="en-US" b="0" dirty="0" smtClean="0">
                <a:effectLst/>
                <a:latin typeface="Calibri" pitchFamily="34" charset="0"/>
              </a:rPr>
              <a:t>– the “ultimate” IPC capability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Configure transport, use simple APIs to send MSGs + notify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" y="1524000"/>
            <a:ext cx="7467600" cy="2971800"/>
            <a:chOff x="457200" y="1676400"/>
            <a:chExt cx="7467600" cy="297180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457200" y="1676400"/>
              <a:ext cx="7467600" cy="2971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281" y="2121327"/>
              <a:ext cx="4643707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SIMPLE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Send a 32-bit message and notify via INT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4281" y="2948765"/>
              <a:ext cx="7016088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STATIC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Linked Lists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linked list elements to/from fixed memory. Notify via INT.</a:t>
              </a:r>
              <a:endParaRPr lang="en-US" b="0" i="1" dirty="0" smtClean="0">
                <a:effectLst/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281" y="3820633"/>
              <a:ext cx="6627199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DYNAMIC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Heaps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dynamically created linked list elements. Notify via INT.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3463" y="1682568"/>
              <a:ext cx="402366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u="sng" dirty="0" smtClean="0">
                  <a:solidFill>
                    <a:schemeClr val="dk1"/>
                  </a:solidFill>
                  <a:effectLst/>
                </a:rPr>
                <a:t>Transport – Shared Memory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86859" y="4714048"/>
            <a:ext cx="70273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0" u="sng" dirty="0" smtClean="0">
                <a:solidFill>
                  <a:schemeClr val="dk1"/>
                </a:solidFill>
                <a:effectLst/>
              </a:rPr>
              <a:t>Transport – Multiple – Shared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Mem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McNav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SRIO</a:t>
            </a:r>
          </a:p>
        </p:txBody>
      </p:sp>
      <p:sp>
        <p:nvSpPr>
          <p:cNvPr id="1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Norm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Norm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969696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5B5B5B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001932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00000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969696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969696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nal_PP_DSPsys3b">
  <a:themeElements>
    <a:clrScheme name="internal_PP_DSPsys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_PP_DSPsys3b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internal_PP_DSPsys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19635</TotalTime>
  <Pages>3</Pages>
  <Words>1887</Words>
  <Application>Microsoft Office PowerPoint</Application>
  <PresentationFormat>On-screen Show (4:3)</PresentationFormat>
  <Paragraphs>513</Paragraphs>
  <Slides>39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ttoTheme</vt:lpstr>
      <vt:lpstr>tto</vt:lpstr>
      <vt:lpstr>internal_PP_DSPsys3b</vt:lpstr>
      <vt:lpstr>1_ttoTheme</vt:lpstr>
      <vt:lpstr>2_ttoTheme</vt:lpstr>
      <vt:lpstr>Intro to:    Inter-Processor Communications (IPC)</vt:lpstr>
      <vt:lpstr>Objectives</vt:lpstr>
      <vt:lpstr>Outline</vt:lpstr>
      <vt:lpstr>IPC – Definition</vt:lpstr>
      <vt:lpstr>IPC – Possible Solutions</vt:lpstr>
      <vt:lpstr>IPC – RTOS/Framework Solutions</vt:lpstr>
      <vt:lpstr>IPC – Transports</vt:lpstr>
      <vt:lpstr>Outline</vt:lpstr>
      <vt:lpstr>IPC Services – Intro</vt:lpstr>
      <vt:lpstr>Outline</vt:lpstr>
      <vt:lpstr>Using Notify – Concepts</vt:lpstr>
      <vt:lpstr>Using Notify – Example</vt:lpstr>
      <vt:lpstr>Example Callback Function</vt:lpstr>
      <vt:lpstr>Outline</vt:lpstr>
      <vt:lpstr>Data Passing – Concepts</vt:lpstr>
      <vt:lpstr>Data Passing – Static</vt:lpstr>
      <vt:lpstr>Data Passing – Dynamic</vt:lpstr>
      <vt:lpstr>Outline</vt:lpstr>
      <vt:lpstr>MessageQ – Concepts</vt:lpstr>
      <vt:lpstr>Using MessageQ (1/4)</vt:lpstr>
      <vt:lpstr>Using MessageQ (2/4)</vt:lpstr>
      <vt:lpstr>Using MessageQ (3/4)</vt:lpstr>
      <vt:lpstr>Using MessageQ (4/4)</vt:lpstr>
      <vt:lpstr>MessageQ – Configuration</vt:lpstr>
      <vt:lpstr>MessageQ – Miscellaneous Notes</vt:lpstr>
      <vt:lpstr>Outline</vt:lpstr>
      <vt:lpstr>IPC Support Utilities (1/2)</vt:lpstr>
      <vt:lpstr>IPC Support Utilities (2/2)</vt:lpstr>
      <vt:lpstr>Outline</vt:lpstr>
      <vt:lpstr>IPC – Tools/Setup Required</vt:lpstr>
      <vt:lpstr>IPC – Examples</vt:lpstr>
      <vt:lpstr>Outline</vt:lpstr>
      <vt:lpstr>IPC Transports – Intro</vt:lpstr>
      <vt:lpstr>IPC Transports – Multicore Navigator</vt:lpstr>
      <vt:lpstr>IPC Transports –SRIO</vt:lpstr>
      <vt:lpstr>Outline</vt:lpstr>
      <vt:lpstr>Slide 37</vt:lpstr>
      <vt:lpstr>User/Application Modules</vt:lpstr>
      <vt:lpstr>Outline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Robert J. Hillard</cp:lastModifiedBy>
  <cp:revision>668</cp:revision>
  <cp:lastPrinted>1601-01-01T00:00:00Z</cp:lastPrinted>
  <dcterms:created xsi:type="dcterms:W3CDTF">2001-09-20T20:19:44Z</dcterms:created>
  <dcterms:modified xsi:type="dcterms:W3CDTF">2012-08-02T04:19:13Z</dcterms:modified>
</cp:coreProperties>
</file>