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Override1.xml" ContentType="application/vnd.openxmlformats-officedocument.themeOverride+xml"/>
  <Override PartName="/ppt/tags/tag38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Layouts/slideLayout63.xml" ContentType="application/vnd.openxmlformats-officedocument.presentationml.slideLayout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tags/tag78.xml" ContentType="application/vnd.openxmlformats-officedocument.presentationml.tags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7" r:id="rId1"/>
    <p:sldMasterId id="2147483739" r:id="rId2"/>
    <p:sldMasterId id="2147483752" r:id="rId3"/>
    <p:sldMasterId id="2147483772" r:id="rId4"/>
    <p:sldMasterId id="2147483788" r:id="rId5"/>
  </p:sldMasterIdLst>
  <p:notesMasterIdLst>
    <p:notesMasterId r:id="rId45"/>
  </p:notesMasterIdLst>
  <p:handoutMasterIdLst>
    <p:handoutMasterId r:id="rId46"/>
  </p:handoutMasterIdLst>
  <p:sldIdLst>
    <p:sldId id="2234" r:id="rId6"/>
    <p:sldId id="734" r:id="rId7"/>
    <p:sldId id="2423" r:id="rId8"/>
    <p:sldId id="2223" r:id="rId9"/>
    <p:sldId id="2317" r:id="rId10"/>
    <p:sldId id="2318" r:id="rId11"/>
    <p:sldId id="2319" r:id="rId12"/>
    <p:sldId id="2424" r:id="rId13"/>
    <p:sldId id="2320" r:id="rId14"/>
    <p:sldId id="2425" r:id="rId15"/>
    <p:sldId id="2362" r:id="rId16"/>
    <p:sldId id="2321" r:id="rId17"/>
    <p:sldId id="2308" r:id="rId18"/>
    <p:sldId id="2426" r:id="rId19"/>
    <p:sldId id="2361" r:id="rId20"/>
    <p:sldId id="2323" r:id="rId21"/>
    <p:sldId id="2324" r:id="rId22"/>
    <p:sldId id="2427" r:id="rId23"/>
    <p:sldId id="2379" r:id="rId24"/>
    <p:sldId id="2367" r:id="rId25"/>
    <p:sldId id="2371" r:id="rId26"/>
    <p:sldId id="2375" r:id="rId27"/>
    <p:sldId id="2376" r:id="rId28"/>
    <p:sldId id="2377" r:id="rId29"/>
    <p:sldId id="2378" r:id="rId30"/>
    <p:sldId id="2428" r:id="rId31"/>
    <p:sldId id="2238" r:id="rId32"/>
    <p:sldId id="2380" r:id="rId33"/>
    <p:sldId id="2429" r:id="rId34"/>
    <p:sldId id="2382" r:id="rId35"/>
    <p:sldId id="2381" r:id="rId36"/>
    <p:sldId id="2430" r:id="rId37"/>
    <p:sldId id="2410" r:id="rId38"/>
    <p:sldId id="2420" r:id="rId39"/>
    <p:sldId id="2422" r:id="rId40"/>
    <p:sldId id="2431" r:id="rId41"/>
    <p:sldId id="2256" r:id="rId42"/>
    <p:sldId id="2290" r:id="rId43"/>
    <p:sldId id="1094" r:id="rId44"/>
  </p:sldIdLst>
  <p:sldSz cx="9144000" cy="6858000" type="screen4x3"/>
  <p:notesSz cx="7315200" cy="96012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0C0C0"/>
    <a:srgbClr val="FF99CC"/>
    <a:srgbClr val="FFFF66"/>
    <a:srgbClr val="CCFF66"/>
    <a:srgbClr val="808080"/>
    <a:srgbClr val="969696"/>
    <a:srgbClr val="B2B2B2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6" autoAdjust="0"/>
    <p:restoredTop sz="89863" autoAdjust="0"/>
  </p:normalViewPr>
  <p:slideViewPr>
    <p:cSldViewPr>
      <p:cViewPr>
        <p:scale>
          <a:sx n="90" d="100"/>
          <a:sy n="90" d="100"/>
        </p:scale>
        <p:origin x="-2244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77A63E9D-5D81-4488-A847-69FE9FA5E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7ECDD63F-2AFC-428B-BB59-1F672FC4E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C2F1B-7A00-4E70-8896-FBAB1A03BE5E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97F53-233E-4945-9440-56A4D37FD7E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64B04-1992-4103-8674-0CC1B4BCFB3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216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216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0800"/>
            <a:ext cx="2286000" cy="3030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50800"/>
            <a:ext cx="6705600" cy="3030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1B3F75-8152-4CD3-A815-F0FCC1FD3AB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C3A32E-F7A1-45FB-9A36-FA94B9915E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E2BDF-073A-4939-9E2E-5394649D2C4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025" y="1493838"/>
            <a:ext cx="3484563" cy="4173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7988" y="1493838"/>
            <a:ext cx="3486150" cy="4173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FC7C38-0DFC-4572-85D3-41B010A3531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1928E7-7EA3-4B32-9820-FD062BB7A7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59D990-A6FC-43CA-98B5-C01585D3748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E62B4-CF23-4F9F-B87B-8BEEEF5B8B8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5B143B-A5C5-4453-AA98-EAC81F8EF4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93730-76B6-4EC4-8A85-841B7C6893A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BDA514-3845-4D4C-BA79-EC4E6BEC929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2963" y="17463"/>
            <a:ext cx="1781175" cy="564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49438" y="17463"/>
            <a:ext cx="5191125" cy="564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3269CB-FE6B-470A-BB58-F2A748A162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51025" y="1493838"/>
            <a:ext cx="3484563" cy="417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7988" y="1493838"/>
            <a:ext cx="3486150" cy="417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72C925D3-4A6F-45DA-9682-96F7BA09F72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851025" y="1493838"/>
            <a:ext cx="3484563" cy="417353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7988" y="1493838"/>
            <a:ext cx="3486150" cy="4173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921F9D37-EBD3-4EC5-A830-079C4951A86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51025" y="1493838"/>
            <a:ext cx="3484563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87988" y="1493838"/>
            <a:ext cx="3486150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851025" y="3656013"/>
            <a:ext cx="7123113" cy="201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336BD8E4-AF13-42BD-8CF3-1092CC993A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51025" y="1493838"/>
            <a:ext cx="3484563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87988" y="1493838"/>
            <a:ext cx="3486150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851025" y="3656013"/>
            <a:ext cx="7123113" cy="201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336BD8E4-AF13-42BD-8CF3-1092CC993A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438" y="17463"/>
            <a:ext cx="7124700" cy="731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51025" y="1493838"/>
            <a:ext cx="3484563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87988" y="1493838"/>
            <a:ext cx="3486150" cy="2009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851025" y="3656013"/>
            <a:ext cx="7123113" cy="201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94500" y="5802313"/>
            <a:ext cx="2190750" cy="476250"/>
          </a:xfrm>
        </p:spPr>
        <p:txBody>
          <a:bodyPr/>
          <a:lstStyle>
            <a:lvl1pPr>
              <a:defRPr/>
            </a:lvl1pPr>
          </a:lstStyle>
          <a:p>
            <a:fld id="{336BD8E4-AF13-42BD-8CF3-1092CC993A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2.xml"/><Relationship Id="rId16" Type="http://schemas.openxmlformats.org/officeDocument/2006/relationships/theme" Target="../theme/theme4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5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AEF89BD6-E300-4C67-B175-76E5828D27B4}" type="datetimeFigureOut">
              <a:rPr lang="en-US" smtClean="0"/>
              <a:pPr/>
              <a:t>7/23/2012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508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38" tIns="46038" rIns="46038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 spd="med">
    <p:fade/>
  </p:transition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552450" indent="-5524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u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715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800" b="1">
          <a:solidFill>
            <a:schemeClr val="tx1"/>
          </a:solidFill>
          <a:latin typeface="+mn-lt"/>
        </a:defRPr>
      </a:lvl2pPr>
      <a:lvl3pPr marL="1371600" indent="-2857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400" b="1">
          <a:solidFill>
            <a:schemeClr val="tx1"/>
          </a:solidFill>
          <a:latin typeface="+mn-lt"/>
        </a:defRPr>
      </a:lvl3pPr>
      <a:lvl4pPr marL="1771650" indent="-2857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4pPr>
      <a:lvl5pPr marL="21907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5pPr>
      <a:lvl6pPr marL="26479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6pPr>
      <a:lvl7pPr marL="31051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7pPr>
      <a:lvl8pPr marL="35623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8pPr>
      <a:lvl9pPr marL="40195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51025" y="1493838"/>
            <a:ext cx="7123113" cy="4173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Priority 1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49438" y="17463"/>
            <a:ext cx="71247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Business Priorities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4500" y="5802313"/>
            <a:ext cx="2190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/>
            </a:lvl1pPr>
          </a:lstStyle>
          <a:p>
            <a:fld id="{CFEEDF4F-D247-4912-8C69-B2D95A771519}" type="slidenum">
              <a:rPr lang="en-US" smtClean="0">
                <a:solidFill>
                  <a:srgbClr val="000000"/>
                </a:solidFill>
                <a:latin typeface="Arial Narrow" pitchFamily="34" charset="0"/>
              </a:rPr>
              <a:pPr/>
              <a:t>‹#›</a:t>
            </a:fld>
            <a:endParaRPr lang="en-US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34885" name="Line 5"/>
          <p:cNvSpPr>
            <a:spLocks noChangeShapeType="1"/>
          </p:cNvSpPr>
          <p:nvPr/>
        </p:nvSpPr>
        <p:spPr bwMode="auto">
          <a:xfrm>
            <a:off x="1944688" y="747713"/>
            <a:ext cx="7010400" cy="0"/>
          </a:xfrm>
          <a:prstGeom prst="line">
            <a:avLst/>
          </a:prstGeom>
          <a:noFill/>
          <a:ln w="12700">
            <a:solidFill>
              <a:srgbClr val="FF0D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pic>
        <p:nvPicPr>
          <p:cNvPr id="634886" name="Picture 6" descr="Powerpoint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28588" y="92075"/>
            <a:ext cx="1309687" cy="1049338"/>
          </a:xfrm>
          <a:prstGeom prst="rect">
            <a:avLst/>
          </a:prstGeom>
          <a:noFill/>
        </p:spPr>
      </p:pic>
      <p:pic>
        <p:nvPicPr>
          <p:cNvPr id="634887" name="Picture 7" descr="band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343650"/>
            <a:ext cx="9220200" cy="520700"/>
          </a:xfrm>
          <a:prstGeom prst="rect">
            <a:avLst/>
          </a:prstGeom>
          <a:noFill/>
        </p:spPr>
      </p:pic>
      <p:pic>
        <p:nvPicPr>
          <p:cNvPr id="634888" name="Picture 8" descr="band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337300"/>
            <a:ext cx="9220200" cy="520700"/>
          </a:xfrm>
          <a:prstGeom prst="rect">
            <a:avLst/>
          </a:prstGeom>
          <a:noFill/>
        </p:spPr>
      </p:pic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0" y="6094413"/>
            <a:ext cx="225742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900" b="0" smtClean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sz="900" b="0" smtClean="0">
                <a:solidFill>
                  <a:srgbClr val="0000CC"/>
                </a:solidFill>
                <a:sym typeface="Wingdings" pitchFamily="2" charset="2"/>
              </a:rPr>
              <a:t> </a:t>
            </a:r>
            <a:r>
              <a:rPr lang="en-US" sz="900" b="0" smtClean="0">
                <a:solidFill>
                  <a:srgbClr val="0000CC"/>
                </a:solidFill>
              </a:rPr>
              <a:t>  </a:t>
            </a:r>
            <a:r>
              <a:rPr lang="en-US" sz="900" b="0" smtClean="0">
                <a:solidFill>
                  <a:srgbClr val="000000"/>
                </a:solidFill>
              </a:rPr>
              <a:t>TI Information – Selective Disclosure</a:t>
            </a:r>
          </a:p>
        </p:txBody>
      </p:sp>
      <p:pic>
        <p:nvPicPr>
          <p:cNvPr id="634890" name="Picture 10" descr="band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6337300"/>
            <a:ext cx="9220200" cy="5207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AEF89BD6-E300-4C67-B175-76E5828D27B4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7/23/2012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582210-5FCA-4178-AB04-4337EADA3D81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22.xml"/><Relationship Id="rId21" Type="http://schemas.openxmlformats.org/officeDocument/2006/relationships/slide" Target="slide32.xml"/><Relationship Id="rId7" Type="http://schemas.openxmlformats.org/officeDocument/2006/relationships/tags" Target="../tags/tag2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2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4.xml"/><Relationship Id="rId15" Type="http://schemas.openxmlformats.org/officeDocument/2006/relationships/slide" Target="slide8.xml"/><Relationship Id="rId10" Type="http://schemas.openxmlformats.org/officeDocument/2006/relationships/tags" Target="../tags/tag29.xml"/><Relationship Id="rId19" Type="http://schemas.openxmlformats.org/officeDocument/2006/relationships/slide" Target="slide26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32.xml"/><Relationship Id="rId21" Type="http://schemas.openxmlformats.org/officeDocument/2006/relationships/slide" Target="slide32.xml"/><Relationship Id="rId7" Type="http://schemas.openxmlformats.org/officeDocument/2006/relationships/tags" Target="../tags/tag3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3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34.xml"/><Relationship Id="rId15" Type="http://schemas.openxmlformats.org/officeDocument/2006/relationships/slide" Target="slide8.xml"/><Relationship Id="rId10" Type="http://schemas.openxmlformats.org/officeDocument/2006/relationships/tags" Target="../tags/tag39.xml"/><Relationship Id="rId19" Type="http://schemas.openxmlformats.org/officeDocument/2006/relationships/slide" Target="slide26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42.xml"/><Relationship Id="rId21" Type="http://schemas.openxmlformats.org/officeDocument/2006/relationships/slide" Target="slide32.xml"/><Relationship Id="rId7" Type="http://schemas.openxmlformats.org/officeDocument/2006/relationships/tags" Target="../tags/tag4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4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44.xml"/><Relationship Id="rId15" Type="http://schemas.openxmlformats.org/officeDocument/2006/relationships/slide" Target="slide8.xml"/><Relationship Id="rId10" Type="http://schemas.openxmlformats.org/officeDocument/2006/relationships/tags" Target="../tags/tag49.xml"/><Relationship Id="rId19" Type="http://schemas.openxmlformats.org/officeDocument/2006/relationships/slide" Target="slide26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52.xml"/><Relationship Id="rId21" Type="http://schemas.openxmlformats.org/officeDocument/2006/relationships/slide" Target="slide32.xml"/><Relationship Id="rId7" Type="http://schemas.openxmlformats.org/officeDocument/2006/relationships/tags" Target="../tags/tag5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5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4.xml"/><Relationship Id="rId15" Type="http://schemas.openxmlformats.org/officeDocument/2006/relationships/slide" Target="slide8.xml"/><Relationship Id="rId10" Type="http://schemas.openxmlformats.org/officeDocument/2006/relationships/tags" Target="../tags/tag59.xml"/><Relationship Id="rId19" Type="http://schemas.openxmlformats.org/officeDocument/2006/relationships/slide" Target="slide26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2.xml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6.xml"/><Relationship Id="rId12" Type="http://schemas.openxmlformats.org/officeDocument/2006/relationships/slide" Target="slide29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slide" Target="slide8.xml"/><Relationship Id="rId5" Type="http://schemas.openxmlformats.org/officeDocument/2006/relationships/tags" Target="../tags/tag64.xml"/><Relationship Id="rId10" Type="http://schemas.openxmlformats.org/officeDocument/2006/relationships/slide" Target="slide3.xml"/><Relationship Id="rId4" Type="http://schemas.openxmlformats.org/officeDocument/2006/relationships/tags" Target="../tags/tag63.xml"/><Relationship Id="rId9" Type="http://schemas.openxmlformats.org/officeDocument/2006/relationships/image" Target="../media/image4.png"/><Relationship Id="rId14" Type="http://schemas.openxmlformats.org/officeDocument/2006/relationships/slide" Target="slide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2.xml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6.xml"/><Relationship Id="rId12" Type="http://schemas.openxmlformats.org/officeDocument/2006/relationships/slide" Target="slide29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" Target="slide8.xml"/><Relationship Id="rId5" Type="http://schemas.openxmlformats.org/officeDocument/2006/relationships/tags" Target="../tags/tag8.xml"/><Relationship Id="rId10" Type="http://schemas.openxmlformats.org/officeDocument/2006/relationships/slide" Target="slide3.xml"/><Relationship Id="rId4" Type="http://schemas.openxmlformats.org/officeDocument/2006/relationships/tags" Target="../tags/tag7.xml"/><Relationship Id="rId9" Type="http://schemas.openxmlformats.org/officeDocument/2006/relationships/image" Target="../media/image4.png"/><Relationship Id="rId14" Type="http://schemas.openxmlformats.org/officeDocument/2006/relationships/slide" Target="slide3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2.xml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6.xml"/><Relationship Id="rId12" Type="http://schemas.openxmlformats.org/officeDocument/2006/relationships/slide" Target="slide29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slide" Target="slide8.xml"/><Relationship Id="rId5" Type="http://schemas.openxmlformats.org/officeDocument/2006/relationships/tags" Target="../tags/tag70.xml"/><Relationship Id="rId10" Type="http://schemas.openxmlformats.org/officeDocument/2006/relationships/slide" Target="slide3.xml"/><Relationship Id="rId4" Type="http://schemas.openxmlformats.org/officeDocument/2006/relationships/tags" Target="../tags/tag69.xml"/><Relationship Id="rId9" Type="http://schemas.openxmlformats.org/officeDocument/2006/relationships/image" Target="../media/image4.png"/><Relationship Id="rId14" Type="http://schemas.openxmlformats.org/officeDocument/2006/relationships/slide" Target="slide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32.xml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6.xml"/><Relationship Id="rId12" Type="http://schemas.openxmlformats.org/officeDocument/2006/relationships/slide" Target="slide29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slide" Target="slide8.xml"/><Relationship Id="rId5" Type="http://schemas.openxmlformats.org/officeDocument/2006/relationships/tags" Target="../tags/tag76.xml"/><Relationship Id="rId10" Type="http://schemas.openxmlformats.org/officeDocument/2006/relationships/slide" Target="slide3.xml"/><Relationship Id="rId4" Type="http://schemas.openxmlformats.org/officeDocument/2006/relationships/tags" Target="../tags/tag75.xml"/><Relationship Id="rId9" Type="http://schemas.openxmlformats.org/officeDocument/2006/relationships/image" Target="../media/image4.png"/><Relationship Id="rId14" Type="http://schemas.openxmlformats.org/officeDocument/2006/relationships/slide" Target="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1.xml"/><Relationship Id="rId7" Type="http://schemas.openxmlformats.org/officeDocument/2006/relationships/image" Target="../media/image10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4.png"/><Relationship Id="rId18" Type="http://schemas.openxmlformats.org/officeDocument/2006/relationships/slide" Target="slide18.xml"/><Relationship Id="rId3" Type="http://schemas.openxmlformats.org/officeDocument/2006/relationships/tags" Target="../tags/tag12.xml"/><Relationship Id="rId21" Type="http://schemas.openxmlformats.org/officeDocument/2006/relationships/slide" Target="slide32.xml"/><Relationship Id="rId7" Type="http://schemas.openxmlformats.org/officeDocument/2006/relationships/tags" Target="../tags/tag16.xml"/><Relationship Id="rId12" Type="http://schemas.openxmlformats.org/officeDocument/2006/relationships/image" Target="../media/image10.png"/><Relationship Id="rId17" Type="http://schemas.openxmlformats.org/officeDocument/2006/relationships/slide" Target="slide14.xml"/><Relationship Id="rId2" Type="http://schemas.openxmlformats.org/officeDocument/2006/relationships/tags" Target="../tags/tag11.xml"/><Relationship Id="rId16" Type="http://schemas.openxmlformats.org/officeDocument/2006/relationships/slide" Target="slide10.xml"/><Relationship Id="rId20" Type="http://schemas.openxmlformats.org/officeDocument/2006/relationships/slide" Target="slide29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4.xml"/><Relationship Id="rId15" Type="http://schemas.openxmlformats.org/officeDocument/2006/relationships/slide" Target="slide8.xml"/><Relationship Id="rId10" Type="http://schemas.openxmlformats.org/officeDocument/2006/relationships/tags" Target="../tags/tag19.xml"/><Relationship Id="rId19" Type="http://schemas.openxmlformats.org/officeDocument/2006/relationships/slide" Target="slide26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slide" Target="slide3.xml"/><Relationship Id="rId22" Type="http://schemas.openxmlformats.org/officeDocument/2006/relationships/slide" Target="slide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38200"/>
            <a:ext cx="7772400" cy="27432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5400" dirty="0" smtClean="0"/>
              <a:t>Intro to:   </a:t>
            </a:r>
            <a:br>
              <a:rPr lang="en-US" sz="5400" dirty="0" smtClean="0"/>
            </a:br>
            <a:r>
              <a:rPr lang="en-US" sz="5400" dirty="0" smtClean="0"/>
              <a:t>Inter-processor Communications (IPC)</a:t>
            </a:r>
            <a:endParaRPr lang="en-US" sz="5400" dirty="0"/>
          </a:p>
        </p:txBody>
      </p:sp>
      <p:sp>
        <p:nvSpPr>
          <p:cNvPr id="223236" name="copyright"/>
          <p:cNvSpPr>
            <a:spLocks noChangeArrowheads="1"/>
          </p:cNvSpPr>
          <p:nvPr/>
        </p:nvSpPr>
        <p:spPr bwMode="auto">
          <a:xfrm>
            <a:off x="0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 eaLnBrk="0" hangingPunct="0"/>
            <a:r>
              <a:rPr lang="en-US" sz="1200" b="0" dirty="0" smtClean="0">
                <a:solidFill>
                  <a:srgbClr val="0066FF"/>
                </a:solidFill>
              </a:rPr>
              <a:t>Copyright © 2012 Texas Instruments. All rights reserved.</a:t>
            </a:r>
            <a:r>
              <a:rPr lang="en-US" sz="1200" b="0" dirty="0" smtClean="0">
                <a:solidFill>
                  <a:srgbClr val="000000"/>
                </a:solidFill>
              </a:rPr>
              <a:t> </a:t>
            </a:r>
            <a:endParaRPr lang="en-US" sz="1400" b="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3261" name="Rectangle 29"/>
          <p:cNvSpPr>
            <a:spLocks noGrp="1" noChangeArrowheads="1"/>
          </p:cNvSpPr>
          <p:nvPr>
            <p:ph type="subTitle" idx="1"/>
          </p:nvPr>
        </p:nvSpPr>
        <p:spPr>
          <a:xfrm>
            <a:off x="0" y="4114800"/>
            <a:ext cx="9144000" cy="1068387"/>
          </a:xfrm>
          <a:noFill/>
          <a:ln/>
        </p:spPr>
        <p:txBody>
          <a:bodyPr/>
          <a:lstStyle/>
          <a:p>
            <a:r>
              <a:rPr lang="en-US" dirty="0">
                <a:latin typeface="Arial Narrow" pitchFamily="34" charset="0"/>
              </a:rPr>
              <a:t>Chapter </a:t>
            </a:r>
            <a:r>
              <a:rPr lang="en-US" dirty="0" smtClean="0">
                <a:latin typeface="Arial Narrow" pitchFamily="34" charset="0"/>
              </a:rPr>
              <a:t>x</a:t>
            </a:r>
            <a:endParaRPr lang="en-US" dirty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C66x </a:t>
            </a:r>
            <a:r>
              <a:rPr lang="en-US" dirty="0">
                <a:latin typeface="Arial Narrow" pitchFamily="34" charset="0"/>
              </a:rPr>
              <a:t>Embedded Design </a:t>
            </a:r>
            <a:r>
              <a:rPr lang="en-US" dirty="0" smtClean="0">
                <a:latin typeface="Arial Narrow" pitchFamily="34" charset="0"/>
              </a:rPr>
              <a:t>Workshop</a:t>
            </a:r>
            <a:endParaRPr lang="en-US" dirty="0">
              <a:latin typeface="Arial Narrow" pitchFamily="34" charset="0"/>
            </a:endParaRPr>
          </a:p>
        </p:txBody>
      </p:sp>
      <p:pic>
        <p:nvPicPr>
          <p:cNvPr id="6" name="Picture 2" descr="C:\Documents and Settings\a0159877\Desktop\201102241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672138"/>
            <a:ext cx="1371600" cy="1109662"/>
          </a:xfrm>
          <a:prstGeom prst="rect">
            <a:avLst/>
          </a:prstGeom>
          <a:noFill/>
        </p:spPr>
      </p:pic>
      <p:sp>
        <p:nvSpPr>
          <p:cNvPr id="8" name="Slide number"/>
          <p:cNvSpPr txBox="1"/>
          <p:nvPr/>
        </p:nvSpPr>
        <p:spPr>
          <a:xfrm>
            <a:off x="8636000" y="6642100"/>
            <a:ext cx="635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latin typeface="Arial"/>
              </a:rPr>
              <a:t>1</a:t>
            </a:r>
            <a:endParaRPr lang="en-US" sz="1000" b="0">
              <a:solidFill>
                <a:schemeClr val="tx2"/>
              </a:solidFill>
              <a:latin typeface="Arial"/>
            </a:endParaRP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5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4000" y="2168903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6835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877" y="3091999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9877" y="3500447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91625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41990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9235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Notify – Concepts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707207"/>
            <a:ext cx="8839664" cy="188359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Notify is the </a:t>
            </a:r>
            <a:r>
              <a:rPr lang="en-US" b="0" u="sng" dirty="0" smtClean="0">
                <a:solidFill>
                  <a:schemeClr val="dk1"/>
                </a:solidFill>
                <a:effectLst/>
                <a:latin typeface="Calibri" pitchFamily="34" charset="0"/>
              </a:rPr>
              <a:t>SIMPLEST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form of IPC communication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Use: send simple 32-bit payload to another CPU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Sender:  transmit payload and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(INT) to destination CPU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Receiver:  receive payload/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and run associated callback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fxn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</a:t>
            </a:r>
            <a:endParaRPr lang="en-US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2286000" y="2819400"/>
            <a:ext cx="4267200" cy="3200400"/>
            <a:chOff x="2286000" y="3048000"/>
            <a:chExt cx="4267200" cy="3200400"/>
          </a:xfrm>
        </p:grpSpPr>
        <p:sp>
          <p:nvSpPr>
            <p:cNvPr id="42" name="Cube 41"/>
            <p:cNvSpPr/>
            <p:nvPr/>
          </p:nvSpPr>
          <p:spPr bwMode="auto">
            <a:xfrm>
              <a:off x="2286000" y="3048000"/>
              <a:ext cx="4267200" cy="32004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2590800" y="3581400"/>
              <a:ext cx="1600200" cy="1905000"/>
              <a:chOff x="990600" y="2362200"/>
              <a:chExt cx="1371600" cy="1905000"/>
            </a:xfrm>
          </p:grpSpPr>
          <p:sp>
            <p:nvSpPr>
              <p:cNvPr id="67" name="Rectangle 6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1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 bwMode="auto">
            <a:xfrm>
              <a:off x="3903928" y="5652971"/>
              <a:ext cx="1004771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047464" y="5716769"/>
              <a:ext cx="715930" cy="317202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MEM</a:t>
              </a:r>
            </a:p>
          </p:txBody>
        </p:sp>
        <p:grpSp>
          <p:nvGrpSpPr>
            <p:cNvPr id="4" name="Group 68"/>
            <p:cNvGrpSpPr/>
            <p:nvPr/>
          </p:nvGrpSpPr>
          <p:grpSpPr>
            <a:xfrm>
              <a:off x="4572000" y="3581400"/>
              <a:ext cx="1600200" cy="1905000"/>
              <a:chOff x="990600" y="2362200"/>
              <a:chExt cx="1371600" cy="1905000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2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50" name="Shape 49"/>
            <p:cNvCxnSpPr>
              <a:stCxn id="68" idx="1"/>
              <a:endCxn id="63" idx="1"/>
            </p:cNvCxnSpPr>
            <p:nvPr/>
          </p:nvCxnSpPr>
          <p:spPr bwMode="auto">
            <a:xfrm rot="16200000" flipH="1">
              <a:off x="2973765" y="4951407"/>
              <a:ext cx="956039" cy="904288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hape 50"/>
            <p:cNvCxnSpPr>
              <a:stCxn id="63" idx="3"/>
              <a:endCxn id="62" idx="1"/>
            </p:cNvCxnSpPr>
            <p:nvPr/>
          </p:nvCxnSpPr>
          <p:spPr bwMode="auto">
            <a:xfrm flipV="1">
              <a:off x="4908699" y="4925532"/>
              <a:ext cx="854665" cy="956039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8" name="Leading Question"/>
          <p:cNvSpPr txBox="1"/>
          <p:nvPr/>
        </p:nvSpPr>
        <p:spPr>
          <a:xfrm>
            <a:off x="6400800" y="6400800"/>
            <a:ext cx="215283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Let's see an example...</a:t>
            </a:r>
          </a:p>
        </p:txBody>
      </p:sp>
      <p:sp>
        <p:nvSpPr>
          <p:cNvPr id="2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11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1905000" y="1905000"/>
            <a:ext cx="4419600" cy="1676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Notify – Example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61583"/>
            <a:ext cx="9166292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Notify APIs interact with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Notify module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Configuration is done via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IPC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MultiProc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module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Notify manager handles multiple interrupt events via single INT line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057400" y="2057400"/>
            <a:ext cx="4038600" cy="1371600"/>
            <a:chOff x="2057400" y="2057400"/>
            <a:chExt cx="4038600" cy="1371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4343400" y="2057400"/>
              <a:ext cx="1752600" cy="4572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Notify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4343400" y="2971800"/>
              <a:ext cx="17526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MultiProc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21" idx="2"/>
              <a:endCxn id="22" idx="0"/>
            </p:cNvCxnSpPr>
            <p:nvPr/>
          </p:nvCxnSpPr>
          <p:spPr bwMode="auto">
            <a:xfrm>
              <a:off x="5219700" y="2514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" name="Folded Corner 25"/>
            <p:cNvSpPr/>
            <p:nvPr/>
          </p:nvSpPr>
          <p:spPr bwMode="auto">
            <a:xfrm>
              <a:off x="2057400" y="2057400"/>
              <a:ext cx="1447800" cy="838200"/>
            </a:xfrm>
            <a:prstGeom prst="foldedCorner">
              <a:avLst>
                <a:gd name="adj" fmla="val 3062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rPr>
                <a:t>User APIs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3505200" y="2284231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5186235" y="2557132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chemeClr val="dk1"/>
                  </a:solidFill>
                  <a:effectLst/>
                </a:rPr>
                <a:t>Uses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04800" y="4648200"/>
            <a:ext cx="8458200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lvl="0" eaLnBrk="0" hangingPunct="0">
              <a:spcBef>
                <a:spcPts val="600"/>
              </a:spcBef>
            </a:pPr>
            <a:r>
              <a:rPr lang="en-US" sz="1800" b="0" i="1" dirty="0" smtClean="0">
                <a:solidFill>
                  <a:srgbClr val="000000"/>
                </a:solidFill>
                <a:latin typeface="Calibri" pitchFamily="34" charset="0"/>
              </a:rPr>
              <a:t>//  </a:t>
            </a:r>
            <a:r>
              <a:rPr lang="en-US" sz="2000" i="1" dirty="0" smtClean="0">
                <a:solidFill>
                  <a:schemeClr val="tx2"/>
                </a:solidFill>
                <a:latin typeface="Calibri" pitchFamily="34" charset="0"/>
              </a:rPr>
              <a:t>RECEIVER</a:t>
            </a:r>
            <a:endParaRPr lang="en-US" sz="1800" i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 eaLnBrk="0" hangingPunct="0">
              <a:spcBef>
                <a:spcPts val="600"/>
              </a:spcBef>
            </a:pPr>
            <a:r>
              <a:rPr lang="en-US" sz="1600" noProof="1" smtClean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Notify_registerEvent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srcId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lineId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eventId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cbFxn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cbArg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4800" y="3733800"/>
            <a:ext cx="8458200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</a:pPr>
            <a:r>
              <a:rPr lang="en-US" sz="1800" b="0" i="1" dirty="0" smtClean="0">
                <a:solidFill>
                  <a:srgbClr val="000000"/>
                </a:solidFill>
                <a:latin typeface="Calibri" pitchFamily="34" charset="0"/>
              </a:rPr>
              <a:t>//  </a:t>
            </a:r>
            <a:r>
              <a:rPr lang="en-US" sz="2000" i="1" dirty="0" smtClean="0">
                <a:solidFill>
                  <a:schemeClr val="tx2"/>
                </a:solidFill>
                <a:latin typeface="Calibri" pitchFamily="34" charset="0"/>
              </a:rPr>
              <a:t>SENDER</a:t>
            </a:r>
            <a:endParaRPr lang="en-US" sz="1800" i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lvl="0" eaLnBrk="0" hangingPunct="0">
              <a:spcBef>
                <a:spcPts val="600"/>
              </a:spcBef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Notify_sendEvent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dstId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lineId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eventId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, payload,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waitClear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5562600"/>
            <a:ext cx="8517781" cy="7571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When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RECEIVER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gets this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from the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SENDER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the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cbFxn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is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called and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passes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srcId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eventId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payload and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cbArg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1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12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Callback Function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57200" y="990600"/>
            <a:ext cx="8305800" cy="4114800"/>
          </a:xfrm>
          <a:prstGeom prst="rect">
            <a:avLst/>
          </a:prstGeom>
          <a:solidFill>
            <a:schemeClr val="accent1">
              <a:lumMod val="9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/*</a:t>
            </a:r>
          </a:p>
          <a:p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  ======== </a:t>
            </a:r>
            <a:r>
              <a:rPr lang="en-US" sz="2000" b="0" dirty="0" err="1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cbFxn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========</a:t>
            </a:r>
          </a:p>
          <a:p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  This </a:t>
            </a:r>
            <a:r>
              <a:rPr lang="en-US" sz="2000" b="0" dirty="0" err="1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fxn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was registered with Notify. It is called when any event 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is sent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to </a:t>
            </a:r>
            <a:r>
              <a:rPr lang="en-US" sz="2000" b="0" dirty="0" smtClean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this CPU.</a:t>
            </a:r>
            <a:endParaRPr lang="en-US" sz="2000" b="0" dirty="0">
              <a:solidFill>
                <a:schemeClr val="tx2"/>
              </a:solidFill>
              <a:latin typeface="Arial Narrow" pitchFamily="34" charset="0"/>
              <a:cs typeface="Courier New" pitchFamily="49" charset="0"/>
            </a:endParaRPr>
          </a:p>
          <a:p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 */</a:t>
            </a:r>
          </a:p>
          <a:p>
            <a:endParaRPr lang="en-US" sz="2000" b="0" dirty="0" smtClean="0">
              <a:latin typeface="Arial Narrow" pitchFamily="34" charset="0"/>
              <a:cs typeface="Courier New" pitchFamily="49" charset="0"/>
            </a:endParaRPr>
          </a:p>
          <a:p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void </a:t>
            </a:r>
            <a:r>
              <a:rPr lang="en-US" sz="2000" b="0" dirty="0" err="1" smtClean="0">
                <a:latin typeface="Arial Narrow" pitchFamily="34" charset="0"/>
                <a:cs typeface="Courier New" pitchFamily="49" charset="0"/>
              </a:rPr>
              <a:t>cbFxn</a:t>
            </a:r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(UInt16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procId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, UInt16 </a:t>
            </a:r>
            <a:r>
              <a:rPr lang="en-US" sz="2000" b="0" dirty="0" err="1" smtClean="0">
                <a:latin typeface="Arial Narrow" pitchFamily="34" charset="0"/>
                <a:cs typeface="Courier New" pitchFamily="49" charset="0"/>
              </a:rPr>
              <a:t>lineId</a:t>
            </a:r>
            <a:r>
              <a:rPr lang="en-US" sz="2000" b="0" dirty="0" smtClean="0">
                <a:latin typeface="Arial Narrow" pitchFamily="34" charset="0"/>
                <a:cs typeface="Courier New" pitchFamily="49" charset="0"/>
              </a:rPr>
              <a:t>, UInt32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eventId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,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UArg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arg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, UInt32 payload)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{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>
                <a:solidFill>
                  <a:schemeClr val="tx2"/>
                </a:solidFill>
                <a:latin typeface="Arial Narrow" pitchFamily="34" charset="0"/>
                <a:cs typeface="Courier New" pitchFamily="49" charset="0"/>
              </a:rPr>
              <a:t>/* The payload is a sequence number. */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recvProcId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=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procId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;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seq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= payload;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    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Semaphore_post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(</a:t>
            </a:r>
            <a:r>
              <a:rPr lang="en-US" sz="2000" b="0" dirty="0" err="1">
                <a:latin typeface="Arial Narrow" pitchFamily="34" charset="0"/>
                <a:cs typeface="Courier New" pitchFamily="49" charset="0"/>
              </a:rPr>
              <a:t>semHandle</a:t>
            </a:r>
            <a:r>
              <a:rPr lang="en-US" sz="2000" b="0" dirty="0">
                <a:latin typeface="Arial Narrow" pitchFamily="34" charset="0"/>
                <a:cs typeface="Courier New" pitchFamily="49" charset="0"/>
              </a:rPr>
              <a:t>);</a:t>
            </a:r>
          </a:p>
          <a:p>
            <a:r>
              <a:rPr lang="en-US" sz="2000" b="0" dirty="0">
                <a:latin typeface="Arial Narrow" pitchFamily="34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877" y="2168903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5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74000" y="2577351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877" y="3091999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9877" y="3500447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91625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41990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9235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Data Passing – Concepts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707207"/>
            <a:ext cx="8688341" cy="188359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Uses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lists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to share data between CPUs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Use: send more complex data elements to another CPU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Linked lists can be configured statically or dynamically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Not typically used by itself – but as a building block for </a:t>
            </a:r>
            <a:r>
              <a:rPr lang="en-US" b="0" dirty="0" err="1" smtClean="0">
                <a:solidFill>
                  <a:schemeClr val="tx2"/>
                </a:solidFill>
                <a:latin typeface="Calibri" pitchFamily="34" charset="0"/>
              </a:rPr>
              <a:t>MessageQ</a:t>
            </a:r>
            <a:endParaRPr lang="en-US" b="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2286000" y="2819400"/>
            <a:ext cx="4267200" cy="3200400"/>
            <a:chOff x="2286000" y="3048000"/>
            <a:chExt cx="4267200" cy="3200400"/>
          </a:xfrm>
        </p:grpSpPr>
        <p:sp>
          <p:nvSpPr>
            <p:cNvPr id="42" name="Cube 41"/>
            <p:cNvSpPr/>
            <p:nvPr/>
          </p:nvSpPr>
          <p:spPr bwMode="auto">
            <a:xfrm>
              <a:off x="2286000" y="3048000"/>
              <a:ext cx="4267200" cy="32004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Device 1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2590800" y="3581400"/>
              <a:ext cx="1600200" cy="1905000"/>
              <a:chOff x="990600" y="2362200"/>
              <a:chExt cx="1371600" cy="1905000"/>
            </a:xfrm>
          </p:grpSpPr>
          <p:sp>
            <p:nvSpPr>
              <p:cNvPr id="67" name="Rectangle 6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 1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 bwMode="auto">
            <a:xfrm>
              <a:off x="3903928" y="5652971"/>
              <a:ext cx="1004771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endParaRPr lang="en-US" sz="2800" dirty="0" smtClean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047464" y="5716769"/>
              <a:ext cx="715930" cy="317202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dirty="0" smtClean="0">
                  <a:solidFill>
                    <a:srgbClr val="000000"/>
                  </a:solidFill>
                  <a:latin typeface="Calibri" pitchFamily="34" charset="0"/>
                </a:rPr>
                <a:t>MEM</a:t>
              </a:r>
            </a:p>
          </p:txBody>
        </p:sp>
        <p:grpSp>
          <p:nvGrpSpPr>
            <p:cNvPr id="4" name="Group 68"/>
            <p:cNvGrpSpPr/>
            <p:nvPr/>
          </p:nvGrpSpPr>
          <p:grpSpPr>
            <a:xfrm>
              <a:off x="4572000" y="3581400"/>
              <a:ext cx="1600200" cy="1905000"/>
              <a:chOff x="990600" y="2362200"/>
              <a:chExt cx="1371600" cy="1905000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Calibri" pitchFamily="34" charset="0"/>
                  </a:rPr>
                  <a:t>Core 2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rgbClr val="000000"/>
                    </a:solidFill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600" b="0" dirty="0" smtClean="0">
                    <a:solidFill>
                      <a:srgbClr val="000000"/>
                    </a:solidFill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50" name="Shape 49"/>
            <p:cNvCxnSpPr>
              <a:stCxn id="68" idx="1"/>
              <a:endCxn id="63" idx="1"/>
            </p:cNvCxnSpPr>
            <p:nvPr/>
          </p:nvCxnSpPr>
          <p:spPr bwMode="auto">
            <a:xfrm rot="16200000" flipH="1">
              <a:off x="2973765" y="4951407"/>
              <a:ext cx="956039" cy="904288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hape 50"/>
            <p:cNvCxnSpPr>
              <a:stCxn id="63" idx="3"/>
              <a:endCxn id="62" idx="1"/>
            </p:cNvCxnSpPr>
            <p:nvPr/>
          </p:nvCxnSpPr>
          <p:spPr bwMode="auto">
            <a:xfrm flipV="1">
              <a:off x="4908699" y="4925532"/>
              <a:ext cx="854665" cy="956039"/>
            </a:xfrm>
            <a:prstGeom prst="bentConnector2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8" name="Leading Question"/>
          <p:cNvSpPr txBox="1"/>
          <p:nvPr/>
        </p:nvSpPr>
        <p:spPr>
          <a:xfrm>
            <a:off x="5195790" y="6400800"/>
            <a:ext cx="335784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rgbClr val="0066FF"/>
                </a:solidFill>
                <a:latin typeface="Arial Narrow"/>
              </a:rPr>
              <a:t>Let’s look at the static version first…</a:t>
            </a:r>
          </a:p>
        </p:txBody>
      </p:sp>
      <p:sp>
        <p:nvSpPr>
          <p:cNvPr id="2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Data Passing – Static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08483"/>
            <a:ext cx="8802281" cy="17620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Data Passing uses a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that can be shared 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between CPUs – linked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list is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defined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STATICALLY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handles address translation and cache coherency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GateMP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protects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read/write accesses</a:t>
            </a:r>
          </a:p>
          <a:p>
            <a:pPr marL="342900" indent="-342900">
              <a:lnSpc>
                <a:spcPct val="80000"/>
              </a:lnSpc>
              <a:spcBef>
                <a:spcPts val="5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is typically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used by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(covered later…), not by itself</a:t>
            </a:r>
          </a:p>
        </p:txBody>
      </p:sp>
      <p:sp>
        <p:nvSpPr>
          <p:cNvPr id="28" name="Leading Question"/>
          <p:cNvSpPr txBox="1"/>
          <p:nvPr/>
        </p:nvSpPr>
        <p:spPr>
          <a:xfrm>
            <a:off x="5867400" y="6535579"/>
            <a:ext cx="2569293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Now, the dynamic version...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93402" y="2472068"/>
            <a:ext cx="8382000" cy="3886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545802" y="3551270"/>
            <a:ext cx="1752600" cy="457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Notify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545802" y="4541870"/>
            <a:ext cx="17526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MultiProc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45" name="Straight Arrow Connector 44"/>
          <p:cNvCxnSpPr>
            <a:stCxn id="42" idx="2"/>
            <a:endCxn id="44" idx="0"/>
          </p:cNvCxnSpPr>
          <p:nvPr/>
        </p:nvCxnSpPr>
        <p:spPr bwMode="auto">
          <a:xfrm>
            <a:off x="1422102" y="400847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" name="Folded Corner 47"/>
          <p:cNvSpPr/>
          <p:nvPr/>
        </p:nvSpPr>
        <p:spPr bwMode="auto">
          <a:xfrm>
            <a:off x="3191536" y="2636870"/>
            <a:ext cx="1676400" cy="609600"/>
          </a:xfrm>
          <a:prstGeom prst="foldedCorner">
            <a:avLst>
              <a:gd name="adj" fmla="val 30621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Arial Narrow" pitchFamily="34" charset="0"/>
              </a:rPr>
              <a:t>User APIs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8637" y="4084670"/>
            <a:ext cx="73609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i="1" dirty="0" smtClean="0">
                <a:solidFill>
                  <a:srgbClr val="000000"/>
                </a:solidFill>
              </a:rPr>
              <a:t>Uses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136602" y="3551270"/>
            <a:ext cx="1752600" cy="457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ListMP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4427366" y="4541870"/>
            <a:ext cx="21382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Shared Region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3767" y="4455037"/>
            <a:ext cx="73609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i="1" dirty="0" smtClean="0">
                <a:solidFill>
                  <a:srgbClr val="000000"/>
                </a:solidFill>
              </a:rPr>
              <a:t>Uses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4427366" y="5151470"/>
            <a:ext cx="21382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GateMP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427366" y="5761070"/>
            <a:ext cx="2138236" cy="4572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NameServer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55" name="Shape 54"/>
          <p:cNvCxnSpPr>
            <a:stCxn id="50" idx="2"/>
            <a:endCxn id="54" idx="1"/>
          </p:cNvCxnSpPr>
          <p:nvPr/>
        </p:nvCxnSpPr>
        <p:spPr bwMode="auto">
          <a:xfrm rot="16200000" flipH="1">
            <a:off x="3229534" y="4791838"/>
            <a:ext cx="19812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hape 55"/>
          <p:cNvCxnSpPr>
            <a:stCxn id="50" idx="2"/>
            <a:endCxn id="53" idx="1"/>
          </p:cNvCxnSpPr>
          <p:nvPr/>
        </p:nvCxnSpPr>
        <p:spPr bwMode="auto">
          <a:xfrm rot="16200000" flipH="1">
            <a:off x="3534334" y="4487038"/>
            <a:ext cx="13716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Shape 56"/>
          <p:cNvCxnSpPr>
            <a:stCxn id="50" idx="2"/>
            <a:endCxn id="51" idx="1"/>
          </p:cNvCxnSpPr>
          <p:nvPr/>
        </p:nvCxnSpPr>
        <p:spPr bwMode="auto">
          <a:xfrm rot="16200000" flipH="1">
            <a:off x="3839134" y="4182238"/>
            <a:ext cx="762000" cy="41446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8" name="Straight Arrow Connector 57"/>
          <p:cNvCxnSpPr>
            <a:stCxn id="44" idx="3"/>
            <a:endCxn id="51" idx="1"/>
          </p:cNvCxnSpPr>
          <p:nvPr/>
        </p:nvCxnSpPr>
        <p:spPr bwMode="auto">
          <a:xfrm>
            <a:off x="2298402" y="4770470"/>
            <a:ext cx="21289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H="1">
            <a:off x="2146002" y="3094070"/>
            <a:ext cx="129540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008470" y="3094070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Rounded Rectangle 66"/>
          <p:cNvSpPr/>
          <p:nvPr/>
        </p:nvSpPr>
        <p:spPr bwMode="auto">
          <a:xfrm>
            <a:off x="2831802" y="5151470"/>
            <a:ext cx="538036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 dirty="0" err="1" smtClean="0">
                <a:solidFill>
                  <a:srgbClr val="000000"/>
                </a:solidFill>
                <a:latin typeface="Calibri" pitchFamily="34" charset="0"/>
              </a:rPr>
              <a:t>Cfg</a:t>
            </a:r>
            <a:endParaRPr lang="en-US" sz="1800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16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Data Passing – Dynamic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762000"/>
            <a:ext cx="9139361" cy="15758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Data Passing uses a </a:t>
            </a:r>
            <a:r>
              <a:rPr lang="en-US" i="1" dirty="0" smtClean="0">
                <a:solidFill>
                  <a:schemeClr val="tx2"/>
                </a:solidFill>
                <a:latin typeface="Calibri" pitchFamily="34" charset="0"/>
              </a:rPr>
              <a:t>double linked list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that can be shared 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between CPUs – linked list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is defined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DYNAMICALLY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(via heap)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Same as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previous, except linked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lists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are allocated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from Heap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Again,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typically not used alone –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but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as a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building block for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" name="Leading Question"/>
          <p:cNvSpPr txBox="1"/>
          <p:nvPr/>
        </p:nvSpPr>
        <p:spPr>
          <a:xfrm>
            <a:off x="5204635" y="6535579"/>
            <a:ext cx="322524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And last...let's look at </a:t>
            </a:r>
            <a:r>
              <a:rPr lang="en-US" sz="2000" b="0" dirty="0" err="1" smtClean="0">
                <a:solidFill>
                  <a:schemeClr val="tx2"/>
                </a:solidFill>
                <a:latin typeface="Arial Narrow"/>
              </a:rPr>
              <a:t>MessageQ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...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93402" y="2472068"/>
            <a:ext cx="8382000" cy="3886200"/>
            <a:chOff x="457200" y="2578398"/>
            <a:chExt cx="8382000" cy="38862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57200" y="2578398"/>
              <a:ext cx="8382000" cy="3886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09600" y="2743200"/>
              <a:ext cx="8077200" cy="3581400"/>
              <a:chOff x="609600" y="2743200"/>
              <a:chExt cx="8077200" cy="3581400"/>
            </a:xfrm>
          </p:grpSpPr>
          <p:sp>
            <p:nvSpPr>
              <p:cNvPr id="21" name="Rounded Rectangle 20"/>
              <p:cNvSpPr/>
              <p:nvPr/>
            </p:nvSpPr>
            <p:spPr bwMode="auto">
              <a:xfrm>
                <a:off x="609600" y="3657600"/>
                <a:ext cx="1752600" cy="457200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Notify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609600" y="4648200"/>
                <a:ext cx="1752600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MultiProc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1" idx="2"/>
                <a:endCxn id="22" idx="0"/>
              </p:cNvCxnSpPr>
              <p:nvPr/>
            </p:nvCxnSpPr>
            <p:spPr bwMode="auto">
              <a:xfrm>
                <a:off x="1485900" y="4114800"/>
                <a:ext cx="0" cy="53340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6" name="Folded Corner 25"/>
              <p:cNvSpPr/>
              <p:nvPr/>
            </p:nvSpPr>
            <p:spPr bwMode="auto">
              <a:xfrm>
                <a:off x="3255334" y="2743200"/>
                <a:ext cx="1676400" cy="609600"/>
              </a:xfrm>
              <a:prstGeom prst="foldedCorner">
                <a:avLst>
                  <a:gd name="adj" fmla="val 30621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Arial Narrow" pitchFamily="34" charset="0"/>
                  </a:rPr>
                  <a:t>User APIs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52435" y="41910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3200400" y="3657600"/>
                <a:ext cx="1752600" cy="457200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ListMP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4491164" y="4648200"/>
                <a:ext cx="21382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Shared Region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87565" y="456136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4491164" y="5257800"/>
                <a:ext cx="21382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GateMP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4491164" y="5867400"/>
                <a:ext cx="2138236" cy="457200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NameServer</a:t>
                </a:r>
                <a:endParaRPr lang="en-US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35" name="Shape 34"/>
              <p:cNvCxnSpPr>
                <a:stCxn id="16" idx="2"/>
                <a:endCxn id="27" idx="1"/>
              </p:cNvCxnSpPr>
              <p:nvPr/>
            </p:nvCxnSpPr>
            <p:spPr bwMode="auto">
              <a:xfrm rot="16200000" flipH="1">
                <a:off x="3293332" y="4898168"/>
                <a:ext cx="19812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7" name="Shape 36"/>
              <p:cNvCxnSpPr>
                <a:stCxn id="16" idx="2"/>
                <a:endCxn id="23" idx="1"/>
              </p:cNvCxnSpPr>
              <p:nvPr/>
            </p:nvCxnSpPr>
            <p:spPr bwMode="auto">
              <a:xfrm rot="16200000" flipH="1">
                <a:off x="3598132" y="4593368"/>
                <a:ext cx="13716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9" name="Shape 38"/>
              <p:cNvCxnSpPr>
                <a:stCxn id="16" idx="2"/>
                <a:endCxn id="17" idx="1"/>
              </p:cNvCxnSpPr>
              <p:nvPr/>
            </p:nvCxnSpPr>
            <p:spPr bwMode="auto">
              <a:xfrm rot="16200000" flipH="1">
                <a:off x="3902932" y="4288568"/>
                <a:ext cx="762000" cy="414464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1" name="Straight Arrow Connector 40"/>
              <p:cNvCxnSpPr>
                <a:stCxn id="22" idx="3"/>
                <a:endCxn id="17" idx="1"/>
              </p:cNvCxnSpPr>
              <p:nvPr/>
            </p:nvCxnSpPr>
            <p:spPr bwMode="auto">
              <a:xfrm>
                <a:off x="2362200" y="4876800"/>
                <a:ext cx="2128964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 flipH="1">
                <a:off x="2209800" y="3200400"/>
                <a:ext cx="1295400" cy="6858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4072268" y="3200400"/>
                <a:ext cx="0" cy="4572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3" name="Rounded Rectangle 32"/>
              <p:cNvSpPr/>
              <p:nvPr/>
            </p:nvSpPr>
            <p:spPr bwMode="auto">
              <a:xfrm>
                <a:off x="6400800" y="3657600"/>
                <a:ext cx="2286000" cy="457200"/>
              </a:xfrm>
              <a:prstGeom prst="round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HeapMemMP</a:t>
                </a:r>
                <a:r>
                  <a:rPr lang="en-US" b="0" dirty="0" smtClean="0">
                    <a:solidFill>
                      <a:srgbClr val="000000"/>
                    </a:solidFill>
                    <a:latin typeface="Calibri" pitchFamily="34" charset="0"/>
                  </a:rPr>
                  <a:t> +</a:t>
                </a:r>
              </a:p>
            </p:txBody>
          </p:sp>
          <p:cxnSp>
            <p:nvCxnSpPr>
              <p:cNvPr id="36" name="Shape 35"/>
              <p:cNvCxnSpPr>
                <a:stCxn id="33" idx="2"/>
                <a:endCxn id="17" idx="3"/>
              </p:cNvCxnSpPr>
              <p:nvPr/>
            </p:nvCxnSpPr>
            <p:spPr bwMode="auto">
              <a:xfrm rot="5400000">
                <a:off x="6705600" y="4038600"/>
                <a:ext cx="7620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0" name="Shape 39"/>
              <p:cNvCxnSpPr>
                <a:stCxn id="33" idx="2"/>
                <a:endCxn id="23" idx="3"/>
              </p:cNvCxnSpPr>
              <p:nvPr/>
            </p:nvCxnSpPr>
            <p:spPr bwMode="auto">
              <a:xfrm rot="5400000">
                <a:off x="6400800" y="4343400"/>
                <a:ext cx="13716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4" name="Shape 43"/>
              <p:cNvCxnSpPr>
                <a:stCxn id="33" idx="2"/>
                <a:endCxn id="27" idx="3"/>
              </p:cNvCxnSpPr>
              <p:nvPr/>
            </p:nvCxnSpPr>
            <p:spPr bwMode="auto">
              <a:xfrm rot="5400000">
                <a:off x="6096000" y="4648200"/>
                <a:ext cx="1981200" cy="914400"/>
              </a:xfrm>
              <a:prstGeom prst="bentConnector2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45" name="TextBox 44"/>
              <p:cNvSpPr txBox="1"/>
              <p:nvPr/>
            </p:nvSpPr>
            <p:spPr>
              <a:xfrm>
                <a:off x="6862635" y="456136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i="1" dirty="0" smtClean="0">
                    <a:solidFill>
                      <a:srgbClr val="000000"/>
                    </a:solidFill>
                  </a:rPr>
                  <a:t>Uses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 bwMode="auto">
              <a:xfrm>
                <a:off x="4800600" y="3048000"/>
                <a:ext cx="1752600" cy="8382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1" name="Rounded Rectangle 30"/>
              <p:cNvSpPr/>
              <p:nvPr/>
            </p:nvSpPr>
            <p:spPr bwMode="auto">
              <a:xfrm>
                <a:off x="2895600" y="5257800"/>
                <a:ext cx="538036" cy="4572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1800" b="0" dirty="0" err="1" smtClean="0">
                    <a:solidFill>
                      <a:srgbClr val="000000"/>
                    </a:solidFill>
                    <a:latin typeface="Calibri" pitchFamily="34" charset="0"/>
                  </a:rPr>
                  <a:t>Cfg</a:t>
                </a:r>
                <a:endParaRPr lang="en-US" sz="1800" b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47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17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877" y="2168903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5773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5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4000" y="2985798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9877" y="3500446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9162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41990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9235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err="1" smtClean="0"/>
              <a:t>MessageQ</a:t>
            </a:r>
            <a:r>
              <a:rPr lang="en-US" dirty="0" smtClean="0"/>
              <a:t> – Concepts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557339"/>
            <a:ext cx="8867043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Supports structured sending/receiving of variable-length messages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Default “transport” is shared memory – but other transports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(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Multicore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Navigator, SRIO) can be configured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APIs do NOT change based on transport – only the CFG (init) code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Supports SINGLE reader, multiple WRITER (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mbx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owned by READER)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Leading Question"/>
          <p:cNvSpPr txBox="1"/>
          <p:nvPr/>
        </p:nvSpPr>
        <p:spPr>
          <a:xfrm>
            <a:off x="6400800" y="6567478"/>
            <a:ext cx="215283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Let's see an example...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1056167" y="2819400"/>
            <a:ext cx="6858000" cy="3657600"/>
            <a:chOff x="1066800" y="2667000"/>
            <a:chExt cx="6858000" cy="3657600"/>
          </a:xfrm>
        </p:grpSpPr>
        <p:sp>
          <p:nvSpPr>
            <p:cNvPr id="24" name="Cube 23"/>
            <p:cNvSpPr/>
            <p:nvPr/>
          </p:nvSpPr>
          <p:spPr bwMode="auto">
            <a:xfrm>
              <a:off x="1066800" y="2667000"/>
              <a:ext cx="4267200" cy="36576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886200" y="5769934"/>
              <a:ext cx="1219200" cy="381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1371600" y="3124200"/>
              <a:ext cx="1600200" cy="1905000"/>
              <a:chOff x="990600" y="2362200"/>
              <a:chExt cx="1371600" cy="1905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1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grpSp>
          <p:nvGrpSpPr>
            <p:cNvPr id="4" name="Group 67"/>
            <p:cNvGrpSpPr/>
            <p:nvPr/>
          </p:nvGrpSpPr>
          <p:grpSpPr>
            <a:xfrm>
              <a:off x="2043229" y="5195771"/>
              <a:ext cx="2286000" cy="457200"/>
              <a:chOff x="2294864" y="4572000"/>
              <a:chExt cx="2286000" cy="457200"/>
            </a:xfrm>
          </p:grpSpPr>
          <p:sp>
            <p:nvSpPr>
              <p:cNvPr id="52" name="Rectangle 51"/>
              <p:cNvSpPr/>
              <p:nvPr/>
            </p:nvSpPr>
            <p:spPr bwMode="auto">
              <a:xfrm>
                <a:off x="2294864" y="4572000"/>
                <a:ext cx="228600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2438400" y="4635798"/>
                <a:ext cx="715930" cy="31720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MEM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3528235" y="4637567"/>
                <a:ext cx="891365" cy="31720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err="1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McNav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24200" y="4572000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2000" dirty="0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or</a:t>
                </a:r>
              </a:p>
            </p:txBody>
          </p:sp>
        </p:grpSp>
        <p:grpSp>
          <p:nvGrpSpPr>
            <p:cNvPr id="5" name="Group 68"/>
            <p:cNvGrpSpPr/>
            <p:nvPr/>
          </p:nvGrpSpPr>
          <p:grpSpPr>
            <a:xfrm>
              <a:off x="3352800" y="3124200"/>
              <a:ext cx="1600200" cy="1905000"/>
              <a:chOff x="990600" y="2362200"/>
              <a:chExt cx="1371600" cy="190500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2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31" name="Cube 30"/>
            <p:cNvSpPr/>
            <p:nvPr/>
          </p:nvSpPr>
          <p:spPr bwMode="auto">
            <a:xfrm>
              <a:off x="5791200" y="2667000"/>
              <a:ext cx="2133600" cy="3657600"/>
            </a:xfrm>
            <a:prstGeom prst="cube">
              <a:avLst>
                <a:gd name="adj" fmla="val 5192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2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943600" y="5769934"/>
              <a:ext cx="1219200" cy="381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7" name="Group 75"/>
            <p:cNvGrpSpPr/>
            <p:nvPr/>
          </p:nvGrpSpPr>
          <p:grpSpPr>
            <a:xfrm>
              <a:off x="6019800" y="3124200"/>
              <a:ext cx="1600200" cy="1905000"/>
              <a:chOff x="990600" y="2362200"/>
              <a:chExt cx="1371600" cy="1905000"/>
            </a:xfrm>
          </p:grpSpPr>
          <p:sp>
            <p:nvSpPr>
              <p:cNvPr id="39" name="Rectangle 38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1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34" name="Shape 33"/>
            <p:cNvCxnSpPr>
              <a:stCxn id="57" idx="1"/>
              <a:endCxn id="52" idx="1"/>
            </p:cNvCxnSpPr>
            <p:nvPr/>
          </p:nvCxnSpPr>
          <p:spPr bwMode="auto">
            <a:xfrm rot="16200000" flipH="1">
              <a:off x="1433815" y="4814956"/>
              <a:ext cx="956039" cy="26278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Shape 34"/>
            <p:cNvCxnSpPr>
              <a:stCxn id="52" idx="3"/>
              <a:endCxn id="49" idx="1"/>
            </p:cNvCxnSpPr>
            <p:nvPr/>
          </p:nvCxnSpPr>
          <p:spPr bwMode="auto">
            <a:xfrm flipV="1">
              <a:off x="4329229" y="4468332"/>
              <a:ext cx="214935" cy="95603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Shape 35"/>
            <p:cNvCxnSpPr>
              <a:stCxn id="57" idx="1"/>
              <a:endCxn id="26" idx="1"/>
            </p:cNvCxnSpPr>
            <p:nvPr/>
          </p:nvCxnSpPr>
          <p:spPr bwMode="auto">
            <a:xfrm rot="16200000" flipH="1">
              <a:off x="2087269" y="4161503"/>
              <a:ext cx="1492102" cy="2105760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Straight Arrow Connector 36"/>
            <p:cNvCxnSpPr>
              <a:stCxn id="26" idx="3"/>
              <a:endCxn id="32" idx="1"/>
            </p:cNvCxnSpPr>
            <p:nvPr/>
          </p:nvCxnSpPr>
          <p:spPr bwMode="auto">
            <a:xfrm>
              <a:off x="5105400" y="5960434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V="1">
              <a:off x="6422066" y="4474534"/>
              <a:ext cx="0" cy="1295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19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66"/>
                </a:solidFill>
              </a:rPr>
              <a:t>Objectives</a:t>
            </a:r>
          </a:p>
        </p:txBody>
      </p:sp>
      <p:pic>
        <p:nvPicPr>
          <p:cNvPr id="3076" name="Picture 4" descr="dglxasset[3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762000"/>
            <a:ext cx="8458200" cy="589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455738" y="1611313"/>
            <a:ext cx="6309741" cy="36686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Describe the </a:t>
            </a:r>
            <a:r>
              <a:rPr lang="en-US" sz="2800" u="sng" dirty="0" smtClean="0">
                <a:latin typeface="Arial Narrow" pitchFamily="34" charset="0"/>
              </a:rPr>
              <a:t>basic concepts </a:t>
            </a:r>
            <a:r>
              <a:rPr lang="en-US" sz="2800" dirty="0" smtClean="0">
                <a:latin typeface="Arial Narrow" pitchFamily="34" charset="0"/>
              </a:rPr>
              <a:t>of IPC</a:t>
            </a:r>
            <a:endParaRPr lang="en-US" sz="2800" dirty="0">
              <a:latin typeface="Arial Narrow" pitchFamily="34" charset="0"/>
            </a:endParaRPr>
          </a:p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Compare and contrast different </a:t>
            </a:r>
            <a:r>
              <a:rPr lang="en-US" sz="2800" u="sng" dirty="0" smtClean="0">
                <a:latin typeface="Arial Narrow" pitchFamily="34" charset="0"/>
              </a:rPr>
              <a:t>services</a:t>
            </a:r>
            <a:r>
              <a:rPr lang="en-US" sz="2800" dirty="0" smtClean="0">
                <a:latin typeface="Arial Narrow" pitchFamily="34" charset="0"/>
              </a:rPr>
              <a:t/>
            </a:r>
            <a:br>
              <a:rPr lang="en-US" sz="2800" dirty="0" smtClean="0">
                <a:latin typeface="Arial Narrow" pitchFamily="34" charset="0"/>
              </a:rPr>
            </a:br>
            <a:r>
              <a:rPr lang="en-US" sz="2800" dirty="0" smtClean="0">
                <a:latin typeface="Arial Narrow" pitchFamily="34" charset="0"/>
              </a:rPr>
              <a:t>provided within the IPC framework</a:t>
            </a:r>
            <a:endParaRPr lang="en-US" sz="2800" dirty="0">
              <a:latin typeface="Arial Narrow" pitchFamily="34" charset="0"/>
            </a:endParaRPr>
          </a:p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Analyze </a:t>
            </a:r>
            <a:r>
              <a:rPr lang="en-US" sz="2800" dirty="0">
                <a:latin typeface="Arial Narrow" pitchFamily="34" charset="0"/>
              </a:rPr>
              <a:t>several </a:t>
            </a:r>
            <a:r>
              <a:rPr lang="en-US" sz="2800" i="1" u="sng" dirty="0" smtClean="0">
                <a:latin typeface="Arial Narrow" pitchFamily="34" charset="0"/>
              </a:rPr>
              <a:t>support utilities</a:t>
            </a:r>
            <a:endParaRPr lang="en-US" sz="2800" dirty="0">
              <a:latin typeface="Arial Narrow" pitchFamily="34" charset="0"/>
            </a:endParaRPr>
          </a:p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Describe the </a:t>
            </a:r>
            <a:r>
              <a:rPr lang="en-US" sz="2800" u="sng" dirty="0" smtClean="0">
                <a:latin typeface="Arial Narrow" pitchFamily="34" charset="0"/>
              </a:rPr>
              <a:t>setup configuration </a:t>
            </a:r>
            <a:r>
              <a:rPr lang="en-US" sz="2800" dirty="0" smtClean="0">
                <a:latin typeface="Arial Narrow" pitchFamily="34" charset="0"/>
              </a:rPr>
              <a:t>required</a:t>
            </a:r>
            <a:br>
              <a:rPr lang="en-US" sz="2800" dirty="0" smtClean="0">
                <a:latin typeface="Arial Narrow" pitchFamily="34" charset="0"/>
              </a:rPr>
            </a:br>
            <a:r>
              <a:rPr lang="en-US" sz="2800" dirty="0" smtClean="0">
                <a:latin typeface="Arial Narrow" pitchFamily="34" charset="0"/>
              </a:rPr>
              <a:t>to use the IPC framework</a:t>
            </a:r>
          </a:p>
          <a:p>
            <a:pPr marL="287338" indent="-287338" eaLnBrk="0" hangingPunct="0"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>
                <a:latin typeface="Arial Narrow" pitchFamily="34" charset="0"/>
              </a:rPr>
              <a:t>Examine a few </a:t>
            </a:r>
            <a:r>
              <a:rPr lang="en-US" sz="2800" u="sng" dirty="0" smtClean="0">
                <a:latin typeface="Arial Narrow" pitchFamily="34" charset="0"/>
              </a:rPr>
              <a:t>IPC examples</a:t>
            </a:r>
            <a:endParaRPr lang="en-US" sz="2800" u="sng" dirty="0">
              <a:latin typeface="Arial Narrow" pitchFamily="34" charset="0"/>
            </a:endParaRPr>
          </a:p>
        </p:txBody>
      </p:sp>
      <p:sp>
        <p:nvSpPr>
          <p:cNvPr id="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(1/4)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  <a:endParaRPr lang="en-US" sz="1800" dirty="0" smtClean="0">
              <a:solidFill>
                <a:schemeClr val="dk1"/>
              </a:solidFill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72200" y="643268"/>
            <a:ext cx="225491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2 - READER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4800" y="4575008"/>
            <a:ext cx="8559523" cy="113999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transactions </a:t>
            </a:r>
            <a:r>
              <a:rPr lang="en-US" b="0" u="sng" dirty="0" smtClean="0">
                <a:solidFill>
                  <a:schemeClr val="dk1"/>
                </a:solidFill>
                <a:effectLst/>
                <a:latin typeface="Calibri" pitchFamily="34" charset="0"/>
              </a:rPr>
              <a:t>begin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with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creating a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READER’s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attempt to get a message results in a block (when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semaphore specified), since no messages are in the queue yet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8" name="Flowchart: Magnetic Disk 47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9" name="Leading Question"/>
          <p:cNvSpPr txBox="1"/>
          <p:nvPr/>
        </p:nvSpPr>
        <p:spPr>
          <a:xfrm>
            <a:off x="6808532" y="6324600"/>
            <a:ext cx="1928413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happens next?</a:t>
            </a:r>
          </a:p>
        </p:txBody>
      </p:sp>
      <p:sp>
        <p:nvSpPr>
          <p:cNvPr id="11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20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(2/4)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 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  <a:endParaRPr lang="en-US" sz="1800" dirty="0" smtClean="0">
              <a:solidFill>
                <a:schemeClr val="dk1"/>
              </a:solidFill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MessageQ_alloc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7433" y="643268"/>
            <a:ext cx="224106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1 - WRITER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72200" y="643268"/>
            <a:ext cx="225491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2 - READER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5050496"/>
            <a:ext cx="8419549" cy="12865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begins by opening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created by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gets a message block from a heap and fills it as desired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puts the message into the Message Q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7" name="Leading Question"/>
          <p:cNvSpPr txBox="1"/>
          <p:nvPr/>
        </p:nvSpPr>
        <p:spPr>
          <a:xfrm>
            <a:off x="4876800" y="6477000"/>
            <a:ext cx="3707745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How does the READER get unblocked?</a:t>
            </a:r>
          </a:p>
        </p:txBody>
      </p: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21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(3/4)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*** PROCESS MSG ***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MessageQ_free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MessageQ_delete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MessageQ_alloc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, 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MessageQ_close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7433" y="643268"/>
            <a:ext cx="224106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1 - WRITER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72200" y="643268"/>
            <a:ext cx="225491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2 - READER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16037" y="4813417"/>
            <a:ext cx="8319650" cy="17358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Once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WRITER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puts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msg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in </a:t>
            </a:r>
            <a:r>
              <a:rPr lang="en-US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,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is unblocked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can now read/evaluate the received message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frees message back to Heap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READER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can optionally delete the created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if desired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cxnSp>
        <p:nvCxnSpPr>
          <p:cNvPr id="36" name="Elbow Connector 35"/>
          <p:cNvCxnSpPr>
            <a:stCxn id="17" idx="3"/>
          </p:cNvCxnSpPr>
          <p:nvPr/>
        </p:nvCxnSpPr>
        <p:spPr bwMode="auto">
          <a:xfrm flipV="1">
            <a:off x="4136066" y="2743200"/>
            <a:ext cx="1655134" cy="14159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22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Using </a:t>
            </a:r>
            <a:r>
              <a:rPr lang="en-US" dirty="0" err="1" smtClean="0"/>
              <a:t>MessageQ</a:t>
            </a:r>
            <a:r>
              <a:rPr lang="en-US" dirty="0" smtClean="0"/>
              <a:t> (4/4)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31" name="Flowchart: Magnetic Disk 30"/>
          <p:cNvSpPr/>
          <p:nvPr/>
        </p:nvSpPr>
        <p:spPr bwMode="auto">
          <a:xfrm>
            <a:off x="4548965" y="1339701"/>
            <a:ext cx="914400" cy="12192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myQ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”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638800" y="1066800"/>
            <a:ext cx="3352800" cy="24384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MessageQ_create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MessageQ_get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&amp;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b="0" i="1" dirty="0" smtClean="0">
                <a:solidFill>
                  <a:schemeClr val="dk1"/>
                </a:solidFill>
                <a:latin typeface="Arial Narrow" pitchFamily="34" charset="0"/>
              </a:rPr>
              <a:t>*** PROCESS MSG ***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MessageQ_free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MessageQ_delete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152400" y="1066800"/>
            <a:ext cx="4191000" cy="1981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MessageQ_open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 (“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myQ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”, 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=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MessageQ_alloc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 (heap, size,…);</a:t>
            </a:r>
          </a:p>
          <a:p>
            <a:pPr marL="0" marR="0" indent="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rPr>
              <a:t>MessageQ_put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msg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, …);</a:t>
            </a:r>
          </a:p>
          <a:p>
            <a:pPr eaLnBrk="0" hangingPunct="0">
              <a:spcBef>
                <a:spcPts val="1200"/>
              </a:spcBef>
            </a:pP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MessageQ_close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(“</a:t>
            </a:r>
            <a:r>
              <a:rPr lang="en-US" sz="1800" dirty="0" err="1" smtClean="0">
                <a:solidFill>
                  <a:schemeClr val="dk1"/>
                </a:solidFill>
                <a:latin typeface="Arial Narrow" pitchFamily="34" charset="0"/>
              </a:rPr>
              <a:t>myQ</a:t>
            </a:r>
            <a:r>
              <a:rPr lang="en-US" sz="1800" dirty="0" smtClean="0">
                <a:solidFill>
                  <a:schemeClr val="dk1"/>
                </a:solidFill>
                <a:latin typeface="Arial Narrow" pitchFamily="34" charset="0"/>
              </a:rPr>
              <a:t>”, …);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7433" y="643268"/>
            <a:ext cx="224106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1 - WRITER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72200" y="643268"/>
            <a:ext cx="225491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Core 2 - READER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00400" y="3244701"/>
            <a:ext cx="1905000" cy="15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264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312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360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40866" y="37019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5264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360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40866" y="40067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264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312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360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40866" y="4311501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31266" y="4006701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866167" y="2122967"/>
            <a:ext cx="304800" cy="304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32" name="Shape 31"/>
          <p:cNvCxnSpPr>
            <a:stCxn id="17" idx="1"/>
          </p:cNvCxnSpPr>
          <p:nvPr/>
        </p:nvCxnSpPr>
        <p:spPr bwMode="auto">
          <a:xfrm rot="10800000">
            <a:off x="3352800" y="1949301"/>
            <a:ext cx="478466" cy="22098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429000" y="2286000"/>
            <a:ext cx="13716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4301" y="4805297"/>
            <a:ext cx="9183411" cy="158197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 message object manages queuing of messages passed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An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ALLOCATOR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mechanism is for getting buffers (std is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HeapMemMP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 </a:t>
            </a: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TRANSPORT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mechanism can be specified during init (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default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is shared memory, can also use Multi-core Navigator or SRIO)</a:t>
            </a:r>
          </a:p>
        </p:txBody>
      </p:sp>
      <p:cxnSp>
        <p:nvCxnSpPr>
          <p:cNvPr id="36" name="Elbow Connector 35"/>
          <p:cNvCxnSpPr>
            <a:stCxn id="17" idx="3"/>
          </p:cNvCxnSpPr>
          <p:nvPr/>
        </p:nvCxnSpPr>
        <p:spPr bwMode="auto">
          <a:xfrm flipV="1">
            <a:off x="4136066" y="2743200"/>
            <a:ext cx="1655134" cy="14159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37" name="Leading Question"/>
          <p:cNvSpPr txBox="1"/>
          <p:nvPr/>
        </p:nvSpPr>
        <p:spPr>
          <a:xfrm>
            <a:off x="4953000" y="6528468"/>
            <a:ext cx="3563475" cy="221599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800" b="0" dirty="0" smtClean="0">
                <a:solidFill>
                  <a:schemeClr val="tx2"/>
                </a:solidFill>
                <a:latin typeface="Arial Narrow"/>
              </a:rPr>
              <a:t>Which IPC modules does </a:t>
            </a:r>
            <a:r>
              <a:rPr lang="en-US" sz="1800" b="0" dirty="0" err="1" smtClean="0">
                <a:solidFill>
                  <a:schemeClr val="tx2"/>
                </a:solidFill>
                <a:latin typeface="Arial Narrow"/>
              </a:rPr>
              <a:t>MessageQ</a:t>
            </a:r>
            <a:r>
              <a:rPr lang="en-US" sz="1800" b="0" dirty="0" smtClean="0">
                <a:solidFill>
                  <a:schemeClr val="tx2"/>
                </a:solidFill>
                <a:latin typeface="Arial Narrow"/>
              </a:rPr>
              <a:t> use?</a:t>
            </a:r>
          </a:p>
        </p:txBody>
      </p: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23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err="1" smtClean="0"/>
              <a:t>MessageQ</a:t>
            </a:r>
            <a:r>
              <a:rPr lang="en-US" dirty="0" smtClean="0"/>
              <a:t> – Configuration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542" y="838200"/>
            <a:ext cx="8388258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All API calls use the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module in IPC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User must also configure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MultiProc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and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SharedRegion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 modules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All other configuration/setup is performed by </a:t>
            </a:r>
            <a:r>
              <a:rPr lang="en-US" b="0" dirty="0" err="1" smtClean="0">
                <a:solidFill>
                  <a:srgbClr val="000000"/>
                </a:solidFill>
                <a:latin typeface="Calibri" pitchFamily="34" charset="0"/>
              </a:rPr>
              <a:t>MessageQ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38468" y="2298402"/>
            <a:ext cx="8458200" cy="3962400"/>
            <a:chOff x="381000" y="2514600"/>
            <a:chExt cx="8458200" cy="3962400"/>
          </a:xfrm>
        </p:grpSpPr>
        <p:sp>
          <p:nvSpPr>
            <p:cNvPr id="73" name="Rectangle 72"/>
            <p:cNvSpPr/>
            <p:nvPr/>
          </p:nvSpPr>
          <p:spPr bwMode="auto">
            <a:xfrm>
              <a:off x="381000" y="2514600"/>
              <a:ext cx="8458200" cy="3962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609600" y="3657600"/>
              <a:ext cx="17526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Notify</a:t>
              </a: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609600" y="4648200"/>
              <a:ext cx="1752600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MultiProc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38" name="Straight Arrow Connector 37"/>
            <p:cNvCxnSpPr>
              <a:stCxn id="32" idx="2"/>
              <a:endCxn id="34" idx="0"/>
            </p:cNvCxnSpPr>
            <p:nvPr/>
          </p:nvCxnSpPr>
          <p:spPr bwMode="auto">
            <a:xfrm>
              <a:off x="1485900" y="4114800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" name="Folded Corner 41"/>
            <p:cNvSpPr/>
            <p:nvPr/>
          </p:nvSpPr>
          <p:spPr bwMode="auto">
            <a:xfrm>
              <a:off x="609600" y="2667000"/>
              <a:ext cx="1676400" cy="609600"/>
            </a:xfrm>
            <a:prstGeom prst="foldedCorner">
              <a:avLst>
                <a:gd name="adj" fmla="val 3062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Arial Narrow" pitchFamily="34" charset="0"/>
                </a:rPr>
                <a:t>User APIs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52435" y="4191000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200400" y="3657600"/>
              <a:ext cx="17526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ListMP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4491164" y="4648200"/>
              <a:ext cx="2138236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Shared Region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87565" y="4561367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491164" y="5257800"/>
              <a:ext cx="2138236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GateMP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491164" y="5867400"/>
              <a:ext cx="2138236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NameServer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54" name="Shape 53"/>
            <p:cNvCxnSpPr>
              <a:stCxn id="48" idx="2"/>
              <a:endCxn id="53" idx="1"/>
            </p:cNvCxnSpPr>
            <p:nvPr/>
          </p:nvCxnSpPr>
          <p:spPr bwMode="auto">
            <a:xfrm rot="16200000" flipH="1">
              <a:off x="3293332" y="4898168"/>
              <a:ext cx="19812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Shape 54"/>
            <p:cNvCxnSpPr>
              <a:stCxn id="48" idx="2"/>
              <a:endCxn id="52" idx="1"/>
            </p:cNvCxnSpPr>
            <p:nvPr/>
          </p:nvCxnSpPr>
          <p:spPr bwMode="auto">
            <a:xfrm rot="16200000" flipH="1">
              <a:off x="3598132" y="4593368"/>
              <a:ext cx="13716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Shape 55"/>
            <p:cNvCxnSpPr>
              <a:stCxn id="48" idx="2"/>
              <a:endCxn id="49" idx="1"/>
            </p:cNvCxnSpPr>
            <p:nvPr/>
          </p:nvCxnSpPr>
          <p:spPr bwMode="auto">
            <a:xfrm rot="16200000" flipH="1">
              <a:off x="3902932" y="4288568"/>
              <a:ext cx="762000" cy="414464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Straight Arrow Connector 56"/>
            <p:cNvCxnSpPr>
              <a:stCxn id="34" idx="3"/>
              <a:endCxn id="49" idx="1"/>
            </p:cNvCxnSpPr>
            <p:nvPr/>
          </p:nvCxnSpPr>
          <p:spPr bwMode="auto">
            <a:xfrm>
              <a:off x="2362200" y="4876800"/>
              <a:ext cx="212896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H="1">
              <a:off x="2209800" y="3200400"/>
              <a:ext cx="1295400" cy="685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4072268" y="3200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0" name="Rounded Rectangle 59"/>
            <p:cNvSpPr/>
            <p:nvPr/>
          </p:nvSpPr>
          <p:spPr bwMode="auto">
            <a:xfrm>
              <a:off x="6400800" y="3657600"/>
              <a:ext cx="2286000" cy="4572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HeapMemMP</a:t>
              </a:r>
              <a:r>
                <a:rPr lang="en-US" b="0" dirty="0" smtClean="0">
                  <a:solidFill>
                    <a:srgbClr val="000000"/>
                  </a:solidFill>
                  <a:latin typeface="Calibri" pitchFamily="34" charset="0"/>
                </a:rPr>
                <a:t> +</a:t>
              </a:r>
            </a:p>
          </p:txBody>
        </p:sp>
        <p:cxnSp>
          <p:nvCxnSpPr>
            <p:cNvPr id="61" name="Shape 60"/>
            <p:cNvCxnSpPr>
              <a:stCxn id="60" idx="2"/>
              <a:endCxn id="49" idx="3"/>
            </p:cNvCxnSpPr>
            <p:nvPr/>
          </p:nvCxnSpPr>
          <p:spPr bwMode="auto">
            <a:xfrm rot="5400000">
              <a:off x="6705600" y="4038600"/>
              <a:ext cx="7620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2" name="Shape 61"/>
            <p:cNvCxnSpPr>
              <a:stCxn id="60" idx="2"/>
              <a:endCxn id="52" idx="3"/>
            </p:cNvCxnSpPr>
            <p:nvPr/>
          </p:nvCxnSpPr>
          <p:spPr bwMode="auto">
            <a:xfrm rot="5400000">
              <a:off x="6400800" y="4343400"/>
              <a:ext cx="13716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3" name="Shape 62"/>
            <p:cNvCxnSpPr>
              <a:stCxn id="60" idx="2"/>
              <a:endCxn id="53" idx="3"/>
            </p:cNvCxnSpPr>
            <p:nvPr/>
          </p:nvCxnSpPr>
          <p:spPr bwMode="auto">
            <a:xfrm rot="5400000">
              <a:off x="6096000" y="4648200"/>
              <a:ext cx="1981200" cy="91440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6862635" y="4561367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i="1" dirty="0" smtClean="0">
                  <a:solidFill>
                    <a:srgbClr val="000000"/>
                  </a:solidFill>
                </a:rPr>
                <a:t>Uses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4800600" y="3048000"/>
              <a:ext cx="1752600" cy="838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6" name="Rounded Rectangle 65"/>
            <p:cNvSpPr/>
            <p:nvPr/>
          </p:nvSpPr>
          <p:spPr bwMode="auto">
            <a:xfrm>
              <a:off x="3124200" y="5257800"/>
              <a:ext cx="538036" cy="45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dirty="0" err="1" smtClean="0">
                  <a:solidFill>
                    <a:srgbClr val="000000"/>
                  </a:solidFill>
                  <a:latin typeface="Calibri" pitchFamily="34" charset="0"/>
                </a:rPr>
                <a:t>Cfg</a:t>
              </a:r>
              <a:endParaRPr lang="en-US" sz="1800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3200400" y="2743200"/>
              <a:ext cx="1752600" cy="457200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b="0" dirty="0" err="1" smtClean="0">
                  <a:solidFill>
                    <a:srgbClr val="000000"/>
                  </a:solidFill>
                  <a:latin typeface="Calibri" pitchFamily="34" charset="0"/>
                </a:rPr>
                <a:t>MessageQ</a:t>
              </a:r>
              <a:endParaRPr lang="en-US" b="0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72" name="Straight Arrow Connector 71"/>
            <p:cNvCxnSpPr>
              <a:stCxn id="42" idx="3"/>
              <a:endCxn id="70" idx="1"/>
            </p:cNvCxnSpPr>
            <p:nvPr/>
          </p:nvCxnSpPr>
          <p:spPr bwMode="auto">
            <a:xfrm>
              <a:off x="2286000" y="2971800"/>
              <a:ext cx="9144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5" name="Leading Question"/>
          <p:cNvSpPr txBox="1"/>
          <p:nvPr/>
        </p:nvSpPr>
        <p:spPr>
          <a:xfrm>
            <a:off x="5410200" y="6455734"/>
            <a:ext cx="3105016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Some final notes on </a:t>
            </a:r>
            <a:r>
              <a:rPr lang="en-US" sz="2000" b="0" dirty="0" err="1" smtClean="0">
                <a:solidFill>
                  <a:schemeClr val="tx2"/>
                </a:solidFill>
                <a:latin typeface="Arial Narrow"/>
              </a:rPr>
              <a:t>MessageQ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...</a:t>
            </a:r>
          </a:p>
        </p:txBody>
      </p:sp>
      <p:sp>
        <p:nvSpPr>
          <p:cNvPr id="36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err="1" smtClean="0"/>
              <a:t>MessageQ</a:t>
            </a:r>
            <a:r>
              <a:rPr lang="en-US" dirty="0" smtClean="0"/>
              <a:t> – </a:t>
            </a:r>
            <a:r>
              <a:rPr lang="en-US" dirty="0" smtClean="0"/>
              <a:t>Miscellaneous Notes</a:t>
            </a:r>
            <a:endParaRPr lang="en-US" dirty="0" smtClean="0"/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950" y="697635"/>
            <a:ext cx="7943137" cy="31885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O/S independent. If one core is running LINUX and</a:t>
            </a:r>
            <a:b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using SYS/Link, the API calls do not change.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Messages can be allocated statically or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dynamically.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Works with all threading modules (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HWI, SWI,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Task)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Can synchronize via semaphores,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SWIs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, events, wait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Timeouts are allowed when Tasks receives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message.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rgbClr val="0066FF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User can specify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three 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priority levels (normal, high, urgent</a:t>
            </a:r>
            <a:r>
              <a:rPr lang="en-US" b="0" dirty="0" smtClean="0">
                <a:solidFill>
                  <a:srgbClr val="000000"/>
                </a:solidFill>
                <a:latin typeface="Calibri" pitchFamily="34" charset="0"/>
              </a:rPr>
              <a:t>).</a:t>
            </a:r>
            <a:endParaRPr lang="en-US" b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963323"/>
            <a:ext cx="5172075" cy="243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877" y="2168903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5773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877" y="2985798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5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74000" y="3394247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91625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41990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9235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Support Utilities (1/2)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609600"/>
            <a:ext cx="8467896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contains several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utilities, most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of which do NOT need to be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configured by the user.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Here is a short description of each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utility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: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78" name="Leading Question"/>
          <p:cNvSpPr txBox="1"/>
          <p:nvPr/>
        </p:nvSpPr>
        <p:spPr>
          <a:xfrm>
            <a:off x="6934200" y="6400800"/>
            <a:ext cx="1388201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More utilities…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133600"/>
            <a:ext cx="1752600" cy="838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IPC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52467" y="2087113"/>
            <a:ext cx="5952527" cy="12311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Initializes IPC subsystems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All applications that use IPC must call </a:t>
            </a:r>
            <a:r>
              <a:rPr lang="en-US" sz="2000" b="0" dirty="0" err="1" smtClean="0">
                <a:solidFill>
                  <a:schemeClr val="dk1"/>
                </a:solidFill>
                <a:latin typeface="Calibri" pitchFamily="34" charset="0"/>
              </a:rPr>
              <a:t>IPC_start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()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b="0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setupNotify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  and </a:t>
            </a:r>
            <a:r>
              <a:rPr lang="en-US" sz="1800" b="0" dirty="0" err="1" smtClean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rPr>
              <a:t>setupMessageQ</a:t>
            </a: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  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specify whether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to set up these IPC modules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707165"/>
            <a:ext cx="1752600" cy="6362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MultiProc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52467" y="3733800"/>
            <a:ext cx="578927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Lightweight module that simply stores processor IDs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876800"/>
            <a:ext cx="1981200" cy="838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SharedRegion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43200" y="4903435"/>
            <a:ext cx="6129435" cy="6617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Manages shared memory using </a:t>
            </a:r>
            <a:r>
              <a:rPr lang="en-US" sz="2000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HeapMemMP</a:t>
            </a: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allocator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Handles address translation for shared memory regions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27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Support Utilities (2/2)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609600"/>
            <a:ext cx="8467896" cy="12434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contains several utilities, most of which do NOT need to be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configured by the user.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Here is a short description of each IPC utility: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133600"/>
            <a:ext cx="1752600" cy="838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ListMP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52467" y="2010490"/>
            <a:ext cx="6270371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Provides linked list in shared memory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multi-processor gate 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(</a:t>
            </a:r>
            <a:r>
              <a:rPr lang="en-US" sz="2000" b="0" dirty="0" err="1" smtClean="0">
                <a:solidFill>
                  <a:schemeClr val="dk1"/>
                </a:solidFill>
                <a:latin typeface="Calibri" pitchFamily="34" charset="0"/>
              </a:rPr>
              <a:t>GateMP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) 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to 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prevent 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collisions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on 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lists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505200"/>
            <a:ext cx="1752600" cy="6362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GateMP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52467" y="3550504"/>
            <a:ext cx="6006196" cy="5909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Multi-processor gate that provides local (against other</a:t>
            </a:r>
            <a:b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threads on local core) and remote context protection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697765"/>
            <a:ext cx="2057400" cy="838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HeapMemMP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43200" y="4724400"/>
            <a:ext cx="5674887" cy="6617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Traditional </a:t>
            </a: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heap; Supports variable-sized </a:t>
            </a:r>
            <a:r>
              <a:rPr lang="en-US" sz="2000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alloc</a:t>
            </a: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/free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All allocations are aligned on cache line boundaries</a:t>
            </a:r>
          </a:p>
        </p:txBody>
      </p:sp>
      <p:sp>
        <p:nvSpPr>
          <p:cNvPr id="13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28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0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1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3">
            <a:hlinkClick r:id="rId12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2176263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1576" y="26799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1576" y="31835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3">
            <a:hlinkClick r:id="rId10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168962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1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4">
            <a:hlinkClick r:id="rId12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1576" y="21762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1576" y="26799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1576" y="31835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– Tools/Setup Required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528697"/>
            <a:ext cx="9142631" cy="206210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is a package (library) that is installed with the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MCSDK.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also requires SYS/BIOS (threading) and XDC tools (packaging) – 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installed with the MCSDK  (supported by SYS/BIOS ROV and RTA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).</a:t>
            </a:r>
            <a:endParaRPr lang="en-US" b="0" dirty="0" smtClean="0">
              <a:solidFill>
                <a:schemeClr val="dk1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will run on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latest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TI multi-core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devices (C667x, C665x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), as well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as C647x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and ARM+DSP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devices.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819400"/>
            <a:ext cx="2695833" cy="3733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ight Arrow 12"/>
          <p:cNvSpPr/>
          <p:nvPr/>
        </p:nvSpPr>
        <p:spPr bwMode="auto">
          <a:xfrm rot="10800000">
            <a:off x="4277829" y="3035598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260" y="3459540"/>
            <a:ext cx="3234540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Users can either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install these packages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separately or via the</a:t>
            </a:r>
            <a:b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MCSDK install</a:t>
            </a: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4277829" y="3505200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0800000">
            <a:off x="4495800" y="6205868"/>
            <a:ext cx="675167" cy="412900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Leading Question"/>
          <p:cNvSpPr txBox="1"/>
          <p:nvPr/>
        </p:nvSpPr>
        <p:spPr>
          <a:xfrm>
            <a:off x="5105400" y="5849779"/>
            <a:ext cx="385522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IPC examples exist in the MCSDK?</a:t>
            </a:r>
          </a:p>
        </p:txBody>
      </p:sp>
      <p:sp>
        <p:nvSpPr>
          <p:cNvPr id="1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30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– Examples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685800"/>
            <a:ext cx="8800038" cy="139730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examples are installed along with the MCSDK in the PDK folder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You can simply import these projects into CCS and analyze them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Some users start with this example code and modify as necessary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1111" y="2438400"/>
            <a:ext cx="7428089" cy="3581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Rounded Rectangle 19"/>
          <p:cNvSpPr/>
          <p:nvPr/>
        </p:nvSpPr>
        <p:spPr bwMode="auto">
          <a:xfrm>
            <a:off x="163033" y="3494567"/>
            <a:ext cx="3265967" cy="16002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QMSS – Multicore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Navigator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 (Queue Manager Subsystem)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SHM – Shared Memory</a:t>
            </a: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– SRIO (loopback)</a:t>
            </a:r>
          </a:p>
          <a:p>
            <a:pPr marL="169863" marR="0" indent="-169863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800" b="0" dirty="0" smtClean="0">
                <a:solidFill>
                  <a:schemeClr val="dk1"/>
                </a:solidFill>
                <a:latin typeface="Calibri" pitchFamily="34" charset="0"/>
              </a:rPr>
              <a:t>SRIO – Chip to Chip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53565" y="2491565"/>
            <a:ext cx="1699435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31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0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1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4">
            <a:hlinkClick r:id="rId12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1576" y="21762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3">
            <a:hlinkClick r:id="rId1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679913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1576" y="31835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Transports – Intro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533400"/>
            <a:ext cx="3289362" cy="4801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 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</a:rPr>
              <a:t>TRANSPORT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 is a: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609600" y="2456067"/>
            <a:ext cx="2362200" cy="659165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Shared Memory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18092" y="2427027"/>
            <a:ext cx="5911362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This is the default transport</a:t>
            </a: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on-chip shared memory resources and interrupt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lines to signal the availability of data</a:t>
            </a:r>
          </a:p>
        </p:txBody>
      </p:sp>
      <p:sp>
        <p:nvSpPr>
          <p:cNvPr id="46" name="Rounded Rectangle 45"/>
          <p:cNvSpPr/>
          <p:nvPr/>
        </p:nvSpPr>
        <p:spPr bwMode="auto">
          <a:xfrm>
            <a:off x="609600" y="3531835"/>
            <a:ext cx="2362200" cy="6362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Multicore Navigator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609600" y="4616301"/>
            <a:ext cx="23622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499" y="1003469"/>
            <a:ext cx="8157169" cy="757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“combination of physical H/W and </a:t>
            </a:r>
            <a:r>
              <a:rPr lang="en-US" b="0" i="1" dirty="0" smtClean="0">
                <a:solidFill>
                  <a:schemeClr val="dk1"/>
                </a:solidFill>
                <a:latin typeface="Calibri" pitchFamily="34" charset="0"/>
              </a:rPr>
              <a:t>driver code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that allows two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threads to communicate on the same device or across devices”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1873101"/>
            <a:ext cx="6253058" cy="4801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IPC supports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three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different transports: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8092" y="3505200"/>
            <a:ext cx="6125908" cy="9079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Available on C667x and C665x processors</a:t>
            </a:r>
            <a:endParaRPr lang="en-US" sz="20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Uses queues and descriptors plus built-in signaling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to transmit/receive “packets” or </a:t>
            </a:r>
            <a:r>
              <a:rPr lang="en-US" sz="2000" b="0" dirty="0" err="1" smtClean="0">
                <a:solidFill>
                  <a:schemeClr val="dk1"/>
                </a:solidFill>
                <a:latin typeface="Calibri" pitchFamily="34" charset="0"/>
              </a:rPr>
              <a:t>msgs</a:t>
            </a: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 between threads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8092" y="4616301"/>
            <a:ext cx="5411290" cy="5909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169863" indent="-16986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Hardware serial peripheral that connects two or </a:t>
            </a:r>
            <a:b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000" b="0" dirty="0" smtClean="0">
                <a:solidFill>
                  <a:schemeClr val="dk1"/>
                </a:solidFill>
                <a:latin typeface="Calibri" pitchFamily="34" charset="0"/>
              </a:rPr>
              <a:t>more DEVICES together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" y="5486400"/>
            <a:ext cx="8933921" cy="8679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For </a:t>
            </a:r>
            <a:r>
              <a:rPr lang="en-US" sz="2800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, only the configuration (init) code changes.</a:t>
            </a:r>
            <a:b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All other code (e.g. put/get) remains unchanged.</a:t>
            </a:r>
          </a:p>
        </p:txBody>
      </p:sp>
      <p:sp>
        <p:nvSpPr>
          <p:cNvPr id="19" name="Leading Question"/>
          <p:cNvSpPr txBox="1"/>
          <p:nvPr/>
        </p:nvSpPr>
        <p:spPr>
          <a:xfrm>
            <a:off x="4114800" y="6455734"/>
            <a:ext cx="4591000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Let's look briefly at the 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Multicore </a:t>
            </a: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Navigator first...</a:t>
            </a:r>
          </a:p>
        </p:txBody>
      </p:sp>
      <p:sp>
        <p:nvSpPr>
          <p:cNvPr id="18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33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>
            <a:normAutofit/>
          </a:bodyPr>
          <a:lstStyle/>
          <a:p>
            <a:r>
              <a:rPr lang="en-US" sz="3200" dirty="0" smtClean="0"/>
              <a:t>IPC Transports – </a:t>
            </a:r>
            <a:r>
              <a:rPr lang="en-US" sz="3200" dirty="0" err="1" smtClean="0"/>
              <a:t>Multicore</a:t>
            </a:r>
            <a:r>
              <a:rPr lang="en-US" sz="3200" dirty="0" smtClean="0"/>
              <a:t> Navigator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6165"/>
            <a:ext cx="9140579" cy="206210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Multicore Navigator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is an innovative packet-based infrastructure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that facilitates data movement and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multicore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control.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Provides a highly efficient inter-core communication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mechanism.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H/W queues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and packet DMA are the basic building blocks for IPC.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Refer to the MCSDK examples for required init/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cfg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code.</a:t>
            </a:r>
            <a:endParaRPr lang="en-US" b="0" dirty="0" smtClean="0">
              <a:solidFill>
                <a:schemeClr val="dk1"/>
              </a:solidFill>
              <a:latin typeface="Calibri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85800" y="2590800"/>
            <a:ext cx="7924800" cy="4114800"/>
            <a:chOff x="685800" y="2590800"/>
            <a:chExt cx="7924800" cy="4114800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5800" y="5661835"/>
              <a:ext cx="2224087" cy="10109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61" name="Group 60"/>
            <p:cNvGrpSpPr/>
            <p:nvPr/>
          </p:nvGrpSpPr>
          <p:grpSpPr>
            <a:xfrm>
              <a:off x="685800" y="2590800"/>
              <a:ext cx="3200400" cy="4114800"/>
              <a:chOff x="685800" y="2590800"/>
              <a:chExt cx="3200400" cy="4114800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685800" y="2590800"/>
                <a:ext cx="3200400" cy="411480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TX Core</a:t>
                </a:r>
              </a:p>
            </p:txBody>
          </p:sp>
          <p:cxnSp>
            <p:nvCxnSpPr>
              <p:cNvPr id="36" name="Straight Arrow Connector 35"/>
              <p:cNvCxnSpPr>
                <a:stCxn id="23" idx="2"/>
                <a:endCxn id="31" idx="0"/>
              </p:cNvCxnSpPr>
              <p:nvPr/>
            </p:nvCxnSpPr>
            <p:spPr bwMode="auto">
              <a:xfrm>
                <a:off x="2241045" y="3384785"/>
                <a:ext cx="26408" cy="247517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3" name="TextBox 22"/>
              <p:cNvSpPr txBox="1"/>
              <p:nvPr/>
            </p:nvSpPr>
            <p:spPr>
              <a:xfrm>
                <a:off x="914400" y="3046231"/>
                <a:ext cx="2653290" cy="33855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msg</a:t>
                </a:r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MessageQ_alloc</a:t>
                </a:r>
                <a:endPara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26534" y="3505200"/>
                <a:ext cx="1665841" cy="33855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MessageQ_put</a:t>
                </a:r>
                <a:endPara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16934" y="3962400"/>
                <a:ext cx="2900153" cy="33855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TransportShmNotify_put</a:t>
                </a:r>
                <a:endPara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23103" y="4419600"/>
                <a:ext cx="2653290" cy="33855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NotifyQmss_sendEvent</a:t>
                </a:r>
                <a:endParaRPr lang="en-US" sz="1600" dirty="0" smtClean="0"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09829" y="4876800"/>
                <a:ext cx="1525610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Get a descriptor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95917" y="5334000"/>
                <a:ext cx="2553584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Attach </a:t>
                </a:r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ptr</a:t>
                </a:r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/</a:t>
                </a:r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msg</a:t>
                </a:r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 to descriptor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3134" y="5859959"/>
                <a:ext cx="2748638" cy="769441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1600" dirty="0" err="1" smtClean="0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NotifyQmss_sendEvent</a:t>
                </a:r>
                <a:endParaRPr lang="en-US" sz="1600" dirty="0" smtClean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4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(put descriptor directly in the </a:t>
                </a:r>
                <a:br>
                  <a:rPr lang="en-US" sz="14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</a:br>
                <a:r>
                  <a:rPr lang="en-US" sz="14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remote core’s </a:t>
                </a:r>
                <a:r>
                  <a:rPr lang="en-US" sz="1400" b="0" dirty="0" err="1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RxQueue</a:t>
                </a:r>
                <a:r>
                  <a:rPr lang="en-US" sz="14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)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5562600" y="2590800"/>
              <a:ext cx="3048000" cy="2895600"/>
              <a:chOff x="5562600" y="2590800"/>
              <a:chExt cx="3048000" cy="2895600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5562600" y="2590800"/>
                <a:ext cx="3048000" cy="289560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RX Core</a:t>
                </a:r>
              </a:p>
            </p:txBody>
          </p:sp>
          <p:cxnSp>
            <p:nvCxnSpPr>
              <p:cNvPr id="46" name="Straight Arrow Connector 45"/>
              <p:cNvCxnSpPr>
                <a:stCxn id="41" idx="0"/>
              </p:cNvCxnSpPr>
              <p:nvPr/>
            </p:nvCxnSpPr>
            <p:spPr bwMode="auto">
              <a:xfrm flipH="1" flipV="1">
                <a:off x="7086600" y="3531773"/>
                <a:ext cx="9979" cy="137160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9" name="TextBox 38"/>
              <p:cNvSpPr txBox="1"/>
              <p:nvPr/>
            </p:nvSpPr>
            <p:spPr>
              <a:xfrm>
                <a:off x="6258959" y="3836573"/>
                <a:ext cx="1665841" cy="33855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MessageQ_get</a:t>
                </a:r>
                <a:endParaRPr lang="en-US" sz="1600" b="0" dirty="0" smtClean="0">
                  <a:solidFill>
                    <a:schemeClr val="dk1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949365" y="4369973"/>
                <a:ext cx="2313903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b="0" dirty="0" err="1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Qmss</a:t>
                </a:r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  <a:cs typeface="Courier New" pitchFamily="49" charset="0"/>
                  </a:rPr>
                  <a:t>-received descriptor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769934" y="4903373"/>
                <a:ext cx="2653290" cy="33855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600" dirty="0" err="1" smtClean="0"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NotifyDriverQmss_isr</a:t>
                </a:r>
                <a:endParaRPr lang="en-US" sz="1600" dirty="0" smtClean="0"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849838" y="3107507"/>
                <a:ext cx="2487861" cy="36933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8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“got the pointer to </a:t>
                </a:r>
                <a:r>
                  <a:rPr lang="en-US" sz="1800" b="0" dirty="0" err="1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Msg</a:t>
                </a:r>
                <a:r>
                  <a:rPr lang="en-US" sz="1800" b="0" dirty="0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”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 bwMode="auto">
            <a:xfrm>
              <a:off x="3657600" y="6248400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Shape 49"/>
            <p:cNvCxnSpPr>
              <a:stCxn id="2" idx="3"/>
              <a:endCxn id="41" idx="2"/>
            </p:cNvCxnSpPr>
            <p:nvPr/>
          </p:nvCxnSpPr>
          <p:spPr bwMode="auto">
            <a:xfrm flipV="1">
              <a:off x="6719887" y="5241927"/>
              <a:ext cx="376692" cy="925383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898"/>
            <a:ext cx="9144000" cy="742950"/>
          </a:xfrm>
        </p:spPr>
        <p:txBody>
          <a:bodyPr wrap="none" anchorCtr="1"/>
          <a:lstStyle/>
          <a:p>
            <a:r>
              <a:rPr lang="en-US" dirty="0" smtClean="0"/>
              <a:t>IPC Transports –SRIO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09601"/>
            <a:ext cx="8886664" cy="15758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The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SRIO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transport enables </a:t>
            </a: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to send data between tasks,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cores and devices via the SRIO IP block.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Refer to the MCSDK examples for setup code required to use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err="1" smtClean="0">
                <a:solidFill>
                  <a:schemeClr val="dk1"/>
                </a:solidFill>
                <a:latin typeface="Calibri" pitchFamily="34" charset="0"/>
              </a:rPr>
              <a:t>MessageQ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 over this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transport.</a:t>
            </a:r>
            <a:endParaRPr lang="en-US" b="0" dirty="0" smtClean="0">
              <a:solidFill>
                <a:schemeClr val="dk1"/>
              </a:solidFill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81000" y="2362200"/>
            <a:ext cx="3733800" cy="35814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V   Core W</a:t>
            </a:r>
          </a:p>
        </p:txBody>
      </p:sp>
      <p:cxnSp>
        <p:nvCxnSpPr>
          <p:cNvPr id="54" name="Straight Arrow Connector 53"/>
          <p:cNvCxnSpPr>
            <a:stCxn id="55" idx="2"/>
            <a:endCxn id="58" idx="0"/>
          </p:cNvCxnSpPr>
          <p:nvPr/>
        </p:nvCxnSpPr>
        <p:spPr bwMode="auto">
          <a:xfrm>
            <a:off x="2241045" y="3156185"/>
            <a:ext cx="17342" cy="1492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914400" y="2817631"/>
            <a:ext cx="2653290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MessageQ_alloc</a:t>
            </a:r>
            <a:endParaRPr lang="en-US" sz="1600" b="0" dirty="0" smtClean="0">
              <a:solidFill>
                <a:schemeClr val="dk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4666" y="3429000"/>
            <a:ext cx="3393878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queueId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9332" y="4038600"/>
            <a:ext cx="2282997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TransportSrio_put</a:t>
            </a:r>
            <a:endParaRPr lang="en-US" sz="1600" b="0" dirty="0" smtClean="0">
              <a:solidFill>
                <a:schemeClr val="dk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9732" y="4648200"/>
            <a:ext cx="3517310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Srio_sockSend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pkt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dstAddr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724400" y="2362200"/>
            <a:ext cx="4038600" cy="35814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Chip X   Core Y</a:t>
            </a:r>
          </a:p>
        </p:txBody>
      </p:sp>
      <p:cxnSp>
        <p:nvCxnSpPr>
          <p:cNvPr id="73" name="Straight Arrow Connector 72"/>
          <p:cNvCxnSpPr>
            <a:stCxn id="68" idx="0"/>
            <a:endCxn id="71" idx="2"/>
          </p:cNvCxnSpPr>
          <p:nvPr/>
        </p:nvCxnSpPr>
        <p:spPr bwMode="auto">
          <a:xfrm flipH="1" flipV="1">
            <a:off x="6743238" y="3188732"/>
            <a:ext cx="6396" cy="14594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4876801" y="3395246"/>
            <a:ext cx="3733799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MessageQ_get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queueHndl,rxMsg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66167" y="4004846"/>
            <a:ext cx="3764172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MessageQ_put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queueId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rxMsg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08135" y="4648200"/>
            <a:ext cx="2282997" cy="338554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solidFill>
                  <a:schemeClr val="dk1"/>
                </a:solidFill>
                <a:effectLst/>
                <a:latin typeface="Courier New" pitchFamily="49" charset="0"/>
                <a:cs typeface="Courier New" pitchFamily="49" charset="0"/>
              </a:rPr>
              <a:t>TransportSrio_isr</a:t>
            </a:r>
            <a:endParaRPr lang="en-US" sz="1600" b="0" dirty="0" smtClean="0">
              <a:solidFill>
                <a:schemeClr val="dk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04208" y="2819400"/>
            <a:ext cx="227806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“got </a:t>
            </a:r>
            <a:r>
              <a:rPr lang="en-US" sz="1800" b="0" dirty="0" err="1" smtClean="0">
                <a:solidFill>
                  <a:schemeClr val="dk1"/>
                </a:solidFill>
                <a:effectLst/>
                <a:latin typeface="Calibri" pitchFamily="34" charset="0"/>
              </a:rPr>
              <a:t>Msg</a:t>
            </a:r>
            <a:r>
              <a:rPr lang="en-US" sz="1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from queue”</a:t>
            </a:r>
          </a:p>
        </p:txBody>
      </p:sp>
      <p:sp>
        <p:nvSpPr>
          <p:cNvPr id="75" name="Rounded Rectangle 74"/>
          <p:cNvSpPr/>
          <p:nvPr/>
        </p:nvSpPr>
        <p:spPr bwMode="auto">
          <a:xfrm>
            <a:off x="2667000" y="5334000"/>
            <a:ext cx="1295400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4876800" y="5334000"/>
            <a:ext cx="1295400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9144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</a:rPr>
              <a:t>SRIO x4</a:t>
            </a:r>
          </a:p>
        </p:txBody>
      </p:sp>
      <p:cxnSp>
        <p:nvCxnSpPr>
          <p:cNvPr id="78" name="Shape 77"/>
          <p:cNvCxnSpPr>
            <a:stCxn id="58" idx="2"/>
            <a:endCxn id="75" idx="1"/>
          </p:cNvCxnSpPr>
          <p:nvPr/>
        </p:nvCxnSpPr>
        <p:spPr bwMode="auto">
          <a:xfrm rot="16200000" flipH="1">
            <a:off x="2174770" y="5070370"/>
            <a:ext cx="575846" cy="40861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Straight Arrow Connector 79"/>
          <p:cNvCxnSpPr>
            <a:stCxn id="75" idx="3"/>
            <a:endCxn id="76" idx="1"/>
          </p:cNvCxnSpPr>
          <p:nvPr/>
        </p:nvCxnSpPr>
        <p:spPr bwMode="auto">
          <a:xfrm>
            <a:off x="3962400" y="5562600"/>
            <a:ext cx="914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hape 81"/>
          <p:cNvCxnSpPr>
            <a:stCxn id="76" idx="3"/>
            <a:endCxn id="68" idx="2"/>
          </p:cNvCxnSpPr>
          <p:nvPr/>
        </p:nvCxnSpPr>
        <p:spPr bwMode="auto">
          <a:xfrm flipV="1">
            <a:off x="6172200" y="4986754"/>
            <a:ext cx="577434" cy="57584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3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0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4">
            <a:hlinkClick r:id="rId11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726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4">
            <a:hlinkClick r:id="rId12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1576" y="217626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Text Box 4">
            <a:hlinkClick r:id="rId1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1576" y="2679913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5" name="Text Box 3">
            <a:hlinkClick r:id="rId14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4800" y="3183563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Text Box 3"/>
          <p:cNvSpPr txBox="1">
            <a:spLocks noChangeArrowheads="1"/>
          </p:cNvSpPr>
          <p:nvPr/>
        </p:nvSpPr>
        <p:spPr bwMode="auto">
          <a:xfrm>
            <a:off x="609600" y="1590675"/>
            <a:ext cx="8686800" cy="2189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333333">
                <a:alpha val="50000"/>
              </a:srgbClr>
            </a:outerShdw>
          </a:effectLst>
        </p:spPr>
        <p:txBody>
          <a:bodyPr anchor="ctr" anchorCtr="1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7200" b="0" dirty="0" err="1">
                <a:solidFill>
                  <a:srgbClr val="FF0000"/>
                </a:solidFill>
                <a:latin typeface="TILogo" pitchFamily="2" charset="0"/>
              </a:rPr>
              <a:t>ti</a:t>
            </a:r>
            <a:endParaRPr lang="en-US" sz="17200" b="0" dirty="0">
              <a:solidFill>
                <a:srgbClr val="FF0000"/>
              </a:solidFill>
              <a:latin typeface="TILogo" pitchFamily="2" charset="0"/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39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062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71D98-03DC-4017-B276-42CF6417E138}" type="slidenum">
              <a:rPr lang="en-US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User/Application Modules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88" y="1308100"/>
            <a:ext cx="8851900" cy="44767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Ipc, ListMP, GateMP, Notify</a:t>
            </a:r>
          </a:p>
          <a:p>
            <a:pPr lvl="1">
              <a:lnSpc>
                <a:spcPct val="90000"/>
              </a:lnSpc>
            </a:pPr>
            <a:r>
              <a:rPr lang="en-US"/>
              <a:t>Ipc:  Used to initialize IPC (shared memory, gates, notifications, etc) and attach to remote processors and synchronize with them at run-time</a:t>
            </a:r>
          </a:p>
          <a:p>
            <a:pPr lvl="1">
              <a:lnSpc>
                <a:spcPct val="90000"/>
              </a:lnSpc>
            </a:pPr>
            <a:r>
              <a:rPr lang="en-US"/>
              <a:t>ListMP: shared memory doubly-linked list</a:t>
            </a:r>
          </a:p>
          <a:p>
            <a:pPr lvl="1">
              <a:lnSpc>
                <a:spcPct val="90000"/>
              </a:lnSpc>
            </a:pPr>
            <a:r>
              <a:rPr lang="en-US"/>
              <a:t>GateMP: multiple-processor mutex</a:t>
            </a:r>
          </a:p>
          <a:p>
            <a:pPr lvl="1">
              <a:lnSpc>
                <a:spcPct val="90000"/>
              </a:lnSpc>
            </a:pPr>
            <a:r>
              <a:rPr lang="en-US"/>
              <a:t>Notify: inter-processor notifications</a:t>
            </a:r>
          </a:p>
          <a:p>
            <a:pPr>
              <a:lnSpc>
                <a:spcPct val="90000"/>
              </a:lnSpc>
            </a:pPr>
            <a:r>
              <a:rPr lang="en-US"/>
              <a:t>HeapMemMP, HeapBufMP, HeapMultiBufMP</a:t>
            </a:r>
          </a:p>
          <a:p>
            <a:pPr lvl="1">
              <a:lnSpc>
                <a:spcPct val="90000"/>
              </a:lnSpc>
            </a:pPr>
            <a:r>
              <a:rPr lang="en-US"/>
              <a:t>Shared memory allocator that can be used by multiple threads on multiple processors</a:t>
            </a:r>
          </a:p>
          <a:p>
            <a:pPr lvl="1">
              <a:lnSpc>
                <a:spcPct val="90000"/>
              </a:lnSpc>
            </a:pPr>
            <a:r>
              <a:rPr lang="en-US"/>
              <a:t>Flexible and/or deterministic memory management</a:t>
            </a:r>
          </a:p>
          <a:p>
            <a:pPr>
              <a:lnSpc>
                <a:spcPct val="90000"/>
              </a:lnSpc>
            </a:pPr>
            <a:r>
              <a:rPr lang="en-US"/>
              <a:t>MessageQ</a:t>
            </a:r>
          </a:p>
          <a:p>
            <a:pPr lvl="1">
              <a:lnSpc>
                <a:spcPct val="90000"/>
              </a:lnSpc>
            </a:pPr>
            <a:r>
              <a:rPr lang="en-US"/>
              <a:t>Portable message passing between threads on same or different cores</a:t>
            </a:r>
          </a:p>
          <a:p>
            <a:pPr lvl="1">
              <a:lnSpc>
                <a:spcPct val="90000"/>
              </a:lnSpc>
            </a:pPr>
            <a:r>
              <a:rPr lang="en-US"/>
              <a:t>Transport-independent – local, shared memory, SRIO, etc.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6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40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4198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161603"/>
            <a:ext cx="5562600" cy="4431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err="1">
                <a:solidFill>
                  <a:srgbClr val="000000"/>
                </a:solidFill>
              </a:rPr>
              <a:t>MainHighlight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198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576" y="1612161"/>
            <a:ext cx="5642024" cy="4431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dirty="0" err="1">
                <a:solidFill>
                  <a:srgbClr val="000000"/>
                </a:solidFill>
              </a:rPr>
              <a:t>MainNormal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199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4000" y="2074435"/>
            <a:ext cx="4255200" cy="4247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err="1">
                <a:solidFill>
                  <a:srgbClr val="000000"/>
                </a:solidFill>
              </a:rPr>
              <a:t>SubHighlight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99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5147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dirty="0" err="1">
                <a:solidFill>
                  <a:srgbClr val="000000"/>
                </a:solidFill>
              </a:rPr>
              <a:t>SubNormal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– Definition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652891"/>
            <a:ext cx="8786251" cy="10402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 =  </a:t>
            </a:r>
            <a:r>
              <a:rPr lang="en-US" sz="2800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Inter-processor Communication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While this definition is rather “generic”, it really means:</a:t>
            </a:r>
            <a:endParaRPr lang="en-US" sz="28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017" y="1698982"/>
            <a:ext cx="743838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 anchorCtr="0">
            <a:spAutoFit/>
          </a:bodyPr>
          <a:lstStyle/>
          <a:p>
            <a:r>
              <a:rPr lang="en-US" sz="2000" b="0" i="1" dirty="0" smtClean="0">
                <a:solidFill>
                  <a:schemeClr val="dk1"/>
                </a:solidFill>
              </a:rPr>
              <a:t>“</a:t>
            </a:r>
            <a:r>
              <a:rPr lang="en-US" sz="2000" b="0" i="1" dirty="0" smtClean="0">
                <a:solidFill>
                  <a:schemeClr val="tx2"/>
                </a:solidFill>
              </a:rPr>
              <a:t>Transporting data and/or signals between threads of execution</a:t>
            </a:r>
            <a:r>
              <a:rPr lang="en-US" sz="2000" b="0" i="1" dirty="0" smtClean="0">
                <a:solidFill>
                  <a:schemeClr val="dk1"/>
                </a:solidFill>
              </a:rPr>
              <a:t>”</a:t>
            </a:r>
            <a:endParaRPr lang="en-US" sz="2000" b="0" i="1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2296180"/>
            <a:ext cx="711874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These threads could be located </a:t>
            </a: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“anywhere”:</a:t>
            </a:r>
            <a:endParaRPr lang="en-US" sz="2800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" y="3186164"/>
            <a:ext cx="5562600" cy="2681236"/>
            <a:chOff x="1143000" y="3048000"/>
            <a:chExt cx="5562600" cy="2681236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14" name="Lightning Bolt 13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52600" y="4235301"/>
              <a:ext cx="1244379" cy="149393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CPU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CPU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53000" y="4235301"/>
              <a:ext cx="1244379" cy="149393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CPU 0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CPU 1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7" name="Leading Question"/>
          <p:cNvSpPr txBox="1"/>
          <p:nvPr/>
        </p:nvSpPr>
        <p:spPr>
          <a:xfrm>
            <a:off x="5201462" y="6324600"/>
            <a:ext cx="3409138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How would YOU solve this problem?</a:t>
            </a:r>
          </a:p>
        </p:txBody>
      </p:sp>
      <p:sp>
        <p:nvSpPr>
          <p:cNvPr id="29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4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– Possible Solutions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27" name="Leading Question"/>
          <p:cNvSpPr txBox="1"/>
          <p:nvPr/>
        </p:nvSpPr>
        <p:spPr>
          <a:xfrm>
            <a:off x="3897963" y="6324600"/>
            <a:ext cx="4712637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solutions exist in TI’s RTOS to perform IPC 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842976"/>
            <a:ext cx="7127016" cy="57490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How do you “transport” the data and signal ?</a:t>
            </a:r>
            <a:endParaRPr lang="en-US" sz="2800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6565" y="1303634"/>
            <a:ext cx="8368253" cy="112646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Manual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:  using shared memory and an INT </a:t>
            </a:r>
            <a:r>
              <a:rPr lang="en-US" b="0" i="1" dirty="0" smtClean="0">
                <a:solidFill>
                  <a:schemeClr val="dk1"/>
                </a:solidFill>
                <a:effectLst/>
                <a:latin typeface="Calibri" pitchFamily="34" charset="0"/>
              </a:rPr>
              <a:t>(possible contention)</a:t>
            </a:r>
          </a:p>
          <a:p>
            <a:pPr marL="233363" indent="-233363">
              <a:lnSpc>
                <a:spcPct val="130000"/>
              </a:lnSpc>
              <a:buFont typeface="Wingdings" pitchFamily="2" charset="2"/>
              <a:buChar char="§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Auto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:       using existing RTOS/Framework Utilities (i.e. IPC)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 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09600" y="3186164"/>
            <a:ext cx="5562600" cy="2681236"/>
            <a:chOff x="1143000" y="3048000"/>
            <a:chExt cx="5562600" cy="2681236"/>
          </a:xfrm>
        </p:grpSpPr>
        <p:sp>
          <p:nvSpPr>
            <p:cNvPr id="44" name="Rounded Rectangle 43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8" name="Rectangle 47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49" name="Lightning Bolt 48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52600" y="4235301"/>
              <a:ext cx="1244379" cy="149393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CPU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CPU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53000" y="4235301"/>
              <a:ext cx="1244379" cy="149393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CPU 0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CPU 1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1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5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– RTOS/Framework Solutions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27" name="Leading Question"/>
          <p:cNvSpPr txBox="1"/>
          <p:nvPr/>
        </p:nvSpPr>
        <p:spPr>
          <a:xfrm>
            <a:off x="4835528" y="6248400"/>
            <a:ext cx="3775072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kinds of “transports” are possible 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628957"/>
            <a:ext cx="9023624" cy="2334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SAME CPU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:  TI’s RTOS (SYS/BIOS) supports several services for</a:t>
            </a:r>
            <a:b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</a:b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inter-thread communication </a:t>
            </a:r>
            <a:r>
              <a:rPr lang="en-US" sz="2000" b="0" i="1" dirty="0" smtClean="0">
                <a:solidFill>
                  <a:schemeClr val="dk1"/>
                </a:solidFill>
                <a:latin typeface="Calibri" pitchFamily="34" charset="0"/>
              </a:rPr>
              <a:t>(e.g. semaphores, queues, mailboxes, etc.)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DIFFERENT CPU</a:t>
            </a:r>
            <a:r>
              <a:rPr lang="en-US" b="0" dirty="0" smtClean="0">
                <a:effectLst/>
                <a:latin typeface="Calibri" pitchFamily="34" charset="0"/>
              </a:rPr>
              <a:t>:  The IPC Framework supports communications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b="0" dirty="0" smtClean="0">
                <a:effectLst/>
                <a:latin typeface="Calibri" pitchFamily="34" charset="0"/>
              </a:rPr>
              <a:t>between CPUs via several “transports”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DIFFERENT DEVICE</a:t>
            </a:r>
            <a:r>
              <a:rPr lang="en-US" b="0" dirty="0" smtClean="0">
                <a:latin typeface="Calibri" pitchFamily="34" charset="0"/>
              </a:rPr>
              <a:t>: IPC can also be implemented between device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KEY</a:t>
            </a:r>
            <a:r>
              <a:rPr lang="en-US" b="0" dirty="0" smtClean="0">
                <a:latin typeface="Calibri" pitchFamily="34" charset="0"/>
              </a:rPr>
              <a:t>: Same IPC API’s can be used for local or remote communications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8398" y="4354069"/>
            <a:ext cx="2547044" cy="14939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>
              <a:lnSpc>
                <a:spcPct val="13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SYS/BIOS (or IPC)</a:t>
            </a:r>
          </a:p>
          <a:p>
            <a:pPr marL="233363" indent="-233363">
              <a:lnSpc>
                <a:spcPct val="13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IPC + transport</a:t>
            </a:r>
          </a:p>
          <a:p>
            <a:pPr marL="233363" indent="-233363">
              <a:lnSpc>
                <a:spcPct val="13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IPC + transport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85013" y="3907567"/>
            <a:ext cx="158408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u="sng" dirty="0" smtClean="0">
                <a:solidFill>
                  <a:schemeClr val="tx2"/>
                </a:solidFill>
                <a:effectLst/>
              </a:rPr>
              <a:t>Solutions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09600" y="3186164"/>
            <a:ext cx="5562600" cy="2681236"/>
            <a:chOff x="1143000" y="3048000"/>
            <a:chExt cx="5562600" cy="2681236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1143000" y="3048000"/>
              <a:ext cx="1828800" cy="1143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1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4876800" y="3048000"/>
              <a:ext cx="1828800" cy="1143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Thread 2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971800" y="33528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>
              <a:off x="2971800" y="3962400"/>
              <a:ext cx="1905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3429000" y="3124200"/>
              <a:ext cx="9144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Data</a:t>
              </a:r>
            </a:p>
          </p:txBody>
        </p:sp>
        <p:sp>
          <p:nvSpPr>
            <p:cNvPr id="51" name="Lightning Bolt 50"/>
            <p:cNvSpPr/>
            <p:nvPr/>
          </p:nvSpPr>
          <p:spPr bwMode="auto">
            <a:xfrm>
              <a:off x="3581400" y="3765699"/>
              <a:ext cx="609600" cy="381000"/>
            </a:xfrm>
            <a:prstGeom prst="lightningBol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52600" y="4235301"/>
              <a:ext cx="1244379" cy="149393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CPU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CPU 0</a:t>
              </a:r>
            </a:p>
            <a:p>
              <a:pPr algn="r"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53000" y="4235301"/>
              <a:ext cx="1244379" cy="149393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CPU 0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latin typeface="Calibri" pitchFamily="34" charset="0"/>
                </a:rPr>
                <a:t>CPU 1</a:t>
              </a:r>
            </a:p>
            <a:p>
              <a:pPr>
                <a:lnSpc>
                  <a:spcPct val="130000"/>
                </a:lnSpc>
              </a:pPr>
              <a:r>
                <a:rPr lang="en-US" b="0" dirty="0" smtClean="0"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3124200" y="4538332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3124200" y="5018567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3124200" y="5486400"/>
              <a:ext cx="16764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3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6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– Transports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200" y="645037"/>
            <a:ext cx="5452968" cy="4370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latin typeface="Calibri" pitchFamily="34" charset="0"/>
              </a:rPr>
              <a:t>IPC supports several “transports”:</a:t>
            </a:r>
            <a:endParaRPr lang="en-US" b="0" i="1" dirty="0" smtClean="0">
              <a:latin typeface="Calibri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066800" y="2590800"/>
            <a:ext cx="6858000" cy="3733800"/>
            <a:chOff x="1066800" y="2590800"/>
            <a:chExt cx="6858000" cy="3733800"/>
          </a:xfrm>
        </p:grpSpPr>
        <p:sp>
          <p:nvSpPr>
            <p:cNvPr id="52" name="Cube 51"/>
            <p:cNvSpPr/>
            <p:nvPr/>
          </p:nvSpPr>
          <p:spPr bwMode="auto">
            <a:xfrm>
              <a:off x="1066800" y="2590800"/>
              <a:ext cx="4267200" cy="3733800"/>
            </a:xfrm>
            <a:prstGeom prst="cube">
              <a:avLst>
                <a:gd name="adj" fmla="val 2700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1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3886200" y="5769934"/>
              <a:ext cx="1219200" cy="381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371600" y="3124200"/>
              <a:ext cx="1600200" cy="1905000"/>
              <a:chOff x="990600" y="2362200"/>
              <a:chExt cx="1371600" cy="1905000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1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043229" y="5195771"/>
              <a:ext cx="2286000" cy="457200"/>
              <a:chOff x="2294864" y="4572000"/>
              <a:chExt cx="2286000" cy="4572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294864" y="4572000"/>
                <a:ext cx="228600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438400" y="4635798"/>
                <a:ext cx="715930" cy="31720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MEM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3528235" y="4637567"/>
                <a:ext cx="891365" cy="317202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err="1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McNav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124200" y="4572000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2000" dirty="0" smtClean="0"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or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352800" y="3124200"/>
              <a:ext cx="1600200" cy="1905000"/>
              <a:chOff x="990600" y="2362200"/>
              <a:chExt cx="1371600" cy="1905000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2</a:t>
                </a:r>
              </a:p>
            </p:txBody>
          </p:sp>
          <p:sp>
            <p:nvSpPr>
              <p:cNvPr id="71" name="Rounded Rectangle 70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73" name="Rounded Rectangle 72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sp>
          <p:nvSpPr>
            <p:cNvPr id="74" name="Cube 73"/>
            <p:cNvSpPr/>
            <p:nvPr/>
          </p:nvSpPr>
          <p:spPr bwMode="auto">
            <a:xfrm>
              <a:off x="5791200" y="2590800"/>
              <a:ext cx="2133600" cy="3733800"/>
            </a:xfrm>
            <a:prstGeom prst="cube">
              <a:avLst>
                <a:gd name="adj" fmla="val 5192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Device 2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5943600" y="5769934"/>
              <a:ext cx="1219200" cy="381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9144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</a:rPr>
                <a:t>SRIO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019800" y="3124200"/>
              <a:ext cx="1600200" cy="1905000"/>
              <a:chOff x="990600" y="2362200"/>
              <a:chExt cx="1371600" cy="1905000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990600" y="2362200"/>
                <a:ext cx="1371600" cy="1905000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Core 1</a:t>
                </a:r>
              </a:p>
            </p:txBody>
          </p:sp>
          <p:sp>
            <p:nvSpPr>
              <p:cNvPr id="78" name="Rounded Rectangle 77"/>
              <p:cNvSpPr/>
              <p:nvPr/>
            </p:nvSpPr>
            <p:spPr bwMode="auto">
              <a:xfrm rot="16200000">
                <a:off x="821367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1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 bwMode="auto">
              <a:xfrm>
                <a:off x="1143000" y="3854301"/>
                <a:ext cx="1089835" cy="29416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IPC</a:t>
                </a:r>
              </a:p>
            </p:txBody>
          </p:sp>
          <p:sp>
            <p:nvSpPr>
              <p:cNvPr id="80" name="Rounded Rectangle 79"/>
              <p:cNvSpPr/>
              <p:nvPr/>
            </p:nvSpPr>
            <p:spPr bwMode="auto">
              <a:xfrm rot="16200000">
                <a:off x="1492102" y="3003697"/>
                <a:ext cx="1039333" cy="365937"/>
              </a:xfrm>
              <a:prstGeom prst="round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9144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</a:rPr>
                  <a:t>Thread 2</a:t>
                </a:r>
              </a:p>
            </p:txBody>
          </p:sp>
        </p:grpSp>
        <p:cxnSp>
          <p:nvCxnSpPr>
            <p:cNvPr id="92" name="Shape 91"/>
            <p:cNvCxnSpPr>
              <a:stCxn id="21" idx="1"/>
              <a:endCxn id="56" idx="1"/>
            </p:cNvCxnSpPr>
            <p:nvPr/>
          </p:nvCxnSpPr>
          <p:spPr bwMode="auto">
            <a:xfrm rot="16200000" flipH="1">
              <a:off x="1433815" y="4814956"/>
              <a:ext cx="956039" cy="26278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Shape 93"/>
            <p:cNvCxnSpPr>
              <a:stCxn id="56" idx="3"/>
              <a:endCxn id="73" idx="1"/>
            </p:cNvCxnSpPr>
            <p:nvPr/>
          </p:nvCxnSpPr>
          <p:spPr bwMode="auto">
            <a:xfrm flipV="1">
              <a:off x="4329229" y="4468332"/>
              <a:ext cx="214935" cy="956039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6" name="Shape 95"/>
            <p:cNvCxnSpPr>
              <a:stCxn id="21" idx="1"/>
              <a:endCxn id="57" idx="1"/>
            </p:cNvCxnSpPr>
            <p:nvPr/>
          </p:nvCxnSpPr>
          <p:spPr bwMode="auto">
            <a:xfrm rot="16200000" flipH="1">
              <a:off x="2087269" y="4161503"/>
              <a:ext cx="1492102" cy="2105760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Straight Arrow Connector 97"/>
            <p:cNvCxnSpPr>
              <a:stCxn id="57" idx="3"/>
              <a:endCxn id="75" idx="1"/>
            </p:cNvCxnSpPr>
            <p:nvPr/>
          </p:nvCxnSpPr>
          <p:spPr bwMode="auto">
            <a:xfrm>
              <a:off x="5105400" y="5960434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 bwMode="auto">
            <a:xfrm flipV="1">
              <a:off x="6422066" y="4474534"/>
              <a:ext cx="0" cy="1295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3" name="TextBox 102"/>
          <p:cNvSpPr txBox="1"/>
          <p:nvPr/>
        </p:nvSpPr>
        <p:spPr>
          <a:xfrm>
            <a:off x="446567" y="1001438"/>
            <a:ext cx="7909601" cy="9467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>
              <a:lnSpc>
                <a:spcPct val="12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CPU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  <a:sym typeface="Wingdings"/>
              </a:rPr>
              <a:t> </a:t>
            </a:r>
            <a:r>
              <a:rPr lang="en-US" b="0" dirty="0" smtClean="0">
                <a:solidFill>
                  <a:schemeClr val="tx2"/>
                </a:solidFill>
                <a:effectLst/>
                <a:latin typeface="Calibri" pitchFamily="34" charset="0"/>
              </a:rPr>
              <a:t>CPU   </a:t>
            </a:r>
            <a:r>
              <a:rPr lang="en-US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(Shared Memory Model, Multi-core Navigator)</a:t>
            </a:r>
          </a:p>
          <a:p>
            <a:pPr marL="233363" indent="-233363">
              <a:lnSpc>
                <a:spcPct val="12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Device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  <a:sym typeface="Wingdings"/>
              </a:rPr>
              <a:t> </a:t>
            </a:r>
            <a:r>
              <a:rPr lang="en-US" b="0" dirty="0" smtClean="0">
                <a:solidFill>
                  <a:schemeClr val="tx2"/>
                </a:solidFill>
                <a:latin typeface="Calibri" pitchFamily="34" charset="0"/>
              </a:rPr>
              <a:t>Device  </a:t>
            </a:r>
            <a:r>
              <a:rPr lang="en-US" b="0" dirty="0" smtClean="0">
                <a:solidFill>
                  <a:schemeClr val="dk1"/>
                </a:solidFill>
                <a:latin typeface="Calibri" pitchFamily="34" charset="0"/>
              </a:rPr>
              <a:t>(Serial Rapid I/O)</a:t>
            </a:r>
            <a:endParaRPr lang="en-US" b="0" dirty="0" smtClean="0">
              <a:solidFill>
                <a:schemeClr val="dk1"/>
              </a:solidFill>
              <a:effectLst/>
              <a:latin typeface="Calibri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00" y="1981200"/>
            <a:ext cx="9261831" cy="4370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latin typeface="Calibri" pitchFamily="34" charset="0"/>
              </a:rPr>
              <a:t>Transport chosen at CFG, </a:t>
            </a:r>
            <a:r>
              <a:rPr lang="en-US" sz="2800" b="0" i="1" u="sng" dirty="0" smtClean="0">
                <a:latin typeface="Calibri" pitchFamily="34" charset="0"/>
              </a:rPr>
              <a:t>same code</a:t>
            </a:r>
            <a:r>
              <a:rPr lang="en-US" sz="2800" b="0" dirty="0" smtClean="0">
                <a:latin typeface="Calibri" pitchFamily="34" charset="0"/>
              </a:rPr>
              <a:t> regardless of location</a:t>
            </a:r>
            <a:endParaRPr lang="en-US" b="0" i="1" dirty="0" smtClean="0">
              <a:latin typeface="Calibri" pitchFamily="34" charset="0"/>
            </a:endParaRPr>
          </a:p>
        </p:txBody>
      </p:sp>
      <p:sp>
        <p:nvSpPr>
          <p:cNvPr id="38" name="Leading Question"/>
          <p:cNvSpPr txBox="1"/>
          <p:nvPr/>
        </p:nvSpPr>
        <p:spPr>
          <a:xfrm>
            <a:off x="5257800" y="6525112"/>
            <a:ext cx="3262110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What services does "IPC" provide?</a:t>
            </a:r>
          </a:p>
        </p:txBody>
      </p:sp>
      <p:sp>
        <p:nvSpPr>
          <p:cNvPr id="40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7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04800" y="1066800"/>
            <a:ext cx="5562600" cy="449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2706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0824" y="1153041"/>
            <a:ext cx="2819400" cy="4172713"/>
          </a:xfrm>
          <a:prstGeom prst="rect">
            <a:avLst/>
          </a:prstGeom>
          <a:noFill/>
        </p:spPr>
      </p:pic>
      <p:pic>
        <p:nvPicPr>
          <p:cNvPr id="10" name="Animated Logo" descr="tilogo_color_twolin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Text Box 4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1576" y="1168962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Basic Concepts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2" name="Text Box 3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1672613"/>
            <a:ext cx="5562600" cy="4431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Services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3" name="Text Box 6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877" y="2168903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 Box 6">
            <a:hlinkClick r:id="rId17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9877" y="2577351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Data Passing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6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877" y="2985798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Message Queue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 Box 6">
            <a:hlinkClick r:id="rId19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9877" y="3394247"/>
            <a:ext cx="48689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18288" bIns="18288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mtClean="0">
                <a:solidFill>
                  <a:srgbClr val="000000"/>
                </a:solidFill>
              </a:rPr>
              <a:t>Support Utilities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 Box 4">
            <a:hlinkClick r:id="rId20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1576" y="3810055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Setup and Examples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8" name="Text Box 4">
            <a:hlinkClick r:id="rId21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576" y="431370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IPC Transports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9" name="Text Box 4">
            <a:hlinkClick r:id="rId22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576" y="4817354"/>
            <a:ext cx="5642024" cy="4431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tIns="27432" bIns="27432" anchor="ctr" anchorCtr="0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800" smtClean="0">
                <a:solidFill>
                  <a:srgbClr val="000000"/>
                </a:solidFill>
              </a:rPr>
              <a:t>Lab or Demo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 bwMode="auto">
          <a:xfrm>
            <a:off x="609600" y="4673004"/>
            <a:ext cx="7467600" cy="1371600"/>
          </a:xfrm>
          <a:prstGeom prst="round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 wrap="none" anchorCtr="1"/>
          <a:lstStyle/>
          <a:p>
            <a:r>
              <a:rPr lang="en-US" dirty="0" smtClean="0"/>
              <a:t>IPC Services – Intro</a:t>
            </a:r>
          </a:p>
        </p:txBody>
      </p:sp>
      <p:pic>
        <p:nvPicPr>
          <p:cNvPr id="25" name="Animated Logo" descr="tilogo_color_two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0" y="6477000"/>
            <a:ext cx="1438537" cy="347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671428"/>
            <a:ext cx="8517973" cy="79034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The IPC “Package” or library contains many services for</a:t>
            </a:r>
            <a:b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</a:b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users including:</a:t>
            </a:r>
            <a:endParaRPr lang="en-US" sz="2800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  <p:sp>
        <p:nvSpPr>
          <p:cNvPr id="27" name="Leading Question"/>
          <p:cNvSpPr txBox="1"/>
          <p:nvPr/>
        </p:nvSpPr>
        <p:spPr>
          <a:xfrm>
            <a:off x="3962400" y="6383179"/>
            <a:ext cx="4580485" cy="246221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000" b="0" dirty="0" smtClean="0">
                <a:solidFill>
                  <a:schemeClr val="tx2"/>
                </a:solidFill>
                <a:latin typeface="Arial Narrow"/>
              </a:rPr>
              <a:t>Let’s examine how a simple NOTIFY works first…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5685" y="5198963"/>
            <a:ext cx="6457409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effectLst/>
                <a:latin typeface="Calibri" pitchFamily="34" charset="0"/>
              </a:rPr>
              <a:t>MESSAGE QUEUE </a:t>
            </a:r>
            <a:r>
              <a:rPr lang="en-US" b="0" dirty="0" smtClean="0">
                <a:effectLst/>
                <a:latin typeface="Calibri" pitchFamily="34" charset="0"/>
              </a:rPr>
              <a:t>– the “ultimate” IPC capability</a:t>
            </a:r>
            <a:br>
              <a:rPr lang="en-US" b="0" dirty="0" smtClean="0">
                <a:effectLst/>
                <a:latin typeface="Calibri" pitchFamily="34" charset="0"/>
              </a:rPr>
            </a:br>
            <a:r>
              <a:rPr lang="en-US" sz="2000" b="0" i="1" dirty="0" smtClean="0">
                <a:effectLst/>
                <a:latin typeface="Calibri" pitchFamily="34" charset="0"/>
              </a:rPr>
              <a:t>Configure transport, use simple APIs to send MSGs + notify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" y="1524000"/>
            <a:ext cx="7467600" cy="2971800"/>
            <a:chOff x="457200" y="1676400"/>
            <a:chExt cx="7467600" cy="2971800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457200" y="1676400"/>
              <a:ext cx="7467600" cy="29718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4281" y="2121327"/>
              <a:ext cx="4643707" cy="76944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233363" indent="-233363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2"/>
                  </a:solidFill>
                  <a:effectLst/>
                  <a:latin typeface="Calibri" pitchFamily="34" charset="0"/>
                </a:rPr>
                <a:t>SIMPLE</a:t>
              </a:r>
              <a:r>
                <a:rPr lang="en-US" b="0" dirty="0" smtClean="0">
                  <a:effectLst/>
                  <a:latin typeface="Calibri" pitchFamily="34" charset="0"/>
                </a:rPr>
                <a:t> – Data Passing + Notify</a:t>
              </a:r>
              <a:br>
                <a:rPr lang="en-US" b="0" dirty="0" smtClean="0">
                  <a:effectLst/>
                  <a:latin typeface="Calibri" pitchFamily="34" charset="0"/>
                </a:rPr>
              </a:br>
              <a:r>
                <a:rPr lang="en-US" sz="2000" b="0" i="1" dirty="0" smtClean="0">
                  <a:effectLst/>
                  <a:latin typeface="Calibri" pitchFamily="34" charset="0"/>
                </a:rPr>
                <a:t>Send a 32-bit message and notify via INT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4281" y="2948765"/>
              <a:ext cx="7016088" cy="76944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233363" indent="-233363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2"/>
                  </a:solidFill>
                  <a:effectLst/>
                  <a:latin typeface="Calibri" pitchFamily="34" charset="0"/>
                </a:rPr>
                <a:t>STATIC</a:t>
              </a:r>
              <a:r>
                <a:rPr lang="en-US" b="0" dirty="0" smtClean="0">
                  <a:effectLst/>
                  <a:latin typeface="Calibri" pitchFamily="34" charset="0"/>
                </a:rPr>
                <a:t> – Data Passing via Linked Lists + Notify</a:t>
              </a:r>
              <a:br>
                <a:rPr lang="en-US" b="0" dirty="0" smtClean="0">
                  <a:effectLst/>
                  <a:latin typeface="Calibri" pitchFamily="34" charset="0"/>
                </a:rPr>
              </a:br>
              <a:r>
                <a:rPr lang="en-US" sz="2000" b="0" i="1" dirty="0" smtClean="0">
                  <a:effectLst/>
                  <a:latin typeface="Calibri" pitchFamily="34" charset="0"/>
                </a:rPr>
                <a:t>Pass linked list elements to/from fixed memory. Notify via INT.</a:t>
              </a:r>
              <a:endParaRPr lang="en-US" b="0" i="1" dirty="0" smtClean="0">
                <a:effectLst/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4281" y="3820633"/>
              <a:ext cx="6627199" cy="76944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marL="233363" indent="-233363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tx2"/>
                  </a:solidFill>
                  <a:effectLst/>
                  <a:latin typeface="Calibri" pitchFamily="34" charset="0"/>
                </a:rPr>
                <a:t>DYNAMIC</a:t>
              </a:r>
              <a:r>
                <a:rPr lang="en-US" b="0" dirty="0" smtClean="0">
                  <a:effectLst/>
                  <a:latin typeface="Calibri" pitchFamily="34" charset="0"/>
                </a:rPr>
                <a:t> – Data Passing via Heaps + Notify</a:t>
              </a:r>
              <a:br>
                <a:rPr lang="en-US" b="0" dirty="0" smtClean="0">
                  <a:effectLst/>
                  <a:latin typeface="Calibri" pitchFamily="34" charset="0"/>
                </a:rPr>
              </a:br>
              <a:r>
                <a:rPr lang="en-US" sz="2000" b="0" i="1" dirty="0" smtClean="0">
                  <a:effectLst/>
                  <a:latin typeface="Calibri" pitchFamily="34" charset="0"/>
                </a:rPr>
                <a:t>Pass dynamically created linked list elements. Notify via INT.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3463" y="1682568"/>
              <a:ext cx="402366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b="0" u="sng" dirty="0" smtClean="0">
                  <a:solidFill>
                    <a:schemeClr val="dk1"/>
                  </a:solidFill>
                  <a:effectLst/>
                </a:rPr>
                <a:t>Transport – Shared Memory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86859" y="4714048"/>
            <a:ext cx="702730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0" u="sng" dirty="0" smtClean="0">
                <a:solidFill>
                  <a:schemeClr val="dk1"/>
                </a:solidFill>
                <a:effectLst/>
              </a:rPr>
              <a:t>Transport – Multiple – Shared </a:t>
            </a:r>
            <a:r>
              <a:rPr lang="en-US" b="0" u="sng" dirty="0" err="1" smtClean="0">
                <a:solidFill>
                  <a:schemeClr val="dk1"/>
                </a:solidFill>
                <a:effectLst/>
              </a:rPr>
              <a:t>Mem</a:t>
            </a:r>
            <a:r>
              <a:rPr lang="en-US" b="0" u="sng" dirty="0" smtClean="0">
                <a:solidFill>
                  <a:schemeClr val="dk1"/>
                </a:solidFill>
                <a:effectLst/>
              </a:rPr>
              <a:t>, </a:t>
            </a:r>
            <a:r>
              <a:rPr lang="en-US" b="0" u="sng" dirty="0" err="1" smtClean="0">
                <a:solidFill>
                  <a:schemeClr val="dk1"/>
                </a:solidFill>
                <a:effectLst/>
              </a:rPr>
              <a:t>McNav</a:t>
            </a:r>
            <a:r>
              <a:rPr lang="en-US" b="0" u="sng" dirty="0" smtClean="0">
                <a:solidFill>
                  <a:schemeClr val="dk1"/>
                </a:solidFill>
                <a:effectLst/>
              </a:rPr>
              <a:t>, SRIO</a:t>
            </a:r>
          </a:p>
        </p:txBody>
      </p:sp>
      <p:sp>
        <p:nvSpPr>
          <p:cNvPr id="17" name="Slide number"/>
          <p:cNvSpPr txBox="1"/>
          <p:nvPr/>
        </p:nvSpPr>
        <p:spPr>
          <a:xfrm>
            <a:off x="8636000" y="6645990"/>
            <a:ext cx="635000" cy="24622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000" b="0" smtClean="0">
                <a:solidFill>
                  <a:schemeClr val="tx2"/>
                </a:solidFill>
                <a:effectLst/>
                <a:latin typeface="Arial"/>
              </a:rPr>
              <a:t>9</a:t>
            </a:r>
            <a:endParaRPr lang="en-US" sz="1000" b="0" dirty="0" smtClean="0">
              <a:solidFill>
                <a:schemeClr val="tx2"/>
              </a:solidFill>
              <a:effectLst/>
              <a:latin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  <p:tag name="MILESTONESLIDE" val="True"/>
  <p:tag name="MILESTATUS" val="PresentationStyle"/>
  <p:tag name="MILESTONE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TEMPLATEMODE" val="Indented_Single"/>
  <p:tag name="MILESTONETEMPLATEVERSION" val="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Hili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1_Norm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Hili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Level_2_Norm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LISTITEM" val=""/>
</p:tagLst>
</file>

<file path=ppt/theme/theme1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to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969696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5B5B5B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001932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AAADCA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00000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AAACCF"/>
        </a:accent3>
        <a:accent4>
          <a:srgbClr val="DADADA"/>
        </a:accent4>
        <a:accent5>
          <a:srgbClr val="AAAAAF"/>
        </a:accent5>
        <a:accent6>
          <a:srgbClr val="5633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969696"/>
        </a:lt2>
        <a:accent1>
          <a:srgbClr val="C0F6F5"/>
        </a:accent1>
        <a:accent2>
          <a:srgbClr val="FAFEDA"/>
        </a:accent2>
        <a:accent3>
          <a:srgbClr val="FFFFFF"/>
        </a:accent3>
        <a:accent4>
          <a:srgbClr val="000000"/>
        </a:accent4>
        <a:accent5>
          <a:srgbClr val="DCFAF9"/>
        </a:accent5>
        <a:accent6>
          <a:srgbClr val="E3E6C5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969696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rnal_PP_DSPsys3b">
  <a:themeElements>
    <a:clrScheme name="internal_PP_DSPsys3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ernal_PP_DSPsys3b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internal_PP_DSPsys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_PP_DSPsys3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_PP_DSPsys3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to 5">
    <a:dk1>
      <a:srgbClr val="000000"/>
    </a:dk1>
    <a:lt1>
      <a:srgbClr val="FFFFFF"/>
    </a:lt1>
    <a:dk2>
      <a:srgbClr val="0066FF"/>
    </a:dk2>
    <a:lt2>
      <a:srgbClr val="969696"/>
    </a:lt2>
    <a:accent1>
      <a:srgbClr val="FFFFCC"/>
    </a:accent1>
    <a:accent2>
      <a:srgbClr val="B5E0E3"/>
    </a:accent2>
    <a:accent3>
      <a:srgbClr val="FFFFFF"/>
    </a:accent3>
    <a:accent4>
      <a:srgbClr val="000000"/>
    </a:accent4>
    <a:accent5>
      <a:srgbClr val="FFFFE2"/>
    </a:accent5>
    <a:accent6>
      <a:srgbClr val="A4CBCE"/>
    </a:accent6>
    <a:hlink>
      <a:srgbClr val="E5D093"/>
    </a:hlink>
    <a:folHlink>
      <a:srgbClr val="CCB3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19372</TotalTime>
  <Pages>3</Pages>
  <Words>1869</Words>
  <Application>Microsoft Office PowerPoint</Application>
  <PresentationFormat>On-screen Show (4:3)</PresentationFormat>
  <Paragraphs>513</Paragraphs>
  <Slides>39</Slides>
  <Notes>10</Notes>
  <HiddenSlides>2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ttoTheme</vt:lpstr>
      <vt:lpstr>tto</vt:lpstr>
      <vt:lpstr>internal_PP_DSPsys3b</vt:lpstr>
      <vt:lpstr>1_ttoTheme</vt:lpstr>
      <vt:lpstr>2_ttoTheme</vt:lpstr>
      <vt:lpstr>Intro to:    Inter-processor Communications (IPC)</vt:lpstr>
      <vt:lpstr>Objectives</vt:lpstr>
      <vt:lpstr>Outline</vt:lpstr>
      <vt:lpstr>IPC – Definition</vt:lpstr>
      <vt:lpstr>IPC – Possible Solutions</vt:lpstr>
      <vt:lpstr>IPC – RTOS/Framework Solutions</vt:lpstr>
      <vt:lpstr>IPC – Transports</vt:lpstr>
      <vt:lpstr>Outline</vt:lpstr>
      <vt:lpstr>IPC Services – Intro</vt:lpstr>
      <vt:lpstr>Outline</vt:lpstr>
      <vt:lpstr>Using Notify – Concepts</vt:lpstr>
      <vt:lpstr>Using Notify – Example</vt:lpstr>
      <vt:lpstr>Example Callback Function</vt:lpstr>
      <vt:lpstr>Outline</vt:lpstr>
      <vt:lpstr>Data Passing – Concepts</vt:lpstr>
      <vt:lpstr>Data Passing – Static</vt:lpstr>
      <vt:lpstr>Data Passing – Dynamic</vt:lpstr>
      <vt:lpstr>Outline</vt:lpstr>
      <vt:lpstr>MessageQ – Concepts</vt:lpstr>
      <vt:lpstr>Using MessageQ (1/4)</vt:lpstr>
      <vt:lpstr>Using MessageQ (2/4)</vt:lpstr>
      <vt:lpstr>Using MessageQ (3/4)</vt:lpstr>
      <vt:lpstr>Using MessageQ (4/4)</vt:lpstr>
      <vt:lpstr>MessageQ – Configuration</vt:lpstr>
      <vt:lpstr>MessageQ – Miscellaneous Notes</vt:lpstr>
      <vt:lpstr>Outline</vt:lpstr>
      <vt:lpstr>IPC Support Utilities (1/2)</vt:lpstr>
      <vt:lpstr>IPC Support Utilities (2/2)</vt:lpstr>
      <vt:lpstr>Outline</vt:lpstr>
      <vt:lpstr>IPC – Tools/Setup Required</vt:lpstr>
      <vt:lpstr>IPC – Examples</vt:lpstr>
      <vt:lpstr>Outline</vt:lpstr>
      <vt:lpstr>IPC Transports – Intro</vt:lpstr>
      <vt:lpstr>IPC Transports – Multicore Navigator</vt:lpstr>
      <vt:lpstr>IPC Transports –SRIO</vt:lpstr>
      <vt:lpstr>Outline</vt:lpstr>
      <vt:lpstr>Slide 37</vt:lpstr>
      <vt:lpstr>User/Application Modules</vt:lpstr>
      <vt:lpstr>Outline</vt:lpstr>
    </vt:vector>
  </TitlesOfParts>
  <Company>SC Sales &amp;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Integration Workshop</dc:title>
  <dc:creator>Scott Specker</dc:creator>
  <cp:lastModifiedBy>Robert J. Hillard</cp:lastModifiedBy>
  <cp:revision>643</cp:revision>
  <cp:lastPrinted>1601-01-01T00:00:00Z</cp:lastPrinted>
  <dcterms:created xsi:type="dcterms:W3CDTF">2001-09-20T20:19:44Z</dcterms:created>
  <dcterms:modified xsi:type="dcterms:W3CDTF">2012-07-23T21:19:20Z</dcterms:modified>
</cp:coreProperties>
</file>