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lexandria Bold" charset="1" panose="00000000000000000000"/>
      <p:regular r:id="rId19"/>
    </p:embeddedFont>
    <p:embeddedFont>
      <p:font typeface="Garet" charset="1" panose="00000000000000000000"/>
      <p:regular r:id="rId20"/>
    </p:embeddedFont>
    <p:embeddedFont>
      <p:font typeface="Cy Grotesk Grand" charset="1" panose="00000507000000000000"/>
      <p:regular r:id="rId21"/>
    </p:embeddedFont>
    <p:embeddedFont>
      <p:font typeface="Garet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9003" y="1464507"/>
            <a:ext cx="14873792" cy="3266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68"/>
              </a:lnSpc>
            </a:pPr>
            <a:r>
              <a:rPr lang="en-US" b="true" sz="94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WEB APPLICATION PENETRATION TESTING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28152" y="6904833"/>
            <a:ext cx="4844643" cy="2353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6"/>
              </a:lnSpc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</a:t>
            </a:r>
          </a:p>
          <a:p>
            <a:pPr algn="l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AP22110011266</a:t>
            </a:r>
          </a:p>
          <a:p>
            <a:pPr algn="l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S.Harikrishna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459117" y="5452664"/>
            <a:ext cx="12851411" cy="1063025"/>
            <a:chOff x="0" y="0"/>
            <a:chExt cx="3384734" cy="2799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84734" cy="279974"/>
            </a:xfrm>
            <a:custGeom>
              <a:avLst/>
              <a:gdLst/>
              <a:ahLst/>
              <a:cxnLst/>
              <a:rect r="r" b="b" t="t" l="l"/>
              <a:pathLst>
                <a:path h="279974" w="3384734">
                  <a:moveTo>
                    <a:pt x="34338" y="0"/>
                  </a:moveTo>
                  <a:lnTo>
                    <a:pt x="3350396" y="0"/>
                  </a:lnTo>
                  <a:cubicBezTo>
                    <a:pt x="3359503" y="0"/>
                    <a:pt x="3368237" y="3618"/>
                    <a:pt x="3374677" y="10057"/>
                  </a:cubicBezTo>
                  <a:cubicBezTo>
                    <a:pt x="3381116" y="16497"/>
                    <a:pt x="3384734" y="25231"/>
                    <a:pt x="3384734" y="34338"/>
                  </a:cubicBezTo>
                  <a:lnTo>
                    <a:pt x="3384734" y="245636"/>
                  </a:lnTo>
                  <a:cubicBezTo>
                    <a:pt x="3384734" y="254743"/>
                    <a:pt x="3381116" y="263477"/>
                    <a:pt x="3374677" y="269916"/>
                  </a:cubicBezTo>
                  <a:cubicBezTo>
                    <a:pt x="3368237" y="276356"/>
                    <a:pt x="3359503" y="279974"/>
                    <a:pt x="3350396" y="279974"/>
                  </a:cubicBezTo>
                  <a:lnTo>
                    <a:pt x="34338" y="279974"/>
                  </a:lnTo>
                  <a:cubicBezTo>
                    <a:pt x="25231" y="279974"/>
                    <a:pt x="16497" y="276356"/>
                    <a:pt x="10057" y="269916"/>
                  </a:cubicBezTo>
                  <a:cubicBezTo>
                    <a:pt x="3618" y="263477"/>
                    <a:pt x="0" y="254743"/>
                    <a:pt x="0" y="245636"/>
                  </a:cubicBezTo>
                  <a:lnTo>
                    <a:pt x="0" y="34338"/>
                  </a:lnTo>
                  <a:cubicBezTo>
                    <a:pt x="0" y="25231"/>
                    <a:pt x="3618" y="16497"/>
                    <a:pt x="10057" y="10057"/>
                  </a:cubicBezTo>
                  <a:cubicBezTo>
                    <a:pt x="16497" y="3618"/>
                    <a:pt x="25231" y="0"/>
                    <a:pt x="34338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384734" cy="318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7"/>
                </a:lnSpc>
              </a:pPr>
              <a:r>
                <a:rPr lang="en-US" sz="2069" spc="374">
                  <a:solidFill>
                    <a:srgbClr val="FFFFFF"/>
                  </a:solidFill>
                  <a:latin typeface="Cy Grotesk Grand"/>
                  <a:ea typeface="Cy Grotesk Grand"/>
                  <a:cs typeface="Cy Grotesk Grand"/>
                  <a:sym typeface="Cy Grotesk Grand"/>
                </a:rPr>
                <a:t>  SIMULATE AN ATTACK ON GRAPHQL APIS AND PROPOSE SECURITY MEASURES.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74559" y="1635957"/>
            <a:ext cx="12561917" cy="7622343"/>
          </a:xfrm>
          <a:custGeom>
            <a:avLst/>
            <a:gdLst/>
            <a:ahLst/>
            <a:cxnLst/>
            <a:rect r="r" b="b" t="t" l="l"/>
            <a:pathLst>
              <a:path h="7622343" w="12561917">
                <a:moveTo>
                  <a:pt x="0" y="0"/>
                </a:moveTo>
                <a:lnTo>
                  <a:pt x="12561917" y="0"/>
                </a:lnTo>
                <a:lnTo>
                  <a:pt x="12561917" y="7622343"/>
                </a:lnTo>
                <a:lnTo>
                  <a:pt x="0" y="7622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72" t="0" r="-197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37399" y="102561"/>
            <a:ext cx="12690992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IDOR(Insecure Direct Object Reference)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7476" y="5604356"/>
            <a:ext cx="8184952" cy="3653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1"/>
              </a:lnSpc>
            </a:pPr>
            <a:r>
              <a:rPr lang="en-US" sz="3043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Impact:</a:t>
            </a:r>
          </a:p>
          <a:p>
            <a:pPr algn="l" marL="635598" indent="-317799" lvl="1">
              <a:lnSpc>
                <a:spcPts val="4121"/>
              </a:lnSpc>
              <a:spcBef>
                <a:spcPct val="0"/>
              </a:spcBef>
              <a:buFont typeface="Arial"/>
              <a:buChar char="•"/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Attacker can modify r</a:t>
            </a: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ecords belonging to other users</a:t>
            </a:r>
          </a:p>
          <a:p>
            <a:pPr algn="l" marL="635598" indent="-317799" lvl="1">
              <a:lnSpc>
                <a:spcPts val="4121"/>
              </a:lnSpc>
              <a:spcBef>
                <a:spcPct val="0"/>
              </a:spcBef>
              <a:buFont typeface="Arial"/>
              <a:buChar char="•"/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Leads to data tampering, privilege escalation, or even full account takeover in some cases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91482" y="880608"/>
            <a:ext cx="11884318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SECURITY MEASURES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05732" y="3892350"/>
            <a:ext cx="11876536" cy="579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1. Query Whitelisting: Allow only predefined queries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2. Depth Limiting: Limit how deep a query can go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3. Rate Limiting: Prevent brute-force and DoS attacks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4. Authentication &amp; Authorization: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Use JWT or OAuth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Implement resolvers with role-based access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5. Hide Sensitive Fields: Never expose passwords or internal metadata</a:t>
            </a:r>
          </a:p>
          <a:p>
            <a:pPr algn="l">
              <a:lnSpc>
                <a:spcPts val="457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2567666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3857" y="4097138"/>
            <a:ext cx="11400286" cy="405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</a:pP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GraphQL is powerful but needs proper security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Attack simulations help understand real-world risks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Implementing layered defenses is critical for API safety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2507981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1370" y="5414726"/>
            <a:ext cx="5795482" cy="331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AP22110011266</a:t>
            </a:r>
          </a:p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S.Harikrishna</a:t>
            </a:r>
          </a:p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CSE-Y</a:t>
            </a:r>
          </a:p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2022-2026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279221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3857" y="3670284"/>
            <a:ext cx="12034283" cy="521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What is GraphQL?</a:t>
            </a:r>
          </a:p>
          <a:p>
            <a:pPr algn="l" marL="1411494" indent="-470498" lvl="2">
              <a:lnSpc>
                <a:spcPts val="4576"/>
              </a:lnSpc>
              <a:buFont typeface="Arial"/>
              <a:buChar char="⚬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 query language for APIs</a:t>
            </a:r>
          </a:p>
          <a:p>
            <a:pPr algn="l" marL="1411494" indent="-470498" lvl="2">
              <a:lnSpc>
                <a:spcPts val="4576"/>
              </a:lnSpc>
              <a:buFont typeface="Arial"/>
              <a:buChar char="⚬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Provides a flexible and efficient approach to data fetching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Why focus on GraphQL security?</a:t>
            </a:r>
          </a:p>
          <a:p>
            <a:pPr algn="l" marL="1411494" indent="-470498" lvl="2">
              <a:lnSpc>
                <a:spcPts val="4576"/>
              </a:lnSpc>
              <a:buFont typeface="Arial"/>
              <a:buChar char="⚬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Its flexibility can also be exploited by attackers</a:t>
            </a:r>
          </a:p>
          <a:p>
            <a:pPr algn="l" marL="1411494" indent="-470498" lvl="2">
              <a:lnSpc>
                <a:spcPts val="4576"/>
              </a:lnSpc>
              <a:buFont typeface="Arial"/>
              <a:buChar char="⚬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Often less attention paid compared to REST security</a:t>
            </a:r>
          </a:p>
          <a:p>
            <a:pPr algn="ctr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122058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GOALS</a:t>
            </a:r>
          </a:p>
        </p:txBody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4476" y="2603423"/>
            <a:ext cx="14433001" cy="499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Simulate real-world attacks on a GraphQL API</a:t>
            </a:r>
          </a:p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Analyze vulnerabilities such as:</a:t>
            </a:r>
          </a:p>
          <a:p>
            <a:pPr algn="l" marL="1024208" indent="-512104" lvl="1">
              <a:lnSpc>
                <a:spcPts val="6641"/>
              </a:lnSpc>
              <a:buFont typeface="Arial"/>
              <a:buChar char="•"/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Excessive data exposure</a:t>
            </a:r>
          </a:p>
          <a:p>
            <a:pPr algn="l" marL="1024208" indent="-512104" lvl="1">
              <a:lnSpc>
                <a:spcPts val="6641"/>
              </a:lnSpc>
              <a:buFont typeface="Arial"/>
              <a:buChar char="•"/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DoS through complex queries</a:t>
            </a:r>
          </a:p>
          <a:p>
            <a:pPr algn="l" marL="1024208" indent="-512104" lvl="1">
              <a:lnSpc>
                <a:spcPts val="6641"/>
              </a:lnSpc>
              <a:buFont typeface="Arial"/>
              <a:buChar char="•"/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Lack of access control</a:t>
            </a:r>
          </a:p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Propose practical security measure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748838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995567" y="4541795"/>
            <a:ext cx="7482975" cy="4716505"/>
          </a:xfrm>
          <a:custGeom>
            <a:avLst/>
            <a:gdLst/>
            <a:ahLst/>
            <a:cxnLst/>
            <a:rect r="r" b="b" t="t" l="l"/>
            <a:pathLst>
              <a:path h="4716505" w="7482975">
                <a:moveTo>
                  <a:pt x="0" y="0"/>
                </a:moveTo>
                <a:lnTo>
                  <a:pt x="7482975" y="0"/>
                </a:lnTo>
                <a:lnTo>
                  <a:pt x="7482975" y="4716505"/>
                </a:lnTo>
                <a:lnTo>
                  <a:pt x="0" y="47165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4965" b="-2168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1684" y="6640587"/>
            <a:ext cx="9629786" cy="1706895"/>
          </a:xfrm>
          <a:custGeom>
            <a:avLst/>
            <a:gdLst/>
            <a:ahLst/>
            <a:cxnLst/>
            <a:rect r="r" b="b" t="t" l="l"/>
            <a:pathLst>
              <a:path h="1706895" w="9629786">
                <a:moveTo>
                  <a:pt x="0" y="0"/>
                </a:moveTo>
                <a:lnTo>
                  <a:pt x="9629786" y="0"/>
                </a:lnTo>
                <a:lnTo>
                  <a:pt x="9629786" y="1706895"/>
                </a:lnTo>
                <a:lnTo>
                  <a:pt x="0" y="1706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565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14256" y="9324975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41665" y="1229162"/>
            <a:ext cx="12125647" cy="73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1"/>
              </a:lnSpc>
              <a:spcBef>
                <a:spcPct val="0"/>
              </a:spcBef>
            </a:pPr>
            <a:r>
              <a:rPr lang="en-US" b="true" sz="43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How to Detect if a Website Uses GraphQL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1514" y="2271931"/>
            <a:ext cx="7577852" cy="250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1"/>
              </a:lnSpc>
              <a:spcBef>
                <a:spcPct val="0"/>
              </a:spcBef>
            </a:pPr>
            <a:r>
              <a:rPr lang="en-US" sz="28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Check C</a:t>
            </a:r>
            <a:r>
              <a:rPr lang="en-US" sz="28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ommon GraphQL Endpoints </a:t>
            </a:r>
          </a:p>
          <a:p>
            <a:pPr algn="l">
              <a:lnSpc>
                <a:spcPts val="3981"/>
              </a:lnSpc>
              <a:spcBef>
                <a:spcPct val="0"/>
              </a:spcBef>
            </a:pPr>
            <a:r>
              <a:rPr lang="en-US" sz="28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Try visiting:</a:t>
            </a:r>
          </a:p>
          <a:p>
            <a:pPr algn="l" marL="1228017" indent="-409339" lvl="2">
              <a:lnSpc>
                <a:spcPts val="3981"/>
              </a:lnSpc>
              <a:spcBef>
                <a:spcPct val="0"/>
              </a:spcBef>
              <a:buFont typeface="Arial"/>
              <a:buChar char="⚬"/>
            </a:pPr>
            <a:r>
              <a:rPr lang="en-US" sz="28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https://example.com/graphql</a:t>
            </a:r>
          </a:p>
          <a:p>
            <a:pPr algn="l" marL="1228017" indent="-409339" lvl="2">
              <a:lnSpc>
                <a:spcPts val="3981"/>
              </a:lnSpc>
              <a:spcBef>
                <a:spcPct val="0"/>
              </a:spcBef>
              <a:buFont typeface="Arial"/>
              <a:buChar char="⚬"/>
            </a:pPr>
            <a:r>
              <a:rPr lang="en-US" sz="28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https://example.com/api/graphql</a:t>
            </a:r>
          </a:p>
          <a:p>
            <a:pPr algn="l">
              <a:lnSpc>
                <a:spcPts val="3981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304489" y="2271931"/>
            <a:ext cx="8865131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Use Browser Developer Tools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Open DevTools &gt; Network Tab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Filter by XHR or Fetch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Look for POST requests to /graphql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7651" y="5057195"/>
            <a:ext cx="7577852" cy="23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1"/>
              </a:lnSpc>
            </a:pPr>
            <a:r>
              <a:rPr lang="en-US" sz="4543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Using BurpSuite to look for endpoints</a:t>
            </a:r>
          </a:p>
          <a:p>
            <a:pPr algn="ctr">
              <a:lnSpc>
                <a:spcPts val="63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41665" y="2773364"/>
            <a:ext cx="7852291" cy="247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{</a:t>
            </a:r>
          </a:p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"query": "{ __typename }"</a:t>
            </a:r>
          </a:p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93393" y="1181854"/>
            <a:ext cx="7360444" cy="86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1"/>
              </a:lnSpc>
              <a:spcBef>
                <a:spcPct val="0"/>
              </a:spcBef>
            </a:pPr>
            <a:r>
              <a:rPr lang="en-US" b="true" sz="50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Introspection Queries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02377" y="5747891"/>
            <a:ext cx="8797827" cy="331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{</a:t>
            </a:r>
          </a:p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"query": "query { __schema { types { name } } }"</a:t>
            </a:r>
          </a:p>
          <a:p>
            <a:pPr algn="l">
              <a:lnSpc>
                <a:spcPts val="6641"/>
              </a:lnSpc>
              <a:spcBef>
                <a:spcPct val="0"/>
              </a:spcBef>
            </a:pPr>
            <a:r>
              <a:rPr lang="en-US" sz="47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94213" y="4520010"/>
            <a:ext cx="5365087" cy="219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1"/>
              </a:lnSpc>
              <a:spcBef>
                <a:spcPct val="0"/>
              </a:spcBef>
            </a:pPr>
            <a:r>
              <a:rPr lang="en-US" b="true" sz="31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Impact: </a:t>
            </a:r>
            <a:r>
              <a:rPr lang="en-US" sz="31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Helps an attacker map the entire schema and plan further exploits.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9303" y="1569282"/>
            <a:ext cx="6644697" cy="855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query {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me(userId: 1) {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id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username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email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fullName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department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phoneNumber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bugsReported {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  id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  description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  status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      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</a:p>
          <a:p>
            <a:pPr algn="l">
              <a:lnSpc>
                <a:spcPts val="454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649468" y="2561096"/>
            <a:ext cx="2989064" cy="478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createdBy {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id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username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email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phoneNumber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}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}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}</a:t>
            </a:r>
          </a:p>
          <a:p>
            <a:pPr algn="l">
              <a:lnSpc>
                <a:spcPts val="4261"/>
              </a:lnSpc>
              <a:spcBef>
                <a:spcPct val="0"/>
              </a:spcBef>
            </a:pP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33198" y="832527"/>
            <a:ext cx="4559260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Data Exposure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2459" y="3989467"/>
            <a:ext cx="6364767" cy="5706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1"/>
              </a:lnSpc>
            </a:pPr>
            <a:r>
              <a:rPr lang="en-US" sz="3843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Impact</a:t>
            </a:r>
          </a:p>
          <a:p>
            <a:pPr algn="ctr" marL="614008" indent="-307004" lvl="1">
              <a:lnSpc>
                <a:spcPts val="3981"/>
              </a:lnSpc>
              <a:spcBef>
                <a:spcPct val="0"/>
              </a:spcBef>
              <a:buFont typeface="Arial"/>
              <a:buChar char="•"/>
            </a:pPr>
            <a:r>
              <a:rPr lang="en-US" sz="28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🔓 Private user information like email, ph</a:t>
            </a:r>
            <a:r>
              <a:rPr lang="en-US" sz="28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one number, and department can be accessed without authentication.</a:t>
            </a:r>
          </a:p>
          <a:p>
            <a:pPr algn="ctr" marL="614008" indent="-307004" lvl="1">
              <a:lnSpc>
                <a:spcPts val="3981"/>
              </a:lnSpc>
              <a:spcBef>
                <a:spcPct val="0"/>
              </a:spcBef>
              <a:buFont typeface="Arial"/>
              <a:buChar char="•"/>
            </a:pPr>
            <a:r>
              <a:rPr lang="en-US" sz="28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🕵️ Attackers can extract personal and sensitive data by exploiting nested queries, leading to identity theft or phishing.</a:t>
            </a:r>
          </a:p>
          <a:p>
            <a:pPr algn="ctr">
              <a:lnSpc>
                <a:spcPts val="39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64258" y="1871213"/>
            <a:ext cx="7465375" cy="7413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mutation {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updateProfile(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targetId: 2,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fullName: "Hacked Name",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email: "hacked@example.com",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department: "Hacking Dept",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phoneNumber: "0000000000"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) {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id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fullName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email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}</a:t>
            </a:r>
          </a:p>
          <a:p>
            <a:pPr algn="l">
              <a:lnSpc>
                <a:spcPts val="4541"/>
              </a:lnSpc>
              <a:spcBef>
                <a:spcPct val="0"/>
              </a:spcBef>
            </a:pPr>
            <a:r>
              <a:rPr lang="en-US" sz="32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94219" y="933450"/>
            <a:ext cx="9185443" cy="83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9"/>
              </a:lnSpc>
              <a:spcBef>
                <a:spcPct val="0"/>
              </a:spcBef>
            </a:pPr>
            <a:r>
              <a:rPr lang="en-US" b="true" sz="4856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Unauthorized Profile Update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9782" y="4031407"/>
            <a:ext cx="6360994" cy="158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b="true" sz="30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Impact: </a:t>
            </a: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lang="en-US" sz="3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 authentication or authorization checks. Anyone can update any user's profile.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5466" y="971550"/>
            <a:ext cx="5567123" cy="924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query {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me(userId: 1) {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fullName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bugsReported {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description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createdBy {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bugsReported {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description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createdBy {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bugsReported {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description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}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}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}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}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}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}</a:t>
            </a:r>
          </a:p>
          <a:p>
            <a:pPr algn="ctr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51533" y="102561"/>
            <a:ext cx="1226272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Deep Query for Denial of Service (DoS)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552067"/>
            <a:ext cx="8184952" cy="283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1"/>
              </a:lnSpc>
              <a:spcBef>
                <a:spcPct val="0"/>
              </a:spcBef>
            </a:pPr>
            <a:r>
              <a:rPr lang="en-US" b="true" sz="40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Impact: </a:t>
            </a:r>
            <a:r>
              <a:rPr lang="en-US" sz="4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High CPU </a:t>
            </a:r>
            <a:r>
              <a:rPr lang="en-US" sz="40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usage and long response time. If repeated, may crash the server.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2305" y="2671322"/>
            <a:ext cx="5567123" cy="4611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utation {</a:t>
            </a:r>
          </a:p>
          <a:p>
            <a:pPr algn="just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reportBug(description: "Injected bug - no auth")</a:t>
            </a:r>
          </a:p>
          <a:p>
            <a:pPr algn="just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{</a:t>
            </a:r>
          </a:p>
          <a:p>
            <a:pPr algn="just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id</a:t>
            </a:r>
          </a:p>
          <a:p>
            <a:pPr algn="just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description</a:t>
            </a:r>
          </a:p>
          <a:p>
            <a:pPr algn="just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}</a:t>
            </a:r>
          </a:p>
          <a:p>
            <a:pPr algn="just">
              <a:lnSpc>
                <a:spcPts val="4121"/>
              </a:lnSpc>
              <a:spcBef>
                <a:spcPct val="0"/>
              </a:spcBef>
            </a:pPr>
            <a:r>
              <a:rPr lang="en-US" sz="29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}</a:t>
            </a:r>
          </a:p>
          <a:p>
            <a:pPr algn="just">
              <a:lnSpc>
                <a:spcPts val="412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041967" y="102561"/>
            <a:ext cx="10081856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Una</a:t>
            </a: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uthenticated Bug Reporting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561592"/>
            <a:ext cx="8184952" cy="265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1"/>
              </a:lnSpc>
              <a:spcBef>
                <a:spcPct val="0"/>
              </a:spcBef>
            </a:pPr>
            <a:r>
              <a:rPr lang="en-US" b="true" sz="3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Impact:</a:t>
            </a:r>
            <a:r>
              <a:rPr lang="en-US" sz="37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If the </a:t>
            </a:r>
            <a:r>
              <a:rPr lang="en-US" sz="374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user context isn't enforced correctly or mocked, this becomes a spam vector.</a:t>
            </a:r>
          </a:p>
          <a:p>
            <a:pPr algn="ctr">
              <a:lnSpc>
                <a:spcPts val="56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DAGk-K1trlU</dc:identifier>
  <dcterms:modified xsi:type="dcterms:W3CDTF">2011-08-01T06:04:30Z</dcterms:modified>
  <cp:revision>1</cp:revision>
  <dc:title>Grey Minimalist Professional Project Presentation</dc:title>
</cp:coreProperties>
</file>