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pdf" ContentType="application/pdf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67" r:id="rId4"/>
    <p:sldId id="265" r:id="rId5"/>
    <p:sldId id="275" r:id="rId6"/>
    <p:sldId id="266" r:id="rId7"/>
    <p:sldId id="269" r:id="rId8"/>
    <p:sldId id="270" r:id="rId9"/>
    <p:sldId id="268" r:id="rId10"/>
    <p:sldId id="273" r:id="rId11"/>
    <p:sldId id="274" r:id="rId12"/>
    <p:sldId id="263" r:id="rId13"/>
    <p:sldId id="264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71717"/>
    <a:srgbClr val="990000"/>
    <a:srgbClr val="FFCC00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420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df"/><Relationship Id="rId7" Type="http://schemas.openxmlformats.org/officeDocument/2006/relationships/image" Target="../media/image2.pd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4.pd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2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.pdf"/><Relationship Id="rId10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2.pd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0" name="Picture 9" descr="Formal_Viterbi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hael-noll.com/tutorials/writing-an-hadoop-mapreduce-program-in-python/" TargetMode="External"/><Relationship Id="rId7" Type="http://schemas.openxmlformats.org/officeDocument/2006/relationships/hyperlink" Target="http://www.youtube.com/watch?v=7FcMhTTG1Cs" TargetMode="External"/><Relationship Id="rId2" Type="http://schemas.openxmlformats.org/officeDocument/2006/relationships/hyperlink" Target="https://hadoop.apache.org/docs/r1.2.1/mapred_tutoria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watch?v=yjPBkvYh-ss" TargetMode="External"/><Relationship Id="rId5" Type="http://schemas.openxmlformats.org/officeDocument/2006/relationships/hyperlink" Target="http://bigdatauniversity.com/" TargetMode="External"/><Relationship Id="rId4" Type="http://schemas.openxmlformats.org/officeDocument/2006/relationships/hyperlink" Target="https://www.cloudera.com/content/cloudera-content/cloudera-docs/HadoopTutorial/CDH4/Hadoop-Tutorial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 smtClean="0">
                <a:solidFill>
                  <a:schemeClr val="tx2"/>
                </a:solidFill>
                <a:latin typeface="Arial"/>
                <a:cs typeface="Arial"/>
              </a:rPr>
              <a:t>Map Reduce</a:t>
            </a:r>
            <a:r>
              <a:rPr lang="en-US" sz="3200" b="1" dirty="0" smtClean="0">
                <a:solidFill>
                  <a:schemeClr val="tx2"/>
                </a:solidFill>
                <a:latin typeface="Arial"/>
                <a:cs typeface="Arial"/>
              </a:rPr>
              <a:t>: Simplified Data Processing On Large Clusters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4400" dirty="0" smtClean="0">
                <a:solidFill>
                  <a:schemeClr val="tx2"/>
                </a:solidFill>
                <a:latin typeface="Arial"/>
                <a:cs typeface="Arial"/>
              </a:rPr>
              <a:t/>
            </a:r>
            <a:br>
              <a:rPr lang="en-US" sz="4400" dirty="0" smtClean="0">
                <a:solidFill>
                  <a:schemeClr val="tx2"/>
                </a:solidFill>
                <a:latin typeface="Arial"/>
                <a:cs typeface="Arial"/>
              </a:rPr>
            </a:br>
            <a:r>
              <a:rPr lang="en-US" sz="2750" dirty="0" smtClean="0">
                <a:solidFill>
                  <a:schemeClr val="tx2"/>
                </a:solidFill>
                <a:latin typeface="Arial"/>
                <a:cs typeface="Arial"/>
              </a:rPr>
              <a:t>Jeffery Dean and Sanjay </a:t>
            </a:r>
            <a:r>
              <a:rPr lang="en-US" sz="2750" dirty="0" err="1" smtClean="0">
                <a:solidFill>
                  <a:schemeClr val="tx2"/>
                </a:solidFill>
                <a:latin typeface="Arial"/>
                <a:cs typeface="Arial"/>
              </a:rPr>
              <a:t>Ghemawat</a:t>
            </a:r>
            <a:r>
              <a:rPr lang="en-US" sz="2750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2750" dirty="0" smtClean="0">
                <a:solidFill>
                  <a:schemeClr val="tx2"/>
                </a:solidFill>
                <a:latin typeface="Arial"/>
                <a:cs typeface="Arial"/>
              </a:rPr>
              <a:t>(Google Inc.)</a:t>
            </a:r>
          </a:p>
          <a:p>
            <a:pPr lvl="0" algn="ctr">
              <a:spcBef>
                <a:spcPct val="0"/>
              </a:spcBef>
              <a:defRPr/>
            </a:pPr>
            <a:endParaRPr lang="en-US" sz="900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sz="1600" dirty="0" smtClean="0">
                <a:solidFill>
                  <a:schemeClr val="tx2"/>
                </a:solidFill>
                <a:latin typeface="Arial"/>
                <a:cs typeface="Arial"/>
              </a:rPr>
              <a:t>OSDI 2004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1600" dirty="0" smtClean="0">
                <a:solidFill>
                  <a:schemeClr val="tx2"/>
                </a:solidFill>
                <a:latin typeface="Arial"/>
                <a:cs typeface="Arial"/>
              </a:rPr>
              <a:t> (Operating Systems Design and Implementation) </a:t>
            </a:r>
            <a:endParaRPr kumimoji="0" lang="en-US" sz="275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52" name="Subtitle 2"/>
          <p:cNvSpPr txBox="1">
            <a:spLocks/>
          </p:cNvSpPr>
          <p:nvPr/>
        </p:nvSpPr>
        <p:spPr>
          <a:xfrm>
            <a:off x="0" y="4140199"/>
            <a:ext cx="9129299" cy="749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Presented</a:t>
            </a:r>
            <a:r>
              <a:rPr kumimoji="0" lang="en-US" sz="2000" i="1" u="none" strike="noStrike" kern="1200" cap="none" spc="0" normalizeH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 By: </a:t>
            </a:r>
            <a:r>
              <a:rPr kumimoji="0" lang="en-US" sz="2000" i="1" u="none" strike="noStrike" kern="1200" cap="none" spc="0" normalizeH="0" noProof="0" dirty="0" err="1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Hari</a:t>
            </a:r>
            <a:r>
              <a:rPr kumimoji="0" lang="en-US" sz="2000" i="1" u="none" strike="noStrike" kern="1200" cap="none" spc="0" normalizeH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 Haran </a:t>
            </a:r>
            <a:r>
              <a:rPr kumimoji="0" lang="en-US" sz="2000" i="1" u="none" strike="noStrike" kern="1200" cap="none" spc="0" normalizeH="0" noProof="0" dirty="0" err="1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Venugopal</a:t>
            </a:r>
            <a:endParaRPr kumimoji="0" lang="en-US" sz="2000" i="1" u="none" strike="noStrike" kern="1200" cap="none" spc="0" normalizeH="0" baseline="0" noProof="0" dirty="0" smtClean="0"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47725" y="390525"/>
            <a:ext cx="7658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Performance</a:t>
            </a:r>
          </a:p>
        </p:txBody>
      </p:sp>
      <p:pic>
        <p:nvPicPr>
          <p:cNvPr id="5122" name="Picture 2" descr="http://research.google.com/archive/mapreduce-osdi04-slides/sort-death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9825" y="1409699"/>
            <a:ext cx="2552700" cy="39433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5124" name="Picture 4" descr="http://research.google.com/archive/mapreduce-osdi04-slides/sor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725" y="1381125"/>
            <a:ext cx="2562225" cy="395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5126" name="Picture 6" descr="http://research.google.com/archive/mapreduce-osdi04-slides/sort-nobackup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57550" y="1400174"/>
            <a:ext cx="2743200" cy="39433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770240" y="910054"/>
            <a:ext cx="7986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171717"/>
                </a:solidFill>
                <a:latin typeface="Arial"/>
              </a:rPr>
              <a:t>MapReduce</a:t>
            </a:r>
            <a:r>
              <a:rPr lang="en-US" dirty="0" smtClean="0">
                <a:solidFill>
                  <a:srgbClr val="171717"/>
                </a:solidFill>
                <a:latin typeface="Arial"/>
              </a:rPr>
              <a:t> Sort: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Sort 10</a:t>
            </a:r>
            <a:r>
              <a:rPr lang="en-US" baseline="30000" dirty="0" smtClean="0">
                <a:solidFill>
                  <a:schemeClr val="tx2">
                    <a:lumMod val="50000"/>
                  </a:schemeClr>
                </a:solidFill>
              </a:rPr>
              <a:t>10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 100-byte records (modeled after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TeraSort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benchmark)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0240" y="5377279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171717"/>
                </a:solidFill>
                <a:latin typeface="Arial"/>
              </a:rPr>
              <a:t>Normal Execution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65840" y="5405854"/>
            <a:ext cx="2001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171717"/>
                </a:solidFill>
                <a:latin typeface="Arial"/>
              </a:rPr>
              <a:t>No </a:t>
            </a:r>
            <a:r>
              <a:rPr lang="en-US" dirty="0" err="1" smtClean="0">
                <a:solidFill>
                  <a:srgbClr val="171717"/>
                </a:solidFill>
                <a:latin typeface="Arial"/>
              </a:rPr>
              <a:t>BackUp</a:t>
            </a:r>
            <a:r>
              <a:rPr lang="en-US" dirty="0" smtClean="0">
                <a:solidFill>
                  <a:srgbClr val="171717"/>
                </a:solidFill>
                <a:latin typeface="Arial"/>
              </a:rPr>
              <a:t> Tasks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10831" y="5377279"/>
            <a:ext cx="1847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171717"/>
                </a:solidFill>
                <a:latin typeface="Arial"/>
              </a:rPr>
              <a:t>200 Tasks Killed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4" y="1541085"/>
            <a:ext cx="8602889" cy="418147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847725" y="133350"/>
            <a:ext cx="76584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Use Case: </a:t>
            </a:r>
            <a:r>
              <a:rPr lang="en-US" sz="2800" b="1" dirty="0" err="1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MapReduce</a:t>
            </a:r>
            <a:r>
              <a:rPr lang="en-US" sz="28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 for Network Coverage Optimization Using 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2800" b="1" dirty="0" err="1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Kmeans</a:t>
            </a:r>
            <a:r>
              <a:rPr lang="en-US" sz="28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 Clustering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47725" y="390525"/>
            <a:ext cx="7658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Conclusion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1625" y="1077685"/>
            <a:ext cx="8385175" cy="4851775"/>
          </a:xfrm>
          <a:prstGeom prst="rect">
            <a:avLst/>
          </a:prstGeom>
        </p:spPr>
        <p:txBody>
          <a:bodyPr>
            <a:noAutofit/>
          </a:bodyPr>
          <a:lstStyle>
            <a:lvl1pPr marL="155575" indent="-155575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  <a:buFont typeface="Arial" pitchFamily="34" charset="0"/>
              <a:buChar char="•"/>
              <a:defRPr sz="16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1pPr>
            <a:lvl2pPr marL="157163" indent="-1571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  <a:buFont typeface="Arial" pitchFamily="34" charset="0"/>
              <a:buChar char="•"/>
              <a:defRPr sz="16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2pPr>
            <a:lvl3pPr marL="342900" indent="-1714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Times New Roman" pitchFamily="18" charset="0"/>
              <a:buChar char="–"/>
              <a:defRPr sz="14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3pPr>
            <a:lvl4pPr marL="514350" indent="-1714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4pPr>
            <a:lvl5pPr marL="688975" indent="-177800" algn="l" rtl="0" eaLnBrk="0" fontAlgn="base" hangingPunct="0">
              <a:spcBef>
                <a:spcPts val="300"/>
              </a:spcBef>
              <a:spcAft>
                <a:spcPts val="200"/>
              </a:spcAft>
              <a:buFont typeface="BentonSansF Book"/>
              <a:buChar char="–"/>
              <a:defRPr sz="12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err="1" smtClean="0">
                <a:solidFill>
                  <a:srgbClr val="171717"/>
                </a:solidFill>
              </a:rPr>
              <a:t>MapReduce</a:t>
            </a:r>
            <a:r>
              <a:rPr lang="en-US" sz="2000" dirty="0" smtClean="0">
                <a:solidFill>
                  <a:srgbClr val="171717"/>
                </a:solidFill>
              </a:rPr>
              <a:t> provides a programming model that abstracts the problem from disk reads and writes, transforming into a computation over sets of keys and values. </a:t>
            </a:r>
          </a:p>
          <a:p>
            <a:pPr algn="just"/>
            <a:r>
              <a:rPr lang="en-US" sz="2000" dirty="0" smtClean="0">
                <a:solidFill>
                  <a:srgbClr val="171717"/>
                </a:solidFill>
              </a:rPr>
              <a:t> It optimizes bandwidth of the network as the data is localized.</a:t>
            </a:r>
          </a:p>
          <a:p>
            <a:pPr algn="just"/>
            <a:r>
              <a:rPr lang="en-US" sz="2000" dirty="0" smtClean="0">
                <a:solidFill>
                  <a:srgbClr val="171717"/>
                </a:solidFill>
              </a:rPr>
              <a:t> The run-time system takes care of the details of partitioning the input data, scheduling the program's execution across a set of machines, handling machine failures, and managing the required inter-machine communication.</a:t>
            </a:r>
          </a:p>
          <a:p>
            <a:pPr algn="just"/>
            <a:r>
              <a:rPr lang="en-US" sz="2000" dirty="0" smtClean="0">
                <a:solidFill>
                  <a:srgbClr val="171717"/>
                </a:solidFill>
              </a:rPr>
              <a:t>The model is easy to use, even for programmers without experience with parallel and distributed systems, since it hides the details of parallelization, fault-tolerance, locality optimization, and load balancing. </a:t>
            </a:r>
          </a:p>
          <a:p>
            <a:pPr algn="just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47725" y="390525"/>
            <a:ext cx="7658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References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1625" y="934810"/>
            <a:ext cx="8385175" cy="4851775"/>
          </a:xfrm>
          <a:prstGeom prst="rect">
            <a:avLst/>
          </a:prstGeom>
        </p:spPr>
        <p:txBody>
          <a:bodyPr>
            <a:noAutofit/>
          </a:bodyPr>
          <a:lstStyle>
            <a:lvl1pPr marL="155575" indent="-155575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  <a:buFont typeface="Arial" pitchFamily="34" charset="0"/>
              <a:buChar char="•"/>
              <a:defRPr sz="16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1pPr>
            <a:lvl2pPr marL="157163" indent="-1571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  <a:buFont typeface="Arial" pitchFamily="34" charset="0"/>
              <a:buChar char="•"/>
              <a:defRPr sz="16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2pPr>
            <a:lvl3pPr marL="342900" indent="-1714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Times New Roman" pitchFamily="18" charset="0"/>
              <a:buChar char="–"/>
              <a:defRPr sz="14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3pPr>
            <a:lvl4pPr marL="514350" indent="-1714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4pPr>
            <a:lvl5pPr marL="688975" indent="-177800" algn="l" rtl="0" eaLnBrk="0" fontAlgn="base" hangingPunct="0">
              <a:spcBef>
                <a:spcPts val="300"/>
              </a:spcBef>
              <a:spcAft>
                <a:spcPts val="200"/>
              </a:spcAft>
              <a:buFont typeface="BentonSansF Book"/>
              <a:buChar char="–"/>
              <a:defRPr sz="12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  <a:p>
            <a:r>
              <a:rPr lang="en-US" sz="2000" dirty="0" smtClean="0">
                <a:solidFill>
                  <a:srgbClr val="171717"/>
                </a:solidFill>
                <a:hlinkClick r:id="rId2"/>
              </a:rPr>
              <a:t>https://hadoop.apache.org/docs/r1.2.1/mapred_tutorial.html </a:t>
            </a:r>
            <a:endParaRPr lang="en-US" sz="2000" dirty="0" smtClean="0">
              <a:solidFill>
                <a:srgbClr val="171717"/>
              </a:solidFill>
            </a:endParaRPr>
          </a:p>
          <a:p>
            <a:pPr algn="just"/>
            <a:r>
              <a:rPr lang="en-US" sz="2000" dirty="0" smtClean="0">
                <a:solidFill>
                  <a:srgbClr val="171717"/>
                </a:solidFill>
                <a:hlinkClick r:id="rId3"/>
              </a:rPr>
              <a:t>http://www.michael-noll.com/tutorials/writing-an-hadoop-mapreduce-program-in-python/</a:t>
            </a:r>
            <a:endParaRPr lang="en-US" sz="2000" dirty="0" smtClean="0">
              <a:solidFill>
                <a:srgbClr val="171717"/>
              </a:solidFill>
            </a:endParaRPr>
          </a:p>
          <a:p>
            <a:pPr algn="just"/>
            <a:r>
              <a:rPr lang="en-US" sz="2000" dirty="0" smtClean="0">
                <a:solidFill>
                  <a:srgbClr val="171717"/>
                </a:solidFill>
                <a:hlinkClick r:id="rId4"/>
              </a:rPr>
              <a:t>https://www.cloudera.com/content/cloudera-content/cloudera-docs/HadoopTutorial/CDH4/Hadoop-Tutorial.html</a:t>
            </a:r>
            <a:endParaRPr lang="en-US" sz="2000" dirty="0" smtClean="0">
              <a:solidFill>
                <a:srgbClr val="171717"/>
              </a:solidFill>
            </a:endParaRPr>
          </a:p>
          <a:p>
            <a:pPr algn="just"/>
            <a:r>
              <a:rPr lang="en-US" sz="2000" dirty="0" smtClean="0">
                <a:solidFill>
                  <a:srgbClr val="171717"/>
                </a:solidFill>
                <a:hlinkClick r:id="rId5"/>
              </a:rPr>
              <a:t>http://bigdatauniversity.com</a:t>
            </a:r>
            <a:endParaRPr lang="en-US" sz="2000" dirty="0" smtClean="0">
              <a:solidFill>
                <a:srgbClr val="171717"/>
              </a:solidFill>
            </a:endParaRPr>
          </a:p>
          <a:p>
            <a:r>
              <a:rPr lang="en-US" sz="2000" dirty="0" smtClean="0">
                <a:solidFill>
                  <a:srgbClr val="171717"/>
                </a:solidFill>
              </a:rPr>
              <a:t> Problem Solving on Large-Scale clusters - By Aaron Kimball: </a:t>
            </a:r>
            <a:r>
              <a:rPr lang="en-US" sz="2000" dirty="0" smtClean="0">
                <a:hlinkClick r:id="rId6"/>
              </a:rPr>
              <a:t>www.youtube.com/watch?v=yjPBkvYh-ss</a:t>
            </a:r>
            <a:endParaRPr lang="en-US" sz="2000" dirty="0" smtClean="0"/>
          </a:p>
          <a:p>
            <a:r>
              <a:rPr lang="en-US" sz="2000" dirty="0" err="1" smtClean="0">
                <a:solidFill>
                  <a:srgbClr val="171717"/>
                </a:solidFill>
              </a:rPr>
              <a:t>Hadoop</a:t>
            </a:r>
            <a:r>
              <a:rPr lang="en-US" sz="2000" dirty="0" smtClean="0">
                <a:solidFill>
                  <a:srgbClr val="171717"/>
                </a:solidFill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</a:rPr>
              <a:t>Mapreduce</a:t>
            </a:r>
            <a:r>
              <a:rPr lang="en-US" sz="2000" dirty="0" smtClean="0">
                <a:solidFill>
                  <a:srgbClr val="171717"/>
                </a:solidFill>
              </a:rPr>
              <a:t> Fundamentals – By Lynn </a:t>
            </a:r>
            <a:r>
              <a:rPr lang="en-US" sz="2000" dirty="0" err="1" smtClean="0">
                <a:solidFill>
                  <a:srgbClr val="171717"/>
                </a:solidFill>
              </a:rPr>
              <a:t>Langit</a:t>
            </a:r>
            <a:r>
              <a:rPr lang="en-US" sz="2000" dirty="0" smtClean="0">
                <a:solidFill>
                  <a:srgbClr val="171717"/>
                </a:solidFill>
              </a:rPr>
              <a:t> </a:t>
            </a:r>
            <a:r>
              <a:rPr lang="en-US" sz="2000" dirty="0" smtClean="0">
                <a:solidFill>
                  <a:srgbClr val="171717"/>
                </a:solidFill>
                <a:hlinkClick r:id="rId7"/>
              </a:rPr>
              <a:t>http://www.youtube.com/watch?v=7FcMhTTG1Cs</a:t>
            </a:r>
            <a:endParaRPr lang="en-US" sz="2000" dirty="0">
              <a:solidFill>
                <a:srgbClr val="17171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47725" y="390525"/>
            <a:ext cx="7658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800" b="1" dirty="0" err="1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MapReduce</a:t>
            </a:r>
            <a:r>
              <a:rPr lang="en-US" sz="28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: Introduction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1625" y="2115911"/>
            <a:ext cx="8604250" cy="3427640"/>
          </a:xfrm>
          <a:prstGeom prst="rect">
            <a:avLst/>
          </a:prstGeom>
        </p:spPr>
        <p:txBody>
          <a:bodyPr>
            <a:noAutofit/>
          </a:bodyPr>
          <a:lstStyle>
            <a:lvl1pPr marL="155575" indent="-155575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  <a:buFont typeface="Arial" pitchFamily="34" charset="0"/>
              <a:buChar char="•"/>
              <a:defRPr sz="16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1pPr>
            <a:lvl2pPr marL="157163" indent="-1571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  <a:buFont typeface="Arial" pitchFamily="34" charset="0"/>
              <a:buChar char="•"/>
              <a:defRPr sz="16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2pPr>
            <a:lvl3pPr marL="342900" indent="-1714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Times New Roman" pitchFamily="18" charset="0"/>
              <a:buChar char="–"/>
              <a:defRPr sz="14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3pPr>
            <a:lvl4pPr marL="514350" indent="-1714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4pPr>
            <a:lvl5pPr marL="688975" indent="-177800" algn="l" rtl="0" eaLnBrk="0" fontAlgn="base" hangingPunct="0">
              <a:spcBef>
                <a:spcPts val="300"/>
              </a:spcBef>
              <a:spcAft>
                <a:spcPts val="200"/>
              </a:spcAft>
              <a:buFont typeface="BentonSansF Book"/>
              <a:buChar char="–"/>
              <a:defRPr sz="12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solidFill>
                  <a:srgbClr val="171717"/>
                </a:solidFill>
              </a:rPr>
              <a:t>A new programming model for processing and generating large data sets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solidFill>
                  <a:srgbClr val="171717"/>
                </a:solidFill>
              </a:rPr>
              <a:t>The framework is inspired by map and reduce functions, commonly used in functional programming such as LISP.</a:t>
            </a:r>
          </a:p>
          <a:p>
            <a:pPr algn="just"/>
            <a:r>
              <a:rPr lang="en-US" b="1" dirty="0" smtClean="0">
                <a:solidFill>
                  <a:srgbClr val="171717"/>
                </a:solidFill>
              </a:rPr>
              <a:t>Functional programming</a:t>
            </a:r>
            <a:r>
              <a:rPr lang="en-US" dirty="0" smtClean="0">
                <a:solidFill>
                  <a:srgbClr val="171717"/>
                </a:solidFill>
              </a:rPr>
              <a:t> is a programming paradigm that treats computation as the evaluation of mathematical functions and avoids state and mutable data</a:t>
            </a:r>
            <a:r>
              <a:rPr lang="en-US" dirty="0" smtClean="0">
                <a:solidFill>
                  <a:srgbClr val="171717"/>
                </a:solidFill>
              </a:rPr>
              <a:t>.</a:t>
            </a:r>
          </a:p>
          <a:p>
            <a:pPr algn="just"/>
            <a:r>
              <a:rPr lang="en-US" dirty="0" smtClean="0">
                <a:solidFill>
                  <a:srgbClr val="171717"/>
                </a:solidFill>
              </a:rPr>
              <a:t>Users specify a </a:t>
            </a:r>
            <a:r>
              <a:rPr lang="en-US" b="1" dirty="0" smtClean="0">
                <a:solidFill>
                  <a:srgbClr val="171717"/>
                </a:solidFill>
              </a:rPr>
              <a:t>map</a:t>
            </a:r>
            <a:r>
              <a:rPr lang="en-US" dirty="0" smtClean="0">
                <a:solidFill>
                  <a:srgbClr val="171717"/>
                </a:solidFill>
              </a:rPr>
              <a:t> function that process a key/value pair to generate a set of intermediate key/value pairs, and a </a:t>
            </a:r>
            <a:r>
              <a:rPr lang="en-US" b="1" dirty="0" smtClean="0">
                <a:solidFill>
                  <a:srgbClr val="171717"/>
                </a:solidFill>
              </a:rPr>
              <a:t>reduce</a:t>
            </a:r>
            <a:r>
              <a:rPr lang="en-US" dirty="0" smtClean="0">
                <a:solidFill>
                  <a:srgbClr val="171717"/>
                </a:solidFill>
              </a:rPr>
              <a:t> function that merge all intermediate values associated with the same intermediate key.</a:t>
            </a:r>
            <a:endParaRPr lang="en-US" dirty="0" smtClean="0">
              <a:solidFill>
                <a:srgbClr val="171717"/>
              </a:solidFill>
            </a:endParaRPr>
          </a:p>
          <a:p>
            <a:pPr algn="just"/>
            <a:r>
              <a:rPr lang="en-US" dirty="0" smtClean="0">
                <a:solidFill>
                  <a:srgbClr val="171717"/>
                </a:solidFill>
              </a:rPr>
              <a:t>Some of the interesting programs that can be easily expressed as </a:t>
            </a:r>
            <a:r>
              <a:rPr lang="en-US" dirty="0" err="1" smtClean="0">
                <a:solidFill>
                  <a:srgbClr val="171717"/>
                </a:solidFill>
              </a:rPr>
              <a:t>MapReduce</a:t>
            </a:r>
            <a:r>
              <a:rPr lang="en-US" dirty="0" smtClean="0">
                <a:solidFill>
                  <a:srgbClr val="171717"/>
                </a:solidFill>
              </a:rPr>
              <a:t> computations are: Distributed </a:t>
            </a:r>
            <a:r>
              <a:rPr lang="en-US" dirty="0" err="1" smtClean="0">
                <a:solidFill>
                  <a:srgbClr val="171717"/>
                </a:solidFill>
              </a:rPr>
              <a:t>Grep</a:t>
            </a:r>
            <a:r>
              <a:rPr lang="en-US" dirty="0" smtClean="0">
                <a:solidFill>
                  <a:srgbClr val="171717"/>
                </a:solidFill>
              </a:rPr>
              <a:t>, Count of URL Access Frequency, Reverse Web-Link Graph, Term-Vector pre Host, Inverted Index, Distributed Sort.  </a:t>
            </a:r>
          </a:p>
          <a:p>
            <a:pPr algn="just"/>
            <a:endParaRPr lang="en-US" dirty="0" smtClean="0">
              <a:solidFill>
                <a:srgbClr val="171717"/>
              </a:solidFill>
            </a:endParaRPr>
          </a:p>
          <a:p>
            <a:pPr algn="just"/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71449" y="1232297"/>
            <a:ext cx="884872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000" dirty="0" err="1" smtClean="0">
                <a:solidFill>
                  <a:srgbClr val="002060"/>
                </a:solidFill>
              </a:rPr>
              <a:t>MapReduce</a:t>
            </a:r>
            <a:r>
              <a:rPr lang="en-US" dirty="0" smtClean="0"/>
              <a:t> is a framework for processing huge datasets on distributable problems using a large number of computers (nodes, collectively referred to as a cluster or grid).</a:t>
            </a:r>
            <a:endParaRPr lang="en-US" dirty="0" smtClean="0">
              <a:solidFill>
                <a:srgbClr val="17171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47725" y="390525"/>
            <a:ext cx="7658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800" b="1" dirty="0" err="1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MapReduce</a:t>
            </a:r>
            <a:r>
              <a:rPr lang="en-US" sz="28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: Logical View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1625" y="1077685"/>
            <a:ext cx="8385175" cy="4851775"/>
          </a:xfrm>
          <a:prstGeom prst="rect">
            <a:avLst/>
          </a:prstGeom>
        </p:spPr>
        <p:txBody>
          <a:bodyPr>
            <a:noAutofit/>
          </a:bodyPr>
          <a:lstStyle>
            <a:lvl1pPr marL="155575" indent="-155575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  <a:buFont typeface="Arial" pitchFamily="34" charset="0"/>
              <a:buChar char="•"/>
              <a:defRPr sz="16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1pPr>
            <a:lvl2pPr marL="157163" indent="-1571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  <a:buFont typeface="Arial" pitchFamily="34" charset="0"/>
              <a:buChar char="•"/>
              <a:defRPr sz="16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2pPr>
            <a:lvl3pPr marL="342900" indent="-1714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Times New Roman" pitchFamily="18" charset="0"/>
              <a:buChar char="–"/>
              <a:defRPr sz="14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3pPr>
            <a:lvl4pPr marL="514350" indent="-1714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4pPr>
            <a:lvl5pPr marL="688975" indent="-177800" algn="l" rtl="0" eaLnBrk="0" fontAlgn="base" hangingPunct="0">
              <a:spcBef>
                <a:spcPts val="300"/>
              </a:spcBef>
              <a:spcAft>
                <a:spcPts val="200"/>
              </a:spcAft>
              <a:buFont typeface="BentonSansF Book"/>
              <a:buChar char="–"/>
              <a:defRPr sz="12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solidFill>
                  <a:srgbClr val="171717"/>
                </a:solidFill>
              </a:rPr>
              <a:t>"Map" step: The master node takes the input, partitions it up into smaller sub-problems, and distributes those to worker nodes. A worker node may do this again in turn. The worker node processes that smaller problem, and passes the answer back to its master node.</a:t>
            </a:r>
          </a:p>
          <a:p>
            <a:pPr algn="just">
              <a:buNone/>
            </a:pPr>
            <a:endParaRPr lang="en-US" dirty="0" smtClean="0">
              <a:solidFill>
                <a:srgbClr val="171717"/>
              </a:solidFill>
            </a:endParaRPr>
          </a:p>
          <a:p>
            <a:pPr algn="just"/>
            <a:endParaRPr lang="en-US" dirty="0" smtClean="0">
              <a:solidFill>
                <a:srgbClr val="171717"/>
              </a:solidFill>
            </a:endParaRPr>
          </a:p>
          <a:p>
            <a:pPr algn="just"/>
            <a:r>
              <a:rPr lang="en-US" dirty="0" smtClean="0">
                <a:solidFill>
                  <a:srgbClr val="171717"/>
                </a:solidFill>
              </a:rPr>
              <a:t>"Reduce" step: The master node then takes the answers to all the sub-problems and combines them in some way to get the output — the answer to the problem it was originally trying to solve.</a:t>
            </a:r>
          </a:p>
          <a:p>
            <a:pPr algn="just"/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124200" y="2324100"/>
            <a:ext cx="24808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Map(k1,v1) → list(k2,v2)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9400" y="4324350"/>
            <a:ext cx="29823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Reduce(k2, list (v2)) → list(v3)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47725" y="390525"/>
            <a:ext cx="7658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Word Count Problem</a:t>
            </a:r>
          </a:p>
        </p:txBody>
      </p:sp>
      <p:pic>
        <p:nvPicPr>
          <p:cNvPr id="7" name="Picture 2" descr="C:\Users\Spartans\Desktop\Map Reduce\word_count_al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" y="1085850"/>
            <a:ext cx="4743450" cy="45148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5514975" y="1543049"/>
            <a:ext cx="3267391" cy="381000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map(String key, String value):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// key: document name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// value: document contents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for each word w in value: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EmitIntermediate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(w, "1");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reduce(String</a:t>
            </a:r>
            <a:r>
              <a:rPr kumimoji="0" lang="en-US" sz="1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key,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Iterator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values):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// key: a word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// values: a list of counts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result = 0;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for each v in values: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result +=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ParseInt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(v);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Emit(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AsString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(result));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47725" y="390525"/>
            <a:ext cx="7658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800" b="1" dirty="0" err="1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MapReduce</a:t>
            </a:r>
            <a:r>
              <a:rPr lang="en-US" sz="28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: Execution View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365" y="1152525"/>
            <a:ext cx="8486459" cy="44291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47725" y="390525"/>
            <a:ext cx="7658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800" b="1" dirty="0" err="1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MapReduce</a:t>
            </a:r>
            <a:r>
              <a:rPr lang="en-US" sz="28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: Execution Steps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1925" y="913745"/>
            <a:ext cx="8810625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None/>
            </a:pPr>
            <a:endParaRPr lang="en-US" sz="2400" dirty="0" smtClean="0">
              <a:solidFill>
                <a:srgbClr val="171717"/>
              </a:solidFill>
            </a:endParaRPr>
          </a:p>
          <a:p>
            <a:pPr marL="514350" indent="-514350" algn="just">
              <a:buNone/>
            </a:pPr>
            <a:r>
              <a:rPr lang="en-US" sz="2400" dirty="0" smtClean="0">
                <a:solidFill>
                  <a:srgbClr val="171717"/>
                </a:solidFill>
              </a:rPr>
              <a:t>STEP </a:t>
            </a:r>
            <a:r>
              <a:rPr lang="en-US" sz="4000" dirty="0" smtClean="0">
                <a:solidFill>
                  <a:srgbClr val="171717"/>
                </a:solidFill>
              </a:rPr>
              <a:t>1</a:t>
            </a:r>
            <a:r>
              <a:rPr lang="en-US" dirty="0" smtClean="0">
                <a:solidFill>
                  <a:srgbClr val="171717"/>
                </a:solidFill>
              </a:rPr>
              <a:t>:</a:t>
            </a:r>
            <a:r>
              <a:rPr lang="en-US" dirty="0" smtClean="0"/>
              <a:t> </a:t>
            </a:r>
            <a:r>
              <a:rPr lang="en-US" sz="2000" b="1" dirty="0" smtClean="0"/>
              <a:t> </a:t>
            </a:r>
            <a:r>
              <a:rPr lang="en-US" dirty="0" smtClean="0">
                <a:solidFill>
                  <a:srgbClr val="171717"/>
                </a:solidFill>
              </a:rPr>
              <a:t>The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171717"/>
                </a:solidFill>
              </a:rPr>
              <a:t>MapReduce</a:t>
            </a:r>
            <a:r>
              <a:rPr lang="en-US" dirty="0" smtClean="0">
                <a:solidFill>
                  <a:srgbClr val="171717"/>
                </a:solidFill>
              </a:rPr>
              <a:t> library in the user program splits the input file into M pieces (16 to 64MB) and starts up many copies of the program on a cluster of machines.</a:t>
            </a:r>
          </a:p>
          <a:p>
            <a:pPr marL="514350" indent="-514350" algn="just">
              <a:buNone/>
            </a:pPr>
            <a:r>
              <a:rPr lang="en-US" sz="2400" dirty="0" smtClean="0">
                <a:solidFill>
                  <a:srgbClr val="171717"/>
                </a:solidFill>
              </a:rPr>
              <a:t>STEP </a:t>
            </a:r>
            <a:r>
              <a:rPr lang="en-US" sz="4000" dirty="0" smtClean="0">
                <a:solidFill>
                  <a:srgbClr val="171717"/>
                </a:solidFill>
              </a:rPr>
              <a:t>2</a:t>
            </a:r>
            <a:r>
              <a:rPr lang="en-US" dirty="0" smtClean="0">
                <a:solidFill>
                  <a:srgbClr val="171717"/>
                </a:solidFill>
              </a:rPr>
              <a:t>: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171717"/>
                </a:solidFill>
              </a:rPr>
              <a:t>A Special Copy – Master and rest are workers which are assigned work by the master. The master picks idle workers and assigns each one a map task or reduce task.</a:t>
            </a:r>
          </a:p>
          <a:p>
            <a:pPr marL="514350" indent="-514350" algn="just"/>
            <a:r>
              <a:rPr lang="en-US" sz="2400" dirty="0" smtClean="0">
                <a:solidFill>
                  <a:srgbClr val="171717"/>
                </a:solidFill>
              </a:rPr>
              <a:t>STEP</a:t>
            </a:r>
            <a:r>
              <a:rPr lang="en-US" dirty="0" smtClean="0"/>
              <a:t> </a:t>
            </a:r>
            <a:r>
              <a:rPr lang="en-US" sz="4000" dirty="0" smtClean="0">
                <a:solidFill>
                  <a:srgbClr val="171717"/>
                </a:solidFill>
              </a:rPr>
              <a:t>3</a:t>
            </a:r>
            <a:r>
              <a:rPr lang="en-US" dirty="0" smtClean="0">
                <a:solidFill>
                  <a:srgbClr val="171717"/>
                </a:solidFill>
              </a:rPr>
              <a:t>:  Workers assigned with the map task parses the key/value pair from the corresponding  input split and passes it to the Map function. The intermediate key/value pairs are generated and buffered in memory.</a:t>
            </a:r>
          </a:p>
          <a:p>
            <a:pPr marL="342900" indent="-342900" algn="just"/>
            <a:r>
              <a:rPr lang="en-US" sz="2400" dirty="0" smtClean="0">
                <a:solidFill>
                  <a:srgbClr val="171717"/>
                </a:solidFill>
              </a:rPr>
              <a:t>STEP</a:t>
            </a:r>
            <a:r>
              <a:rPr lang="en-US" sz="2000" dirty="0" smtClean="0">
                <a:solidFill>
                  <a:srgbClr val="171717"/>
                </a:solidFill>
              </a:rPr>
              <a:t> </a:t>
            </a:r>
            <a:r>
              <a:rPr lang="en-US" sz="4000" dirty="0" smtClean="0">
                <a:solidFill>
                  <a:srgbClr val="171717"/>
                </a:solidFill>
              </a:rPr>
              <a:t>4</a:t>
            </a:r>
            <a:r>
              <a:rPr lang="en-US" dirty="0" smtClean="0">
                <a:solidFill>
                  <a:srgbClr val="171717"/>
                </a:solidFill>
              </a:rPr>
              <a:t>:</a:t>
            </a:r>
            <a:r>
              <a:rPr lang="en-US" sz="3600" dirty="0" smtClean="0">
                <a:solidFill>
                  <a:srgbClr val="171717"/>
                </a:solidFill>
              </a:rPr>
              <a:t> </a:t>
            </a:r>
            <a:r>
              <a:rPr lang="en-US" dirty="0" smtClean="0">
                <a:solidFill>
                  <a:srgbClr val="171717"/>
                </a:solidFill>
              </a:rPr>
              <a:t>A partitioning function partitions these intermediate pairs into R regions and 		 writes to local disk and the locations on the disk is passed to the master.</a:t>
            </a:r>
          </a:p>
          <a:p>
            <a:pPr marL="514350" indent="-514350">
              <a:buNone/>
            </a:pPr>
            <a:endParaRPr lang="en-US" dirty="0" smtClean="0">
              <a:solidFill>
                <a:srgbClr val="171717"/>
              </a:solidFill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rgbClr val="171717"/>
                </a:solidFill>
              </a:rPr>
              <a:t>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47725" y="390525"/>
            <a:ext cx="7658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800" b="1" dirty="0" err="1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MapReduce</a:t>
            </a:r>
            <a:r>
              <a:rPr lang="en-US" sz="28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: Execution Steps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1925" y="999470"/>
            <a:ext cx="88106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None/>
            </a:pPr>
            <a:endParaRPr lang="en-US" dirty="0" smtClean="0"/>
          </a:p>
          <a:p>
            <a:pPr marL="342900" indent="-342900" algn="just"/>
            <a:r>
              <a:rPr lang="en-US" sz="2400" dirty="0" smtClean="0">
                <a:solidFill>
                  <a:srgbClr val="171717"/>
                </a:solidFill>
              </a:rPr>
              <a:t>STEP</a:t>
            </a:r>
            <a:r>
              <a:rPr lang="en-US" sz="2800" dirty="0" smtClean="0">
                <a:solidFill>
                  <a:srgbClr val="171717"/>
                </a:solidFill>
              </a:rPr>
              <a:t> </a:t>
            </a:r>
            <a:r>
              <a:rPr lang="en-US" sz="4000" dirty="0" smtClean="0">
                <a:solidFill>
                  <a:srgbClr val="171717"/>
                </a:solidFill>
              </a:rPr>
              <a:t>5</a:t>
            </a:r>
            <a:r>
              <a:rPr lang="en-US" dirty="0" smtClean="0">
                <a:solidFill>
                  <a:srgbClr val="171717"/>
                </a:solidFill>
              </a:rPr>
              <a:t>: Master notifies reduce worker about the locations , then the worker sorts 	intermediate keys so that all occurrence of the same key are grouped together.</a:t>
            </a:r>
          </a:p>
          <a:p>
            <a:pPr marL="514350" indent="-514350" algn="just"/>
            <a:r>
              <a:rPr lang="en-US" sz="2400" dirty="0" smtClean="0">
                <a:solidFill>
                  <a:srgbClr val="171717"/>
                </a:solidFill>
              </a:rPr>
              <a:t>STEP </a:t>
            </a:r>
            <a:r>
              <a:rPr lang="en-US" sz="4000" dirty="0" smtClean="0">
                <a:solidFill>
                  <a:srgbClr val="171717"/>
                </a:solidFill>
              </a:rPr>
              <a:t>6</a:t>
            </a:r>
            <a:r>
              <a:rPr lang="en-US" dirty="0" smtClean="0">
                <a:solidFill>
                  <a:srgbClr val="171717"/>
                </a:solidFill>
              </a:rPr>
              <a:t>:</a:t>
            </a:r>
            <a:r>
              <a:rPr lang="en-US" sz="2400" dirty="0" smtClean="0">
                <a:solidFill>
                  <a:srgbClr val="171717"/>
                </a:solidFill>
              </a:rPr>
              <a:t> </a:t>
            </a:r>
            <a:r>
              <a:rPr lang="en-US" dirty="0" smtClean="0">
                <a:solidFill>
                  <a:srgbClr val="171717"/>
                </a:solidFill>
              </a:rPr>
              <a:t>The reduce worker passes each unique intermediate key and corresponding set of intermediate values to the user’s Reduce function. </a:t>
            </a:r>
          </a:p>
          <a:p>
            <a:pPr marL="514350" indent="-514350" algn="just">
              <a:buNone/>
            </a:pPr>
            <a:r>
              <a:rPr lang="en-US" sz="2400" dirty="0" smtClean="0">
                <a:solidFill>
                  <a:srgbClr val="171717"/>
                </a:solidFill>
              </a:rPr>
              <a:t>STEP </a:t>
            </a:r>
            <a:r>
              <a:rPr lang="en-US" sz="4000" dirty="0" smtClean="0">
                <a:solidFill>
                  <a:srgbClr val="171717"/>
                </a:solidFill>
              </a:rPr>
              <a:t>7</a:t>
            </a:r>
            <a:r>
              <a:rPr lang="en-US" dirty="0" smtClean="0">
                <a:solidFill>
                  <a:srgbClr val="171717"/>
                </a:solidFill>
              </a:rPr>
              <a:t>:  The Master wakes up the user program once all map and reduce have been completed. At this point, the </a:t>
            </a:r>
            <a:r>
              <a:rPr lang="en-US" dirty="0" err="1" smtClean="0">
                <a:solidFill>
                  <a:srgbClr val="171717"/>
                </a:solidFill>
              </a:rPr>
              <a:t>MapReduce</a:t>
            </a:r>
            <a:r>
              <a:rPr lang="en-US" dirty="0" smtClean="0">
                <a:solidFill>
                  <a:srgbClr val="171717"/>
                </a:solidFill>
              </a:rPr>
              <a:t> call in the user program returns back to the user code. </a:t>
            </a:r>
          </a:p>
          <a:p>
            <a:pPr marL="514350" indent="-514350">
              <a:buNone/>
            </a:pPr>
            <a:endParaRPr lang="en-US" sz="2400" dirty="0" smtClean="0">
              <a:solidFill>
                <a:srgbClr val="171717"/>
              </a:solidFill>
            </a:endParaRPr>
          </a:p>
          <a:p>
            <a:pPr marL="514350" indent="-51435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6275" y="390525"/>
            <a:ext cx="7658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Implementation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76225" y="1180445"/>
            <a:ext cx="862965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171717"/>
                </a:solidFill>
                <a:latin typeface="Arial"/>
              </a:rPr>
              <a:t>  </a:t>
            </a:r>
            <a:r>
              <a:rPr lang="en-US" dirty="0" smtClean="0">
                <a:solidFill>
                  <a:srgbClr val="171717"/>
                </a:solidFill>
              </a:rPr>
              <a:t>Many different implementations of the </a:t>
            </a:r>
            <a:r>
              <a:rPr lang="en-US" dirty="0" err="1" smtClean="0">
                <a:solidFill>
                  <a:srgbClr val="171717"/>
                </a:solidFill>
              </a:rPr>
              <a:t>MapReduce</a:t>
            </a:r>
            <a:r>
              <a:rPr lang="en-US" dirty="0" smtClean="0">
                <a:solidFill>
                  <a:srgbClr val="171717"/>
                </a:solidFill>
              </a:rPr>
              <a:t> interface are possible.</a:t>
            </a:r>
          </a:p>
          <a:p>
            <a:pPr algn="just"/>
            <a:endParaRPr lang="en-US" dirty="0" smtClean="0">
              <a:solidFill>
                <a:srgbClr val="171717"/>
              </a:solidFill>
            </a:endParaRP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rgbClr val="171717"/>
                </a:solidFill>
              </a:rPr>
              <a:t>  The right choice is depending on the environment.</a:t>
            </a:r>
          </a:p>
          <a:p>
            <a:pPr algn="just"/>
            <a:endParaRPr lang="en-US" dirty="0" smtClean="0">
              <a:solidFill>
                <a:srgbClr val="171717"/>
              </a:solidFill>
            </a:endParaRP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rgbClr val="171717"/>
                </a:solidFill>
              </a:rPr>
              <a:t>  Typical cluster:  (Computing environment in wide use at Google, large clusters of PC’s 	connected via switched Ethernet.)</a:t>
            </a:r>
          </a:p>
          <a:p>
            <a:pPr algn="just">
              <a:buFont typeface="Wingdings" pitchFamily="2" charset="2"/>
              <a:buChar char="q"/>
            </a:pPr>
            <a:endParaRPr lang="en-US" sz="500" dirty="0" smtClean="0">
              <a:solidFill>
                <a:srgbClr val="171717"/>
              </a:solidFill>
              <a:latin typeface="Arial"/>
            </a:endParaRPr>
          </a:p>
          <a:p>
            <a:pPr marL="228600" algn="just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171717"/>
                </a:solidFill>
                <a:latin typeface="Arial"/>
              </a:rPr>
              <a:t>  	</a:t>
            </a:r>
            <a:r>
              <a:rPr lang="en-US" dirty="0" smtClean="0">
                <a:solidFill>
                  <a:srgbClr val="171717"/>
                </a:solidFill>
              </a:rPr>
              <a:t>Hundreds to thousands of dual-processors x86, running on Linux, 2-4 GB of 	memory per machine.</a:t>
            </a:r>
          </a:p>
          <a:p>
            <a:pPr marL="228600"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171717"/>
                </a:solidFill>
              </a:rPr>
              <a:t>  	Commodity networking Hardware is used – typically 100MB/S to 1 GB/S.</a:t>
            </a:r>
          </a:p>
          <a:p>
            <a:pPr marL="228600"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171717"/>
                </a:solidFill>
              </a:rPr>
              <a:t>  	Storage is on local IDE disks (inexpensive) attached directly to individual machines. </a:t>
            </a:r>
          </a:p>
          <a:p>
            <a:pPr marL="228600"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171717"/>
                </a:solidFill>
              </a:rPr>
              <a:t>  	GFS: Distributed File System that manages data stored on the disks by replication to 	provide availability and reliability on top of unreliable hardware.</a:t>
            </a:r>
          </a:p>
          <a:p>
            <a:pPr marL="228600"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171717"/>
                </a:solidFill>
              </a:rPr>
              <a:t>  	Scheduling system to which user submits jobs. (Job consists of set of 	tasks mapped by 	scheduler to set of available machines within the cluster)</a:t>
            </a:r>
          </a:p>
          <a:p>
            <a:pPr lvl="1" algn="just"/>
            <a:endParaRPr lang="en-US" dirty="0" smtClean="0">
              <a:solidFill>
                <a:srgbClr val="171717"/>
              </a:solidFill>
            </a:endParaRP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rgbClr val="171717"/>
                </a:solidFill>
              </a:rPr>
              <a:t>  Implemented using C++ library and linked into user programs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47725" y="390525"/>
            <a:ext cx="7658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Refinements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76225" y="1266170"/>
            <a:ext cx="86296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171717"/>
                </a:solidFill>
                <a:latin typeface="Arial"/>
              </a:rPr>
              <a:t>  Partitioning Functions</a:t>
            </a:r>
          </a:p>
          <a:p>
            <a:pPr algn="just"/>
            <a:endParaRPr lang="en-US" sz="1600" dirty="0" smtClean="0">
              <a:solidFill>
                <a:srgbClr val="171717"/>
              </a:solidFill>
              <a:latin typeface="Arial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171717"/>
                </a:solidFill>
                <a:latin typeface="Arial"/>
              </a:rPr>
              <a:t>  Ordering Guarantees</a:t>
            </a:r>
          </a:p>
          <a:p>
            <a:pPr algn="just"/>
            <a:endParaRPr lang="en-US" sz="1600" dirty="0" smtClean="0">
              <a:solidFill>
                <a:srgbClr val="171717"/>
              </a:solidFill>
              <a:latin typeface="Arial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171717"/>
                </a:solidFill>
                <a:latin typeface="Arial"/>
              </a:rPr>
              <a:t>  Combiner Function</a:t>
            </a:r>
          </a:p>
          <a:p>
            <a:pPr algn="just">
              <a:buFont typeface="Wingdings" pitchFamily="2" charset="2"/>
              <a:buChar char="q"/>
            </a:pPr>
            <a:endParaRPr lang="en-US" sz="1600" dirty="0" smtClean="0">
              <a:solidFill>
                <a:srgbClr val="171717"/>
              </a:solidFill>
              <a:latin typeface="Arial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171717"/>
                </a:solidFill>
                <a:latin typeface="Arial"/>
              </a:rPr>
              <a:t>  Input and Output </a:t>
            </a:r>
            <a:r>
              <a:rPr lang="en-US" sz="1600" dirty="0" smtClean="0">
                <a:solidFill>
                  <a:srgbClr val="171717"/>
                </a:solidFill>
                <a:latin typeface="Arial"/>
              </a:rPr>
              <a:t>Types</a:t>
            </a:r>
          </a:p>
          <a:p>
            <a:pPr algn="just">
              <a:buFont typeface="Wingdings" pitchFamily="2" charset="2"/>
              <a:buChar char="q"/>
            </a:pPr>
            <a:endParaRPr lang="en-US" sz="1600" dirty="0" smtClean="0">
              <a:solidFill>
                <a:srgbClr val="171717"/>
              </a:solidFill>
              <a:latin typeface="Arial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171717"/>
                </a:solidFill>
                <a:latin typeface="Arial"/>
              </a:rPr>
              <a:t>  Skipping Bad Records</a:t>
            </a:r>
          </a:p>
          <a:p>
            <a:pPr algn="just">
              <a:buFont typeface="Wingdings" pitchFamily="2" charset="2"/>
              <a:buChar char="q"/>
            </a:pPr>
            <a:endParaRPr lang="en-US" sz="1600" dirty="0" smtClean="0">
              <a:solidFill>
                <a:srgbClr val="171717"/>
              </a:solidFill>
              <a:latin typeface="Arial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171717"/>
                </a:solidFill>
                <a:latin typeface="Arial"/>
              </a:rPr>
              <a:t>  Local Execution</a:t>
            </a:r>
          </a:p>
          <a:p>
            <a:pPr algn="just">
              <a:buFont typeface="Wingdings" pitchFamily="2" charset="2"/>
              <a:buChar char="q"/>
            </a:pPr>
            <a:endParaRPr lang="en-US" sz="1600" dirty="0" smtClean="0">
              <a:solidFill>
                <a:srgbClr val="171717"/>
              </a:solidFill>
              <a:latin typeface="Arial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171717"/>
                </a:solidFill>
                <a:latin typeface="Arial"/>
              </a:rPr>
              <a:t>  Status Information</a:t>
            </a:r>
          </a:p>
          <a:p>
            <a:pPr algn="just">
              <a:buFont typeface="Wingdings" pitchFamily="2" charset="2"/>
              <a:buChar char="q"/>
            </a:pPr>
            <a:endParaRPr lang="en-US" sz="1600" dirty="0" smtClean="0">
              <a:solidFill>
                <a:srgbClr val="171717"/>
              </a:solidFill>
              <a:latin typeface="Arial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171717"/>
                </a:solidFill>
                <a:latin typeface="Arial"/>
              </a:rPr>
              <a:t>  Counters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nugopal_Hari_MapReduce">
  <a:themeElements>
    <a:clrScheme name="Custom 28">
      <a:dk1>
        <a:srgbClr val="990000"/>
      </a:dk1>
      <a:lt1>
        <a:srgbClr val="FFCC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Venugopal_Hari_MapReduce</Template>
  <TotalTime>3413</TotalTime>
  <Words>680</Words>
  <Application>Microsoft Office PowerPoint</Application>
  <PresentationFormat>On-screen Show (4:3)</PresentationFormat>
  <Paragraphs>100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Venugopal_Hari_MapReduce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Hari Haran Venugopal</dc:creator>
  <cp:lastModifiedBy>Hari Haran Venugopal</cp:lastModifiedBy>
  <cp:revision>94</cp:revision>
  <cp:lastPrinted>2012-02-07T18:57:58Z</cp:lastPrinted>
  <dcterms:created xsi:type="dcterms:W3CDTF">2014-03-30T21:03:22Z</dcterms:created>
  <dcterms:modified xsi:type="dcterms:W3CDTF">2014-04-10T21:09:11Z</dcterms:modified>
</cp:coreProperties>
</file>