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
  </p:notesMasterIdLst>
  <p:sldIdLst>
    <p:sldId id="256" r:id="rId2"/>
    <p:sldId id="278" r:id="rId3"/>
    <p:sldId id="279" r:id="rId4"/>
    <p:sldId id="281" r:id="rId5"/>
    <p:sldId id="282" r:id="rId6"/>
    <p:sldId id="283" r:id="rId7"/>
    <p:sldId id="297" r:id="rId8"/>
    <p:sldId id="284" r:id="rId9"/>
    <p:sldId id="292" r:id="rId10"/>
    <p:sldId id="299" r:id="rId11"/>
    <p:sldId id="298" r:id="rId12"/>
    <p:sldId id="300" r:id="rId13"/>
    <p:sldId id="301" r:id="rId14"/>
    <p:sldId id="288" r:id="rId15"/>
    <p:sldId id="277"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mn-ea"/>
        <a:cs typeface="+mn-cs"/>
      </a:defRPr>
    </a:lvl1pPr>
    <a:lvl2pPr marL="457200" algn="l" rtl="0" fontAlgn="base">
      <a:spcBef>
        <a:spcPct val="0"/>
      </a:spcBef>
      <a:spcAft>
        <a:spcPct val="0"/>
      </a:spcAft>
      <a:defRPr sz="2400" kern="1200">
        <a:solidFill>
          <a:schemeClr val="tx1"/>
        </a:solidFill>
        <a:latin typeface="Times" pitchFamily="18" charset="0"/>
        <a:ea typeface="+mn-ea"/>
        <a:cs typeface="+mn-cs"/>
      </a:defRPr>
    </a:lvl2pPr>
    <a:lvl3pPr marL="914400" algn="l" rtl="0" fontAlgn="base">
      <a:spcBef>
        <a:spcPct val="0"/>
      </a:spcBef>
      <a:spcAft>
        <a:spcPct val="0"/>
      </a:spcAft>
      <a:defRPr sz="2400" kern="1200">
        <a:solidFill>
          <a:schemeClr val="tx1"/>
        </a:solidFill>
        <a:latin typeface="Times" pitchFamily="18" charset="0"/>
        <a:ea typeface="+mn-ea"/>
        <a:cs typeface="+mn-cs"/>
      </a:defRPr>
    </a:lvl3pPr>
    <a:lvl4pPr marL="1371600" algn="l" rtl="0" fontAlgn="base">
      <a:spcBef>
        <a:spcPct val="0"/>
      </a:spcBef>
      <a:spcAft>
        <a:spcPct val="0"/>
      </a:spcAft>
      <a:defRPr sz="2400" kern="1200">
        <a:solidFill>
          <a:schemeClr val="tx1"/>
        </a:solidFill>
        <a:latin typeface="Times" pitchFamily="18" charset="0"/>
        <a:ea typeface="+mn-ea"/>
        <a:cs typeface="+mn-cs"/>
      </a:defRPr>
    </a:lvl4pPr>
    <a:lvl5pPr marL="1828800" algn="l" rtl="0" fontAlgn="base">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D4B32A"/>
    <a:srgbClr val="8BC53F"/>
    <a:srgbClr val="F38F1D"/>
    <a:srgbClr val="227399"/>
    <a:srgbClr val="FF0000"/>
    <a:srgbClr val="6E6E6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614" autoAdjust="0"/>
  </p:normalViewPr>
  <p:slideViewPr>
    <p:cSldViewPr>
      <p:cViewPr varScale="1">
        <p:scale>
          <a:sx n="86" d="100"/>
          <a:sy n="86" d="100"/>
        </p:scale>
        <p:origin x="-84" y="-47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ffectLst/>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ffectLst/>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ffectLst/>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ffectLst/>
              </a:defRPr>
            </a:lvl1pPr>
          </a:lstStyle>
          <a:p>
            <a:pPr>
              <a:defRPr/>
            </a:pPr>
            <a:fld id="{8322F31D-0256-4F56-B9B5-FDC824333D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8AB5BFE-7DA8-44E6-8533-6B65BE16972D}" type="slidenum">
              <a:rPr lang="en-US" smtClean="0"/>
              <a:pPr/>
              <a:t>4</a:t>
            </a:fld>
            <a:endParaRPr lang="en-US" smtClean="0"/>
          </a:p>
        </p:txBody>
      </p:sp>
      <p:sp>
        <p:nvSpPr>
          <p:cNvPr id="204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451548E5-B5FD-4043-AC2E-1AF8346577A4}" type="slidenum">
              <a:rPr lang="en-US" sz="1200">
                <a:latin typeface="Times New Roman" pitchFamily="18" charset="0"/>
                <a:ea typeface="ヒラギノ角ゴ Pro W3"/>
                <a:cs typeface="ヒラギノ角ゴ Pro W3"/>
              </a:rPr>
              <a:pPr algn="r"/>
              <a:t>4</a:t>
            </a:fld>
            <a:endParaRPr lang="en-US" sz="1200">
              <a:latin typeface="Times New Roman" pitchFamily="18" charset="0"/>
              <a:ea typeface="ヒラギノ角ゴ Pro W3"/>
              <a:cs typeface="ヒラギノ角ゴ Pro W3"/>
            </a:endParaRPr>
          </a:p>
        </p:txBody>
      </p:sp>
      <p:sp>
        <p:nvSpPr>
          <p:cNvPr id="20483"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2EDBA3BE-08D7-49AF-AFE0-E2EA306DD556}" type="slidenum">
              <a:rPr lang="en-US" smtClean="0"/>
              <a:pPr/>
              <a:t>15</a:t>
            </a:fld>
            <a:endParaRPr lang="en-US"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b="1" smtClean="0">
                <a:ea typeface="Arial Unicode MS"/>
                <a:cs typeface="Arial Unicode MS"/>
              </a:rPr>
              <a:t>Guidelines</a:t>
            </a:r>
            <a:endParaRPr lang="en-US" b="1" smtClean="0">
              <a:cs typeface="Times New Roman" pitchFamily="18" charset="0"/>
            </a:endParaRPr>
          </a:p>
          <a:p>
            <a:pPr eaLnBrk="1" hangingPunct="1">
              <a:buFontTx/>
              <a:buChar char="•"/>
            </a:pPr>
            <a:r>
              <a:rPr lang="en-US" smtClean="0">
                <a:cs typeface="Arial" charset="0"/>
              </a:rPr>
              <a:t>The Program Review (PMR) is conducted monthly for all key functions to provide visibility to the Sr.Mgmt on the progress, performance, trends, risks and issues of the functions; the review is done against the function objectives, goals and plans; it helps the team and other stakeholders to take any course correction.</a:t>
            </a:r>
            <a:endParaRPr lang="en-US" smtClean="0">
              <a:cs typeface="Times New Roman" pitchFamily="18" charset="0"/>
            </a:endParaRPr>
          </a:p>
          <a:p>
            <a:pPr eaLnBrk="1" hangingPunct="1">
              <a:buFontTx/>
              <a:buChar char="•"/>
            </a:pPr>
            <a:r>
              <a:rPr lang="en-US" smtClean="0">
                <a:cs typeface="Arial" charset="0"/>
              </a:rPr>
              <a:t>The Program review is held by the Function Head. Participants include the whole functional team.</a:t>
            </a:r>
            <a:endParaRPr lang="en-US" smtClean="0">
              <a:cs typeface="Times New Roman" pitchFamily="18" charset="0"/>
            </a:endParaRPr>
          </a:p>
          <a:p>
            <a:pPr eaLnBrk="1" hangingPunct="1">
              <a:buFontTx/>
              <a:buChar char="•"/>
            </a:pPr>
            <a:r>
              <a:rPr lang="en-US" smtClean="0">
                <a:cs typeface="Arial" charset="0"/>
              </a:rPr>
              <a:t>The program review inputs (PPT/Report, support documents) to be circulated to all the participants in advance by the Function manager.</a:t>
            </a:r>
            <a:endParaRPr lang="en-US" smtClean="0">
              <a:cs typeface="Times New Roman" pitchFamily="18" charset="0"/>
            </a:endParaRPr>
          </a:p>
          <a:p>
            <a:pPr eaLnBrk="1" hangingPunct="1">
              <a:buFontTx/>
              <a:buChar char="•"/>
            </a:pPr>
            <a:r>
              <a:rPr lang="en-US" smtClean="0">
                <a:cs typeface="Arial" charset="0"/>
              </a:rPr>
              <a:t>Participants are expected to come prepared for the meeting with specific queries/updates/resolution (for effective utilization of meeting time)</a:t>
            </a:r>
            <a:endParaRPr lang="en-US" smtClean="0">
              <a:cs typeface="Times New Roman" pitchFamily="18" charset="0"/>
            </a:endParaRPr>
          </a:p>
          <a:p>
            <a:pPr eaLnBrk="1" hangingPunct="1">
              <a:buFontTx/>
              <a:buChar char="•"/>
            </a:pPr>
            <a:r>
              <a:rPr lang="en-US" smtClean="0">
                <a:cs typeface="Arial" charset="0"/>
              </a:rPr>
              <a:t>The recommended duration for program review is not more than 1 hour</a:t>
            </a:r>
            <a:endParaRPr lang="en-US" smtClean="0">
              <a:cs typeface="Times New Roman" pitchFamily="18" charset="0"/>
            </a:endParaRPr>
          </a:p>
          <a:p>
            <a:pPr eaLnBrk="1" hangingPunct="1">
              <a:buFontTx/>
              <a:buChar char="•"/>
            </a:pPr>
            <a:r>
              <a:rPr lang="en-US" smtClean="0">
                <a:cs typeface="Arial" charset="0"/>
              </a:rPr>
              <a:t>The action item arising out of the Program review is recorded as part of the program review PPT and circulated to all the participants by the Function Manager</a:t>
            </a:r>
            <a:endParaRPr lang="en-US" smtClean="0">
              <a:cs typeface="Times New Roman" pitchFamily="18" charset="0"/>
            </a:endParaRPr>
          </a:p>
          <a:p>
            <a:pPr eaLnBrk="1" hangingPunct="1">
              <a:buFontTx/>
              <a:buChar char="•"/>
            </a:pPr>
            <a:r>
              <a:rPr lang="en-US" smtClean="0">
                <a:cs typeface="Arial" charset="0"/>
              </a:rPr>
              <a:t>Function Manager tracks to closure the identified action items. </a:t>
            </a:r>
          </a:p>
          <a:p>
            <a:pPr eaLnBrk="1" hangingPunct="1">
              <a:buFontTx/>
              <a:buChar char="•"/>
            </a:pPr>
            <a:r>
              <a:rPr lang="en-US" smtClean="0">
                <a:cs typeface="Arial" charset="0"/>
              </a:rPr>
              <a:t>The Program review schedule will be published in the Intranet during the last week of every month and status updated periodically by QA.</a:t>
            </a:r>
            <a:endParaRPr lang="en-US" smtClean="0">
              <a:cs typeface="Times New Roman" pitchFamily="18" charset="0"/>
            </a:endParaRP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srcRect/>
          <a:stretch>
            <a:fillRect/>
          </a:stretch>
        </p:blipFill>
        <p:spPr bwMode="auto">
          <a:xfrm>
            <a:off x="0" y="0"/>
            <a:ext cx="9140825" cy="6854825"/>
          </a:xfrm>
          <a:prstGeom prst="rect">
            <a:avLst/>
          </a:prstGeom>
          <a:noFill/>
          <a:ln w="9525">
            <a:noFill/>
            <a:miter lim="800000"/>
            <a:headEnd/>
            <a:tailEnd/>
          </a:ln>
        </p:spPr>
      </p:pic>
      <p:sp>
        <p:nvSpPr>
          <p:cNvPr id="5123" name="Rectangle 3"/>
          <p:cNvSpPr>
            <a:spLocks noGrp="1" noChangeArrowheads="1"/>
          </p:cNvSpPr>
          <p:nvPr>
            <p:ph type="ctrTitle"/>
          </p:nvPr>
        </p:nvSpPr>
        <p:spPr>
          <a:xfrm>
            <a:off x="2814638" y="5410200"/>
            <a:ext cx="6170612" cy="612775"/>
          </a:xfrm>
        </p:spPr>
        <p:txBody>
          <a:bodyPr/>
          <a:lstStyle>
            <a:lvl1pPr>
              <a:defRPr>
                <a:solidFill>
                  <a:srgbClr val="FF0000"/>
                </a:solidFill>
              </a:defRPr>
            </a:lvl1pPr>
          </a:lstStyle>
          <a:p>
            <a:r>
              <a:rPr lang="en-US"/>
              <a:t>Click to edit Master title style</a:t>
            </a:r>
          </a:p>
        </p:txBody>
      </p:sp>
      <p:sp>
        <p:nvSpPr>
          <p:cNvPr id="5124" name="Rectangle 4"/>
          <p:cNvSpPr>
            <a:spLocks noGrp="1" noChangeArrowheads="1"/>
          </p:cNvSpPr>
          <p:nvPr>
            <p:ph type="subTitle" idx="1"/>
          </p:nvPr>
        </p:nvSpPr>
        <p:spPr>
          <a:xfrm>
            <a:off x="2814638" y="5940425"/>
            <a:ext cx="6170612" cy="530225"/>
          </a:xfrm>
        </p:spPr>
        <p:txBody>
          <a:bodyPr/>
          <a:lstStyle>
            <a:lvl1pPr marL="0" indent="0">
              <a:buFont typeface="Wingdings" pitchFamily="2" charset="2"/>
              <a:buNone/>
              <a:defRPr sz="2000">
                <a:solidFill>
                  <a:srgbClr val="6E6E6E"/>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4A53139-AF60-448E-83F1-4AB4B95350C4}" type="slidenum">
              <a:rPr lang="en-US"/>
              <a:pPr>
                <a:defRPr/>
              </a:pPr>
              <a:t>‹#›</a:t>
            </a:fld>
            <a:endParaRPr lang="en-US" sz="9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3988"/>
            <a:ext cx="2038350" cy="5942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625" y="153988"/>
            <a:ext cx="5965825" cy="5942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2AB01919-3BE9-4007-B749-BFFF2D0489CF}" type="slidenum">
              <a:rPr lang="en-US"/>
              <a:pPr>
                <a:defRPr/>
              </a:pPr>
              <a:t>‹#›</a:t>
            </a:fld>
            <a:endParaRPr lang="en-US" sz="9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153988"/>
            <a:ext cx="6399213" cy="612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7"/>
          <p:cNvSpPr>
            <a:spLocks noGrp="1" noChangeArrowheads="1"/>
          </p:cNvSpPr>
          <p:nvPr>
            <p:ph type="sldNum" sz="quarter" idx="10"/>
          </p:nvPr>
        </p:nvSpPr>
        <p:spPr>
          <a:ln/>
        </p:spPr>
        <p:txBody>
          <a:bodyPr/>
          <a:lstStyle>
            <a:lvl1pPr>
              <a:defRPr/>
            </a:lvl1pPr>
          </a:lstStyle>
          <a:p>
            <a:pPr>
              <a:defRPr/>
            </a:pPr>
            <a:fld id="{243841A2-B547-4049-9490-936BFBB65C0B}" type="slidenum">
              <a:rPr lang="en-US"/>
              <a:pPr>
                <a:defRPr/>
              </a:pPr>
              <a:t>‹#›</a:t>
            </a:fld>
            <a:endParaRPr lang="en-US" sz="9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153988"/>
            <a:ext cx="6399213" cy="6127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pPr lvl="0"/>
            <a:endParaRPr lang="en-US" noProof="0"/>
          </a:p>
        </p:txBody>
      </p:sp>
      <p:sp>
        <p:nvSpPr>
          <p:cNvPr id="4" name="Rectangle 7"/>
          <p:cNvSpPr>
            <a:spLocks noGrp="1" noChangeArrowheads="1"/>
          </p:cNvSpPr>
          <p:nvPr>
            <p:ph type="sldNum" sz="quarter" idx="10"/>
          </p:nvPr>
        </p:nvSpPr>
        <p:spPr>
          <a:ln/>
        </p:spPr>
        <p:txBody>
          <a:bodyPr/>
          <a:lstStyle>
            <a:lvl1pPr>
              <a:defRPr/>
            </a:lvl1pPr>
          </a:lstStyle>
          <a:p>
            <a:pPr>
              <a:defRPr/>
            </a:pPr>
            <a:fld id="{3AF4909D-EF31-4DE7-B48D-05DD6336C340}" type="slidenum">
              <a:rPr lang="en-US"/>
              <a:pPr>
                <a:defRPr/>
              </a:pPr>
              <a:t>‹#›</a:t>
            </a:fld>
            <a:endParaRPr lang="en-US"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22B57B9F-98A3-4073-AFBA-C3EDE7C82C35}" type="slidenum">
              <a:rPr lang="en-US"/>
              <a:pPr>
                <a:defRPr/>
              </a:pPr>
              <a:t>‹#›</a:t>
            </a:fld>
            <a:endParaRPr lang="en-US"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D121639B-D3F3-47EF-B2F0-B5C540918DD0}" type="slidenum">
              <a:rPr lang="en-US"/>
              <a:pPr>
                <a:defRPr/>
              </a:pPr>
              <a:t>‹#›</a:t>
            </a:fld>
            <a:endParaRPr lang="en-US"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F2D7BD97-052C-414E-89E8-F9BC64947634}" type="slidenum">
              <a:rPr lang="en-US"/>
              <a:pPr>
                <a:defRPr/>
              </a:pPr>
              <a:t>‹#›</a:t>
            </a:fld>
            <a:endParaRPr lang="en-US"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83E86610-DCA9-4F2B-A2D8-D7516A3311DB}" type="slidenum">
              <a:rPr lang="en-US"/>
              <a:pPr>
                <a:defRPr/>
              </a:pPr>
              <a:t>‹#›</a:t>
            </a:fld>
            <a:endParaRPr lang="en-US" sz="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54B42801-F43F-43B3-9E84-7ECA88AC832F}" type="slidenum">
              <a:rPr lang="en-US"/>
              <a:pPr>
                <a:defRPr/>
              </a:pPr>
              <a:t>‹#›</a:t>
            </a:fld>
            <a:endParaRPr lang="en-US" sz="9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6704AD22-2E2A-4D40-9547-AFA19CF53F2E}" type="slidenum">
              <a:rPr lang="en-US"/>
              <a:pPr>
                <a:defRPr/>
              </a:pPr>
              <a:t>‹#›</a:t>
            </a:fld>
            <a:endParaRPr lang="en-US"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EE93A8D7-2ABA-4689-864D-2409A1439F0B}" type="slidenum">
              <a:rPr lang="en-US"/>
              <a:pPr>
                <a:defRPr/>
              </a:pPr>
              <a:t>‹#›</a:t>
            </a:fld>
            <a:endParaRPr lang="en-US" sz="9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20889B9F-0BA5-408C-95C2-1DD4C34B92E5}" type="slidenum">
              <a:rPr lang="en-US"/>
              <a:pPr>
                <a:defRPr/>
              </a:pPr>
              <a:t>‹#›</a:t>
            </a:fld>
            <a:endParaRPr lang="en-US" sz="9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p:nvPicPr>
        <p:blipFill>
          <a:blip r:embed="rId15"/>
          <a:srcRect/>
          <a:stretch>
            <a:fillRect/>
          </a:stretch>
        </p:blipFill>
        <p:spPr bwMode="auto">
          <a:xfrm>
            <a:off x="0" y="0"/>
            <a:ext cx="9144000" cy="6856413"/>
          </a:xfrm>
          <a:prstGeom prst="rect">
            <a:avLst/>
          </a:prstGeom>
          <a:noFill/>
          <a:ln w="9525">
            <a:noFill/>
            <a:miter lim="800000"/>
            <a:headEnd/>
            <a:tailEnd/>
          </a:ln>
        </p:spPr>
      </p:pic>
      <p:sp>
        <p:nvSpPr>
          <p:cNvPr id="1027" name="Rectangle 2"/>
          <p:cNvSpPr>
            <a:spLocks noGrp="1" noChangeArrowheads="1"/>
          </p:cNvSpPr>
          <p:nvPr>
            <p:ph type="title"/>
          </p:nvPr>
        </p:nvSpPr>
        <p:spPr bwMode="auto">
          <a:xfrm>
            <a:off x="301625" y="153988"/>
            <a:ext cx="6399213"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sldNum" sz="quarter" idx="4"/>
          </p:nvPr>
        </p:nvSpPr>
        <p:spPr bwMode="auto">
          <a:xfrm>
            <a:off x="6019800" y="6580188"/>
            <a:ext cx="533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800">
                <a:solidFill>
                  <a:schemeClr val="bg1"/>
                </a:solidFill>
                <a:effectLst/>
                <a:latin typeface="Arial" charset="0"/>
                <a:ea typeface="ヒラギノ角ゴ Pro W3" pitchFamily="1" charset="-128"/>
              </a:defRPr>
            </a:lvl1pPr>
          </a:lstStyle>
          <a:p>
            <a:pPr>
              <a:defRPr/>
            </a:pPr>
            <a:fld id="{C4580641-D8C4-4130-AC90-DDE72A6903AB}" type="slidenum">
              <a:rPr lang="en-US"/>
              <a:pPr>
                <a:defRPr/>
              </a:pPr>
              <a:t>‹#›</a:t>
            </a:fld>
            <a:endParaRPr lang="en-US" sz="900"/>
          </a:p>
        </p:txBody>
      </p:sp>
      <p:sp>
        <p:nvSpPr>
          <p:cNvPr id="1032" name="Rectangle 8"/>
          <p:cNvSpPr>
            <a:spLocks noChangeArrowheads="1"/>
          </p:cNvSpPr>
          <p:nvPr/>
        </p:nvSpPr>
        <p:spPr bwMode="auto">
          <a:xfrm>
            <a:off x="304800" y="6580188"/>
            <a:ext cx="2514600" cy="228600"/>
          </a:xfrm>
          <a:prstGeom prst="rect">
            <a:avLst/>
          </a:prstGeom>
          <a:noFill/>
          <a:ln w="9525">
            <a:noFill/>
            <a:miter lim="800000"/>
            <a:headEnd/>
            <a:tailEnd/>
          </a:ln>
        </p:spPr>
        <p:txBody>
          <a:bodyPr/>
          <a:lstStyle/>
          <a:p>
            <a:pPr eaLnBrk="0" hangingPunct="0">
              <a:defRPr/>
            </a:pPr>
            <a:endParaRPr lang="en-US" sz="900">
              <a:solidFill>
                <a:schemeClr val="bg1"/>
              </a:solidFill>
              <a:latin typeface="Arial" charset="0"/>
              <a:ea typeface="ヒラギノ角ゴ Pro W3" pitchFamily="1" charset="-128"/>
            </a:endParaRPr>
          </a:p>
        </p:txBody>
      </p:sp>
    </p:spTree>
  </p:cSld>
  <p:clrMap bg1="lt1" tx1="dk1" bg2="lt2" tx2="dk2" accent1="accent1" accent2="accent2" accent3="accent3" accent4="accent4" accent5="accent5" accent6="accent6" hlink="hlink" folHlink="folHlink"/>
  <p:sldLayoutIdLst>
    <p:sldLayoutId id="214748366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rgbClr val="6E6E6E"/>
          </a:solidFill>
          <a:latin typeface="+mj-lt"/>
          <a:ea typeface="+mj-ea"/>
          <a:cs typeface="+mj-cs"/>
        </a:defRPr>
      </a:lvl1pPr>
      <a:lvl2pPr algn="l" rtl="0" eaLnBrk="0" fontAlgn="base" hangingPunct="0">
        <a:spcBef>
          <a:spcPct val="0"/>
        </a:spcBef>
        <a:spcAft>
          <a:spcPct val="0"/>
        </a:spcAft>
        <a:defRPr sz="2800" b="1">
          <a:solidFill>
            <a:srgbClr val="6E6E6E"/>
          </a:solidFill>
          <a:latin typeface="Arial Narrow" pitchFamily="34" charset="0"/>
        </a:defRPr>
      </a:lvl2pPr>
      <a:lvl3pPr algn="l" rtl="0" eaLnBrk="0" fontAlgn="base" hangingPunct="0">
        <a:spcBef>
          <a:spcPct val="0"/>
        </a:spcBef>
        <a:spcAft>
          <a:spcPct val="0"/>
        </a:spcAft>
        <a:defRPr sz="2800" b="1">
          <a:solidFill>
            <a:srgbClr val="6E6E6E"/>
          </a:solidFill>
          <a:latin typeface="Arial Narrow" pitchFamily="34" charset="0"/>
        </a:defRPr>
      </a:lvl3pPr>
      <a:lvl4pPr algn="l" rtl="0" eaLnBrk="0" fontAlgn="base" hangingPunct="0">
        <a:spcBef>
          <a:spcPct val="0"/>
        </a:spcBef>
        <a:spcAft>
          <a:spcPct val="0"/>
        </a:spcAft>
        <a:defRPr sz="2800" b="1">
          <a:solidFill>
            <a:srgbClr val="6E6E6E"/>
          </a:solidFill>
          <a:latin typeface="Arial Narrow" pitchFamily="34" charset="0"/>
        </a:defRPr>
      </a:lvl4pPr>
      <a:lvl5pPr algn="l" rtl="0" eaLnBrk="0" fontAlgn="base" hangingPunct="0">
        <a:spcBef>
          <a:spcPct val="0"/>
        </a:spcBef>
        <a:spcAft>
          <a:spcPct val="0"/>
        </a:spcAft>
        <a:defRPr sz="2800" b="1">
          <a:solidFill>
            <a:srgbClr val="6E6E6E"/>
          </a:solidFill>
          <a:latin typeface="Arial Narrow" pitchFamily="34" charset="0"/>
        </a:defRPr>
      </a:lvl5pPr>
      <a:lvl6pPr marL="457200" algn="l" rtl="0" fontAlgn="base">
        <a:spcBef>
          <a:spcPct val="0"/>
        </a:spcBef>
        <a:spcAft>
          <a:spcPct val="0"/>
        </a:spcAft>
        <a:defRPr sz="2800" b="1">
          <a:solidFill>
            <a:srgbClr val="6E6E6E"/>
          </a:solidFill>
          <a:latin typeface="Arial Narrow" pitchFamily="34" charset="0"/>
        </a:defRPr>
      </a:lvl6pPr>
      <a:lvl7pPr marL="914400" algn="l" rtl="0" fontAlgn="base">
        <a:spcBef>
          <a:spcPct val="0"/>
        </a:spcBef>
        <a:spcAft>
          <a:spcPct val="0"/>
        </a:spcAft>
        <a:defRPr sz="2800" b="1">
          <a:solidFill>
            <a:srgbClr val="6E6E6E"/>
          </a:solidFill>
          <a:latin typeface="Arial Narrow" pitchFamily="34" charset="0"/>
        </a:defRPr>
      </a:lvl7pPr>
      <a:lvl8pPr marL="1371600" algn="l" rtl="0" fontAlgn="base">
        <a:spcBef>
          <a:spcPct val="0"/>
        </a:spcBef>
        <a:spcAft>
          <a:spcPct val="0"/>
        </a:spcAft>
        <a:defRPr sz="2800" b="1">
          <a:solidFill>
            <a:srgbClr val="6E6E6E"/>
          </a:solidFill>
          <a:latin typeface="Arial Narrow" pitchFamily="34" charset="0"/>
        </a:defRPr>
      </a:lvl8pPr>
      <a:lvl9pPr marL="1828800" algn="l" rtl="0" fontAlgn="base">
        <a:spcBef>
          <a:spcPct val="0"/>
        </a:spcBef>
        <a:spcAft>
          <a:spcPct val="0"/>
        </a:spcAft>
        <a:defRPr sz="2800" b="1">
          <a:solidFill>
            <a:srgbClr val="6E6E6E"/>
          </a:solidFill>
          <a:latin typeface="Arial Narrow" pitchFamily="34"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runmicrosystems.netfirms.com/clr.html" TargetMode="External"/><Relationship Id="rId2" Type="http://schemas.openxmlformats.org/officeDocument/2006/relationships/hyperlink" Target="http://en.wikipedia.org/wiki/List_of_CLI_languages" TargetMode="External"/><Relationship Id="rId1" Type="http://schemas.openxmlformats.org/officeDocument/2006/relationships/slideLayout" Target="../slideLayouts/slideLayout2.xml"/><Relationship Id="rId6" Type="http://schemas.openxmlformats.org/officeDocument/2006/relationships/hyperlink" Target="http://msdn.microsoft.com/en-us/library/27y4ybxw(v=vs.71).aspx" TargetMode="External"/><Relationship Id="rId5" Type="http://schemas.openxmlformats.org/officeDocument/2006/relationships/hyperlink" Target="http://www.dotnetspark.com/qa/2483-what-is-clscommon-language-specification.aspx" TargetMode="External"/><Relationship Id="rId4" Type="http://schemas.openxmlformats.org/officeDocument/2006/relationships/hyperlink" Target="http://www.dotnetuncle.com/Framework/34_CLR.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743200" y="5410200"/>
            <a:ext cx="5257800" cy="533400"/>
          </a:xfrm>
        </p:spPr>
        <p:txBody>
          <a:bodyPr/>
          <a:lstStyle/>
          <a:p>
            <a:pPr eaLnBrk="1" hangingPunct="1"/>
            <a:r>
              <a:rPr lang="en-US" smtClean="0"/>
              <a:t>Dot Net Architecture Understanding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228600" y="-228600"/>
            <a:ext cx="3124200" cy="1187450"/>
          </a:xfrm>
          <a:prstGeom prst="rect">
            <a:avLst/>
          </a:prstGeom>
          <a:noFill/>
          <a:ln w="9525">
            <a:noFill/>
            <a:miter lim="800000"/>
            <a:headEnd/>
            <a:tailEnd/>
          </a:ln>
        </p:spPr>
        <p:txBody>
          <a:bodyPr anchor="ctr">
            <a:spAutoFit/>
          </a:bodyPr>
          <a:lstStyle/>
          <a:p>
            <a:pPr algn="ctr"/>
            <a:r>
              <a:rPr lang="en-US"/>
              <a:t/>
            </a:r>
            <a:br>
              <a:rPr lang="en-US"/>
            </a:br>
            <a:endParaRPr lang="en-US"/>
          </a:p>
          <a:p>
            <a:pPr algn="ctr"/>
            <a:r>
              <a:rPr lang="en-US" sz="1800" b="1">
                <a:solidFill>
                  <a:srgbClr val="6E6E6E"/>
                </a:solidFill>
                <a:latin typeface="Arial Narrow" pitchFamily="34" charset="0"/>
              </a:rPr>
              <a:t>CLR Model</a:t>
            </a:r>
            <a:r>
              <a:rPr lang="en-US" sz="2000" b="1">
                <a:latin typeface="Times New Roman" pitchFamily="18" charset="0"/>
              </a:rPr>
              <a:t> </a:t>
            </a:r>
            <a:r>
              <a:rPr lang="en-US" b="1"/>
              <a:t> </a:t>
            </a:r>
          </a:p>
        </p:txBody>
      </p:sp>
      <p:pic>
        <p:nvPicPr>
          <p:cNvPr id="26628" name="Picture 4" descr="ganesh_"/>
          <p:cNvPicPr>
            <a:picLocks noChangeAspect="1" noChangeArrowheads="1"/>
          </p:cNvPicPr>
          <p:nvPr/>
        </p:nvPicPr>
        <p:blipFill>
          <a:blip r:embed="rId2"/>
          <a:srcRect/>
          <a:stretch>
            <a:fillRect/>
          </a:stretch>
        </p:blipFill>
        <p:spPr bwMode="auto">
          <a:xfrm>
            <a:off x="1219200" y="1643063"/>
            <a:ext cx="6400800" cy="452913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5" descr="3.gif"/>
          <p:cNvPicPr>
            <a:picLocks noChangeAspect="1" noChangeArrowheads="1"/>
          </p:cNvPicPr>
          <p:nvPr/>
        </p:nvPicPr>
        <p:blipFill>
          <a:blip r:embed="rId2"/>
          <a:srcRect/>
          <a:stretch>
            <a:fillRect/>
          </a:stretch>
        </p:blipFill>
        <p:spPr bwMode="auto">
          <a:xfrm>
            <a:off x="1862138" y="1347788"/>
            <a:ext cx="5419725" cy="4162425"/>
          </a:xfrm>
          <a:prstGeom prst="rect">
            <a:avLst/>
          </a:prstGeom>
          <a:noFill/>
          <a:ln w="9525">
            <a:noFill/>
            <a:miter lim="800000"/>
            <a:headEnd/>
            <a:tailEnd/>
          </a:ln>
        </p:spPr>
      </p:pic>
      <p:sp>
        <p:nvSpPr>
          <p:cNvPr id="34822" name="Rectangle 6"/>
          <p:cNvSpPr>
            <a:spLocks noChangeArrowheads="1"/>
          </p:cNvSpPr>
          <p:nvPr/>
        </p:nvSpPr>
        <p:spPr bwMode="auto">
          <a:xfrm>
            <a:off x="533400" y="457200"/>
            <a:ext cx="1838325" cy="457200"/>
          </a:xfrm>
          <a:prstGeom prst="rect">
            <a:avLst/>
          </a:prstGeom>
          <a:noFill/>
          <a:ln w="9525">
            <a:noFill/>
            <a:miter lim="800000"/>
            <a:headEnd/>
            <a:tailEnd/>
          </a:ln>
          <a:effectLst/>
        </p:spPr>
        <p:txBody>
          <a:bodyPr wrap="none" anchor="ctr">
            <a:spAutoFit/>
          </a:bodyPr>
          <a:lstStyle/>
          <a:p>
            <a:pPr eaLnBrk="0" hangingPunct="0">
              <a:defRPr/>
            </a:pPr>
            <a:r>
              <a:rPr lang="en-US" sz="1800" b="1">
                <a:solidFill>
                  <a:srgbClr val="6E6E6E"/>
                </a:solidFill>
                <a:latin typeface="Arial Narrow" pitchFamily="34" charset="0"/>
              </a:rPr>
              <a:t>Managed Module</a:t>
            </a:r>
            <a:r>
              <a:rPr lang="en-US" sz="2000" b="1">
                <a:latin typeface="Arial Narrow" pitchFamily="34" charset="0"/>
              </a:rPr>
              <a:t> </a:t>
            </a:r>
            <a:r>
              <a:rPr lang="en-US">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228600" y="457200"/>
            <a:ext cx="4419600" cy="379413"/>
          </a:xfrm>
        </p:spPr>
        <p:txBody>
          <a:bodyPr/>
          <a:lstStyle/>
          <a:p>
            <a:r>
              <a:rPr lang="en-US" sz="1800" smtClean="0"/>
              <a:t>Components of Managed Module</a:t>
            </a:r>
            <a:r>
              <a:rPr lang="en-US" sz="2400" smtClean="0"/>
              <a:t> </a:t>
            </a:r>
          </a:p>
        </p:txBody>
      </p:sp>
      <p:pic>
        <p:nvPicPr>
          <p:cNvPr id="28674" name="Picture 5" descr="4.gif"/>
          <p:cNvPicPr>
            <a:picLocks noChangeAspect="1" noChangeArrowheads="1"/>
          </p:cNvPicPr>
          <p:nvPr/>
        </p:nvPicPr>
        <p:blipFill>
          <a:blip r:embed="rId2"/>
          <a:srcRect/>
          <a:stretch>
            <a:fillRect/>
          </a:stretch>
        </p:blipFill>
        <p:spPr bwMode="auto">
          <a:xfrm>
            <a:off x="1981200" y="1828800"/>
            <a:ext cx="4800600"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33400" y="457200"/>
            <a:ext cx="1679575" cy="385763"/>
          </a:xfrm>
        </p:spPr>
        <p:txBody>
          <a:bodyPr/>
          <a:lstStyle/>
          <a:p>
            <a:r>
              <a:rPr lang="en-US" sz="1800" smtClean="0"/>
              <a:t>MetaData</a:t>
            </a:r>
            <a:r>
              <a:rPr lang="en-US" sz="2400" smtClean="0"/>
              <a:t> </a:t>
            </a:r>
          </a:p>
        </p:txBody>
      </p:sp>
      <p:pic>
        <p:nvPicPr>
          <p:cNvPr id="29698" name="Picture 5" descr="6.gif"/>
          <p:cNvPicPr>
            <a:picLocks noChangeAspect="1" noChangeArrowheads="1"/>
          </p:cNvPicPr>
          <p:nvPr/>
        </p:nvPicPr>
        <p:blipFill>
          <a:blip r:embed="rId2"/>
          <a:srcRect/>
          <a:stretch>
            <a:fillRect/>
          </a:stretch>
        </p:blipFill>
        <p:spPr bwMode="auto">
          <a:xfrm>
            <a:off x="2333625" y="1828800"/>
            <a:ext cx="447675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p:spPr>
        <p:txBody>
          <a:bodyPr/>
          <a:lstStyle/>
          <a:p>
            <a:fld id="{931443FC-F334-4E7E-A9B0-1382AB3D7715}" type="slidenum">
              <a:rPr lang="en-US" smtClean="0">
                <a:ea typeface="ヒラギノ角ゴ Pro W3"/>
                <a:cs typeface="ヒラギノ角ゴ Pro W3"/>
              </a:rPr>
              <a:pPr/>
              <a:t>14</a:t>
            </a:fld>
            <a:endParaRPr lang="en-US" sz="900" smtClean="0">
              <a:ea typeface="ヒラギノ角ゴ Pro W3"/>
              <a:cs typeface="ヒラギノ角ゴ Pro W3"/>
            </a:endParaRPr>
          </a:p>
        </p:txBody>
      </p:sp>
      <p:sp>
        <p:nvSpPr>
          <p:cNvPr id="30722" name="Rectangle 2"/>
          <p:cNvSpPr>
            <a:spLocks noGrp="1" noChangeArrowheads="1"/>
          </p:cNvSpPr>
          <p:nvPr>
            <p:ph type="title"/>
          </p:nvPr>
        </p:nvSpPr>
        <p:spPr>
          <a:xfrm>
            <a:off x="228600" y="533400"/>
            <a:ext cx="2365375" cy="379413"/>
          </a:xfrm>
        </p:spPr>
        <p:txBody>
          <a:bodyPr/>
          <a:lstStyle/>
          <a:p>
            <a:pPr eaLnBrk="1" hangingPunct="1"/>
            <a:r>
              <a:rPr lang="en-US" sz="1800" smtClean="0"/>
              <a:t>REFERENCES</a:t>
            </a:r>
          </a:p>
        </p:txBody>
      </p:sp>
      <p:sp>
        <p:nvSpPr>
          <p:cNvPr id="27652" name="Rectangle 4"/>
          <p:cNvSpPr>
            <a:spLocks noChangeArrowheads="1"/>
          </p:cNvSpPr>
          <p:nvPr/>
        </p:nvSpPr>
        <p:spPr bwMode="auto">
          <a:xfrm>
            <a:off x="152400" y="1143000"/>
            <a:ext cx="7848600" cy="3749675"/>
          </a:xfrm>
          <a:prstGeom prst="rect">
            <a:avLst/>
          </a:prstGeom>
          <a:noFill/>
          <a:ln w="9525">
            <a:noFill/>
            <a:miter lim="800000"/>
            <a:headEnd/>
            <a:tailEnd/>
          </a:ln>
          <a:effectLst/>
        </p:spPr>
        <p:txBody>
          <a:bodyPr>
            <a:spAutoFit/>
          </a:bodyPr>
          <a:lstStyle/>
          <a:p>
            <a:pPr>
              <a:buSzPct val="50000"/>
              <a:buFont typeface="Wingdings" pitchFamily="2" charset="2"/>
              <a:buChar char="q"/>
              <a:defRPr/>
            </a:pPr>
            <a:r>
              <a:rPr lang="en-US" sz="2000">
                <a:effectLst>
                  <a:outerShdw blurRad="38100" dist="38100" dir="2700000" algn="tl">
                    <a:srgbClr val="C0C0C0"/>
                  </a:outerShdw>
                </a:effectLst>
              </a:rPr>
              <a:t> </a:t>
            </a:r>
            <a:r>
              <a:rPr lang="en-US" sz="2000">
                <a:hlinkClick r:id="rId2"/>
              </a:rPr>
              <a:t>http://en.wikipedia.org/wiki/List_of_CLI_languages</a:t>
            </a:r>
            <a:endParaRPr lang="en-US" sz="2000"/>
          </a:p>
          <a:p>
            <a:pPr>
              <a:defRPr/>
            </a:pPr>
            <a:endParaRPr lang="en-US" sz="2000"/>
          </a:p>
          <a:p>
            <a:pPr>
              <a:buSzPct val="50000"/>
              <a:buFont typeface="Wingdings" pitchFamily="2" charset="2"/>
              <a:buChar char="q"/>
              <a:defRPr/>
            </a:pPr>
            <a:r>
              <a:rPr lang="en-US" sz="2000"/>
              <a:t> </a:t>
            </a:r>
            <a:r>
              <a:rPr lang="en-US" sz="2000">
                <a:hlinkClick r:id="rId3"/>
              </a:rPr>
              <a:t>http://arunmicrosystems.netfirms.com/clr.html</a:t>
            </a:r>
            <a:endParaRPr lang="en-US" sz="2000"/>
          </a:p>
          <a:p>
            <a:pPr>
              <a:defRPr/>
            </a:pPr>
            <a:endParaRPr lang="en-US" sz="2000"/>
          </a:p>
          <a:p>
            <a:pPr>
              <a:buSzPct val="50000"/>
              <a:buFont typeface="Wingdings" pitchFamily="2" charset="2"/>
              <a:buChar char="q"/>
              <a:defRPr/>
            </a:pPr>
            <a:r>
              <a:rPr lang="en-US" sz="2000"/>
              <a:t> </a:t>
            </a:r>
            <a:r>
              <a:rPr lang="en-US" sz="2000">
                <a:hlinkClick r:id="rId4"/>
              </a:rPr>
              <a:t>http://www.dotnetuncle.com/Framework/34_CLR.aspx</a:t>
            </a:r>
            <a:endParaRPr lang="en-US" sz="2000"/>
          </a:p>
          <a:p>
            <a:pPr>
              <a:defRPr/>
            </a:pPr>
            <a:endParaRPr lang="en-US" sz="2000"/>
          </a:p>
          <a:p>
            <a:pPr>
              <a:buSzPct val="50000"/>
              <a:buFont typeface="Wingdings" pitchFamily="2" charset="2"/>
              <a:buChar char="q"/>
              <a:defRPr/>
            </a:pPr>
            <a:r>
              <a:rPr lang="en-US" sz="2000"/>
              <a:t> </a:t>
            </a:r>
            <a:r>
              <a:rPr lang="en-US" sz="2000">
                <a:hlinkClick r:id="rId5"/>
              </a:rPr>
              <a:t>http://www.dotnetspark.com/qa/2483-what-is-clscommon-language-</a:t>
            </a:r>
          </a:p>
          <a:p>
            <a:pPr>
              <a:defRPr/>
            </a:pPr>
            <a:r>
              <a:rPr lang="en-US" sz="2000">
                <a:hlinkClick r:id="rId5"/>
              </a:rPr>
              <a:t>specification.aspx</a:t>
            </a:r>
            <a:endParaRPr lang="en-US" sz="2000"/>
          </a:p>
          <a:p>
            <a:pPr>
              <a:defRPr/>
            </a:pPr>
            <a:endParaRPr lang="en-US" sz="2000"/>
          </a:p>
          <a:p>
            <a:pPr>
              <a:buClr>
                <a:schemeClr val="tx1"/>
              </a:buClr>
              <a:buSzPct val="50000"/>
              <a:buFont typeface="Wingdings" pitchFamily="2" charset="2"/>
              <a:buChar char="q"/>
              <a:defRPr/>
            </a:pPr>
            <a:r>
              <a:rPr lang="en-US" sz="2000" u="sng">
                <a:solidFill>
                  <a:schemeClr val="hlink"/>
                </a:solidFill>
              </a:rPr>
              <a:t> </a:t>
            </a:r>
            <a:r>
              <a:rPr lang="en-US" sz="2000" u="sng">
                <a:solidFill>
                  <a:schemeClr val="hlink"/>
                </a:solidFill>
                <a:hlinkClick r:id="rId6"/>
              </a:rPr>
              <a:t>http://msdn.microsoft.com/en-us/library/27y4ybxw%28v=vs.71%29.aspx</a:t>
            </a:r>
            <a:endParaRPr lang="en-US" sz="2000" u="sng">
              <a:solidFill>
                <a:schemeClr val="hlink"/>
              </a:solidFill>
            </a:endParaRPr>
          </a:p>
          <a:p>
            <a:pPr>
              <a:defRPr/>
            </a:pPr>
            <a:endParaRPr lang="en-US" sz="2000" u="sng">
              <a:solidFill>
                <a:schemeClr val="hlink"/>
              </a:solidFill>
            </a:endParaRPr>
          </a:p>
          <a:p>
            <a:pPr>
              <a:buClr>
                <a:schemeClr val="tx1"/>
              </a:buClr>
              <a:buSzPct val="50000"/>
              <a:buFont typeface="Wingdings" pitchFamily="2" charset="2"/>
              <a:buChar char="q"/>
              <a:defRPr/>
            </a:pPr>
            <a:r>
              <a:rPr lang="en-US" sz="2000" u="sng">
                <a:solidFill>
                  <a:schemeClr val="hlink"/>
                </a:solidFill>
              </a:rPr>
              <a:t> http://www.w3schools.com/aspnet/default.asp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ctrTitle"/>
          </p:nvPr>
        </p:nvSpPr>
        <p:spPr>
          <a:xfrm>
            <a:off x="3200400" y="5486400"/>
            <a:ext cx="5715000" cy="1066800"/>
          </a:xfrm>
        </p:spPr>
        <p:txBody>
          <a:bodyPr/>
          <a:lstStyle/>
          <a:p>
            <a:pPr eaLnBrk="1" hangingPunct="1"/>
            <a:r>
              <a:rPr lang="en-US" sz="3600" smtClean="0">
                <a:solidFill>
                  <a:schemeClr val="tx1"/>
                </a:solidFill>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p:spPr>
        <p:txBody>
          <a:bodyPr/>
          <a:lstStyle/>
          <a:p>
            <a:fld id="{0FE346FF-23CF-47C7-A4E3-09A79052CAC4}" type="slidenum">
              <a:rPr lang="en-US" smtClean="0">
                <a:ea typeface="ヒラギノ角ゴ Pro W3"/>
                <a:cs typeface="ヒラギノ角ゴ Pro W3"/>
              </a:rPr>
              <a:pPr/>
              <a:t>2</a:t>
            </a:fld>
            <a:endParaRPr lang="en-US" sz="900" smtClean="0">
              <a:ea typeface="ヒラギノ角ゴ Pro W3"/>
              <a:cs typeface="ヒラギノ角ゴ Pro W3"/>
            </a:endParaRPr>
          </a:p>
        </p:txBody>
      </p:sp>
      <p:sp>
        <p:nvSpPr>
          <p:cNvPr id="17410" name="Text Box 3"/>
          <p:cNvSpPr txBox="1">
            <a:spLocks noChangeArrowheads="1"/>
          </p:cNvSpPr>
          <p:nvPr/>
        </p:nvSpPr>
        <p:spPr bwMode="auto">
          <a:xfrm>
            <a:off x="1203325" y="1279525"/>
            <a:ext cx="184150" cy="396875"/>
          </a:xfrm>
          <a:prstGeom prst="rect">
            <a:avLst/>
          </a:prstGeom>
          <a:noFill/>
          <a:ln w="3175">
            <a:noFill/>
            <a:miter lim="800000"/>
            <a:headEnd/>
            <a:tailEnd/>
          </a:ln>
        </p:spPr>
        <p:txBody>
          <a:bodyPr wrap="none">
            <a:spAutoFit/>
          </a:bodyPr>
          <a:lstStyle/>
          <a:p>
            <a:pPr eaLnBrk="0" hangingPunct="0"/>
            <a:endParaRPr lang="en-US" sz="2000" u="sng">
              <a:latin typeface="Arial" charset="0"/>
              <a:ea typeface="ヒラギノ角ゴ Pro W3"/>
              <a:cs typeface="ヒラギノ角ゴ Pro W3"/>
            </a:endParaRPr>
          </a:p>
        </p:txBody>
      </p:sp>
      <p:sp>
        <p:nvSpPr>
          <p:cNvPr id="17411" name="Rectangle 4"/>
          <p:cNvSpPr>
            <a:spLocks noChangeArrowheads="1"/>
          </p:cNvSpPr>
          <p:nvPr/>
        </p:nvSpPr>
        <p:spPr bwMode="auto">
          <a:xfrm>
            <a:off x="533400" y="304800"/>
            <a:ext cx="1752600" cy="457200"/>
          </a:xfrm>
          <a:prstGeom prst="rect">
            <a:avLst/>
          </a:prstGeom>
          <a:noFill/>
          <a:ln w="9525">
            <a:noFill/>
            <a:miter lim="800000"/>
            <a:headEnd/>
            <a:tailEnd/>
          </a:ln>
        </p:spPr>
        <p:txBody>
          <a:bodyPr>
            <a:spAutoFit/>
          </a:bodyPr>
          <a:lstStyle/>
          <a:p>
            <a:r>
              <a:rPr lang="en-US" b="1">
                <a:solidFill>
                  <a:srgbClr val="6E6E6E"/>
                </a:solidFill>
                <a:latin typeface="Arial" charset="0"/>
              </a:rPr>
              <a:t>Agenda</a:t>
            </a:r>
          </a:p>
        </p:txBody>
      </p:sp>
      <p:sp>
        <p:nvSpPr>
          <p:cNvPr id="17413" name="Rectangle 5"/>
          <p:cNvSpPr>
            <a:spLocks noChangeArrowheads="1"/>
          </p:cNvSpPr>
          <p:nvPr/>
        </p:nvSpPr>
        <p:spPr bwMode="auto">
          <a:xfrm>
            <a:off x="685800" y="1676400"/>
            <a:ext cx="7467600" cy="3505200"/>
          </a:xfrm>
          <a:prstGeom prst="rect">
            <a:avLst/>
          </a:prstGeom>
          <a:noFill/>
          <a:ln w="9525">
            <a:noFill/>
            <a:miter lim="800000"/>
            <a:headEnd/>
            <a:tailEnd/>
          </a:ln>
          <a:effectLst/>
        </p:spPr>
        <p:txBody>
          <a:bodyPr>
            <a:spAutoFit/>
          </a:bodyPr>
          <a:lstStyle/>
          <a:p>
            <a:pPr>
              <a:buFontTx/>
              <a:buChar char="•"/>
              <a:defRPr/>
            </a:pPr>
            <a:r>
              <a:rPr lang="en-US">
                <a:effectLst>
                  <a:outerShdw blurRad="38100" dist="38100" dir="2700000" algn="tl">
                    <a:srgbClr val="C0C0C0"/>
                  </a:outerShdw>
                </a:effectLst>
                <a:latin typeface="Arial Narrow" pitchFamily="34" charset="0"/>
              </a:rPr>
              <a:t> .</a:t>
            </a:r>
            <a:r>
              <a:rPr lang="en-US" sz="2000">
                <a:latin typeface="Times New Roman" pitchFamily="18" charset="0"/>
              </a:rPr>
              <a:t>Net Architecture</a:t>
            </a:r>
          </a:p>
          <a:p>
            <a:pPr>
              <a:defRPr/>
            </a:pPr>
            <a:endParaRPr lang="en-US" sz="2000">
              <a:latin typeface="Times New Roman" pitchFamily="18" charset="0"/>
            </a:endParaRPr>
          </a:p>
          <a:p>
            <a:pPr>
              <a:buFontTx/>
              <a:buChar char="•"/>
              <a:defRPr/>
            </a:pPr>
            <a:r>
              <a:rPr lang="en-US" sz="2000">
                <a:latin typeface="Times New Roman" pitchFamily="18" charset="0"/>
              </a:rPr>
              <a:t> .Net Languages(C#, VB. Net ,Asp.Net etc.)</a:t>
            </a:r>
          </a:p>
          <a:p>
            <a:pPr>
              <a:defRPr/>
            </a:pPr>
            <a:endParaRPr lang="en-US" sz="2000">
              <a:latin typeface="Times New Roman" pitchFamily="18" charset="0"/>
            </a:endParaRPr>
          </a:p>
          <a:p>
            <a:pPr>
              <a:buFontTx/>
              <a:buChar char="•"/>
              <a:defRPr/>
            </a:pPr>
            <a:r>
              <a:rPr lang="en-US" sz="2000">
                <a:latin typeface="Times New Roman" pitchFamily="18" charset="0"/>
              </a:rPr>
              <a:t> Common Language Specification(CLS)</a:t>
            </a:r>
          </a:p>
          <a:p>
            <a:pPr>
              <a:buFontTx/>
              <a:buChar char="•"/>
              <a:defRPr/>
            </a:pPr>
            <a:endParaRPr lang="en-US" sz="2000">
              <a:latin typeface="Times New Roman" pitchFamily="18" charset="0"/>
            </a:endParaRPr>
          </a:p>
          <a:p>
            <a:pPr>
              <a:buFontTx/>
              <a:buChar char="•"/>
              <a:defRPr/>
            </a:pPr>
            <a:r>
              <a:rPr lang="en-US" sz="2000">
                <a:latin typeface="Times New Roman" pitchFamily="18" charset="0"/>
              </a:rPr>
              <a:t> Common Type System(CTS)</a:t>
            </a:r>
          </a:p>
          <a:p>
            <a:pPr>
              <a:defRPr/>
            </a:pPr>
            <a:endParaRPr lang="en-US" sz="2000">
              <a:latin typeface="Times New Roman" pitchFamily="18" charset="0"/>
            </a:endParaRPr>
          </a:p>
          <a:p>
            <a:pPr>
              <a:buFontTx/>
              <a:buChar char="•"/>
              <a:defRPr/>
            </a:pPr>
            <a:r>
              <a:rPr lang="en-US" sz="2000">
                <a:latin typeface="Times New Roman" pitchFamily="18" charset="0"/>
              </a:rPr>
              <a:t> Database and Web Applications (ADO.NET,ASP.NET,WinForms) </a:t>
            </a:r>
          </a:p>
          <a:p>
            <a:pPr>
              <a:defRPr/>
            </a:pPr>
            <a:endParaRPr lang="en-US" sz="2000">
              <a:latin typeface="Times New Roman" pitchFamily="18" charset="0"/>
            </a:endParaRPr>
          </a:p>
          <a:p>
            <a:pPr>
              <a:buFontTx/>
              <a:buChar char="•"/>
              <a:defRPr/>
            </a:pPr>
            <a:r>
              <a:rPr lang="en-US" sz="2000">
                <a:latin typeface="Times New Roman" pitchFamily="18" charset="0"/>
              </a:rPr>
              <a:t> Common Language Runtime(CLR)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0"/>
          </p:nvPr>
        </p:nvSpPr>
        <p:spPr>
          <a:noFill/>
        </p:spPr>
        <p:txBody>
          <a:bodyPr/>
          <a:lstStyle/>
          <a:p>
            <a:fld id="{E2C9A510-9733-4AF1-8E99-7C89EDC17A91}" type="slidenum">
              <a:rPr lang="en-US" smtClean="0">
                <a:ea typeface="ヒラギノ角ゴ Pro W3"/>
                <a:cs typeface="ヒラギノ角ゴ Pro W3"/>
              </a:rPr>
              <a:pPr/>
              <a:t>3</a:t>
            </a:fld>
            <a:endParaRPr lang="en-US" sz="900" smtClean="0">
              <a:ea typeface="ヒラギノ角ゴ Pro W3"/>
              <a:cs typeface="ヒラギノ角ゴ Pro W3"/>
            </a:endParaRPr>
          </a:p>
        </p:txBody>
      </p:sp>
      <p:sp>
        <p:nvSpPr>
          <p:cNvPr id="18434" name="Rectangle 2"/>
          <p:cNvSpPr>
            <a:spLocks noGrp="1" noChangeArrowheads="1"/>
          </p:cNvSpPr>
          <p:nvPr>
            <p:ph type="title"/>
          </p:nvPr>
        </p:nvSpPr>
        <p:spPr>
          <a:xfrm>
            <a:off x="304800" y="457200"/>
            <a:ext cx="2057400" cy="381000"/>
          </a:xfrm>
        </p:spPr>
        <p:txBody>
          <a:bodyPr/>
          <a:lstStyle/>
          <a:p>
            <a:pPr eaLnBrk="1" hangingPunct="1"/>
            <a:r>
              <a:rPr lang="en-US" sz="2000" smtClean="0"/>
              <a:t>.NET Architecture</a:t>
            </a:r>
          </a:p>
        </p:txBody>
      </p:sp>
      <p:pic>
        <p:nvPicPr>
          <p:cNvPr id="18435" name="Picture 1" descr="http://www.dotnetspark.com/TutorialPic/NETFramework.gif"/>
          <p:cNvPicPr>
            <a:picLocks noChangeAspect="1" noChangeArrowheads="1"/>
          </p:cNvPicPr>
          <p:nvPr/>
        </p:nvPicPr>
        <p:blipFill>
          <a:blip r:embed="rId2"/>
          <a:srcRect/>
          <a:stretch>
            <a:fillRect/>
          </a:stretch>
        </p:blipFill>
        <p:spPr bwMode="auto">
          <a:xfrm>
            <a:off x="1524000" y="1508125"/>
            <a:ext cx="5867400" cy="3535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1"/>
          <p:cNvSpPr>
            <a:spLocks noGrp="1"/>
          </p:cNvSpPr>
          <p:nvPr>
            <p:ph type="sldNum" sz="quarter" idx="10"/>
          </p:nvPr>
        </p:nvSpPr>
        <p:spPr>
          <a:noFill/>
        </p:spPr>
        <p:txBody>
          <a:bodyPr/>
          <a:lstStyle/>
          <a:p>
            <a:fld id="{A962DBE2-AC74-44CC-97FF-9EB707FF325B}" type="slidenum">
              <a:rPr lang="en-US" smtClean="0">
                <a:ea typeface="ヒラギノ角ゴ Pro W3"/>
                <a:cs typeface="ヒラギノ角ゴ Pro W3"/>
              </a:rPr>
              <a:pPr/>
              <a:t>4</a:t>
            </a:fld>
            <a:endParaRPr lang="en-US" sz="900" smtClean="0">
              <a:ea typeface="ヒラギノ角ゴ Pro W3"/>
              <a:cs typeface="ヒラギノ角ゴ Pro W3"/>
            </a:endParaRPr>
          </a:p>
        </p:txBody>
      </p:sp>
      <p:sp>
        <p:nvSpPr>
          <p:cNvPr id="19458" name="Slide Number Placeholder 3"/>
          <p:cNvSpPr txBox="1">
            <a:spLocks noGrp="1"/>
          </p:cNvSpPr>
          <p:nvPr/>
        </p:nvSpPr>
        <p:spPr bwMode="auto">
          <a:xfrm>
            <a:off x="8318500" y="381000"/>
            <a:ext cx="533400" cy="228600"/>
          </a:xfrm>
          <a:prstGeom prst="rect">
            <a:avLst/>
          </a:prstGeom>
          <a:noFill/>
          <a:ln w="9525">
            <a:noFill/>
            <a:miter lim="800000"/>
            <a:headEnd/>
            <a:tailEnd/>
          </a:ln>
        </p:spPr>
        <p:txBody>
          <a:bodyPr/>
          <a:lstStyle/>
          <a:p>
            <a:pPr algn="r" eaLnBrk="0" hangingPunct="0"/>
            <a:fld id="{D70EE6CE-2A9B-4F08-BF7C-8CEF9486119A}" type="slidenum">
              <a:rPr lang="en-US" sz="800">
                <a:solidFill>
                  <a:srgbClr val="626262"/>
                </a:solidFill>
                <a:latin typeface="Arial" charset="0"/>
                <a:ea typeface="ヒラギノ角ゴ Pro W3"/>
                <a:cs typeface="ヒラギノ角ゴ Pro W3"/>
              </a:rPr>
              <a:pPr algn="r" eaLnBrk="0" hangingPunct="0"/>
              <a:t>4</a:t>
            </a:fld>
            <a:endParaRPr lang="en-US" sz="900">
              <a:solidFill>
                <a:schemeClr val="bg1"/>
              </a:solidFill>
              <a:latin typeface="Arial" charset="0"/>
              <a:ea typeface="ヒラギノ角ゴ Pro W3"/>
              <a:cs typeface="ヒラギノ角ゴ Pro W3"/>
            </a:endParaRPr>
          </a:p>
        </p:txBody>
      </p:sp>
      <p:sp>
        <p:nvSpPr>
          <p:cNvPr id="19459" name="Date Placeholder 4"/>
          <p:cNvSpPr txBox="1">
            <a:spLocks noGrp="1"/>
          </p:cNvSpPr>
          <p:nvPr/>
        </p:nvSpPr>
        <p:spPr bwMode="auto">
          <a:xfrm>
            <a:off x="7467600" y="6408738"/>
            <a:ext cx="1447800" cy="228600"/>
          </a:xfrm>
          <a:prstGeom prst="rect">
            <a:avLst/>
          </a:prstGeom>
          <a:noFill/>
          <a:ln w="9525">
            <a:noFill/>
            <a:miter lim="800000"/>
            <a:headEnd/>
            <a:tailEnd/>
          </a:ln>
        </p:spPr>
        <p:txBody>
          <a:bodyPr/>
          <a:lstStyle/>
          <a:p>
            <a:pPr algn="r" eaLnBrk="0" hangingPunct="0"/>
            <a:endParaRPr lang="en-US" sz="900">
              <a:solidFill>
                <a:srgbClr val="7E7E7E"/>
              </a:solidFill>
              <a:latin typeface="Arial" charset="0"/>
              <a:ea typeface="ヒラギノ角ゴ Pro W3"/>
              <a:cs typeface="ヒラギノ角ゴ Pro W3"/>
            </a:endParaRPr>
          </a:p>
        </p:txBody>
      </p:sp>
      <p:sp>
        <p:nvSpPr>
          <p:cNvPr id="19460" name="Footer Placeholder 5"/>
          <p:cNvSpPr txBox="1">
            <a:spLocks noGrp="1"/>
          </p:cNvSpPr>
          <p:nvPr/>
        </p:nvSpPr>
        <p:spPr bwMode="auto">
          <a:xfrm>
            <a:off x="304800" y="6419850"/>
            <a:ext cx="2895600" cy="228600"/>
          </a:xfrm>
          <a:prstGeom prst="rect">
            <a:avLst/>
          </a:prstGeom>
          <a:noFill/>
          <a:ln w="9525">
            <a:noFill/>
            <a:miter lim="800000"/>
            <a:headEnd/>
            <a:tailEnd/>
          </a:ln>
        </p:spPr>
        <p:txBody>
          <a:bodyPr/>
          <a:lstStyle/>
          <a:p>
            <a:pPr eaLnBrk="0" hangingPunct="0"/>
            <a:endParaRPr lang="en-US" sz="800">
              <a:solidFill>
                <a:schemeClr val="bg2"/>
              </a:solidFill>
              <a:latin typeface="Arial" charset="0"/>
              <a:ea typeface="ヒラギノ角ゴ Pro W3"/>
              <a:cs typeface="ヒラギノ角ゴ Pro W3"/>
            </a:endParaRPr>
          </a:p>
        </p:txBody>
      </p:sp>
      <p:sp>
        <p:nvSpPr>
          <p:cNvPr id="19461" name="Rectangle 4098"/>
          <p:cNvSpPr>
            <a:spLocks noGrp="1" noChangeArrowheads="1"/>
          </p:cNvSpPr>
          <p:nvPr>
            <p:ph type="title" idx="4294967295"/>
          </p:nvPr>
        </p:nvSpPr>
        <p:spPr>
          <a:xfrm>
            <a:off x="304800" y="533400"/>
            <a:ext cx="1831975" cy="379413"/>
          </a:xfrm>
        </p:spPr>
        <p:txBody>
          <a:bodyPr/>
          <a:lstStyle/>
          <a:p>
            <a:pPr eaLnBrk="1" hangingPunct="1"/>
            <a:r>
              <a:rPr lang="en-US" sz="2000" smtClean="0"/>
              <a:t>.Net Languages</a:t>
            </a:r>
            <a:endParaRPr lang="en-GB" sz="2000" smtClean="0"/>
          </a:p>
        </p:txBody>
      </p:sp>
      <p:sp>
        <p:nvSpPr>
          <p:cNvPr id="20488" name="Rectangle 8"/>
          <p:cNvSpPr>
            <a:spLocks noChangeArrowheads="1"/>
          </p:cNvSpPr>
          <p:nvPr/>
        </p:nvSpPr>
        <p:spPr bwMode="auto">
          <a:xfrm>
            <a:off x="457200" y="1219200"/>
            <a:ext cx="7848600" cy="915988"/>
          </a:xfrm>
          <a:prstGeom prst="rect">
            <a:avLst/>
          </a:prstGeom>
          <a:noFill/>
          <a:ln w="9525">
            <a:noFill/>
            <a:miter lim="800000"/>
            <a:headEnd/>
            <a:tailEnd/>
          </a:ln>
          <a:effectLst/>
        </p:spPr>
        <p:txBody>
          <a:bodyPr>
            <a:spAutoFit/>
          </a:bodyPr>
          <a:lstStyle/>
          <a:p>
            <a:pPr>
              <a:spcBef>
                <a:spcPct val="20000"/>
              </a:spcBef>
              <a:buClr>
                <a:schemeClr val="hlink"/>
              </a:buClr>
              <a:buSzPct val="80000"/>
              <a:buFont typeface="Wingdings" pitchFamily="2" charset="2"/>
              <a:buNone/>
              <a:defRPr/>
            </a:pPr>
            <a:r>
              <a:rPr lang="en-US" sz="1800">
                <a:effectLst>
                  <a:outerShdw blurRad="38100" dist="38100" dir="2700000" algn="tl">
                    <a:srgbClr val="C0C0C0"/>
                  </a:outerShdw>
                </a:effectLst>
                <a:latin typeface="Times New Roman" pitchFamily="18" charset="0"/>
              </a:rPr>
              <a:t>.</a:t>
            </a:r>
            <a:r>
              <a:rPr lang="en-US" sz="1800">
                <a:latin typeface="Times New Roman" pitchFamily="18" charset="0"/>
              </a:rPr>
              <a:t>NET supports multiple languages such as C#, VB.Net,  J# .Net, ASP.NET, JSCRIPT.NET and other languages. There are currently 44 languages supported by .NET Framework 4.0.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p:cNvSpPr>
            <a:spLocks noGrp="1"/>
          </p:cNvSpPr>
          <p:nvPr>
            <p:ph type="sldNum" sz="quarter" idx="10"/>
          </p:nvPr>
        </p:nvSpPr>
        <p:spPr>
          <a:noFill/>
        </p:spPr>
        <p:txBody>
          <a:bodyPr/>
          <a:lstStyle/>
          <a:p>
            <a:fld id="{1791E45F-8016-4892-84F7-1E51FBF67E15}" type="slidenum">
              <a:rPr lang="en-US" smtClean="0">
                <a:ea typeface="ヒラギノ角ゴ Pro W3"/>
                <a:cs typeface="ヒラギノ角ゴ Pro W3"/>
              </a:rPr>
              <a:pPr/>
              <a:t>5</a:t>
            </a:fld>
            <a:endParaRPr lang="en-US" sz="900" smtClean="0">
              <a:ea typeface="ヒラギノ角ゴ Pro W3"/>
              <a:cs typeface="ヒラギノ角ゴ Pro W3"/>
            </a:endParaRPr>
          </a:p>
        </p:txBody>
      </p:sp>
      <p:sp>
        <p:nvSpPr>
          <p:cNvPr id="21506" name="Title 7"/>
          <p:cNvSpPr>
            <a:spLocks noGrp="1"/>
          </p:cNvSpPr>
          <p:nvPr>
            <p:ph type="title"/>
          </p:nvPr>
        </p:nvSpPr>
        <p:spPr>
          <a:xfrm>
            <a:off x="228600" y="533400"/>
            <a:ext cx="3813175" cy="303213"/>
          </a:xfrm>
        </p:spPr>
        <p:txBody>
          <a:bodyPr/>
          <a:lstStyle/>
          <a:p>
            <a:pPr eaLnBrk="1" hangingPunct="1"/>
            <a:r>
              <a:rPr lang="en-US" sz="1800" smtClean="0"/>
              <a:t>Common Language Specification(CLS)</a:t>
            </a:r>
          </a:p>
        </p:txBody>
      </p:sp>
      <p:sp>
        <p:nvSpPr>
          <p:cNvPr id="21507" name="Rectangle 4"/>
          <p:cNvSpPr>
            <a:spLocks noChangeArrowheads="1"/>
          </p:cNvSpPr>
          <p:nvPr/>
        </p:nvSpPr>
        <p:spPr bwMode="auto">
          <a:xfrm>
            <a:off x="609600" y="1219200"/>
            <a:ext cx="7848600" cy="2530475"/>
          </a:xfrm>
          <a:prstGeom prst="rect">
            <a:avLst/>
          </a:prstGeom>
          <a:noFill/>
          <a:ln w="9525">
            <a:noFill/>
            <a:miter lim="800000"/>
            <a:headEnd/>
            <a:tailEnd/>
          </a:ln>
        </p:spPr>
        <p:txBody>
          <a:bodyPr>
            <a:spAutoFit/>
          </a:bodyPr>
          <a:lstStyle/>
          <a:p>
            <a:pPr>
              <a:spcBef>
                <a:spcPct val="20000"/>
              </a:spcBef>
              <a:buClr>
                <a:schemeClr val="hlink"/>
              </a:buClr>
              <a:buSzPct val="80000"/>
              <a:buFont typeface="Wingdings" pitchFamily="2" charset="2"/>
              <a:buNone/>
            </a:pPr>
            <a:r>
              <a:rPr lang="en-US" sz="2000">
                <a:latin typeface="Times New Roman" pitchFamily="18" charset="0"/>
              </a:rPr>
              <a:t>Common Language Specification (CLS) is a set of basic language features that .Net Languages needed to develop Applications and Services. It is a subset of Common Type System(CTS) which unites all languages to one platform and helps in communicating with other .Net Languages. It is more beneficial for Developers who can  access and review code  of others when required. When developers design publicly accessible APIs following the rules of the CLS, those APIs are easily used from all other programming languages that target the Common Language Runtime</a:t>
            </a:r>
            <a:r>
              <a:rPr lang="en-US" sz="1800">
                <a:latin typeface="Times New Roman" pitchFamily="18" charset="0"/>
              </a:rPr>
              <a:t>.</a:t>
            </a:r>
            <a:r>
              <a:rPr lang="en-US" sz="2000">
                <a:latin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a:spLocks noGrp="1"/>
          </p:cNvSpPr>
          <p:nvPr>
            <p:ph type="sldNum" sz="quarter" idx="10"/>
          </p:nvPr>
        </p:nvSpPr>
        <p:spPr>
          <a:noFill/>
        </p:spPr>
        <p:txBody>
          <a:bodyPr/>
          <a:lstStyle/>
          <a:p>
            <a:fld id="{B26DAB43-219F-45BC-8522-EB3F05544B0E}" type="slidenum">
              <a:rPr lang="en-US" smtClean="0">
                <a:ea typeface="ヒラギノ角ゴ Pro W3"/>
                <a:cs typeface="ヒラギノ角ゴ Pro W3"/>
              </a:rPr>
              <a:pPr/>
              <a:t>6</a:t>
            </a:fld>
            <a:endParaRPr lang="en-US" sz="900" smtClean="0">
              <a:ea typeface="ヒラギノ角ゴ Pro W3"/>
              <a:cs typeface="ヒラギノ角ゴ Pro W3"/>
            </a:endParaRPr>
          </a:p>
        </p:txBody>
      </p:sp>
      <p:sp>
        <p:nvSpPr>
          <p:cNvPr id="22530" name="Rectangle 2"/>
          <p:cNvSpPr>
            <a:spLocks noGrp="1" noChangeArrowheads="1"/>
          </p:cNvSpPr>
          <p:nvPr>
            <p:ph type="title"/>
          </p:nvPr>
        </p:nvSpPr>
        <p:spPr>
          <a:xfrm>
            <a:off x="304800" y="533400"/>
            <a:ext cx="3276600" cy="381000"/>
          </a:xfrm>
        </p:spPr>
        <p:txBody>
          <a:bodyPr/>
          <a:lstStyle/>
          <a:p>
            <a:pPr eaLnBrk="1" hangingPunct="1"/>
            <a:r>
              <a:rPr lang="en-US" sz="1800" smtClean="0"/>
              <a:t>Common Type System(CTS)</a:t>
            </a:r>
          </a:p>
        </p:txBody>
      </p:sp>
      <p:sp>
        <p:nvSpPr>
          <p:cNvPr id="22531" name="Rectangle 5"/>
          <p:cNvSpPr>
            <a:spLocks noChangeArrowheads="1"/>
          </p:cNvSpPr>
          <p:nvPr/>
        </p:nvSpPr>
        <p:spPr bwMode="auto">
          <a:xfrm>
            <a:off x="304800" y="1219200"/>
            <a:ext cx="8382000" cy="1311275"/>
          </a:xfrm>
          <a:prstGeom prst="rect">
            <a:avLst/>
          </a:prstGeom>
          <a:noFill/>
          <a:ln w="9525">
            <a:noFill/>
            <a:miter lim="800000"/>
            <a:headEnd/>
            <a:tailEnd/>
          </a:ln>
        </p:spPr>
        <p:txBody>
          <a:bodyPr>
            <a:spAutoFit/>
          </a:bodyPr>
          <a:lstStyle/>
          <a:p>
            <a:r>
              <a:rPr lang="en-US" sz="2000">
                <a:latin typeface="Times New Roman" pitchFamily="18" charset="0"/>
              </a:rPr>
              <a:t>The common type system defines how types are declared, used, and managed in the runtime, and is also an important part of the runtime's support for cross-language integration. The common type system performs the following functions:</a:t>
            </a:r>
          </a:p>
        </p:txBody>
      </p:sp>
      <p:sp>
        <p:nvSpPr>
          <p:cNvPr id="23559" name="Rectangle 7"/>
          <p:cNvSpPr>
            <a:spLocks noChangeArrowheads="1"/>
          </p:cNvSpPr>
          <p:nvPr/>
        </p:nvSpPr>
        <p:spPr bwMode="auto">
          <a:xfrm>
            <a:off x="228600" y="3124200"/>
            <a:ext cx="8382000" cy="2530475"/>
          </a:xfrm>
          <a:prstGeom prst="rect">
            <a:avLst/>
          </a:prstGeom>
          <a:noFill/>
          <a:ln w="9525">
            <a:noFill/>
            <a:miter lim="800000"/>
            <a:headEnd/>
            <a:tailEnd/>
          </a:ln>
          <a:effectLst/>
        </p:spPr>
        <p:txBody>
          <a:bodyPr>
            <a:spAutoFit/>
          </a:bodyPr>
          <a:lstStyle/>
          <a:p>
            <a:pPr>
              <a:buFontTx/>
              <a:buChar char="•"/>
              <a:defRPr/>
            </a:pPr>
            <a:r>
              <a:rPr lang="en-US" sz="2000">
                <a:effectLst>
                  <a:outerShdw blurRad="38100" dist="38100" dir="2700000" algn="tl">
                    <a:srgbClr val="C0C0C0"/>
                  </a:outerShdw>
                </a:effectLst>
                <a:latin typeface="Times New Roman" pitchFamily="18" charset="0"/>
              </a:rPr>
              <a:t> </a:t>
            </a:r>
            <a:r>
              <a:rPr lang="en-US" sz="2000">
                <a:latin typeface="Times New Roman" pitchFamily="18" charset="0"/>
              </a:rPr>
              <a:t>Establishes a framework that helps enable cross-language integration, type safety, and high performance code execution.</a:t>
            </a:r>
          </a:p>
          <a:p>
            <a:pPr>
              <a:buFontTx/>
              <a:buChar char="•"/>
              <a:defRPr/>
            </a:pPr>
            <a:endParaRPr lang="en-US" sz="2000">
              <a:latin typeface="Times New Roman" pitchFamily="18" charset="0"/>
            </a:endParaRPr>
          </a:p>
          <a:p>
            <a:pPr>
              <a:buFontTx/>
              <a:buChar char="•"/>
              <a:defRPr/>
            </a:pPr>
            <a:r>
              <a:rPr lang="en-US" sz="2000">
                <a:latin typeface="Times New Roman" pitchFamily="18" charset="0"/>
              </a:rPr>
              <a:t> Provides an object-oriented model that supports the complete implementation of many programming languages.</a:t>
            </a:r>
          </a:p>
          <a:p>
            <a:pPr>
              <a:buFontTx/>
              <a:buChar char="•"/>
              <a:defRPr/>
            </a:pPr>
            <a:endParaRPr lang="en-US" sz="2000">
              <a:latin typeface="Times New Roman" pitchFamily="18" charset="0"/>
            </a:endParaRPr>
          </a:p>
          <a:p>
            <a:pPr>
              <a:buFontTx/>
              <a:buChar char="•"/>
              <a:defRPr/>
            </a:pPr>
            <a:r>
              <a:rPr lang="en-US" sz="2000">
                <a:latin typeface="Times New Roman" pitchFamily="18" charset="0"/>
              </a:rPr>
              <a:t> Defines rules that languages must follow, which helps ensure that objects written in different languages can interact with each other.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1"/>
          <p:cNvSpPr>
            <a:spLocks noGrp="1"/>
          </p:cNvSpPr>
          <p:nvPr>
            <p:ph type="sldNum" sz="quarter" idx="10"/>
          </p:nvPr>
        </p:nvSpPr>
        <p:spPr>
          <a:noFill/>
        </p:spPr>
        <p:txBody>
          <a:bodyPr/>
          <a:lstStyle/>
          <a:p>
            <a:fld id="{BE92B821-83AA-4270-B6BA-34A3CAB42EC9}" type="slidenum">
              <a:rPr lang="en-US" smtClean="0">
                <a:ea typeface="ヒラギノ角ゴ Pro W3"/>
                <a:cs typeface="ヒラギノ角ゴ Pro W3"/>
              </a:rPr>
              <a:pPr/>
              <a:t>7</a:t>
            </a:fld>
            <a:endParaRPr lang="en-US" sz="900" smtClean="0">
              <a:ea typeface="ヒラギノ角ゴ Pro W3"/>
              <a:cs typeface="ヒラギノ角ゴ Pro W3"/>
            </a:endParaRPr>
          </a:p>
        </p:txBody>
      </p:sp>
      <p:sp>
        <p:nvSpPr>
          <p:cNvPr id="23554" name="Rectangle 2"/>
          <p:cNvSpPr>
            <a:spLocks noGrp="1" noChangeArrowheads="1"/>
          </p:cNvSpPr>
          <p:nvPr>
            <p:ph type="title" idx="4294967295"/>
          </p:nvPr>
        </p:nvSpPr>
        <p:spPr>
          <a:xfrm>
            <a:off x="152400" y="533400"/>
            <a:ext cx="3124200" cy="303213"/>
          </a:xfrm>
        </p:spPr>
        <p:txBody>
          <a:bodyPr/>
          <a:lstStyle/>
          <a:p>
            <a:pPr eaLnBrk="1" hangingPunct="1"/>
            <a:r>
              <a:rPr lang="en-US" sz="1800" smtClean="0"/>
              <a:t>Framework Class Library(FCL)</a:t>
            </a:r>
          </a:p>
        </p:txBody>
      </p:sp>
      <p:sp>
        <p:nvSpPr>
          <p:cNvPr id="24580" name="Rectangle 4"/>
          <p:cNvSpPr>
            <a:spLocks noChangeArrowheads="1"/>
          </p:cNvSpPr>
          <p:nvPr/>
        </p:nvSpPr>
        <p:spPr bwMode="auto">
          <a:xfrm>
            <a:off x="533400" y="1143000"/>
            <a:ext cx="7543800" cy="3140075"/>
          </a:xfrm>
          <a:prstGeom prst="rect">
            <a:avLst/>
          </a:prstGeom>
          <a:noFill/>
          <a:ln w="9525">
            <a:noFill/>
            <a:miter lim="800000"/>
            <a:headEnd/>
            <a:tailEnd/>
          </a:ln>
          <a:effectLst/>
        </p:spPr>
        <p:txBody>
          <a:bodyPr>
            <a:spAutoFit/>
          </a:bodyPr>
          <a:lstStyle/>
          <a:p>
            <a:pPr>
              <a:spcBef>
                <a:spcPct val="20000"/>
              </a:spcBef>
              <a:buClr>
                <a:schemeClr val="hlink"/>
              </a:buClr>
              <a:buSzPct val="80000"/>
              <a:buFont typeface="Wingdings" pitchFamily="2" charset="2"/>
              <a:buNone/>
              <a:defRPr/>
            </a:pPr>
            <a:r>
              <a:rPr lang="en-US" sz="2000">
                <a:latin typeface="Times New Roman" pitchFamily="18" charset="0"/>
              </a:rPr>
              <a:t>It is a standard Library of Microsoft .Net Framework. The FCL is a collection of thousands of reusable classes</a:t>
            </a:r>
            <a:r>
              <a:rPr lang="en-US" sz="2000">
                <a:effectLst>
                  <a:outerShdw blurRad="38100" dist="38100" dir="2700000" algn="tl">
                    <a:srgbClr val="C0C0C0"/>
                  </a:outerShdw>
                </a:effectLst>
                <a:latin typeface="Times New Roman" pitchFamily="18" charset="0"/>
              </a:rPr>
              <a:t> </a:t>
            </a:r>
            <a:r>
              <a:rPr lang="en-US" sz="2000">
                <a:latin typeface="Times New Roman" pitchFamily="18" charset="0"/>
              </a:rPr>
              <a:t>(within hundreds of</a:t>
            </a:r>
            <a:r>
              <a:rPr lang="en-US" sz="2000">
                <a:effectLst>
                  <a:outerShdw blurRad="38100" dist="38100" dir="2700000" algn="tl">
                    <a:srgbClr val="C0C0C0"/>
                  </a:outerShdw>
                </a:effectLst>
                <a:latin typeface="Times New Roman" pitchFamily="18" charset="0"/>
              </a:rPr>
              <a:t> </a:t>
            </a:r>
            <a:r>
              <a:rPr lang="en-US" sz="2000">
                <a:latin typeface="Times New Roman" pitchFamily="18" charset="0"/>
              </a:rPr>
              <a:t>namespaces), interfaces and value types.It is similar to “package” in</a:t>
            </a:r>
            <a:r>
              <a:rPr lang="en-US" sz="2000">
                <a:effectLst>
                  <a:outerShdw blurRad="38100" dist="38100" dir="2700000" algn="tl">
                    <a:srgbClr val="C0C0C0"/>
                  </a:outerShdw>
                </a:effectLst>
                <a:latin typeface="Times New Roman" pitchFamily="18" charset="0"/>
              </a:rPr>
              <a:t> </a:t>
            </a:r>
            <a:r>
              <a:rPr lang="en-US" sz="2000">
                <a:latin typeface="Times New Roman" pitchFamily="18" charset="0"/>
              </a:rPr>
              <a:t>Java</a:t>
            </a:r>
            <a:r>
              <a:rPr lang="en-US" sz="2000">
                <a:effectLst>
                  <a:outerShdw blurRad="38100" dist="38100" dir="2700000" algn="tl">
                    <a:srgbClr val="C0C0C0"/>
                  </a:outerShdw>
                </a:effectLst>
                <a:latin typeface="Times New Roman" pitchFamily="18" charset="0"/>
              </a:rPr>
              <a:t>.</a:t>
            </a:r>
            <a:r>
              <a:rPr lang="en-US" sz="2000">
                <a:latin typeface="Times New Roman" pitchFamily="18" charset="0"/>
              </a:rPr>
              <a:t>The .NET Framework's Base Class Library provides user interface, data access, database connectivity, cryptography, web application development, numeric algorithms, and network communications. Programmers produce software by combining their own source code with the .NET Framework and other libraries. The .NET Framework is intended to be used by most new applications created for the Windows platform.</a:t>
            </a:r>
            <a:r>
              <a:rPr lang="en-US" sz="1800">
                <a:latin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a:spLocks noGrp="1"/>
          </p:cNvSpPr>
          <p:nvPr>
            <p:ph type="sldNum" sz="quarter" idx="10"/>
          </p:nvPr>
        </p:nvSpPr>
        <p:spPr>
          <a:noFill/>
        </p:spPr>
        <p:txBody>
          <a:bodyPr/>
          <a:lstStyle/>
          <a:p>
            <a:fld id="{DDD0C16A-0E92-4992-803B-403E3D8672D2}" type="slidenum">
              <a:rPr lang="en-US" smtClean="0">
                <a:ea typeface="ヒラギノ角ゴ Pro W3"/>
                <a:cs typeface="ヒラギノ角ゴ Pro W3"/>
              </a:rPr>
              <a:pPr/>
              <a:t>8</a:t>
            </a:fld>
            <a:endParaRPr lang="en-US" sz="900" smtClean="0">
              <a:ea typeface="ヒラギノ角ゴ Pro W3"/>
              <a:cs typeface="ヒラギノ角ゴ Pro W3"/>
            </a:endParaRPr>
          </a:p>
        </p:txBody>
      </p:sp>
      <p:sp>
        <p:nvSpPr>
          <p:cNvPr id="24578" name="Rectangle 2"/>
          <p:cNvSpPr>
            <a:spLocks noGrp="1" noChangeArrowheads="1"/>
          </p:cNvSpPr>
          <p:nvPr>
            <p:ph type="title"/>
          </p:nvPr>
        </p:nvSpPr>
        <p:spPr>
          <a:xfrm>
            <a:off x="304800" y="533400"/>
            <a:ext cx="3279775" cy="303213"/>
          </a:xfrm>
        </p:spPr>
        <p:txBody>
          <a:bodyPr/>
          <a:lstStyle/>
          <a:p>
            <a:pPr eaLnBrk="1" hangingPunct="1"/>
            <a:r>
              <a:rPr lang="en-US" sz="1800" smtClean="0"/>
              <a:t>Database and Web Applications</a:t>
            </a:r>
          </a:p>
        </p:txBody>
      </p:sp>
      <p:sp>
        <p:nvSpPr>
          <p:cNvPr id="25604" name="Rectangle 4"/>
          <p:cNvSpPr>
            <a:spLocks noChangeArrowheads="1"/>
          </p:cNvSpPr>
          <p:nvPr/>
        </p:nvSpPr>
        <p:spPr bwMode="auto">
          <a:xfrm>
            <a:off x="457200" y="1192213"/>
            <a:ext cx="7391400" cy="3200400"/>
          </a:xfrm>
          <a:prstGeom prst="rect">
            <a:avLst/>
          </a:prstGeom>
          <a:noFill/>
          <a:ln w="9525">
            <a:noFill/>
            <a:miter lim="800000"/>
            <a:headEnd/>
            <a:tailEnd/>
          </a:ln>
          <a:effectLst/>
        </p:spPr>
        <p:txBody>
          <a:bodyPr>
            <a:spAutoFit/>
          </a:bodyPr>
          <a:lstStyle/>
          <a:p>
            <a:pPr>
              <a:buClr>
                <a:schemeClr val="tx1"/>
              </a:buClr>
              <a:buSzPct val="50000"/>
              <a:buFont typeface="Wingdings" pitchFamily="2" charset="2"/>
              <a:buChar char="q"/>
              <a:defRPr/>
            </a:pPr>
            <a:r>
              <a:rPr lang="en-US" sz="2000">
                <a:effectLst>
                  <a:outerShdw blurRad="38100" dist="38100" dir="2700000" algn="tl">
                    <a:srgbClr val="C0C0C0"/>
                  </a:outerShdw>
                </a:effectLst>
              </a:rPr>
              <a:t> </a:t>
            </a:r>
            <a:r>
              <a:rPr lang="en-US" sz="2000"/>
              <a:t>ADO.NET is used  for database connectivity. There are five       components used in ADO.NET such as Dataset, Connection, Command, Data Reader and Data Adapter objects which are used for data manipulation. </a:t>
            </a:r>
          </a:p>
          <a:p>
            <a:pPr>
              <a:buClr>
                <a:schemeClr val="bg1"/>
              </a:buClr>
              <a:buFont typeface="Wingdings" pitchFamily="2" charset="2"/>
              <a:buChar char="q"/>
              <a:defRPr/>
            </a:pPr>
            <a:endParaRPr lang="en-US" sz="2000"/>
          </a:p>
          <a:p>
            <a:pPr>
              <a:buClr>
                <a:schemeClr val="bg1"/>
              </a:buClr>
              <a:buFont typeface="Wingdings" pitchFamily="2" charset="2"/>
              <a:buChar char="q"/>
              <a:defRPr/>
            </a:pPr>
            <a:endParaRPr lang="en-US" sz="2000">
              <a:effectLst>
                <a:outerShdw blurRad="38100" dist="38100" dir="2700000" algn="tl">
                  <a:srgbClr val="C0C0C0"/>
                </a:outerShdw>
              </a:effectLst>
            </a:endParaRPr>
          </a:p>
          <a:p>
            <a:pPr>
              <a:buClr>
                <a:schemeClr val="tx1"/>
              </a:buClr>
              <a:buSzPct val="50000"/>
              <a:buFont typeface="Wingdings" pitchFamily="2" charset="2"/>
              <a:buChar char="q"/>
              <a:defRPr/>
            </a:pPr>
            <a:r>
              <a:rPr lang="en-US" sz="2000">
                <a:effectLst>
                  <a:outerShdw blurRad="38100" dist="38100" dir="2700000" algn="tl">
                    <a:srgbClr val="C0C0C0"/>
                  </a:outerShdw>
                </a:effectLst>
              </a:rPr>
              <a:t> </a:t>
            </a:r>
            <a:r>
              <a:rPr lang="en-US" sz="2000"/>
              <a:t>ASP.NET is used for developing Web based Applications.</a:t>
            </a:r>
          </a:p>
          <a:p>
            <a:pPr>
              <a:buClr>
                <a:schemeClr val="bg1"/>
              </a:buClr>
              <a:buFont typeface="Wingdings" pitchFamily="2" charset="2"/>
              <a:buChar char="q"/>
              <a:defRPr/>
            </a:pPr>
            <a:endParaRPr lang="en-US" sz="2000"/>
          </a:p>
          <a:p>
            <a:pPr>
              <a:buClr>
                <a:schemeClr val="bg1"/>
              </a:buClr>
              <a:buFont typeface="Wingdings" pitchFamily="2" charset="2"/>
              <a:buChar char="q"/>
              <a:defRPr/>
            </a:pPr>
            <a:endParaRPr lang="en-US" sz="2000">
              <a:effectLst>
                <a:outerShdw blurRad="38100" dist="38100" dir="2700000" algn="tl">
                  <a:srgbClr val="C0C0C0"/>
                </a:outerShdw>
              </a:effectLst>
            </a:endParaRPr>
          </a:p>
          <a:p>
            <a:pPr>
              <a:buClr>
                <a:schemeClr val="tx1"/>
              </a:buClr>
              <a:buSzPct val="50000"/>
              <a:buFont typeface="Wingdings" pitchFamily="2" charset="2"/>
              <a:buChar char="q"/>
              <a:defRPr/>
            </a:pPr>
            <a:r>
              <a:rPr lang="en-US" sz="2000">
                <a:effectLst>
                  <a:outerShdw blurRad="38100" dist="38100" dir="2700000" algn="tl">
                    <a:srgbClr val="C0C0C0"/>
                  </a:outerShdw>
                </a:effectLst>
              </a:rPr>
              <a:t> </a:t>
            </a:r>
            <a:r>
              <a:rPr lang="en-US" sz="2000"/>
              <a:t>WinForms are mainly used for Windows Applications</a:t>
            </a:r>
            <a:r>
              <a:rPr lang="en-US">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p:cNvSpPr>
            <a:spLocks noGrp="1"/>
          </p:cNvSpPr>
          <p:nvPr>
            <p:ph type="sldNum" sz="quarter" idx="10"/>
          </p:nvPr>
        </p:nvSpPr>
        <p:spPr>
          <a:noFill/>
        </p:spPr>
        <p:txBody>
          <a:bodyPr/>
          <a:lstStyle/>
          <a:p>
            <a:fld id="{5B438FE1-D35B-4EAB-852A-2E0EB630E88E}" type="slidenum">
              <a:rPr lang="en-US" smtClean="0">
                <a:ea typeface="ヒラギノ角ゴ Pro W3"/>
                <a:cs typeface="ヒラギノ角ゴ Pro W3"/>
              </a:rPr>
              <a:pPr/>
              <a:t>9</a:t>
            </a:fld>
            <a:endParaRPr lang="en-US" sz="900" smtClean="0">
              <a:ea typeface="ヒラギノ角ゴ Pro W3"/>
              <a:cs typeface="ヒラギノ角ゴ Pro W3"/>
            </a:endParaRPr>
          </a:p>
        </p:txBody>
      </p:sp>
      <p:sp>
        <p:nvSpPr>
          <p:cNvPr id="25602" name="Rectangle 2"/>
          <p:cNvSpPr>
            <a:spLocks noGrp="1" noChangeArrowheads="1"/>
          </p:cNvSpPr>
          <p:nvPr>
            <p:ph type="title"/>
          </p:nvPr>
        </p:nvSpPr>
        <p:spPr>
          <a:xfrm>
            <a:off x="228600" y="533400"/>
            <a:ext cx="4117975" cy="303213"/>
          </a:xfrm>
        </p:spPr>
        <p:txBody>
          <a:bodyPr/>
          <a:lstStyle/>
          <a:p>
            <a:pPr eaLnBrk="1" hangingPunct="1"/>
            <a:r>
              <a:rPr lang="en-US" sz="1800" smtClean="0"/>
              <a:t>Common Language Runtime(CLR)</a:t>
            </a:r>
          </a:p>
        </p:txBody>
      </p:sp>
      <p:sp>
        <p:nvSpPr>
          <p:cNvPr id="25603" name="Rectangle 5"/>
          <p:cNvSpPr>
            <a:spLocks noChangeArrowheads="1"/>
          </p:cNvSpPr>
          <p:nvPr/>
        </p:nvSpPr>
        <p:spPr bwMode="auto">
          <a:xfrm>
            <a:off x="228600" y="1143000"/>
            <a:ext cx="8534400" cy="1190625"/>
          </a:xfrm>
          <a:prstGeom prst="rect">
            <a:avLst/>
          </a:prstGeom>
          <a:noFill/>
          <a:ln w="9525">
            <a:noFill/>
            <a:miter lim="800000"/>
            <a:headEnd/>
            <a:tailEnd/>
          </a:ln>
        </p:spPr>
        <p:txBody>
          <a:bodyPr>
            <a:spAutoFit/>
          </a:bodyPr>
          <a:lstStyle/>
          <a:p>
            <a:r>
              <a:rPr lang="en-US" sz="1800">
                <a:latin typeface="Times New Roman" pitchFamily="18" charset="0"/>
              </a:rPr>
              <a:t>The .NET Framework provides a run-time environment called the common language runtime, which runs the code and provides services that make the development process easier. The Common Language Runtime is the execution engine for .NET Framework applications. It provides a number of services, including the following:</a:t>
            </a:r>
          </a:p>
        </p:txBody>
      </p:sp>
      <p:sp>
        <p:nvSpPr>
          <p:cNvPr id="25604" name="Rectangle 6"/>
          <p:cNvSpPr>
            <a:spLocks noChangeArrowheads="1"/>
          </p:cNvSpPr>
          <p:nvPr/>
        </p:nvSpPr>
        <p:spPr bwMode="auto">
          <a:xfrm>
            <a:off x="228600" y="2743200"/>
            <a:ext cx="8382000" cy="3387725"/>
          </a:xfrm>
          <a:prstGeom prst="rect">
            <a:avLst/>
          </a:prstGeom>
          <a:noFill/>
          <a:ln w="9525">
            <a:noFill/>
            <a:miter lim="800000"/>
            <a:headEnd/>
            <a:tailEnd/>
          </a:ln>
        </p:spPr>
        <p:txBody>
          <a:bodyPr>
            <a:spAutoFit/>
          </a:bodyPr>
          <a:lstStyle/>
          <a:p>
            <a:pPr marL="457200" indent="-457200">
              <a:buFontTx/>
              <a:buAutoNum type="arabicPeriod"/>
            </a:pPr>
            <a:r>
              <a:rPr lang="en-US" sz="1800"/>
              <a:t>Code management (loading and execution) </a:t>
            </a:r>
          </a:p>
          <a:p>
            <a:pPr marL="457200" indent="-457200">
              <a:buFontTx/>
              <a:buAutoNum type="arabicPeriod"/>
            </a:pPr>
            <a:r>
              <a:rPr lang="en-US" sz="1800"/>
              <a:t>Application memory isolation </a:t>
            </a:r>
          </a:p>
          <a:p>
            <a:pPr marL="457200" indent="-457200">
              <a:buFontTx/>
              <a:buAutoNum type="arabicPeriod"/>
            </a:pPr>
            <a:r>
              <a:rPr lang="en-US" sz="1800"/>
              <a:t>Verification of type safety </a:t>
            </a:r>
          </a:p>
          <a:p>
            <a:pPr marL="457200" indent="-457200">
              <a:buFontTx/>
              <a:buAutoNum type="arabicPeriod"/>
            </a:pPr>
            <a:r>
              <a:rPr lang="en-US" sz="1800"/>
              <a:t>Conversion of IL to native code </a:t>
            </a:r>
          </a:p>
          <a:p>
            <a:pPr marL="457200" indent="-457200">
              <a:buFontTx/>
              <a:buAutoNum type="arabicPeriod"/>
            </a:pPr>
            <a:r>
              <a:rPr lang="en-US" sz="1800"/>
              <a:t>Access to metadata (enhanced type information) </a:t>
            </a:r>
          </a:p>
          <a:p>
            <a:pPr marL="457200" indent="-457200">
              <a:buFontTx/>
              <a:buAutoNum type="arabicPeriod"/>
            </a:pPr>
            <a:r>
              <a:rPr lang="en-US" sz="1800"/>
              <a:t>Managing memory for managed objects </a:t>
            </a:r>
          </a:p>
          <a:p>
            <a:pPr marL="457200" indent="-457200">
              <a:buFontTx/>
              <a:buAutoNum type="arabicPeriod"/>
            </a:pPr>
            <a:r>
              <a:rPr lang="en-US" sz="1800"/>
              <a:t>Enforcement of code access security </a:t>
            </a:r>
          </a:p>
          <a:p>
            <a:pPr marL="457200" indent="-457200">
              <a:buFontTx/>
              <a:buAutoNum type="arabicPeriod"/>
            </a:pPr>
            <a:r>
              <a:rPr lang="en-US" sz="1800"/>
              <a:t>Exception handling, including cross-language exceptions </a:t>
            </a:r>
          </a:p>
          <a:p>
            <a:pPr marL="457200" indent="-457200">
              <a:buFontTx/>
              <a:buAutoNum type="arabicPeriod"/>
            </a:pPr>
            <a:r>
              <a:rPr lang="en-US" sz="1800"/>
              <a:t>Interoperation between managed code, COM objects, and pre-existing     DLLs (unmanaged code and data) </a:t>
            </a:r>
          </a:p>
          <a:p>
            <a:pPr marL="457200" indent="-457200">
              <a:buFontTx/>
              <a:buAutoNum type="arabicPeriod"/>
            </a:pPr>
            <a:r>
              <a:rPr lang="en-US" sz="1800"/>
              <a:t>Automation of object layout </a:t>
            </a:r>
          </a:p>
          <a:p>
            <a:pPr marL="457200" indent="-457200">
              <a:buFontTx/>
              <a:buAutoNum type="arabicPeriod"/>
            </a:pPr>
            <a:r>
              <a:rPr lang="en-US" sz="1800"/>
              <a:t>Support for developer services (profiling, debugging, and so 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TotalTime>
  <Words>701</Words>
  <Application>Microsoft Office PowerPoint</Application>
  <PresentationFormat>On-screen Show (4:3)</PresentationFormat>
  <Paragraphs>89</Paragraphs>
  <Slides>15</Slides>
  <Notes>2</Notes>
  <HiddenSlides>0</HiddenSlides>
  <MMClips>0</MMClips>
  <ScaleCrop>false</ScaleCrop>
  <HeadingPairs>
    <vt:vector size="6" baseType="variant">
      <vt:variant>
        <vt:lpstr>Fonts Used</vt:lpstr>
      </vt:variant>
      <vt:variant>
        <vt:i4>7</vt:i4>
      </vt:variant>
      <vt:variant>
        <vt:lpstr>Design Template</vt:lpstr>
      </vt:variant>
      <vt:variant>
        <vt:i4>2</vt:i4>
      </vt:variant>
      <vt:variant>
        <vt:lpstr>Slide Titles</vt:lpstr>
      </vt:variant>
      <vt:variant>
        <vt:i4>15</vt:i4>
      </vt:variant>
    </vt:vector>
  </HeadingPairs>
  <TitlesOfParts>
    <vt:vector size="24" baseType="lpstr">
      <vt:lpstr>Times</vt:lpstr>
      <vt:lpstr>Arial</vt:lpstr>
      <vt:lpstr>Arial Narrow</vt:lpstr>
      <vt:lpstr>Wingdings</vt:lpstr>
      <vt:lpstr>ヒラギノ角ゴ Pro W3</vt:lpstr>
      <vt:lpstr>Times New Roman</vt:lpstr>
      <vt:lpstr>Arial Unicode MS</vt:lpstr>
      <vt:lpstr>Blank Presentation</vt:lpstr>
      <vt:lpstr>Blank Presentation</vt:lpstr>
      <vt:lpstr>Dot Net Architecture Understanding</vt:lpstr>
      <vt:lpstr>Slide 2</vt:lpstr>
      <vt:lpstr>.NET Architecture</vt:lpstr>
      <vt:lpstr>.Net Languages</vt:lpstr>
      <vt:lpstr>Common Language Specification(CLS)</vt:lpstr>
      <vt:lpstr>Common Type System(CTS)</vt:lpstr>
      <vt:lpstr>Framework Class Library(FCL)</vt:lpstr>
      <vt:lpstr>Database and Web Applications</vt:lpstr>
      <vt:lpstr>Common Language Runtime(CLR)</vt:lpstr>
      <vt:lpstr>Slide 10</vt:lpstr>
      <vt:lpstr>Slide 11</vt:lpstr>
      <vt:lpstr>Components of Managed Module </vt:lpstr>
      <vt:lpstr>MetaData </vt:lpstr>
      <vt:lpstr>REFERENCES</vt:lpstr>
      <vt:lpstr>Thank You</vt:lpstr>
    </vt:vector>
  </TitlesOfParts>
  <Manager/>
  <Company>Aricent</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Aricent Presentation</dc:title>
  <dc:subject/>
  <dc:creator/>
  <cp:keywords/>
  <dc:description/>
  <cp:lastModifiedBy>bgh27290</cp:lastModifiedBy>
  <cp:revision>96</cp:revision>
  <dcterms:created xsi:type="dcterms:W3CDTF">2008-08-15T17:28:34Z</dcterms:created>
  <dcterms:modified xsi:type="dcterms:W3CDTF">2011-12-09T12:51:28Z</dcterms:modified>
  <cp:category/>
</cp:coreProperties>
</file>