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24"/>
  </p:notesMasterIdLst>
  <p:sldIdLst>
    <p:sldId id="283" r:id="rId5"/>
    <p:sldId id="291" r:id="rId6"/>
    <p:sldId id="284" r:id="rId7"/>
    <p:sldId id="285" r:id="rId8"/>
    <p:sldId id="286" r:id="rId9"/>
    <p:sldId id="287" r:id="rId10"/>
    <p:sldId id="288" r:id="rId11"/>
    <p:sldId id="289" r:id="rId12"/>
    <p:sldId id="290" r:id="rId13"/>
    <p:sldId id="292" r:id="rId14"/>
    <p:sldId id="293" r:id="rId15"/>
    <p:sldId id="294" r:id="rId16"/>
    <p:sldId id="295" r:id="rId17"/>
    <p:sldId id="296" r:id="rId18"/>
    <p:sldId id="297" r:id="rId19"/>
    <p:sldId id="298" r:id="rId20"/>
    <p:sldId id="299" r:id="rId21"/>
    <p:sldId id="300" r:id="rId22"/>
    <p:sldId id="301" r:id="rId23"/>
  </p:sldIdLst>
  <p:sldSz cx="24377650" cy="13684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24E"/>
    <a:srgbClr val="46B586"/>
    <a:srgbClr val="24485E"/>
    <a:srgbClr val="3D4D5E"/>
    <a:srgbClr val="BD9D43"/>
    <a:srgbClr val="FF9900"/>
    <a:srgbClr val="3A3A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BC6CD-95E3-46E3-A091-7BE51319F894}" v="11" dt="2023-02-10T13:51:37.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0" d="100"/>
          <a:sy n="30" d="100"/>
        </p:scale>
        <p:origin x="9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DF2D-8BD5-42D4-BBCB-71540CC52CCA}" type="datetimeFigureOut">
              <a:rPr lang="en-IN" smtClean="0"/>
              <a:t>23-02-2023</a:t>
            </a:fld>
            <a:endParaRPr lang="en-IN"/>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F983B-DB0E-46D6-8356-E546599E7396}" type="slidenum">
              <a:rPr lang="en-IN" smtClean="0"/>
              <a:t>‹#›</a:t>
            </a:fld>
            <a:endParaRPr lang="en-IN"/>
          </a:p>
        </p:txBody>
      </p:sp>
    </p:spTree>
    <p:extLst>
      <p:ext uri="{BB962C8B-B14F-4D97-AF65-F5344CB8AC3E}">
        <p14:creationId xmlns:p14="http://schemas.microsoft.com/office/powerpoint/2010/main" val="2302347197"/>
      </p:ext>
    </p:extLst>
  </p:cSld>
  <p:clrMap bg1="lt1" tx1="dk1" bg2="lt2" tx2="dk2" accent1="accent1" accent2="accent2" accent3="accent3" accent4="accent4" accent5="accent5" accent6="accent6" hlink="hlink" folHlink="folHlink"/>
  <p:notesStyle>
    <a:lvl1pPr marL="0" algn="l" defTabSz="1826971" rtl="0" eaLnBrk="1" latinLnBrk="0" hangingPunct="1">
      <a:defRPr sz="2398" kern="1200">
        <a:solidFill>
          <a:schemeClr val="tx1"/>
        </a:solidFill>
        <a:latin typeface="+mn-lt"/>
        <a:ea typeface="+mn-ea"/>
        <a:cs typeface="+mn-cs"/>
      </a:defRPr>
    </a:lvl1pPr>
    <a:lvl2pPr marL="913486" algn="l" defTabSz="1826971" rtl="0" eaLnBrk="1" latinLnBrk="0" hangingPunct="1">
      <a:defRPr sz="2398" kern="1200">
        <a:solidFill>
          <a:schemeClr val="tx1"/>
        </a:solidFill>
        <a:latin typeface="+mn-lt"/>
        <a:ea typeface="+mn-ea"/>
        <a:cs typeface="+mn-cs"/>
      </a:defRPr>
    </a:lvl2pPr>
    <a:lvl3pPr marL="1826971" algn="l" defTabSz="1826971" rtl="0" eaLnBrk="1" latinLnBrk="0" hangingPunct="1">
      <a:defRPr sz="2398" kern="1200">
        <a:solidFill>
          <a:schemeClr val="tx1"/>
        </a:solidFill>
        <a:latin typeface="+mn-lt"/>
        <a:ea typeface="+mn-ea"/>
        <a:cs typeface="+mn-cs"/>
      </a:defRPr>
    </a:lvl3pPr>
    <a:lvl4pPr marL="2740457" algn="l" defTabSz="1826971" rtl="0" eaLnBrk="1" latinLnBrk="0" hangingPunct="1">
      <a:defRPr sz="2398" kern="1200">
        <a:solidFill>
          <a:schemeClr val="tx1"/>
        </a:solidFill>
        <a:latin typeface="+mn-lt"/>
        <a:ea typeface="+mn-ea"/>
        <a:cs typeface="+mn-cs"/>
      </a:defRPr>
    </a:lvl4pPr>
    <a:lvl5pPr marL="3653942" algn="l" defTabSz="1826971" rtl="0" eaLnBrk="1" latinLnBrk="0" hangingPunct="1">
      <a:defRPr sz="2398" kern="1200">
        <a:solidFill>
          <a:schemeClr val="tx1"/>
        </a:solidFill>
        <a:latin typeface="+mn-lt"/>
        <a:ea typeface="+mn-ea"/>
        <a:cs typeface="+mn-cs"/>
      </a:defRPr>
    </a:lvl5pPr>
    <a:lvl6pPr marL="4567428" algn="l" defTabSz="1826971" rtl="0" eaLnBrk="1" latinLnBrk="0" hangingPunct="1">
      <a:defRPr sz="2398" kern="1200">
        <a:solidFill>
          <a:schemeClr val="tx1"/>
        </a:solidFill>
        <a:latin typeface="+mn-lt"/>
        <a:ea typeface="+mn-ea"/>
        <a:cs typeface="+mn-cs"/>
      </a:defRPr>
    </a:lvl6pPr>
    <a:lvl7pPr marL="5480914" algn="l" defTabSz="1826971" rtl="0" eaLnBrk="1" latinLnBrk="0" hangingPunct="1">
      <a:defRPr sz="2398" kern="1200">
        <a:solidFill>
          <a:schemeClr val="tx1"/>
        </a:solidFill>
        <a:latin typeface="+mn-lt"/>
        <a:ea typeface="+mn-ea"/>
        <a:cs typeface="+mn-cs"/>
      </a:defRPr>
    </a:lvl7pPr>
    <a:lvl8pPr marL="6394399" algn="l" defTabSz="1826971" rtl="0" eaLnBrk="1" latinLnBrk="0" hangingPunct="1">
      <a:defRPr sz="2398" kern="1200">
        <a:solidFill>
          <a:schemeClr val="tx1"/>
        </a:solidFill>
        <a:latin typeface="+mn-lt"/>
        <a:ea typeface="+mn-ea"/>
        <a:cs typeface="+mn-cs"/>
      </a:defRPr>
    </a:lvl8pPr>
    <a:lvl9pPr marL="7307885" algn="l" defTabSz="1826971"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39530"/>
            <a:ext cx="18283238" cy="4764146"/>
          </a:xfrm>
        </p:spPr>
        <p:txBody>
          <a:bodyPr anchor="b"/>
          <a:lstStyle>
            <a:lvl1pPr algn="ctr">
              <a:defRPr sz="11972"/>
            </a:lvl1pPr>
          </a:lstStyle>
          <a:p>
            <a:r>
              <a:rPr lang="en-US"/>
              <a:t>Click to edit Master title style</a:t>
            </a:r>
            <a:endParaRPr lang="en-US" dirty="0"/>
          </a:p>
        </p:txBody>
      </p:sp>
      <p:sp>
        <p:nvSpPr>
          <p:cNvPr id="3" name="Subtitle 2"/>
          <p:cNvSpPr>
            <a:spLocks noGrp="1"/>
          </p:cNvSpPr>
          <p:nvPr>
            <p:ph type="subTitle" idx="1"/>
          </p:nvPr>
        </p:nvSpPr>
        <p:spPr>
          <a:xfrm>
            <a:off x="3047206" y="7187400"/>
            <a:ext cx="18283238" cy="3303858"/>
          </a:xfrm>
        </p:spPr>
        <p:txBody>
          <a:bodyPr/>
          <a:lstStyle>
            <a:lvl1pPr marL="0" indent="0" algn="ctr">
              <a:buNone/>
              <a:defRPr sz="4789"/>
            </a:lvl1pPr>
            <a:lvl2pPr marL="912297" indent="0" algn="ctr">
              <a:buNone/>
              <a:defRPr sz="3991"/>
            </a:lvl2pPr>
            <a:lvl3pPr marL="1824594" indent="0" algn="ctr">
              <a:buNone/>
              <a:defRPr sz="3592"/>
            </a:lvl3pPr>
            <a:lvl4pPr marL="2736891" indent="0" algn="ctr">
              <a:buNone/>
              <a:defRPr sz="3193"/>
            </a:lvl4pPr>
            <a:lvl5pPr marL="3649188" indent="0" algn="ctr">
              <a:buNone/>
              <a:defRPr sz="3193"/>
            </a:lvl5pPr>
            <a:lvl6pPr marL="4561484" indent="0" algn="ctr">
              <a:buNone/>
              <a:defRPr sz="3193"/>
            </a:lvl6pPr>
            <a:lvl7pPr marL="5473781" indent="0" algn="ctr">
              <a:buNone/>
              <a:defRPr sz="3193"/>
            </a:lvl7pPr>
            <a:lvl8pPr marL="6386078" indent="0" algn="ctr">
              <a:buNone/>
              <a:defRPr sz="3193"/>
            </a:lvl8pPr>
            <a:lvl9pPr marL="7298375" indent="0" algn="ctr">
              <a:buNone/>
              <a:defRPr sz="3193"/>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6" name="Slide Number Placeholder 5"/>
          <p:cNvSpPr>
            <a:spLocks noGrp="1"/>
          </p:cNvSpPr>
          <p:nvPr>
            <p:ph type="sldNum" sz="quarter" idx="12"/>
          </p:nvPr>
        </p:nvSpPr>
        <p:spPr>
          <a:xfrm>
            <a:off x="23260050" y="12955689"/>
            <a:ext cx="685800" cy="728560"/>
          </a:xfrm>
          <a:prstGeom prst="rect">
            <a:avLst/>
          </a:prstGeom>
        </p:spPr>
        <p:txBody>
          <a:body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407194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D1C1D5DF-A5F6-4918-851F-658B1396D6B1}"/>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454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28560"/>
            <a:ext cx="5256431" cy="115967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28560"/>
            <a:ext cx="15464572" cy="115967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7A50D21F-613A-4F8C-9107-AFF4CA933CD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44802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FA61-CDE7-44DF-9ED4-27C5D7784ED7}"/>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1AAFAEF4-495D-4FF3-9A31-8B00DAF21A91}"/>
              </a:ext>
            </a:extLst>
          </p:cNvPr>
          <p:cNvSpPr>
            <a:spLocks noGrp="1"/>
          </p:cNvSpPr>
          <p:nvPr>
            <p:ph type="ftr" sz="quarter" idx="11"/>
          </p:nvPr>
        </p:nvSpPr>
        <p:spPr>
          <a:xfrm>
            <a:off x="8075097" y="12955685"/>
            <a:ext cx="8227457" cy="728560"/>
          </a:xfrm>
        </p:spPr>
        <p:txBody>
          <a:bodyPr/>
          <a:lstStyle>
            <a:lvl1pPr>
              <a:defRPr>
                <a:solidFill>
                  <a:schemeClr val="bg1">
                    <a:lumMod val="95000"/>
                  </a:schemeClr>
                </a:solidFill>
              </a:defRPr>
            </a:lvl1pPr>
          </a:lstStyle>
          <a:p>
            <a:r>
              <a:rPr lang="en-US" dirty="0"/>
              <a:t>Diggibyte Technologies  |   www.Diggibyte.com</a:t>
            </a:r>
            <a:endParaRPr lang="en-IN" dirty="0"/>
          </a:p>
        </p:txBody>
      </p:sp>
      <p:sp>
        <p:nvSpPr>
          <p:cNvPr id="5" name="Slide Number Placeholder 5">
            <a:extLst>
              <a:ext uri="{FF2B5EF4-FFF2-40B4-BE49-F238E27FC236}">
                <a16:creationId xmlns:a16="http://schemas.microsoft.com/office/drawing/2014/main" id="{A2B9FDF6-2AB0-4A96-8257-44295F87A982}"/>
              </a:ext>
            </a:extLst>
          </p:cNvPr>
          <p:cNvSpPr>
            <a:spLocks noGrp="1"/>
          </p:cNvSpPr>
          <p:nvPr>
            <p:ph type="sldNum" sz="quarter" idx="4"/>
          </p:nvPr>
        </p:nvSpPr>
        <p:spPr>
          <a:xfrm>
            <a:off x="23241000" y="12938653"/>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7454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Diggibyte Technologies  |   www.Diggibyte.com</a:t>
            </a:r>
            <a:endParaRPr lang="en-IN" dirty="0"/>
          </a:p>
        </p:txBody>
      </p:sp>
      <p:sp>
        <p:nvSpPr>
          <p:cNvPr id="7" name="Slide Number Placeholder 5">
            <a:extLst>
              <a:ext uri="{FF2B5EF4-FFF2-40B4-BE49-F238E27FC236}">
                <a16:creationId xmlns:a16="http://schemas.microsoft.com/office/drawing/2014/main" id="{EE1D5125-E34A-41E6-936D-32DCF162F8B2}"/>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6037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1561"/>
            <a:ext cx="21025723" cy="5692267"/>
          </a:xfrm>
        </p:spPr>
        <p:txBody>
          <a:bodyPr anchor="b"/>
          <a:lstStyle>
            <a:lvl1pPr>
              <a:defRPr sz="11972"/>
            </a:lvl1pPr>
          </a:lstStyle>
          <a:p>
            <a:r>
              <a:rPr lang="en-US"/>
              <a:t>Click to edit Master title style</a:t>
            </a:r>
            <a:endParaRPr lang="en-US" dirty="0"/>
          </a:p>
        </p:txBody>
      </p:sp>
      <p:sp>
        <p:nvSpPr>
          <p:cNvPr id="3" name="Text Placeholder 2"/>
          <p:cNvSpPr>
            <a:spLocks noGrp="1"/>
          </p:cNvSpPr>
          <p:nvPr>
            <p:ph type="body" idx="1"/>
          </p:nvPr>
        </p:nvSpPr>
        <p:spPr>
          <a:xfrm>
            <a:off x="1663267" y="9157679"/>
            <a:ext cx="21025723" cy="2993429"/>
          </a:xfrm>
        </p:spPr>
        <p:txBody>
          <a:bodyPr/>
          <a:lstStyle>
            <a:lvl1pPr marL="0" indent="0">
              <a:buNone/>
              <a:defRPr sz="4789">
                <a:solidFill>
                  <a:schemeClr val="tx1">
                    <a:tint val="75000"/>
                  </a:schemeClr>
                </a:solidFill>
              </a:defRPr>
            </a:lvl1pPr>
            <a:lvl2pPr marL="912297" indent="0">
              <a:buNone/>
              <a:defRPr sz="3991">
                <a:solidFill>
                  <a:schemeClr val="tx1">
                    <a:tint val="75000"/>
                  </a:schemeClr>
                </a:solidFill>
              </a:defRPr>
            </a:lvl2pPr>
            <a:lvl3pPr marL="1824594" indent="0">
              <a:buNone/>
              <a:defRPr sz="3592">
                <a:solidFill>
                  <a:schemeClr val="tx1">
                    <a:tint val="75000"/>
                  </a:schemeClr>
                </a:solidFill>
              </a:defRPr>
            </a:lvl3pPr>
            <a:lvl4pPr marL="2736891" indent="0">
              <a:buNone/>
              <a:defRPr sz="3193">
                <a:solidFill>
                  <a:schemeClr val="tx1">
                    <a:tint val="75000"/>
                  </a:schemeClr>
                </a:solidFill>
              </a:defRPr>
            </a:lvl4pPr>
            <a:lvl5pPr marL="3649188" indent="0">
              <a:buNone/>
              <a:defRPr sz="3193">
                <a:solidFill>
                  <a:schemeClr val="tx1">
                    <a:tint val="75000"/>
                  </a:schemeClr>
                </a:solidFill>
              </a:defRPr>
            </a:lvl5pPr>
            <a:lvl6pPr marL="4561484" indent="0">
              <a:buNone/>
              <a:defRPr sz="3193">
                <a:solidFill>
                  <a:schemeClr val="tx1">
                    <a:tint val="75000"/>
                  </a:schemeClr>
                </a:solidFill>
              </a:defRPr>
            </a:lvl6pPr>
            <a:lvl7pPr marL="5473781" indent="0">
              <a:buNone/>
              <a:defRPr sz="3193">
                <a:solidFill>
                  <a:schemeClr val="tx1">
                    <a:tint val="75000"/>
                  </a:schemeClr>
                </a:solidFill>
              </a:defRPr>
            </a:lvl7pPr>
            <a:lvl8pPr marL="6386078" indent="0">
              <a:buNone/>
              <a:defRPr sz="3193">
                <a:solidFill>
                  <a:schemeClr val="tx1">
                    <a:tint val="75000"/>
                  </a:schemeClr>
                </a:solidFill>
              </a:defRPr>
            </a:lvl8pPr>
            <a:lvl9pPr marL="7298375" indent="0">
              <a:buNone/>
              <a:defRPr sz="3193">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fr-FR" dirty="0"/>
              <a:t>Diggibyte Technologies  |   www.Diggibyte.com</a:t>
            </a:r>
            <a:endParaRPr lang="en-IN" dirty="0"/>
          </a:p>
        </p:txBody>
      </p:sp>
      <p:sp>
        <p:nvSpPr>
          <p:cNvPr id="7" name="Slide Number Placeholder 5">
            <a:extLst>
              <a:ext uri="{FF2B5EF4-FFF2-40B4-BE49-F238E27FC236}">
                <a16:creationId xmlns:a16="http://schemas.microsoft.com/office/drawing/2014/main" id="{1FB5CA93-ED0C-47CB-A58B-BD3B58DE19E9}"/>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19341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42798"/>
            <a:ext cx="10360501" cy="8682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81D6E161-4194-410B-9CF0-6A13F494560F}"/>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90876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28561"/>
            <a:ext cx="21025723" cy="264498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54543"/>
            <a:ext cx="10312888"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4" name="Content Placeholder 3"/>
          <p:cNvSpPr>
            <a:spLocks noGrp="1"/>
          </p:cNvSpPr>
          <p:nvPr>
            <p:ph sz="half" idx="2"/>
          </p:nvPr>
        </p:nvSpPr>
        <p:spPr>
          <a:xfrm>
            <a:off x="1679139" y="4998552"/>
            <a:ext cx="10312888"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54543"/>
            <a:ext cx="10363676" cy="1644010"/>
          </a:xfrm>
        </p:spPr>
        <p:txBody>
          <a:bodyPr anchor="b"/>
          <a:lstStyle>
            <a:lvl1pPr marL="0" indent="0">
              <a:buNone/>
              <a:defRPr sz="4789" b="1"/>
            </a:lvl1pPr>
            <a:lvl2pPr marL="912297" indent="0">
              <a:buNone/>
              <a:defRPr sz="3991" b="1"/>
            </a:lvl2pPr>
            <a:lvl3pPr marL="1824594" indent="0">
              <a:buNone/>
              <a:defRPr sz="3592" b="1"/>
            </a:lvl3pPr>
            <a:lvl4pPr marL="2736891" indent="0">
              <a:buNone/>
              <a:defRPr sz="3193" b="1"/>
            </a:lvl4pPr>
            <a:lvl5pPr marL="3649188" indent="0">
              <a:buNone/>
              <a:defRPr sz="3193" b="1"/>
            </a:lvl5pPr>
            <a:lvl6pPr marL="4561484" indent="0">
              <a:buNone/>
              <a:defRPr sz="3193" b="1"/>
            </a:lvl6pPr>
            <a:lvl7pPr marL="5473781" indent="0">
              <a:buNone/>
              <a:defRPr sz="3193" b="1"/>
            </a:lvl7pPr>
            <a:lvl8pPr marL="6386078" indent="0">
              <a:buNone/>
              <a:defRPr sz="3193" b="1"/>
            </a:lvl8pPr>
            <a:lvl9pPr marL="7298375" indent="0">
              <a:buNone/>
              <a:defRPr sz="3193" b="1"/>
            </a:lvl9pPr>
          </a:lstStyle>
          <a:p>
            <a:pPr lvl="0"/>
            <a:r>
              <a:rPr lang="en-US"/>
              <a:t>Click to edit Master text styles</a:t>
            </a:r>
          </a:p>
        </p:txBody>
      </p:sp>
      <p:sp>
        <p:nvSpPr>
          <p:cNvPr id="6" name="Content Placeholder 5"/>
          <p:cNvSpPr>
            <a:spLocks noGrp="1"/>
          </p:cNvSpPr>
          <p:nvPr>
            <p:ph sz="quarter" idx="4"/>
          </p:nvPr>
        </p:nvSpPr>
        <p:spPr>
          <a:xfrm>
            <a:off x="12341186" y="4998552"/>
            <a:ext cx="10363676" cy="7352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fr-FR" dirty="0"/>
              <a:t>Diggibyte Technologies  |   www.Diggibyte.com</a:t>
            </a:r>
            <a:endParaRPr lang="en-IN" dirty="0"/>
          </a:p>
        </p:txBody>
      </p:sp>
      <p:sp>
        <p:nvSpPr>
          <p:cNvPr id="10" name="Slide Number Placeholder 5">
            <a:extLst>
              <a:ext uri="{FF2B5EF4-FFF2-40B4-BE49-F238E27FC236}">
                <a16:creationId xmlns:a16="http://schemas.microsoft.com/office/drawing/2014/main" id="{89999A16-2277-4FCF-9B3C-95815DA1DE6F}"/>
              </a:ext>
            </a:extLst>
          </p:cNvPr>
          <p:cNvSpPr>
            <a:spLocks noGrp="1"/>
          </p:cNvSpPr>
          <p:nvPr>
            <p:ph type="sldNum" sz="quarter" idx="12"/>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7537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fr-FR" dirty="0"/>
              <a:t>Diggibyte Technologies  |   www.Diggibyte.com</a:t>
            </a:r>
            <a:endParaRPr lang="en-IN" dirty="0"/>
          </a:p>
        </p:txBody>
      </p:sp>
      <p:sp>
        <p:nvSpPr>
          <p:cNvPr id="6" name="Slide Number Placeholder 5">
            <a:extLst>
              <a:ext uri="{FF2B5EF4-FFF2-40B4-BE49-F238E27FC236}">
                <a16:creationId xmlns:a16="http://schemas.microsoft.com/office/drawing/2014/main" id="{D9CE487D-5A3F-4CFA-9924-94109E6FC52D}"/>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3011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dirty="0"/>
              <a:t>Diggibyte Technologies  |   www.Diggibyte.com</a:t>
            </a:r>
            <a:endParaRPr lang="en-IN" dirty="0"/>
          </a:p>
        </p:txBody>
      </p:sp>
      <p:sp>
        <p:nvSpPr>
          <p:cNvPr id="5" name="Slide Number Placeholder 5">
            <a:extLst>
              <a:ext uri="{FF2B5EF4-FFF2-40B4-BE49-F238E27FC236}">
                <a16:creationId xmlns:a16="http://schemas.microsoft.com/office/drawing/2014/main" id="{73192410-0B75-4FE1-9834-B53E9A6620EC}"/>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9323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Content Placeholder 2"/>
          <p:cNvSpPr>
            <a:spLocks noGrp="1"/>
          </p:cNvSpPr>
          <p:nvPr>
            <p:ph idx="1"/>
          </p:nvPr>
        </p:nvSpPr>
        <p:spPr>
          <a:xfrm>
            <a:off x="10363677" y="1970280"/>
            <a:ext cx="12341185" cy="9724687"/>
          </a:xfrm>
        </p:spPr>
        <p:txBody>
          <a:bodyPr/>
          <a:lstStyle>
            <a:lvl1pPr>
              <a:defRPr sz="6385"/>
            </a:lvl1pPr>
            <a:lvl2pPr>
              <a:defRPr sz="5587"/>
            </a:lvl2pPr>
            <a:lvl3pPr>
              <a:defRPr sz="4789"/>
            </a:lvl3pPr>
            <a:lvl4pPr>
              <a:defRPr sz="3991"/>
            </a:lvl4pPr>
            <a:lvl5pPr>
              <a:defRPr sz="3991"/>
            </a:lvl5pPr>
            <a:lvl6pPr>
              <a:defRPr sz="3991"/>
            </a:lvl6pPr>
            <a:lvl7pPr>
              <a:defRPr sz="3991"/>
            </a:lvl7pPr>
            <a:lvl8pPr>
              <a:defRPr sz="3991"/>
            </a:lvl8pPr>
            <a:lvl9pPr>
              <a:defRPr sz="399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6C15163B-B928-4E38-9E9B-A76592E23770}"/>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383751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2283"/>
            <a:ext cx="7862426" cy="3192992"/>
          </a:xfrm>
        </p:spPr>
        <p:txBody>
          <a:bodyPr anchor="b"/>
          <a:lstStyle>
            <a:lvl1pPr>
              <a:defRPr sz="6385"/>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0280"/>
            <a:ext cx="12341185" cy="9724687"/>
          </a:xfrm>
        </p:spPr>
        <p:txBody>
          <a:bodyPr anchor="t"/>
          <a:lstStyle>
            <a:lvl1pPr marL="0" indent="0">
              <a:buNone/>
              <a:defRPr sz="6385"/>
            </a:lvl1pPr>
            <a:lvl2pPr marL="912297" indent="0">
              <a:buNone/>
              <a:defRPr sz="5587"/>
            </a:lvl2pPr>
            <a:lvl3pPr marL="1824594" indent="0">
              <a:buNone/>
              <a:defRPr sz="4789"/>
            </a:lvl3pPr>
            <a:lvl4pPr marL="2736891" indent="0">
              <a:buNone/>
              <a:defRPr sz="3991"/>
            </a:lvl4pPr>
            <a:lvl5pPr marL="3649188" indent="0">
              <a:buNone/>
              <a:defRPr sz="3991"/>
            </a:lvl5pPr>
            <a:lvl6pPr marL="4561484" indent="0">
              <a:buNone/>
              <a:defRPr sz="3991"/>
            </a:lvl6pPr>
            <a:lvl7pPr marL="5473781" indent="0">
              <a:buNone/>
              <a:defRPr sz="3991"/>
            </a:lvl7pPr>
            <a:lvl8pPr marL="6386078" indent="0">
              <a:buNone/>
              <a:defRPr sz="3991"/>
            </a:lvl8pPr>
            <a:lvl9pPr marL="7298375" indent="0">
              <a:buNone/>
              <a:defRPr sz="3991"/>
            </a:lvl9pPr>
          </a:lstStyle>
          <a:p>
            <a:r>
              <a:rPr lang="en-US"/>
              <a:t>Click icon to add picture</a:t>
            </a:r>
            <a:endParaRPr lang="en-US" dirty="0"/>
          </a:p>
        </p:txBody>
      </p:sp>
      <p:sp>
        <p:nvSpPr>
          <p:cNvPr id="4" name="Text Placeholder 3"/>
          <p:cNvSpPr>
            <a:spLocks noGrp="1"/>
          </p:cNvSpPr>
          <p:nvPr>
            <p:ph type="body" sz="half" idx="2"/>
          </p:nvPr>
        </p:nvSpPr>
        <p:spPr>
          <a:xfrm>
            <a:off x="1679140" y="4105275"/>
            <a:ext cx="7862426" cy="7605530"/>
          </a:xfrm>
        </p:spPr>
        <p:txBody>
          <a:bodyPr/>
          <a:lstStyle>
            <a:lvl1pPr marL="0" indent="0">
              <a:buNone/>
              <a:defRPr sz="3193"/>
            </a:lvl1pPr>
            <a:lvl2pPr marL="912297" indent="0">
              <a:buNone/>
              <a:defRPr sz="2794"/>
            </a:lvl2pPr>
            <a:lvl3pPr marL="1824594" indent="0">
              <a:buNone/>
              <a:defRPr sz="2394"/>
            </a:lvl3pPr>
            <a:lvl4pPr marL="2736891" indent="0">
              <a:buNone/>
              <a:defRPr sz="1995"/>
            </a:lvl4pPr>
            <a:lvl5pPr marL="3649188" indent="0">
              <a:buNone/>
              <a:defRPr sz="1995"/>
            </a:lvl5pPr>
            <a:lvl6pPr marL="4561484" indent="0">
              <a:buNone/>
              <a:defRPr sz="1995"/>
            </a:lvl6pPr>
            <a:lvl7pPr marL="5473781" indent="0">
              <a:buNone/>
              <a:defRPr sz="1995"/>
            </a:lvl7pPr>
            <a:lvl8pPr marL="6386078" indent="0">
              <a:buNone/>
              <a:defRPr sz="1995"/>
            </a:lvl8pPr>
            <a:lvl9pPr marL="7298375" indent="0">
              <a:buNone/>
              <a:defRPr sz="199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fr-FR" dirty="0"/>
              <a:t>Diggibyte Technologies  |   www.Diggibyte.com</a:t>
            </a:r>
            <a:endParaRPr lang="en-IN" dirty="0"/>
          </a:p>
        </p:txBody>
      </p:sp>
      <p:sp>
        <p:nvSpPr>
          <p:cNvPr id="8" name="Slide Number Placeholder 5">
            <a:extLst>
              <a:ext uri="{FF2B5EF4-FFF2-40B4-BE49-F238E27FC236}">
                <a16:creationId xmlns:a16="http://schemas.microsoft.com/office/drawing/2014/main" id="{234E4109-DBC8-46CE-A593-ADA22A8EA937}"/>
              </a:ext>
            </a:extLst>
          </p:cNvPr>
          <p:cNvSpPr>
            <a:spLocks noGrp="1"/>
          </p:cNvSpPr>
          <p:nvPr>
            <p:ph type="sldNum" sz="quarter" idx="4"/>
          </p:nvPr>
        </p:nvSpPr>
        <p:spPr>
          <a:xfrm>
            <a:off x="23241000" y="12938653"/>
            <a:ext cx="685800" cy="728560"/>
          </a:xfrm>
          <a:prstGeom prst="rect">
            <a:avLst/>
          </a:prstGeom>
        </p:spPr>
        <p:txBody>
          <a:bodyPr anchor="ctr"/>
          <a:lstStyle>
            <a:lvl1pPr algn="ctr">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20715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28561"/>
            <a:ext cx="21025723" cy="26449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42798"/>
            <a:ext cx="21025723" cy="86825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59636237-13AC-4F7B-9370-883599E62EE4}"/>
              </a:ext>
            </a:extLst>
          </p:cNvPr>
          <p:cNvSpPr/>
          <p:nvPr userDrawn="1"/>
        </p:nvSpPr>
        <p:spPr>
          <a:xfrm>
            <a:off x="0" y="12903026"/>
            <a:ext cx="24377650" cy="762633"/>
          </a:xfrm>
          <a:prstGeom prst="rect">
            <a:avLst/>
          </a:prstGeom>
          <a:solidFill>
            <a:srgbClr val="3A3A3C"/>
          </a:solidFill>
          <a:ln>
            <a:solidFill>
              <a:srgbClr val="3A3A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394" b="0" dirty="0">
                <a:latin typeface="+mn-lt"/>
              </a:rPr>
              <a:t>DIGGIBYTE ©  Confidential 2022</a:t>
            </a:r>
          </a:p>
        </p:txBody>
      </p:sp>
      <p:pic>
        <p:nvPicPr>
          <p:cNvPr id="8" name="Picture 7" descr="Logo&#10;&#10;Description automatically generated">
            <a:extLst>
              <a:ext uri="{FF2B5EF4-FFF2-40B4-BE49-F238E27FC236}">
                <a16:creationId xmlns:a16="http://schemas.microsoft.com/office/drawing/2014/main" id="{B6A80040-7CE4-4CFE-AD24-797A0BAE146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435802" y="-459025"/>
            <a:ext cx="4770443" cy="2644800"/>
          </a:xfrm>
          <a:prstGeom prst="rect">
            <a:avLst/>
          </a:prstGeom>
        </p:spPr>
      </p:pic>
      <p:sp>
        <p:nvSpPr>
          <p:cNvPr id="9" name="Rectangle 8">
            <a:extLst>
              <a:ext uri="{FF2B5EF4-FFF2-40B4-BE49-F238E27FC236}">
                <a16:creationId xmlns:a16="http://schemas.microsoft.com/office/drawing/2014/main" id="{C50637CE-4EEB-45BC-A3C8-897A1B43DD4F}"/>
              </a:ext>
            </a:extLst>
          </p:cNvPr>
          <p:cNvSpPr/>
          <p:nvPr userDrawn="1"/>
        </p:nvSpPr>
        <p:spPr>
          <a:xfrm rot="5400000">
            <a:off x="2458965" y="872432"/>
            <a:ext cx="224230" cy="179023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3592"/>
          </a:p>
        </p:txBody>
      </p:sp>
      <p:sp>
        <p:nvSpPr>
          <p:cNvPr id="5" name="Footer Placeholder 4"/>
          <p:cNvSpPr>
            <a:spLocks noGrp="1"/>
          </p:cNvSpPr>
          <p:nvPr>
            <p:ph type="ftr" sz="quarter" idx="3"/>
          </p:nvPr>
        </p:nvSpPr>
        <p:spPr>
          <a:xfrm>
            <a:off x="8075096" y="12901472"/>
            <a:ext cx="8227457" cy="728560"/>
          </a:xfrm>
          <a:prstGeom prst="rect">
            <a:avLst/>
          </a:prstGeom>
        </p:spPr>
        <p:txBody>
          <a:bodyPr vert="horz" lIns="91440" tIns="45720" rIns="91440" bIns="45720" rtlCol="0" anchor="ctr"/>
          <a:lstStyle>
            <a:lvl1pPr algn="ctr">
              <a:defRPr sz="2394">
                <a:solidFill>
                  <a:schemeClr val="bg1"/>
                </a:solidFill>
              </a:defRPr>
            </a:lvl1pPr>
          </a:lstStyle>
          <a:p>
            <a:r>
              <a:rPr lang="fr-FR" dirty="0"/>
              <a:t>Diggibyte Technologies  |   www.Diggibyte.com</a:t>
            </a:r>
            <a:endParaRPr lang="en-IN" dirty="0"/>
          </a:p>
        </p:txBody>
      </p:sp>
      <p:sp>
        <p:nvSpPr>
          <p:cNvPr id="11" name="Slide Number Placeholder 5">
            <a:extLst>
              <a:ext uri="{FF2B5EF4-FFF2-40B4-BE49-F238E27FC236}">
                <a16:creationId xmlns:a16="http://schemas.microsoft.com/office/drawing/2014/main" id="{C59B83DA-08D3-4DAA-92F3-64FF266DA6B0}"/>
              </a:ext>
            </a:extLst>
          </p:cNvPr>
          <p:cNvSpPr>
            <a:spLocks noGrp="1"/>
          </p:cNvSpPr>
          <p:nvPr>
            <p:ph type="sldNum" sz="quarter" idx="4"/>
          </p:nvPr>
        </p:nvSpPr>
        <p:spPr>
          <a:xfrm>
            <a:off x="23124268" y="12899918"/>
            <a:ext cx="685800" cy="728560"/>
          </a:xfrm>
          <a:prstGeom prst="rect">
            <a:avLst/>
          </a:prstGeom>
        </p:spPr>
        <p:txBody>
          <a:bodyPr anchor="ctr"/>
          <a:lstStyle>
            <a:lvl1pPr algn="ctr">
              <a:defRPr>
                <a:solidFill>
                  <a:schemeClr val="bg1"/>
                </a:solidFill>
              </a:defRPr>
            </a:lvl1pPr>
          </a:lstStyle>
          <a:p>
            <a:fld id="{2D550C56-9F87-4A04-B28F-B5A8DB7FC23F}" type="slidenum">
              <a:rPr lang="en-IN" smtClean="0"/>
              <a:pPr/>
              <a:t>‹#›</a:t>
            </a:fld>
            <a:endParaRPr lang="en-IN" dirty="0"/>
          </a:p>
        </p:txBody>
      </p:sp>
    </p:spTree>
    <p:extLst>
      <p:ext uri="{BB962C8B-B14F-4D97-AF65-F5344CB8AC3E}">
        <p14:creationId xmlns:p14="http://schemas.microsoft.com/office/powerpoint/2010/main" val="1078337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1" r:id="rId12"/>
  </p:sldLayoutIdLst>
  <p:hf hd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ari328373/DE_Training_top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F9A00D-9608-B68A-828F-F4627A28F07E}"/>
              </a:ext>
            </a:extLst>
          </p:cNvPr>
          <p:cNvSpPr/>
          <p:nvPr/>
        </p:nvSpPr>
        <p:spPr>
          <a:xfrm>
            <a:off x="3870251" y="4933507"/>
            <a:ext cx="15799982" cy="1569660"/>
          </a:xfrm>
          <a:prstGeom prst="rect">
            <a:avLst/>
          </a:prstGeom>
          <a:noFill/>
        </p:spPr>
        <p:txBody>
          <a:bodyPr wrap="squar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ETL with Spark SQL</a:t>
            </a:r>
          </a:p>
        </p:txBody>
      </p:sp>
    </p:spTree>
    <p:extLst>
      <p:ext uri="{BB962C8B-B14F-4D97-AF65-F5344CB8AC3E}">
        <p14:creationId xmlns:p14="http://schemas.microsoft.com/office/powerpoint/2010/main" val="238458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7EB9-2EC4-9669-C789-9BE35B8587D3}"/>
              </a:ext>
            </a:extLst>
          </p:cNvPr>
          <p:cNvSpPr>
            <a:spLocks noGrp="1"/>
          </p:cNvSpPr>
          <p:nvPr>
            <p:ph type="title"/>
          </p:nvPr>
        </p:nvSpPr>
        <p:spPr>
          <a:xfrm>
            <a:off x="1675962" y="1744160"/>
            <a:ext cx="21025723" cy="2644989"/>
          </a:xfrm>
        </p:spPr>
        <p:txBody>
          <a:bodyPr/>
          <a:lstStyle/>
          <a:p>
            <a:r>
              <a:rPr kumimoji="0" lang="en-US" altLang="en-US" sz="8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SQL Transformation</a:t>
            </a:r>
            <a:br>
              <a:rPr kumimoji="0" lang="en-US" altLang="en-US" sz="8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65D88C-A154-83F7-4C42-3BB56A84910E}"/>
              </a:ext>
            </a:extLst>
          </p:cNvPr>
          <p:cNvSpPr>
            <a:spLocks noGrp="1"/>
          </p:cNvSpPr>
          <p:nvPr>
            <p:ph idx="1"/>
          </p:nvPr>
        </p:nvSpPr>
        <p:spPr>
          <a:xfrm>
            <a:off x="1675961" y="3257559"/>
            <a:ext cx="21025723" cy="8682531"/>
          </a:xfrm>
        </p:spPr>
        <p:txBody>
          <a:bodyPr>
            <a:normAutofit/>
          </a:bodyPr>
          <a:lstStyle/>
          <a:p>
            <a:pPr marL="0" indent="0">
              <a:lnSpc>
                <a:spcPct val="150000"/>
              </a:lnSpc>
              <a:buNone/>
            </a:pPr>
            <a:r>
              <a:rPr lang="en-IN" sz="3500" dirty="0">
                <a:latin typeface="Times New Roman" panose="02020603050405020304" pitchFamily="18" charset="0"/>
                <a:cs typeface="Times New Roman" panose="02020603050405020304" pitchFamily="18" charset="0"/>
              </a:rPr>
              <a:t>Advanced transformations when we have hierarchical data and when the data needs to be changed extensively.</a:t>
            </a:r>
          </a:p>
          <a:p>
            <a:pPr marL="0" indent="0">
              <a:lnSpc>
                <a:spcPct val="150000"/>
              </a:lnSpc>
              <a:buNone/>
            </a:pPr>
            <a:r>
              <a:rPr lang="en-US" sz="3500" dirty="0">
                <a:latin typeface="Times New Roman" panose="02020603050405020304" pitchFamily="18" charset="0"/>
                <a:cs typeface="Times New Roman" panose="02020603050405020304" pitchFamily="18" charset="0"/>
              </a:rPr>
              <a:t>Spark SQL has built-in functionality to directly interact with JSON data stored as strings. We can use the : syntax to traverse nested data structures.</a:t>
            </a:r>
          </a:p>
          <a:p>
            <a:pPr marL="0" indent="0">
              <a:lnSpc>
                <a:spcPct val="150000"/>
              </a:lnSpc>
              <a:buNone/>
            </a:pPr>
            <a:r>
              <a:rPr lang="en-US" sz="3500" b="1" dirty="0" err="1">
                <a:latin typeface="Times New Roman" panose="02020603050405020304" pitchFamily="18" charset="0"/>
                <a:cs typeface="Times New Roman" panose="02020603050405020304" pitchFamily="18" charset="0"/>
              </a:rPr>
              <a:t>Eg</a:t>
            </a:r>
            <a:r>
              <a:rPr lang="en-US" sz="3500" dirty="0">
                <a:latin typeface="Times New Roman" panose="02020603050405020304" pitchFamily="18" charset="0"/>
                <a:cs typeface="Times New Roman" panose="02020603050405020304" pitchFamily="18" charset="0"/>
              </a:rPr>
              <a:t>: SELECT </a:t>
            </a:r>
            <a:r>
              <a:rPr lang="en-US" sz="3500" dirty="0" err="1">
                <a:latin typeface="Times New Roman" panose="02020603050405020304" pitchFamily="18" charset="0"/>
                <a:cs typeface="Times New Roman" panose="02020603050405020304" pitchFamily="18" charset="0"/>
              </a:rPr>
              <a:t>value:device</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value:geo:city</a:t>
            </a:r>
            <a:r>
              <a:rPr lang="en-US" sz="3500" dirty="0">
                <a:latin typeface="Times New Roman" panose="02020603050405020304" pitchFamily="18" charset="0"/>
                <a:cs typeface="Times New Roman" panose="02020603050405020304" pitchFamily="18" charset="0"/>
              </a:rPr>
              <a:t> </a:t>
            </a:r>
          </a:p>
          <a:p>
            <a:pPr marL="0" indent="0">
              <a:lnSpc>
                <a:spcPct val="150000"/>
              </a:lnSpc>
              <a:buNone/>
            </a:pPr>
            <a:r>
              <a:rPr lang="en-US" sz="3500" dirty="0">
                <a:latin typeface="Times New Roman" panose="02020603050405020304" pitchFamily="18" charset="0"/>
                <a:cs typeface="Times New Roman" panose="02020603050405020304" pitchFamily="18" charset="0"/>
              </a:rPr>
              <a:t>       FROM </a:t>
            </a:r>
            <a:r>
              <a:rPr lang="en-US" sz="3500" dirty="0" err="1">
                <a:latin typeface="Times New Roman" panose="02020603050405020304" pitchFamily="18" charset="0"/>
                <a:cs typeface="Times New Roman" panose="02020603050405020304" pitchFamily="18" charset="0"/>
              </a:rPr>
              <a:t>events_strings</a:t>
            </a:r>
            <a:endParaRPr lang="en-US" sz="3500" dirty="0">
              <a:latin typeface="Times New Roman" panose="02020603050405020304" pitchFamily="18" charset="0"/>
              <a:cs typeface="Times New Roman" panose="02020603050405020304" pitchFamily="18" charset="0"/>
            </a:endParaRPr>
          </a:p>
          <a:p>
            <a:pPr marL="0" indent="0">
              <a:lnSpc>
                <a:spcPct val="150000"/>
              </a:lnSpc>
              <a:buNone/>
            </a:pPr>
            <a:endParaRPr lang="en-US" sz="3500" dirty="0">
              <a:latin typeface="Times New Roman" panose="02020603050405020304" pitchFamily="18" charset="0"/>
              <a:cs typeface="Times New Roman" panose="02020603050405020304" pitchFamily="18" charset="0"/>
            </a:endParaRPr>
          </a:p>
          <a:p>
            <a:pPr marL="0" indent="0">
              <a:lnSpc>
                <a:spcPct val="150000"/>
              </a:lnSpc>
              <a:buNone/>
            </a:pP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BF943D-0B90-F51F-860E-B8EB7126F7DC}"/>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0012ABA4-9EF7-DF15-3301-33D7881E206B}"/>
              </a:ext>
            </a:extLst>
          </p:cNvPr>
          <p:cNvSpPr>
            <a:spLocks noGrp="1"/>
          </p:cNvSpPr>
          <p:nvPr>
            <p:ph type="sldNum" sz="quarter" idx="4"/>
          </p:nvPr>
        </p:nvSpPr>
        <p:spPr/>
        <p:txBody>
          <a:bodyPr/>
          <a:lstStyle/>
          <a:p>
            <a:fld id="{2D550C56-9F87-4A04-B28F-B5A8DB7FC23F}" type="slidenum">
              <a:rPr lang="en-IN" smtClean="0"/>
              <a:pPr/>
              <a:t>10</a:t>
            </a:fld>
            <a:endParaRPr lang="en-IN" dirty="0"/>
          </a:p>
        </p:txBody>
      </p:sp>
    </p:spTree>
    <p:extLst>
      <p:ext uri="{BB962C8B-B14F-4D97-AF65-F5344CB8AC3E}">
        <p14:creationId xmlns:p14="http://schemas.microsoft.com/office/powerpoint/2010/main" val="184151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CE377-47BB-85C0-EA00-B6427965F6D0}"/>
              </a:ext>
            </a:extLst>
          </p:cNvPr>
          <p:cNvSpPr>
            <a:spLocks noGrp="1"/>
          </p:cNvSpPr>
          <p:nvPr>
            <p:ph idx="1"/>
          </p:nvPr>
        </p:nvSpPr>
        <p:spPr>
          <a:xfrm>
            <a:off x="1675964" y="2041452"/>
            <a:ext cx="21025723" cy="10283878"/>
          </a:xfrm>
        </p:spPr>
        <p:txBody>
          <a:bodyPr>
            <a:normAutofit/>
          </a:bodyPr>
          <a:lstStyle/>
          <a:p>
            <a:pPr marL="0" indent="0">
              <a:lnSpc>
                <a:spcPct val="150000"/>
              </a:lnSpc>
              <a:buNone/>
            </a:pPr>
            <a:r>
              <a:rPr lang="en-US" sz="3500" b="1" dirty="0" err="1">
                <a:latin typeface="Times New Roman" panose="02020603050405020304" pitchFamily="18" charset="0"/>
                <a:cs typeface="Times New Roman" panose="02020603050405020304" pitchFamily="18" charset="0"/>
              </a:rPr>
              <a:t>from_json</a:t>
            </a:r>
            <a:r>
              <a:rPr lang="en-US" sz="3500" b="1" dirty="0">
                <a:latin typeface="Times New Roman" panose="02020603050405020304" pitchFamily="18" charset="0"/>
                <a:cs typeface="Times New Roman" panose="02020603050405020304" pitchFamily="18" charset="0"/>
              </a:rPr>
              <a:t>()</a:t>
            </a:r>
          </a:p>
          <a:p>
            <a:pPr>
              <a:lnSpc>
                <a:spcPct val="150000"/>
              </a:lnSpc>
            </a:pPr>
            <a:r>
              <a:rPr lang="en-US" sz="3500" dirty="0">
                <a:latin typeface="Times New Roman" panose="02020603050405020304" pitchFamily="18" charset="0"/>
                <a:cs typeface="Times New Roman" panose="02020603050405020304" pitchFamily="18" charset="0"/>
              </a:rPr>
              <a:t>Spark SQL also has the ability to parse JSON objects into struct types (a native Spark type with nested attributes).</a:t>
            </a:r>
          </a:p>
          <a:p>
            <a:pPr>
              <a:lnSpc>
                <a:spcPct val="150000"/>
              </a:lnSpc>
            </a:pPr>
            <a:r>
              <a:rPr lang="en-US" sz="3500" dirty="0" err="1">
                <a:latin typeface="Times New Roman" panose="02020603050405020304" pitchFamily="18" charset="0"/>
                <a:cs typeface="Times New Roman" panose="02020603050405020304" pitchFamily="18" charset="0"/>
              </a:rPr>
              <a:t>from_json</a:t>
            </a:r>
            <a:r>
              <a:rPr lang="en-US" sz="3500" dirty="0">
                <a:latin typeface="Times New Roman" panose="02020603050405020304" pitchFamily="18" charset="0"/>
                <a:cs typeface="Times New Roman" panose="02020603050405020304" pitchFamily="18" charset="0"/>
              </a:rPr>
              <a:t> function requires a schema by executing a query and will return a JSON value with no null fields.</a:t>
            </a:r>
          </a:p>
          <a:p>
            <a:pPr marL="0" indent="0">
              <a:lnSpc>
                <a:spcPct val="150000"/>
              </a:lnSpc>
              <a:buNone/>
            </a:pPr>
            <a:r>
              <a:rPr lang="en-US" sz="3500" b="1" dirty="0" err="1">
                <a:latin typeface="Times New Roman" panose="02020603050405020304" pitchFamily="18" charset="0"/>
                <a:cs typeface="Times New Roman" panose="02020603050405020304" pitchFamily="18" charset="0"/>
              </a:rPr>
              <a:t>Eg</a:t>
            </a:r>
            <a:r>
              <a:rPr lang="en-US" sz="3500" dirty="0">
                <a:latin typeface="Times New Roman" panose="02020603050405020304" pitchFamily="18" charset="0"/>
                <a:cs typeface="Times New Roman" panose="02020603050405020304" pitchFamily="18" charset="0"/>
              </a:rPr>
              <a:t> : </a:t>
            </a:r>
          </a:p>
          <a:p>
            <a:pPr marL="0" indent="0">
              <a:lnSpc>
                <a:spcPct val="150000"/>
              </a:lnSpc>
              <a:buNone/>
            </a:pPr>
            <a:r>
              <a:rPr lang="en-US" sz="3500" dirty="0">
                <a:latin typeface="Times New Roman" panose="02020603050405020304" pitchFamily="18" charset="0"/>
                <a:cs typeface="Times New Roman" panose="02020603050405020304" pitchFamily="18" charset="0"/>
              </a:rPr>
              <a:t>SELECT </a:t>
            </a:r>
            <a:r>
              <a:rPr lang="en-US" sz="3500" dirty="0" err="1">
                <a:latin typeface="Times New Roman" panose="02020603050405020304" pitchFamily="18" charset="0"/>
                <a:cs typeface="Times New Roman" panose="02020603050405020304" pitchFamily="18" charset="0"/>
              </a:rPr>
              <a:t>from_json</a:t>
            </a:r>
            <a:r>
              <a:rPr lang="en-US" sz="3500" dirty="0">
                <a:latin typeface="Times New Roman" panose="02020603050405020304" pitchFamily="18" charset="0"/>
                <a:cs typeface="Times New Roman" panose="02020603050405020304" pitchFamily="18" charset="0"/>
              </a:rPr>
              <a:t>(value,              </a:t>
            </a:r>
            <a:r>
              <a:rPr lang="en-US" sz="3500" dirty="0" err="1">
                <a:latin typeface="Times New Roman" panose="02020603050405020304" pitchFamily="18" charset="0"/>
                <a:cs typeface="Times New Roman" panose="02020603050405020304" pitchFamily="18" charset="0"/>
              </a:rPr>
              <a:t>schema_of_json</a:t>
            </a:r>
            <a:r>
              <a:rPr lang="en-US" sz="3500" dirty="0">
                <a:latin typeface="Times New Roman" panose="02020603050405020304" pitchFamily="18" charset="0"/>
                <a:cs typeface="Times New Roman" panose="02020603050405020304" pitchFamily="18" charset="0"/>
              </a:rPr>
              <a:t>('{"</a:t>
            </a:r>
            <a:r>
              <a:rPr lang="en-US" sz="3500" dirty="0" err="1">
                <a:latin typeface="Times New Roman" panose="02020603050405020304" pitchFamily="18" charset="0"/>
                <a:cs typeface="Times New Roman" panose="02020603050405020304" pitchFamily="18" charset="0"/>
              </a:rPr>
              <a:t>device":"Linux","ecommerce</a:t>
            </a:r>
            <a:r>
              <a:rPr lang="en-US" sz="3500" dirty="0">
                <a:latin typeface="Times New Roman" panose="02020603050405020304" pitchFamily="18" charset="0"/>
                <a:cs typeface="Times New Roman" panose="02020603050405020304" pitchFamily="18" charset="0"/>
              </a:rPr>
              <a:t>":{"purchase_revenue_in_usd":1075.5,"total_item_quantity":1,"unique_items":1}}') AS </a:t>
            </a:r>
            <a:r>
              <a:rPr lang="en-US" sz="3500" dirty="0" err="1">
                <a:latin typeface="Times New Roman" panose="02020603050405020304" pitchFamily="18" charset="0"/>
                <a:cs typeface="Times New Roman" panose="02020603050405020304" pitchFamily="18" charset="0"/>
              </a:rPr>
              <a:t>json</a:t>
            </a:r>
            <a:r>
              <a:rPr lang="en-US" sz="3500" dirty="0">
                <a:latin typeface="Times New Roman" panose="02020603050405020304" pitchFamily="18" charset="0"/>
                <a:cs typeface="Times New Roman" panose="02020603050405020304" pitchFamily="18" charset="0"/>
              </a:rPr>
              <a:t> </a:t>
            </a:r>
          </a:p>
          <a:p>
            <a:pPr marL="0" indent="0">
              <a:lnSpc>
                <a:spcPct val="150000"/>
              </a:lnSpc>
              <a:buNone/>
            </a:pPr>
            <a:r>
              <a:rPr lang="en-US" sz="3500" dirty="0">
                <a:latin typeface="Times New Roman" panose="02020603050405020304" pitchFamily="18" charset="0"/>
                <a:cs typeface="Times New Roman" panose="02020603050405020304" pitchFamily="18" charset="0"/>
              </a:rPr>
              <a:t>FROM </a:t>
            </a:r>
            <a:r>
              <a:rPr lang="en-US" sz="3500" dirty="0" err="1">
                <a:latin typeface="Times New Roman" panose="02020603050405020304" pitchFamily="18" charset="0"/>
                <a:cs typeface="Times New Roman" panose="02020603050405020304" pitchFamily="18" charset="0"/>
              </a:rPr>
              <a:t>events_strings</a:t>
            </a:r>
            <a:r>
              <a:rPr lang="en-US"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CA5D6FA-7EE1-EE51-84FB-4A794B03A2FA}"/>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5CC128A3-388E-4AC9-CAE6-FC3E6B2E47D9}"/>
              </a:ext>
            </a:extLst>
          </p:cNvPr>
          <p:cNvSpPr>
            <a:spLocks noGrp="1"/>
          </p:cNvSpPr>
          <p:nvPr>
            <p:ph type="sldNum" sz="quarter" idx="4"/>
          </p:nvPr>
        </p:nvSpPr>
        <p:spPr/>
        <p:txBody>
          <a:bodyPr/>
          <a:lstStyle/>
          <a:p>
            <a:fld id="{2D550C56-9F87-4A04-B28F-B5A8DB7FC23F}" type="slidenum">
              <a:rPr lang="en-IN" smtClean="0"/>
              <a:pPr/>
              <a:t>11</a:t>
            </a:fld>
            <a:endParaRPr lang="en-IN" dirty="0"/>
          </a:p>
        </p:txBody>
      </p:sp>
    </p:spTree>
    <p:extLst>
      <p:ext uri="{BB962C8B-B14F-4D97-AF65-F5344CB8AC3E}">
        <p14:creationId xmlns:p14="http://schemas.microsoft.com/office/powerpoint/2010/main" val="130374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54E87-B935-EC7B-436A-48EB421196FF}"/>
              </a:ext>
            </a:extLst>
          </p:cNvPr>
          <p:cNvSpPr>
            <a:spLocks noGrp="1"/>
          </p:cNvSpPr>
          <p:nvPr>
            <p:ph idx="1"/>
          </p:nvPr>
        </p:nvSpPr>
        <p:spPr>
          <a:xfrm>
            <a:off x="1675964" y="2083982"/>
            <a:ext cx="21025723" cy="10241348"/>
          </a:xfrm>
        </p:spPr>
        <p:txBody>
          <a:bodyPr>
            <a:normAutofit/>
          </a:bodyPr>
          <a:lstStyle/>
          <a:p>
            <a:pPr marL="0" indent="0">
              <a:buNone/>
            </a:pPr>
            <a:r>
              <a:rPr lang="en-IN" sz="3500" b="1" i="0" dirty="0">
                <a:effectLst/>
                <a:latin typeface="Times New Roman" panose="02020603050405020304" pitchFamily="18" charset="0"/>
                <a:cs typeface="Times New Roman" panose="02020603050405020304" pitchFamily="18" charset="0"/>
              </a:rPr>
              <a:t>Explode Arrays</a:t>
            </a:r>
          </a:p>
          <a:p>
            <a:pPr marL="0" indent="0">
              <a:buNone/>
            </a:pPr>
            <a:r>
              <a:rPr lang="en-US" sz="3500" i="0" dirty="0">
                <a:effectLst/>
                <a:latin typeface="Times New Roman" panose="02020603050405020304" pitchFamily="18" charset="0"/>
                <a:cs typeface="Times New Roman" panose="02020603050405020304" pitchFamily="18" charset="0"/>
              </a:rPr>
              <a:t>The explode function lets us put each element in an array on its own row.</a:t>
            </a:r>
          </a:p>
          <a:p>
            <a:pPr marL="0" indent="0">
              <a:buNone/>
            </a:pPr>
            <a:r>
              <a:rPr lang="en-US" sz="3500" b="1" dirty="0" err="1">
                <a:latin typeface="Times New Roman" panose="02020603050405020304" pitchFamily="18" charset="0"/>
                <a:cs typeface="Times New Roman" panose="02020603050405020304" pitchFamily="18" charset="0"/>
              </a:rPr>
              <a:t>Eg</a:t>
            </a:r>
            <a:r>
              <a:rPr lang="en-US" sz="3500" dirty="0">
                <a:latin typeface="Times New Roman" panose="02020603050405020304" pitchFamily="18" charset="0"/>
                <a:cs typeface="Times New Roman" panose="02020603050405020304" pitchFamily="18" charset="0"/>
              </a:rPr>
              <a:t> :</a:t>
            </a:r>
          </a:p>
          <a:p>
            <a:pPr marL="0" indent="0">
              <a:buNone/>
            </a:pPr>
            <a:r>
              <a:rPr lang="en-US" sz="3500" i="0" dirty="0">
                <a:effectLst/>
                <a:latin typeface="Times New Roman" panose="02020603050405020304" pitchFamily="18" charset="0"/>
                <a:cs typeface="Times New Roman" panose="02020603050405020304" pitchFamily="18" charset="0"/>
              </a:rPr>
              <a:t>SELECT </a:t>
            </a:r>
            <a:r>
              <a:rPr lang="en-US" sz="3500" i="0" dirty="0" err="1">
                <a:effectLst/>
                <a:latin typeface="Times New Roman" panose="02020603050405020304" pitchFamily="18" charset="0"/>
                <a:cs typeface="Times New Roman" panose="02020603050405020304" pitchFamily="18" charset="0"/>
              </a:rPr>
              <a:t>user_id</a:t>
            </a:r>
            <a:r>
              <a:rPr lang="en-US" sz="3500" i="0" dirty="0">
                <a:effectLst/>
                <a:latin typeface="Times New Roman" panose="02020603050405020304" pitchFamily="18" charset="0"/>
                <a:cs typeface="Times New Roman" panose="02020603050405020304" pitchFamily="18" charset="0"/>
              </a:rPr>
              <a:t>, </a:t>
            </a:r>
            <a:r>
              <a:rPr lang="en-US" sz="3500" i="0" dirty="0" err="1">
                <a:effectLst/>
                <a:latin typeface="Times New Roman" panose="02020603050405020304" pitchFamily="18" charset="0"/>
                <a:cs typeface="Times New Roman" panose="02020603050405020304" pitchFamily="18" charset="0"/>
              </a:rPr>
              <a:t>event_timestamp</a:t>
            </a:r>
            <a:r>
              <a:rPr lang="en-US" sz="3500" i="0" dirty="0">
                <a:effectLst/>
                <a:latin typeface="Times New Roman" panose="02020603050405020304" pitchFamily="18" charset="0"/>
                <a:cs typeface="Times New Roman" panose="02020603050405020304" pitchFamily="18" charset="0"/>
              </a:rPr>
              <a:t>, </a:t>
            </a:r>
            <a:r>
              <a:rPr lang="en-US" sz="3500" i="0" dirty="0" err="1">
                <a:effectLst/>
                <a:latin typeface="Times New Roman" panose="02020603050405020304" pitchFamily="18" charset="0"/>
                <a:cs typeface="Times New Roman" panose="02020603050405020304" pitchFamily="18" charset="0"/>
              </a:rPr>
              <a:t>event_name</a:t>
            </a:r>
            <a:r>
              <a:rPr lang="en-US" sz="3500" i="0" dirty="0">
                <a:effectLst/>
                <a:latin typeface="Times New Roman" panose="02020603050405020304" pitchFamily="18" charset="0"/>
                <a:cs typeface="Times New Roman" panose="02020603050405020304" pitchFamily="18" charset="0"/>
              </a:rPr>
              <a:t>, explode(items) AS item </a:t>
            </a:r>
          </a:p>
          <a:p>
            <a:pPr marL="0" indent="0">
              <a:buNone/>
            </a:pPr>
            <a:r>
              <a:rPr lang="en-US" sz="3500" i="0" dirty="0">
                <a:effectLst/>
                <a:latin typeface="Times New Roman" panose="02020603050405020304" pitchFamily="18" charset="0"/>
                <a:cs typeface="Times New Roman" panose="02020603050405020304" pitchFamily="18" charset="0"/>
              </a:rPr>
              <a:t>FROM events</a:t>
            </a:r>
            <a:endParaRPr lang="en-IN" sz="3500" i="0" dirty="0">
              <a:effectLst/>
              <a:latin typeface="Times New Roman" panose="02020603050405020304" pitchFamily="18" charset="0"/>
              <a:cs typeface="Times New Roman" panose="02020603050405020304" pitchFamily="18" charset="0"/>
            </a:endParaRP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There are other functions to work with array elements in Spark SQL.</a:t>
            </a:r>
          </a:p>
          <a:p>
            <a:pPr marL="0" indent="0">
              <a:buNone/>
            </a:pPr>
            <a:endParaRPr lang="en-IN" sz="3500"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The </a:t>
            </a:r>
            <a:r>
              <a:rPr lang="en-US" sz="3500" b="1" dirty="0" err="1">
                <a:latin typeface="Times New Roman" panose="02020603050405020304" pitchFamily="18" charset="0"/>
                <a:cs typeface="Times New Roman" panose="02020603050405020304" pitchFamily="18" charset="0"/>
              </a:rPr>
              <a:t>collect_set</a:t>
            </a:r>
            <a:r>
              <a:rPr lang="en-US" sz="3500" b="1"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function can collect unique values for a field, including fields within arrays.</a:t>
            </a:r>
          </a:p>
          <a:p>
            <a:r>
              <a:rPr lang="en-US" sz="3500" dirty="0">
                <a:latin typeface="Times New Roman" panose="02020603050405020304" pitchFamily="18" charset="0"/>
                <a:cs typeface="Times New Roman" panose="02020603050405020304" pitchFamily="18" charset="0"/>
              </a:rPr>
              <a:t>The </a:t>
            </a:r>
            <a:r>
              <a:rPr lang="en-US" sz="3500" b="1" dirty="0">
                <a:latin typeface="Times New Roman" panose="02020603050405020304" pitchFamily="18" charset="0"/>
                <a:cs typeface="Times New Roman" panose="02020603050405020304" pitchFamily="18" charset="0"/>
              </a:rPr>
              <a:t>flatten</a:t>
            </a:r>
            <a:r>
              <a:rPr lang="en-US" sz="3500" dirty="0">
                <a:latin typeface="Times New Roman" panose="02020603050405020304" pitchFamily="18" charset="0"/>
                <a:cs typeface="Times New Roman" panose="02020603050405020304" pitchFamily="18" charset="0"/>
              </a:rPr>
              <a:t> function allows multiple arrays to be combined into a single array.</a:t>
            </a:r>
          </a:p>
          <a:p>
            <a:r>
              <a:rPr lang="en-US" sz="3500" dirty="0">
                <a:latin typeface="Times New Roman" panose="02020603050405020304" pitchFamily="18" charset="0"/>
                <a:cs typeface="Times New Roman" panose="02020603050405020304" pitchFamily="18" charset="0"/>
              </a:rPr>
              <a:t>The </a:t>
            </a:r>
            <a:r>
              <a:rPr lang="en-US" sz="3500" b="1" dirty="0" err="1">
                <a:latin typeface="Times New Roman" panose="02020603050405020304" pitchFamily="18" charset="0"/>
                <a:cs typeface="Times New Roman" panose="02020603050405020304" pitchFamily="18" charset="0"/>
              </a:rPr>
              <a:t>array_distinct</a:t>
            </a:r>
            <a:r>
              <a:rPr lang="en-US" sz="3500" b="1" dirty="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function removes duplicate elements from an array.</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3007CA9-AF11-FC1F-7121-335E2D42C4A5}"/>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8605DDB9-7F6B-2527-7BF6-1E1BBAFF2F21}"/>
              </a:ext>
            </a:extLst>
          </p:cNvPr>
          <p:cNvSpPr>
            <a:spLocks noGrp="1"/>
          </p:cNvSpPr>
          <p:nvPr>
            <p:ph type="sldNum" sz="quarter" idx="4"/>
          </p:nvPr>
        </p:nvSpPr>
        <p:spPr/>
        <p:txBody>
          <a:bodyPr/>
          <a:lstStyle/>
          <a:p>
            <a:fld id="{2D550C56-9F87-4A04-B28F-B5A8DB7FC23F}" type="slidenum">
              <a:rPr lang="en-IN" smtClean="0"/>
              <a:pPr/>
              <a:t>12</a:t>
            </a:fld>
            <a:endParaRPr lang="en-IN" dirty="0"/>
          </a:p>
        </p:txBody>
      </p:sp>
    </p:spTree>
    <p:extLst>
      <p:ext uri="{BB962C8B-B14F-4D97-AF65-F5344CB8AC3E}">
        <p14:creationId xmlns:p14="http://schemas.microsoft.com/office/powerpoint/2010/main" val="306471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D81E2-6FB0-68F6-5D59-74360BDE11C3}"/>
              </a:ext>
            </a:extLst>
          </p:cNvPr>
          <p:cNvSpPr>
            <a:spLocks noGrp="1"/>
          </p:cNvSpPr>
          <p:nvPr>
            <p:ph idx="1"/>
          </p:nvPr>
        </p:nvSpPr>
        <p:spPr>
          <a:xfrm>
            <a:off x="1675964" y="1935126"/>
            <a:ext cx="21025723" cy="10390203"/>
          </a:xfrm>
        </p:spPr>
        <p:txBody>
          <a:bodyPr>
            <a:normAutofit/>
          </a:bodyPr>
          <a:lstStyle/>
          <a:p>
            <a:pPr marL="0" indent="0" algn="l">
              <a:lnSpc>
                <a:spcPct val="150000"/>
              </a:lnSpc>
              <a:buNone/>
            </a:pPr>
            <a:r>
              <a:rPr lang="en-US" sz="3500" b="1" i="0" dirty="0">
                <a:effectLst/>
                <a:latin typeface="Times New Roman" panose="02020603050405020304" pitchFamily="18" charset="0"/>
                <a:cs typeface="Times New Roman" panose="02020603050405020304" pitchFamily="18" charset="0"/>
              </a:rPr>
              <a:t>Join Tables</a:t>
            </a:r>
          </a:p>
          <a:p>
            <a:pPr marL="0" indent="0" algn="l">
              <a:lnSpc>
                <a:spcPct val="150000"/>
              </a:lnSpc>
              <a:buNone/>
            </a:pPr>
            <a:r>
              <a:rPr lang="en-US" sz="3500" b="0" i="0" dirty="0">
                <a:effectLst/>
                <a:latin typeface="Times New Roman" panose="02020603050405020304" pitchFamily="18" charset="0"/>
                <a:cs typeface="Times New Roman" panose="02020603050405020304" pitchFamily="18" charset="0"/>
              </a:rPr>
              <a:t>Spark SQL supports standard join operations (</a:t>
            </a:r>
            <a:r>
              <a:rPr lang="en-US" sz="3500" b="1" i="0" dirty="0">
                <a:effectLst/>
                <a:latin typeface="Times New Roman" panose="02020603050405020304" pitchFamily="18" charset="0"/>
                <a:cs typeface="Times New Roman" panose="02020603050405020304" pitchFamily="18" charset="0"/>
              </a:rPr>
              <a:t>inner, outer, left, right, anti, cross, semi</a:t>
            </a:r>
            <a:r>
              <a:rPr lang="en-US" sz="3500" b="0" i="0" dirty="0">
                <a:effectLst/>
                <a:latin typeface="Times New Roman" panose="02020603050405020304" pitchFamily="18" charset="0"/>
                <a:cs typeface="Times New Roman" panose="02020603050405020304" pitchFamily="18" charset="0"/>
              </a:rPr>
              <a:t>).</a:t>
            </a:r>
          </a:p>
          <a:p>
            <a:pPr marL="0" indent="0">
              <a:lnSpc>
                <a:spcPct val="150000"/>
              </a:lnSpc>
              <a:buNone/>
            </a:pPr>
            <a:r>
              <a:rPr lang="en-IN" sz="3500" dirty="0" err="1">
                <a:latin typeface="Times New Roman" panose="02020603050405020304" pitchFamily="18" charset="0"/>
                <a:cs typeface="Times New Roman" panose="02020603050405020304" pitchFamily="18" charset="0"/>
              </a:rPr>
              <a:t>Eg</a:t>
            </a:r>
            <a:r>
              <a:rPr lang="en-IN" sz="3500" dirty="0">
                <a:latin typeface="Times New Roman" panose="02020603050405020304" pitchFamily="18" charset="0"/>
                <a:cs typeface="Times New Roman" panose="02020603050405020304" pitchFamily="18" charset="0"/>
              </a:rPr>
              <a:t>:</a:t>
            </a:r>
          </a:p>
          <a:p>
            <a:pPr marL="0" indent="0">
              <a:lnSpc>
                <a:spcPct val="150000"/>
              </a:lnSpc>
              <a:buNone/>
            </a:pPr>
            <a:r>
              <a:rPr lang="en-IN" sz="3500" dirty="0">
                <a:latin typeface="Times New Roman" panose="02020603050405020304" pitchFamily="18" charset="0"/>
                <a:cs typeface="Times New Roman" panose="02020603050405020304" pitchFamily="18" charset="0"/>
              </a:rPr>
              <a:t>Inner Join:</a:t>
            </a:r>
          </a:p>
          <a:p>
            <a:pPr marL="0" indent="0">
              <a:lnSpc>
                <a:spcPct val="150000"/>
              </a:lnSpc>
              <a:buNone/>
            </a:pPr>
            <a:r>
              <a:rPr lang="en-US" sz="3500" dirty="0">
                <a:latin typeface="Times New Roman" panose="02020603050405020304" pitchFamily="18" charset="0"/>
                <a:cs typeface="Times New Roman" panose="02020603050405020304" pitchFamily="18" charset="0"/>
              </a:rPr>
              <a:t>SELECT *</a:t>
            </a:r>
          </a:p>
          <a:p>
            <a:pPr marL="0" indent="0">
              <a:lnSpc>
                <a:spcPct val="150000"/>
              </a:lnSpc>
              <a:buNone/>
            </a:pPr>
            <a:r>
              <a:rPr lang="en-US" sz="3500" dirty="0">
                <a:latin typeface="Times New Roman" panose="02020603050405020304" pitchFamily="18" charset="0"/>
                <a:cs typeface="Times New Roman" panose="02020603050405020304" pitchFamily="18" charset="0"/>
              </a:rPr>
              <a:t>FROM (</a:t>
            </a:r>
          </a:p>
          <a:p>
            <a:pPr marL="0" indent="0">
              <a:lnSpc>
                <a:spcPct val="150000"/>
              </a:lnSpc>
              <a:buNone/>
            </a:pPr>
            <a:r>
              <a:rPr lang="en-US" sz="3500" dirty="0">
                <a:latin typeface="Times New Roman" panose="02020603050405020304" pitchFamily="18" charset="0"/>
                <a:cs typeface="Times New Roman" panose="02020603050405020304" pitchFamily="18" charset="0"/>
              </a:rPr>
              <a:t>  SELECT *, explode(items) AS item </a:t>
            </a:r>
          </a:p>
          <a:p>
            <a:pPr marL="0" indent="0">
              <a:lnSpc>
                <a:spcPct val="150000"/>
              </a:lnSpc>
              <a:buNone/>
            </a:pPr>
            <a:r>
              <a:rPr lang="en-US" sz="3500" dirty="0">
                <a:latin typeface="Times New Roman" panose="02020603050405020304" pitchFamily="18" charset="0"/>
                <a:cs typeface="Times New Roman" panose="02020603050405020304" pitchFamily="18" charset="0"/>
              </a:rPr>
              <a:t>  FROM sales) a</a:t>
            </a:r>
          </a:p>
          <a:p>
            <a:pPr marL="0" indent="0">
              <a:lnSpc>
                <a:spcPct val="150000"/>
              </a:lnSpc>
              <a:buNone/>
            </a:pPr>
            <a:r>
              <a:rPr lang="en-US" sz="3500" dirty="0">
                <a:latin typeface="Times New Roman" panose="02020603050405020304" pitchFamily="18" charset="0"/>
                <a:cs typeface="Times New Roman" panose="02020603050405020304" pitchFamily="18" charset="0"/>
              </a:rPr>
              <a:t>INNER JOIN </a:t>
            </a:r>
            <a:r>
              <a:rPr lang="en-US" sz="3500" dirty="0" err="1">
                <a:latin typeface="Times New Roman" panose="02020603050405020304" pitchFamily="18" charset="0"/>
                <a:cs typeface="Times New Roman" panose="02020603050405020304" pitchFamily="18" charset="0"/>
              </a:rPr>
              <a:t>item_lookup</a:t>
            </a:r>
            <a:r>
              <a:rPr lang="en-US" sz="3500" dirty="0">
                <a:latin typeface="Times New Roman" panose="02020603050405020304" pitchFamily="18" charset="0"/>
                <a:cs typeface="Times New Roman" panose="02020603050405020304" pitchFamily="18" charset="0"/>
              </a:rPr>
              <a:t> b</a:t>
            </a:r>
          </a:p>
          <a:p>
            <a:pPr marL="0" indent="0">
              <a:lnSpc>
                <a:spcPct val="150000"/>
              </a:lnSpc>
              <a:buNone/>
            </a:pPr>
            <a:r>
              <a:rPr lang="en-US" sz="3500" dirty="0">
                <a:latin typeface="Times New Roman" panose="02020603050405020304" pitchFamily="18" charset="0"/>
                <a:cs typeface="Times New Roman" panose="02020603050405020304" pitchFamily="18" charset="0"/>
              </a:rPr>
              <a:t>ON </a:t>
            </a:r>
            <a:r>
              <a:rPr lang="en-US" sz="3500" dirty="0" err="1">
                <a:latin typeface="Times New Roman" panose="02020603050405020304" pitchFamily="18" charset="0"/>
                <a:cs typeface="Times New Roman" panose="02020603050405020304" pitchFamily="18" charset="0"/>
              </a:rPr>
              <a:t>a.item.item_id</a:t>
            </a:r>
            <a:r>
              <a:rPr lang="en-US" sz="3500" dirty="0">
                <a:latin typeface="Times New Roman" panose="02020603050405020304" pitchFamily="18" charset="0"/>
                <a:cs typeface="Times New Roman" panose="02020603050405020304" pitchFamily="18" charset="0"/>
              </a:rPr>
              <a:t> = </a:t>
            </a:r>
            <a:r>
              <a:rPr lang="en-US" sz="3500" dirty="0" err="1">
                <a:latin typeface="Times New Roman" panose="02020603050405020304" pitchFamily="18" charset="0"/>
                <a:cs typeface="Times New Roman" panose="02020603050405020304" pitchFamily="18" charset="0"/>
              </a:rPr>
              <a:t>b.item_id</a:t>
            </a:r>
            <a:r>
              <a:rPr lang="en-US"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8DD788-D405-83D9-60DA-B351947B05F4}"/>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FE2280A8-DEC9-D95A-0AA1-5EF0A867C2CF}"/>
              </a:ext>
            </a:extLst>
          </p:cNvPr>
          <p:cNvSpPr>
            <a:spLocks noGrp="1"/>
          </p:cNvSpPr>
          <p:nvPr>
            <p:ph type="sldNum" sz="quarter" idx="4"/>
          </p:nvPr>
        </p:nvSpPr>
        <p:spPr/>
        <p:txBody>
          <a:bodyPr/>
          <a:lstStyle/>
          <a:p>
            <a:fld id="{2D550C56-9F87-4A04-B28F-B5A8DB7FC23F}" type="slidenum">
              <a:rPr lang="en-IN" smtClean="0"/>
              <a:pPr/>
              <a:t>13</a:t>
            </a:fld>
            <a:endParaRPr lang="en-IN" dirty="0"/>
          </a:p>
        </p:txBody>
      </p:sp>
    </p:spTree>
    <p:extLst>
      <p:ext uri="{BB962C8B-B14F-4D97-AF65-F5344CB8AC3E}">
        <p14:creationId xmlns:p14="http://schemas.microsoft.com/office/powerpoint/2010/main" val="252156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2D668-F521-0722-EF13-541BB94FEBB5}"/>
              </a:ext>
            </a:extLst>
          </p:cNvPr>
          <p:cNvSpPr>
            <a:spLocks noGrp="1"/>
          </p:cNvSpPr>
          <p:nvPr>
            <p:ph idx="1"/>
          </p:nvPr>
        </p:nvSpPr>
        <p:spPr>
          <a:xfrm>
            <a:off x="1675964" y="2062716"/>
            <a:ext cx="21025723" cy="10262613"/>
          </a:xfrm>
        </p:spPr>
        <p:txBody>
          <a:bodyPr>
            <a:normAutofit/>
          </a:bodyPr>
          <a:lstStyle/>
          <a:p>
            <a:pPr marL="0" indent="0">
              <a:buNone/>
            </a:pPr>
            <a:r>
              <a:rPr lang="en-US" sz="3500" b="1" dirty="0">
                <a:latin typeface="Times New Roman" panose="02020603050405020304" pitchFamily="18" charset="0"/>
                <a:cs typeface="Times New Roman" panose="02020603050405020304" pitchFamily="18" charset="0"/>
              </a:rPr>
              <a:t>Set Operators</a:t>
            </a:r>
          </a:p>
          <a:p>
            <a:pPr marL="0" indent="0">
              <a:buNone/>
            </a:pPr>
            <a:r>
              <a:rPr lang="en-US" sz="3500" dirty="0">
                <a:latin typeface="Times New Roman" panose="02020603050405020304" pitchFamily="18" charset="0"/>
                <a:cs typeface="Times New Roman" panose="02020603050405020304" pitchFamily="18" charset="0"/>
              </a:rPr>
              <a:t>Spark SQL supports UNION, MINUS, and INTERSECT set operators.</a:t>
            </a:r>
          </a:p>
          <a:p>
            <a:pPr marL="0" indent="0">
              <a:buNone/>
            </a:pPr>
            <a:endParaRPr lang="en-US" sz="3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UNION</a:t>
            </a:r>
            <a:r>
              <a:rPr lang="en-US" sz="3500" dirty="0">
                <a:latin typeface="Times New Roman" panose="02020603050405020304" pitchFamily="18" charset="0"/>
                <a:cs typeface="Times New Roman" panose="02020603050405020304" pitchFamily="18" charset="0"/>
              </a:rPr>
              <a:t> returns the collection of two queries.</a:t>
            </a:r>
          </a:p>
          <a:p>
            <a:pPr marL="0" indent="0">
              <a:buNone/>
            </a:pPr>
            <a:r>
              <a:rPr lang="en-US" sz="3500" b="1" dirty="0" err="1">
                <a:latin typeface="Times New Roman" panose="02020603050405020304" pitchFamily="18" charset="0"/>
                <a:cs typeface="Times New Roman" panose="02020603050405020304" pitchFamily="18" charset="0"/>
              </a:rPr>
              <a:t>Eg</a:t>
            </a:r>
            <a:r>
              <a:rPr lang="en-US" sz="3500" b="1" dirty="0">
                <a:latin typeface="Times New Roman" panose="02020603050405020304" pitchFamily="18" charset="0"/>
                <a:cs typeface="Times New Roman" panose="02020603050405020304" pitchFamily="18" charset="0"/>
              </a:rPr>
              <a:t>:</a:t>
            </a:r>
            <a:endParaRPr lang="en-US" sz="3500" dirty="0">
              <a:latin typeface="Times New Roman" panose="02020603050405020304" pitchFamily="18" charset="0"/>
              <a:cs typeface="Times New Roman" panose="02020603050405020304" pitchFamily="18" charset="0"/>
            </a:endParaRPr>
          </a:p>
          <a:p>
            <a:pPr marL="0" indent="0">
              <a:buNone/>
            </a:pPr>
            <a:r>
              <a:rPr lang="en-US" sz="3500" dirty="0">
                <a:latin typeface="Times New Roman" panose="02020603050405020304" pitchFamily="18" charset="0"/>
                <a:cs typeface="Times New Roman" panose="02020603050405020304" pitchFamily="18" charset="0"/>
              </a:rPr>
              <a:t>SELECT * FROM events </a:t>
            </a:r>
          </a:p>
          <a:p>
            <a:pPr marL="0" indent="0">
              <a:buNone/>
            </a:pPr>
            <a:r>
              <a:rPr lang="en-US" sz="3500" dirty="0">
                <a:latin typeface="Times New Roman" panose="02020603050405020304" pitchFamily="18" charset="0"/>
                <a:cs typeface="Times New Roman" panose="02020603050405020304" pitchFamily="18" charset="0"/>
              </a:rPr>
              <a:t>UNION </a:t>
            </a:r>
          </a:p>
          <a:p>
            <a:pPr marL="0" indent="0">
              <a:buNone/>
            </a:pPr>
            <a:r>
              <a:rPr lang="en-US" sz="3500" dirty="0">
                <a:latin typeface="Times New Roman" panose="02020603050405020304" pitchFamily="18" charset="0"/>
                <a:cs typeface="Times New Roman" panose="02020603050405020304" pitchFamily="18" charset="0"/>
              </a:rPr>
              <a:t>SELECT * FROM </a:t>
            </a:r>
            <a:r>
              <a:rPr lang="en-US" sz="3500" dirty="0" err="1">
                <a:latin typeface="Times New Roman" panose="02020603050405020304" pitchFamily="18" charset="0"/>
                <a:cs typeface="Times New Roman" panose="02020603050405020304" pitchFamily="18" charset="0"/>
              </a:rPr>
              <a:t>new_events_final</a:t>
            </a:r>
            <a:endParaRPr lang="en-US" sz="3500" dirty="0">
              <a:latin typeface="Times New Roman" panose="02020603050405020304" pitchFamily="18" charset="0"/>
              <a:cs typeface="Times New Roman" panose="02020603050405020304" pitchFamily="18" charset="0"/>
            </a:endParaRPr>
          </a:p>
          <a:p>
            <a:pPr marL="0" indent="0">
              <a:buNone/>
            </a:pPr>
            <a:endParaRPr lang="en-US" sz="3500" dirty="0">
              <a:latin typeface="Times New Roman" panose="02020603050405020304" pitchFamily="18" charset="0"/>
              <a:cs typeface="Times New Roman" panose="02020603050405020304" pitchFamily="18" charset="0"/>
            </a:endParaRPr>
          </a:p>
          <a:p>
            <a:pPr marL="0" indent="0">
              <a:buNone/>
            </a:pPr>
            <a:r>
              <a:rPr lang="en-US" sz="3500" b="1" dirty="0">
                <a:latin typeface="Times New Roman" panose="02020603050405020304" pitchFamily="18" charset="0"/>
                <a:cs typeface="Times New Roman" panose="02020603050405020304" pitchFamily="18" charset="0"/>
              </a:rPr>
              <a:t>INTERSECT</a:t>
            </a:r>
            <a:r>
              <a:rPr lang="en-US" sz="3500" dirty="0">
                <a:latin typeface="Times New Roman" panose="02020603050405020304" pitchFamily="18" charset="0"/>
                <a:cs typeface="Times New Roman" panose="02020603050405020304" pitchFamily="18" charset="0"/>
              </a:rPr>
              <a:t> returns all rows found in both relations.</a:t>
            </a:r>
          </a:p>
          <a:p>
            <a:pPr marL="0" indent="0">
              <a:buNone/>
            </a:pPr>
            <a:r>
              <a:rPr lang="en-US" sz="3500" b="1" dirty="0" err="1">
                <a:latin typeface="Times New Roman" panose="02020603050405020304" pitchFamily="18" charset="0"/>
                <a:cs typeface="Times New Roman" panose="02020603050405020304" pitchFamily="18" charset="0"/>
              </a:rPr>
              <a:t>Eg</a:t>
            </a:r>
            <a:r>
              <a:rPr lang="en-US" sz="3500" b="1" dirty="0">
                <a:latin typeface="Times New Roman" panose="02020603050405020304" pitchFamily="18" charset="0"/>
                <a:cs typeface="Times New Roman" panose="02020603050405020304" pitchFamily="18" charset="0"/>
              </a:rPr>
              <a:t>:</a:t>
            </a:r>
          </a:p>
          <a:p>
            <a:pPr marL="0" indent="0">
              <a:buNone/>
            </a:pPr>
            <a:r>
              <a:rPr lang="en-US" sz="3500" dirty="0">
                <a:latin typeface="Times New Roman" panose="02020603050405020304" pitchFamily="18" charset="0"/>
                <a:cs typeface="Times New Roman" panose="02020603050405020304" pitchFamily="18" charset="0"/>
              </a:rPr>
              <a:t>SELECT * FROM events </a:t>
            </a:r>
          </a:p>
          <a:p>
            <a:pPr marL="0" indent="0">
              <a:buNone/>
            </a:pPr>
            <a:r>
              <a:rPr lang="en-US" sz="3500" dirty="0">
                <a:latin typeface="Times New Roman" panose="02020603050405020304" pitchFamily="18" charset="0"/>
                <a:cs typeface="Times New Roman" panose="02020603050405020304" pitchFamily="18" charset="0"/>
              </a:rPr>
              <a:t>INTERSECT </a:t>
            </a:r>
          </a:p>
          <a:p>
            <a:pPr marL="0" indent="0">
              <a:buNone/>
            </a:pPr>
            <a:r>
              <a:rPr lang="en-US" sz="3500" dirty="0">
                <a:latin typeface="Times New Roman" panose="02020603050405020304" pitchFamily="18" charset="0"/>
                <a:cs typeface="Times New Roman" panose="02020603050405020304" pitchFamily="18" charset="0"/>
              </a:rPr>
              <a:t>SELECT * FROM </a:t>
            </a:r>
            <a:r>
              <a:rPr lang="en-US" sz="3500" dirty="0" err="1">
                <a:latin typeface="Times New Roman" panose="02020603050405020304" pitchFamily="18" charset="0"/>
                <a:cs typeface="Times New Roman" panose="02020603050405020304" pitchFamily="18" charset="0"/>
              </a:rPr>
              <a:t>new_events_final</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94DDE9-BE3B-615B-0856-FBD351A5236B}"/>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067295BB-41AB-1A50-58A5-4CC46E513AA8}"/>
              </a:ext>
            </a:extLst>
          </p:cNvPr>
          <p:cNvSpPr>
            <a:spLocks noGrp="1"/>
          </p:cNvSpPr>
          <p:nvPr>
            <p:ph type="sldNum" sz="quarter" idx="4"/>
          </p:nvPr>
        </p:nvSpPr>
        <p:spPr/>
        <p:txBody>
          <a:bodyPr/>
          <a:lstStyle/>
          <a:p>
            <a:fld id="{2D550C56-9F87-4A04-B28F-B5A8DB7FC23F}" type="slidenum">
              <a:rPr lang="en-IN" smtClean="0"/>
              <a:pPr/>
              <a:t>14</a:t>
            </a:fld>
            <a:endParaRPr lang="en-IN" dirty="0"/>
          </a:p>
        </p:txBody>
      </p:sp>
    </p:spTree>
    <p:extLst>
      <p:ext uri="{BB962C8B-B14F-4D97-AF65-F5344CB8AC3E}">
        <p14:creationId xmlns:p14="http://schemas.microsoft.com/office/powerpoint/2010/main" val="372620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DD818-4F9F-484A-CB3F-DD1038084EA0}"/>
              </a:ext>
            </a:extLst>
          </p:cNvPr>
          <p:cNvSpPr>
            <a:spLocks noGrp="1"/>
          </p:cNvSpPr>
          <p:nvPr>
            <p:ph idx="1"/>
          </p:nvPr>
        </p:nvSpPr>
        <p:spPr>
          <a:xfrm>
            <a:off x="1675964" y="2083982"/>
            <a:ext cx="21025723" cy="10241348"/>
          </a:xfrm>
        </p:spPr>
        <p:txBody>
          <a:bodyPr>
            <a:normAutofit fontScale="92500" lnSpcReduction="20000"/>
          </a:bodyPr>
          <a:lstStyle/>
          <a:p>
            <a:pPr marL="0" indent="0">
              <a:lnSpc>
                <a:spcPct val="150000"/>
              </a:lnSpc>
              <a:buNone/>
            </a:pPr>
            <a:r>
              <a:rPr lang="en-US" sz="3500" b="1" dirty="0">
                <a:latin typeface="Times New Roman" panose="02020603050405020304" pitchFamily="18" charset="0"/>
                <a:cs typeface="Times New Roman" panose="02020603050405020304" pitchFamily="18" charset="0"/>
              </a:rPr>
              <a:t>Pivot Tables</a:t>
            </a:r>
          </a:p>
          <a:p>
            <a:pPr marL="0" indent="0">
              <a:lnSpc>
                <a:spcPct val="150000"/>
              </a:lnSpc>
              <a:buNone/>
            </a:pPr>
            <a:r>
              <a:rPr lang="en-US" sz="3500" dirty="0">
                <a:latin typeface="Times New Roman" panose="02020603050405020304" pitchFamily="18" charset="0"/>
                <a:cs typeface="Times New Roman" panose="02020603050405020304" pitchFamily="18" charset="0"/>
              </a:rPr>
              <a:t>The PIVOT clause is used for data perspective. We can get the aggregated values based on specific column values, which will be turned to multiple columns used in SELECT clause. The PIVOT clause can be specified after the table name or subquery.</a:t>
            </a:r>
          </a:p>
          <a:p>
            <a:pPr marL="0" indent="0">
              <a:lnSpc>
                <a:spcPct val="150000"/>
              </a:lnSpc>
              <a:buNone/>
            </a:pPr>
            <a:r>
              <a:rPr lang="en-US" sz="3500" dirty="0">
                <a:latin typeface="Times New Roman" panose="02020603050405020304" pitchFamily="18" charset="0"/>
                <a:cs typeface="Times New Roman" panose="02020603050405020304" pitchFamily="18" charset="0"/>
              </a:rPr>
              <a:t>We use PIVOT to create a new transactions table that flattens out the information contained in the sales table.</a:t>
            </a:r>
          </a:p>
          <a:p>
            <a:pPr marL="0" indent="0">
              <a:lnSpc>
                <a:spcPct val="150000"/>
              </a:lnSpc>
              <a:buNone/>
            </a:pPr>
            <a:r>
              <a:rPr lang="en-US" sz="3500" dirty="0">
                <a:latin typeface="Times New Roman" panose="02020603050405020304" pitchFamily="18" charset="0"/>
                <a:cs typeface="Times New Roman" panose="02020603050405020304" pitchFamily="18" charset="0"/>
              </a:rPr>
              <a:t>This flattened data format can be useful for dashboarding, but also useful for applying machine learning algorithms for inference or prediction.</a:t>
            </a:r>
          </a:p>
          <a:p>
            <a:pPr marL="0" indent="0">
              <a:lnSpc>
                <a:spcPct val="150000"/>
              </a:lnSpc>
              <a:buNone/>
            </a:pPr>
            <a:r>
              <a:rPr lang="en-US" sz="3500" dirty="0" err="1">
                <a:latin typeface="Times New Roman" panose="02020603050405020304" pitchFamily="18" charset="0"/>
                <a:cs typeface="Times New Roman" panose="02020603050405020304" pitchFamily="18" charset="0"/>
              </a:rPr>
              <a:t>Eg</a:t>
            </a:r>
            <a:r>
              <a:rPr lang="en-US" sz="3500" dirty="0">
                <a:latin typeface="Times New Roman" panose="02020603050405020304" pitchFamily="18" charset="0"/>
                <a:cs typeface="Times New Roman" panose="02020603050405020304" pitchFamily="18" charset="0"/>
              </a:rPr>
              <a:t>:</a:t>
            </a:r>
          </a:p>
          <a:p>
            <a:pPr marL="0" indent="0">
              <a:lnSpc>
                <a:spcPct val="150000"/>
              </a:lnSpc>
              <a:buNone/>
            </a:pPr>
            <a:r>
              <a:rPr lang="en-IN" sz="3500" dirty="0">
                <a:latin typeface="Times New Roman" panose="02020603050405020304" pitchFamily="18" charset="0"/>
                <a:cs typeface="Times New Roman" panose="02020603050405020304" pitchFamily="18" charset="0"/>
              </a:rPr>
              <a:t>SELECT * FROM (</a:t>
            </a:r>
          </a:p>
          <a:p>
            <a:pPr marL="0" indent="0">
              <a:lnSpc>
                <a:spcPct val="150000"/>
              </a:lnSpc>
              <a:buNone/>
            </a:pPr>
            <a:r>
              <a:rPr lang="en-IN" sz="3500" dirty="0">
                <a:latin typeface="Times New Roman" panose="02020603050405020304" pitchFamily="18" charset="0"/>
                <a:cs typeface="Times New Roman" panose="02020603050405020304" pitchFamily="18" charset="0"/>
              </a:rPr>
              <a:t>  SELECT email, </a:t>
            </a:r>
            <a:r>
              <a:rPr lang="en-IN" sz="3500" dirty="0" err="1">
                <a:latin typeface="Times New Roman" panose="02020603050405020304" pitchFamily="18" charset="0"/>
                <a:cs typeface="Times New Roman" panose="02020603050405020304" pitchFamily="18" charset="0"/>
              </a:rPr>
              <a:t>order_id</a:t>
            </a:r>
            <a:r>
              <a:rPr lang="en-IN" sz="3500" dirty="0">
                <a:latin typeface="Times New Roman" panose="02020603050405020304" pitchFamily="18" charset="0"/>
                <a:cs typeface="Times New Roman" panose="02020603050405020304" pitchFamily="18" charset="0"/>
              </a:rPr>
              <a:t>, FROM </a:t>
            </a:r>
            <a:r>
              <a:rPr lang="en-IN" sz="3500" dirty="0" err="1">
                <a:latin typeface="Times New Roman" panose="02020603050405020304" pitchFamily="18" charset="0"/>
                <a:cs typeface="Times New Roman" panose="02020603050405020304" pitchFamily="18" charset="0"/>
              </a:rPr>
              <a:t>sales_enriched</a:t>
            </a:r>
            <a:endParaRPr lang="en-IN" sz="3500" dirty="0">
              <a:latin typeface="Times New Roman" panose="02020603050405020304" pitchFamily="18" charset="0"/>
              <a:cs typeface="Times New Roman" panose="02020603050405020304" pitchFamily="18" charset="0"/>
            </a:endParaRPr>
          </a:p>
          <a:p>
            <a:pPr marL="0" indent="0">
              <a:lnSpc>
                <a:spcPct val="150000"/>
              </a:lnSpc>
              <a:buNone/>
            </a:pPr>
            <a:r>
              <a:rPr lang="en-IN" sz="3500" dirty="0">
                <a:latin typeface="Times New Roman" panose="02020603050405020304" pitchFamily="18" charset="0"/>
                <a:cs typeface="Times New Roman" panose="02020603050405020304" pitchFamily="18" charset="0"/>
              </a:rPr>
              <a:t>)PIVOT (</a:t>
            </a:r>
          </a:p>
          <a:p>
            <a:pPr marL="0" indent="0">
              <a:lnSpc>
                <a:spcPct val="150000"/>
              </a:lnSpc>
              <a:buNone/>
            </a:pPr>
            <a:r>
              <a:rPr lang="en-IN" sz="3500" dirty="0">
                <a:latin typeface="Times New Roman" panose="02020603050405020304" pitchFamily="18" charset="0"/>
                <a:cs typeface="Times New Roman" panose="02020603050405020304" pitchFamily="18" charset="0"/>
              </a:rPr>
              <a:t>  sum(quantity) FOR </a:t>
            </a:r>
            <a:r>
              <a:rPr lang="en-IN" sz="3500" dirty="0" err="1">
                <a:latin typeface="Times New Roman" panose="02020603050405020304" pitchFamily="18" charset="0"/>
                <a:cs typeface="Times New Roman" panose="02020603050405020304" pitchFamily="18" charset="0"/>
              </a:rPr>
              <a:t>item_id</a:t>
            </a:r>
            <a:r>
              <a:rPr lang="en-IN" sz="3500" dirty="0">
                <a:latin typeface="Times New Roman" panose="02020603050405020304" pitchFamily="18" charset="0"/>
                <a:cs typeface="Times New Roman" panose="02020603050405020304" pitchFamily="18" charset="0"/>
              </a:rPr>
              <a:t> in ('P_FOAM_K', 'M_STAN_Q','P_FOAM_S',)</a:t>
            </a:r>
          </a:p>
          <a:p>
            <a:pPr marL="0" indent="0">
              <a:lnSpc>
                <a:spcPct val="150000"/>
              </a:lnSpc>
              <a:buNone/>
            </a:pPr>
            <a:r>
              <a:rPr lang="en-IN" sz="35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090DA5AB-267C-7AAB-388E-9E4FC47F4F0F}"/>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0F56E3F5-599E-1C5E-EE76-9B7CCE0F3206}"/>
              </a:ext>
            </a:extLst>
          </p:cNvPr>
          <p:cNvSpPr>
            <a:spLocks noGrp="1"/>
          </p:cNvSpPr>
          <p:nvPr>
            <p:ph type="sldNum" sz="quarter" idx="4"/>
          </p:nvPr>
        </p:nvSpPr>
        <p:spPr/>
        <p:txBody>
          <a:bodyPr/>
          <a:lstStyle/>
          <a:p>
            <a:fld id="{2D550C56-9F87-4A04-B28F-B5A8DB7FC23F}" type="slidenum">
              <a:rPr lang="en-IN" smtClean="0"/>
              <a:pPr/>
              <a:t>15</a:t>
            </a:fld>
            <a:endParaRPr lang="en-IN" dirty="0"/>
          </a:p>
        </p:txBody>
      </p:sp>
    </p:spTree>
    <p:extLst>
      <p:ext uri="{BB962C8B-B14F-4D97-AF65-F5344CB8AC3E}">
        <p14:creationId xmlns:p14="http://schemas.microsoft.com/office/powerpoint/2010/main" val="280445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E71D4-F2CD-5BF9-2AD5-9E59199D2B92}"/>
              </a:ext>
            </a:extLst>
          </p:cNvPr>
          <p:cNvSpPr>
            <a:spLocks noGrp="1"/>
          </p:cNvSpPr>
          <p:nvPr>
            <p:ph idx="1"/>
          </p:nvPr>
        </p:nvSpPr>
        <p:spPr>
          <a:xfrm>
            <a:off x="1675964" y="1977656"/>
            <a:ext cx="21025723" cy="10347673"/>
          </a:xfrm>
        </p:spPr>
        <p:txBody>
          <a:bodyPr>
            <a:normAutofit/>
          </a:bodyPr>
          <a:lstStyle/>
          <a:p>
            <a:pPr marL="0" indent="0">
              <a:lnSpc>
                <a:spcPct val="150000"/>
              </a:lnSpc>
              <a:buNone/>
            </a:pPr>
            <a:r>
              <a:rPr lang="en-US" sz="3500" b="1" dirty="0">
                <a:latin typeface="Times New Roman" panose="02020603050405020304" pitchFamily="18" charset="0"/>
                <a:cs typeface="Times New Roman" panose="02020603050405020304" pitchFamily="18" charset="0"/>
              </a:rPr>
              <a:t>Higher Order Functions</a:t>
            </a:r>
          </a:p>
          <a:p>
            <a:pPr marL="0" indent="0">
              <a:lnSpc>
                <a:spcPct val="150000"/>
              </a:lnSpc>
              <a:buNone/>
            </a:pPr>
            <a:r>
              <a:rPr lang="en-US" sz="3500" dirty="0">
                <a:latin typeface="Times New Roman" panose="02020603050405020304" pitchFamily="18" charset="0"/>
                <a:cs typeface="Times New Roman" panose="02020603050405020304" pitchFamily="18" charset="0"/>
              </a:rPr>
              <a:t>Higher order functions in Spark SQL allow you to work directly with complex data types. When working with hierarchical data, records are frequently stored as array or map type objects. Higher-order functions allow you to transform data while preserving the original structure.</a:t>
            </a:r>
          </a:p>
          <a:p>
            <a:pPr marL="0" indent="0">
              <a:lnSpc>
                <a:spcPct val="150000"/>
              </a:lnSpc>
              <a:buNone/>
            </a:pPr>
            <a:r>
              <a:rPr lang="en-US" sz="3500" b="1" dirty="0">
                <a:latin typeface="Times New Roman" panose="02020603050405020304" pitchFamily="18" charset="0"/>
                <a:cs typeface="Times New Roman" panose="02020603050405020304" pitchFamily="18" charset="0"/>
              </a:rPr>
              <a:t>Higher order functions include:</a:t>
            </a:r>
          </a:p>
          <a:p>
            <a:pPr marL="0" indent="0">
              <a:lnSpc>
                <a:spcPct val="150000"/>
              </a:lnSpc>
              <a:buNone/>
            </a:pPr>
            <a:r>
              <a:rPr lang="en-US" sz="3500" b="1" dirty="0">
                <a:latin typeface="Times New Roman" panose="02020603050405020304" pitchFamily="18" charset="0"/>
                <a:cs typeface="Times New Roman" panose="02020603050405020304" pitchFamily="18" charset="0"/>
              </a:rPr>
              <a:t>FILTER</a:t>
            </a:r>
            <a:r>
              <a:rPr lang="en-US" sz="3500" dirty="0">
                <a:latin typeface="Times New Roman" panose="02020603050405020304" pitchFamily="18" charset="0"/>
                <a:cs typeface="Times New Roman" panose="02020603050405020304" pitchFamily="18" charset="0"/>
              </a:rPr>
              <a:t> filters an array using the given lambda function.</a:t>
            </a:r>
          </a:p>
          <a:p>
            <a:pPr marL="0" indent="0">
              <a:lnSpc>
                <a:spcPct val="150000"/>
              </a:lnSpc>
              <a:buNone/>
            </a:pPr>
            <a:r>
              <a:rPr lang="en-US" sz="3500" b="1" dirty="0">
                <a:latin typeface="Times New Roman" panose="02020603050405020304" pitchFamily="18" charset="0"/>
                <a:cs typeface="Times New Roman" panose="02020603050405020304" pitchFamily="18" charset="0"/>
              </a:rPr>
              <a:t>EXIST</a:t>
            </a:r>
            <a:r>
              <a:rPr lang="en-US" sz="3500" dirty="0">
                <a:latin typeface="Times New Roman" panose="02020603050405020304" pitchFamily="18" charset="0"/>
                <a:cs typeface="Times New Roman" panose="02020603050405020304" pitchFamily="18" charset="0"/>
              </a:rPr>
              <a:t> tests whether a statement is true for one or more elements in an array.</a:t>
            </a:r>
          </a:p>
          <a:p>
            <a:pPr marL="0" indent="0">
              <a:lnSpc>
                <a:spcPct val="150000"/>
              </a:lnSpc>
              <a:buNone/>
            </a:pPr>
            <a:r>
              <a:rPr lang="en-US" sz="3500" b="1" dirty="0">
                <a:latin typeface="Times New Roman" panose="02020603050405020304" pitchFamily="18" charset="0"/>
                <a:cs typeface="Times New Roman" panose="02020603050405020304" pitchFamily="18" charset="0"/>
              </a:rPr>
              <a:t>TRANSFORM</a:t>
            </a:r>
            <a:r>
              <a:rPr lang="en-US" sz="3500" dirty="0">
                <a:latin typeface="Times New Roman" panose="02020603050405020304" pitchFamily="18" charset="0"/>
                <a:cs typeface="Times New Roman" panose="02020603050405020304" pitchFamily="18" charset="0"/>
              </a:rPr>
              <a:t> uses the given lambda function to transform all elements in an array.</a:t>
            </a:r>
          </a:p>
          <a:p>
            <a:pPr marL="0" indent="0">
              <a:lnSpc>
                <a:spcPct val="150000"/>
              </a:lnSpc>
              <a:buNone/>
            </a:pPr>
            <a:r>
              <a:rPr lang="en-US" sz="3500" b="1" dirty="0">
                <a:latin typeface="Times New Roman" panose="02020603050405020304" pitchFamily="18" charset="0"/>
                <a:cs typeface="Times New Roman" panose="02020603050405020304" pitchFamily="18" charset="0"/>
              </a:rPr>
              <a:t>REDUCE</a:t>
            </a:r>
            <a:r>
              <a:rPr lang="en-US" sz="3500" dirty="0">
                <a:latin typeface="Times New Roman" panose="02020603050405020304" pitchFamily="18" charset="0"/>
                <a:cs typeface="Times New Roman" panose="02020603050405020304" pitchFamily="18" charset="0"/>
              </a:rPr>
              <a:t> takes two lambda functions to reduce the elements of an array to a single value by merging the elements into a buffer, and the apply a finishing function on the final buffer.</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DB2D45-54DA-9641-289C-B1827BBD0E47}"/>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A5A57D09-A3BB-F821-B96D-0278E0D3AA38}"/>
              </a:ext>
            </a:extLst>
          </p:cNvPr>
          <p:cNvSpPr>
            <a:spLocks noGrp="1"/>
          </p:cNvSpPr>
          <p:nvPr>
            <p:ph type="sldNum" sz="quarter" idx="4"/>
          </p:nvPr>
        </p:nvSpPr>
        <p:spPr/>
        <p:txBody>
          <a:bodyPr/>
          <a:lstStyle/>
          <a:p>
            <a:fld id="{2D550C56-9F87-4A04-B28F-B5A8DB7FC23F}" type="slidenum">
              <a:rPr lang="en-IN" smtClean="0"/>
              <a:pPr/>
              <a:t>16</a:t>
            </a:fld>
            <a:endParaRPr lang="en-IN" dirty="0"/>
          </a:p>
        </p:txBody>
      </p:sp>
    </p:spTree>
    <p:extLst>
      <p:ext uri="{BB962C8B-B14F-4D97-AF65-F5344CB8AC3E}">
        <p14:creationId xmlns:p14="http://schemas.microsoft.com/office/powerpoint/2010/main" val="196310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487E1-671D-2891-F859-CA57C00C7800}"/>
              </a:ext>
            </a:extLst>
          </p:cNvPr>
          <p:cNvSpPr>
            <a:spLocks noGrp="1"/>
          </p:cNvSpPr>
          <p:nvPr>
            <p:ph idx="1"/>
          </p:nvPr>
        </p:nvSpPr>
        <p:spPr>
          <a:xfrm>
            <a:off x="1675964" y="2020186"/>
            <a:ext cx="21025723" cy="10305143"/>
          </a:xfrm>
        </p:spPr>
        <p:txBody>
          <a:bodyPr>
            <a:normAutofit/>
          </a:bodyPr>
          <a:lstStyle/>
          <a:p>
            <a:pPr marL="0" indent="0">
              <a:lnSpc>
                <a:spcPct val="150000"/>
              </a:lnSpc>
              <a:buNone/>
            </a:pPr>
            <a:r>
              <a:rPr lang="en-US" sz="3500" b="1" dirty="0">
                <a:latin typeface="Times New Roman" panose="02020603050405020304" pitchFamily="18" charset="0"/>
                <a:cs typeface="Times New Roman" panose="02020603050405020304" pitchFamily="18" charset="0"/>
              </a:rPr>
              <a:t>SQL UDFs </a:t>
            </a:r>
          </a:p>
          <a:p>
            <a:pPr marL="0" indent="0">
              <a:lnSpc>
                <a:spcPct val="150000"/>
              </a:lnSpc>
              <a:buNone/>
            </a:pPr>
            <a:r>
              <a:rPr lang="en-US" sz="3500" b="0" i="0" dirty="0">
                <a:effectLst/>
                <a:latin typeface="Times New Roman" panose="02020603050405020304" pitchFamily="18" charset="0"/>
                <a:cs typeface="Times New Roman" panose="02020603050405020304" pitchFamily="18" charset="0"/>
              </a:rPr>
              <a:t>At minimum, a SQL UDF requires a function name, optional parameters, the type to be returned, and some custom logic.</a:t>
            </a:r>
            <a:endParaRPr lang="en-US" sz="3500" dirty="0">
              <a:latin typeface="Times New Roman" panose="02020603050405020304" pitchFamily="18" charset="0"/>
              <a:cs typeface="Times New Roman" panose="02020603050405020304" pitchFamily="18" charset="0"/>
            </a:endParaRPr>
          </a:p>
          <a:p>
            <a:pPr marL="0" indent="0">
              <a:lnSpc>
                <a:spcPct val="150000"/>
              </a:lnSpc>
              <a:buNone/>
            </a:pPr>
            <a:r>
              <a:rPr lang="en-US" sz="3500" b="1" dirty="0">
                <a:latin typeface="Times New Roman" panose="02020603050405020304" pitchFamily="18" charset="0"/>
                <a:cs typeface="Times New Roman" panose="02020603050405020304" pitchFamily="18" charset="0"/>
              </a:rPr>
              <a:t>Simple Function:</a:t>
            </a:r>
          </a:p>
          <a:p>
            <a:pPr marL="0" indent="0">
              <a:lnSpc>
                <a:spcPct val="150000"/>
              </a:lnSpc>
              <a:buNone/>
            </a:pPr>
            <a:r>
              <a:rPr lang="en-US" sz="3500" dirty="0">
                <a:latin typeface="Times New Roman" panose="02020603050405020304" pitchFamily="18" charset="0"/>
                <a:cs typeface="Times New Roman" panose="02020603050405020304" pitchFamily="18" charset="0"/>
              </a:rPr>
              <a:t>CREATE OR REPLACE FUNCTION yelling(text STRING)</a:t>
            </a:r>
          </a:p>
          <a:p>
            <a:pPr marL="0" indent="0">
              <a:lnSpc>
                <a:spcPct val="150000"/>
              </a:lnSpc>
              <a:buNone/>
            </a:pPr>
            <a:r>
              <a:rPr lang="en-US" sz="3500" dirty="0">
                <a:latin typeface="Times New Roman" panose="02020603050405020304" pitchFamily="18" charset="0"/>
                <a:cs typeface="Times New Roman" panose="02020603050405020304" pitchFamily="18" charset="0"/>
              </a:rPr>
              <a:t>RETURNS STRING</a:t>
            </a:r>
          </a:p>
          <a:p>
            <a:pPr marL="0" indent="0">
              <a:lnSpc>
                <a:spcPct val="150000"/>
              </a:lnSpc>
              <a:buNone/>
            </a:pPr>
            <a:r>
              <a:rPr lang="en-US" sz="3500" dirty="0">
                <a:latin typeface="Times New Roman" panose="02020603050405020304" pitchFamily="18" charset="0"/>
                <a:cs typeface="Times New Roman" panose="02020603050405020304" pitchFamily="18" charset="0"/>
              </a:rPr>
              <a:t>RETURN </a:t>
            </a:r>
            <a:r>
              <a:rPr lang="en-US" sz="3500" dirty="0" err="1">
                <a:latin typeface="Times New Roman" panose="02020603050405020304" pitchFamily="18" charset="0"/>
                <a:cs typeface="Times New Roman" panose="02020603050405020304" pitchFamily="18" charset="0"/>
              </a:rPr>
              <a:t>concat</a:t>
            </a:r>
            <a:r>
              <a:rPr lang="en-US" sz="3500" dirty="0">
                <a:latin typeface="Times New Roman" panose="02020603050405020304" pitchFamily="18" charset="0"/>
                <a:cs typeface="Times New Roman" panose="02020603050405020304" pitchFamily="18" charset="0"/>
              </a:rPr>
              <a:t>(upper(text), "!!!")</a:t>
            </a:r>
          </a:p>
          <a:p>
            <a:pPr marL="0" indent="0">
              <a:lnSpc>
                <a:spcPct val="150000"/>
              </a:lnSpc>
              <a:buNone/>
            </a:pPr>
            <a:r>
              <a:rPr lang="en-US" sz="3500" b="1" dirty="0">
                <a:latin typeface="Times New Roman" panose="02020603050405020304" pitchFamily="18" charset="0"/>
                <a:cs typeface="Times New Roman" panose="02020603050405020304" pitchFamily="18" charset="0"/>
              </a:rPr>
              <a:t>Calling Function:</a:t>
            </a:r>
          </a:p>
          <a:p>
            <a:pPr marL="0" indent="0">
              <a:lnSpc>
                <a:spcPct val="150000"/>
              </a:lnSpc>
              <a:buNone/>
            </a:pPr>
            <a:r>
              <a:rPr lang="en-US" sz="3500" dirty="0">
                <a:latin typeface="Times New Roman" panose="02020603050405020304" pitchFamily="18" charset="0"/>
                <a:cs typeface="Times New Roman" panose="02020603050405020304" pitchFamily="18" charset="0"/>
              </a:rPr>
              <a:t>SELECT yelling(food) as </a:t>
            </a:r>
            <a:r>
              <a:rPr lang="en-US" sz="3500" dirty="0" err="1">
                <a:latin typeface="Times New Roman" panose="02020603050405020304" pitchFamily="18" charset="0"/>
                <a:cs typeface="Times New Roman" panose="02020603050405020304" pitchFamily="18" charset="0"/>
              </a:rPr>
              <a:t>food_upper_case</a:t>
            </a:r>
            <a:r>
              <a:rPr lang="en-US" sz="3500" dirty="0">
                <a:latin typeface="Times New Roman" panose="02020603050405020304" pitchFamily="18" charset="0"/>
                <a:cs typeface="Times New Roman" panose="02020603050405020304" pitchFamily="18" charset="0"/>
              </a:rPr>
              <a:t> FROM foods</a:t>
            </a: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5F0A5A8-D273-58B7-ED5E-C0B1CA0035A3}"/>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79723759-1912-05B0-E56B-2706E35F620A}"/>
              </a:ext>
            </a:extLst>
          </p:cNvPr>
          <p:cNvSpPr>
            <a:spLocks noGrp="1"/>
          </p:cNvSpPr>
          <p:nvPr>
            <p:ph type="sldNum" sz="quarter" idx="4"/>
          </p:nvPr>
        </p:nvSpPr>
        <p:spPr/>
        <p:txBody>
          <a:bodyPr/>
          <a:lstStyle/>
          <a:p>
            <a:fld id="{2D550C56-9F87-4A04-B28F-B5A8DB7FC23F}" type="slidenum">
              <a:rPr lang="en-IN" smtClean="0"/>
              <a:pPr/>
              <a:t>17</a:t>
            </a:fld>
            <a:endParaRPr lang="en-IN" dirty="0"/>
          </a:p>
        </p:txBody>
      </p:sp>
    </p:spTree>
    <p:extLst>
      <p:ext uri="{BB962C8B-B14F-4D97-AF65-F5344CB8AC3E}">
        <p14:creationId xmlns:p14="http://schemas.microsoft.com/office/powerpoint/2010/main" val="391678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99E29-A3BF-05F5-D7BD-968B8204CA5F}"/>
              </a:ext>
            </a:extLst>
          </p:cNvPr>
          <p:cNvSpPr>
            <a:spLocks noGrp="1"/>
          </p:cNvSpPr>
          <p:nvPr>
            <p:ph idx="1"/>
          </p:nvPr>
        </p:nvSpPr>
        <p:spPr>
          <a:xfrm>
            <a:off x="1675964" y="2126512"/>
            <a:ext cx="21025723" cy="10198817"/>
          </a:xfrm>
        </p:spPr>
        <p:txBody>
          <a:bodyPr>
            <a:normAutofit/>
          </a:bodyPr>
          <a:lstStyle/>
          <a:p>
            <a:pPr marL="0" indent="0">
              <a:lnSpc>
                <a:spcPct val="150000"/>
              </a:lnSpc>
              <a:buNone/>
            </a:pPr>
            <a:r>
              <a:rPr lang="en-IN" sz="3500" b="1" dirty="0">
                <a:latin typeface="Times New Roman" panose="02020603050405020304" pitchFamily="18" charset="0"/>
                <a:cs typeface="Times New Roman" panose="02020603050405020304" pitchFamily="18" charset="0"/>
              </a:rPr>
              <a:t>References</a:t>
            </a:r>
          </a:p>
          <a:p>
            <a:pPr marL="0" indent="0">
              <a:lnSpc>
                <a:spcPct val="150000"/>
              </a:lnSpc>
              <a:buNone/>
            </a:pPr>
            <a:r>
              <a:rPr lang="en-IN" sz="3500" dirty="0">
                <a:latin typeface="Times New Roman" panose="02020603050405020304" pitchFamily="18" charset="0"/>
                <a:cs typeface="Times New Roman" panose="02020603050405020304" pitchFamily="18" charset="0"/>
              </a:rPr>
              <a:t>Git Link : </a:t>
            </a:r>
            <a:r>
              <a:rPr lang="en-IN" sz="3500" dirty="0">
                <a:effectLst/>
                <a:latin typeface="Times New Roman" panose="02020603050405020304" pitchFamily="18" charset="0"/>
                <a:cs typeface="Times New Roman" panose="02020603050405020304" pitchFamily="18" charset="0"/>
                <a:hlinkClick r:id="rId2" tooltip="https://github.com/hari328373/de_training_topics"/>
              </a:rPr>
              <a:t>https://github.com/hari328373/DE_Training_topics</a:t>
            </a:r>
            <a:endParaRPr lang="en-IN" sz="3500" dirty="0">
              <a:effectLst/>
              <a:latin typeface="Times New Roman" panose="02020603050405020304" pitchFamily="18" charset="0"/>
              <a:cs typeface="Times New Roman" panose="02020603050405020304" pitchFamily="18" charset="0"/>
            </a:endParaRPr>
          </a:p>
          <a:p>
            <a:pPr marL="0" indent="0">
              <a:lnSpc>
                <a:spcPct val="150000"/>
              </a:lnSpc>
              <a:buNone/>
            </a:pPr>
            <a:r>
              <a:rPr lang="en-IN" sz="3500" dirty="0">
                <a:latin typeface="Times New Roman" panose="02020603050405020304" pitchFamily="18" charset="0"/>
                <a:cs typeface="Times New Roman" panose="02020603050405020304" pitchFamily="18" charset="0"/>
              </a:rPr>
              <a:t>Git link has all the practical demo notebooks</a:t>
            </a:r>
          </a:p>
        </p:txBody>
      </p:sp>
      <p:sp>
        <p:nvSpPr>
          <p:cNvPr id="4" name="Footer Placeholder 3">
            <a:extLst>
              <a:ext uri="{FF2B5EF4-FFF2-40B4-BE49-F238E27FC236}">
                <a16:creationId xmlns:a16="http://schemas.microsoft.com/office/drawing/2014/main" id="{F8283CEF-B9AC-DC2B-23BC-016A910155D5}"/>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CA1032D0-CD1E-18B2-B386-E746C3EC8784}"/>
              </a:ext>
            </a:extLst>
          </p:cNvPr>
          <p:cNvSpPr>
            <a:spLocks noGrp="1"/>
          </p:cNvSpPr>
          <p:nvPr>
            <p:ph type="sldNum" sz="quarter" idx="4"/>
          </p:nvPr>
        </p:nvSpPr>
        <p:spPr/>
        <p:txBody>
          <a:bodyPr/>
          <a:lstStyle/>
          <a:p>
            <a:fld id="{2D550C56-9F87-4A04-B28F-B5A8DB7FC23F}" type="slidenum">
              <a:rPr lang="en-IN" smtClean="0"/>
              <a:pPr/>
              <a:t>18</a:t>
            </a:fld>
            <a:endParaRPr lang="en-IN" dirty="0"/>
          </a:p>
        </p:txBody>
      </p:sp>
    </p:spTree>
    <p:extLst>
      <p:ext uri="{BB962C8B-B14F-4D97-AF65-F5344CB8AC3E}">
        <p14:creationId xmlns:p14="http://schemas.microsoft.com/office/powerpoint/2010/main" val="399579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B7A9F-2C38-F344-F7E4-0D25361CFA96}"/>
              </a:ext>
            </a:extLst>
          </p:cNvPr>
          <p:cNvSpPr>
            <a:spLocks noGrp="1"/>
          </p:cNvSpPr>
          <p:nvPr>
            <p:ph idx="1"/>
          </p:nvPr>
        </p:nvSpPr>
        <p:spPr>
          <a:xfrm>
            <a:off x="1675964" y="2296634"/>
            <a:ext cx="21025723" cy="10028696"/>
          </a:xfrm>
        </p:spPr>
        <p:txBody>
          <a:bodyPr/>
          <a:lstStyle/>
          <a:p>
            <a:pPr marL="0" indent="0">
              <a:buNone/>
            </a:pPr>
            <a:endParaRPr lang="en-IN" dirty="0"/>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buNone/>
            </a:pPr>
            <a:endParaRPr lang="en-IN" sz="4500" dirty="0">
              <a:latin typeface="Times New Roman" panose="02020603050405020304" pitchFamily="18" charset="0"/>
              <a:cs typeface="Times New Roman" panose="02020603050405020304" pitchFamily="18" charset="0"/>
            </a:endParaRPr>
          </a:p>
          <a:p>
            <a:pPr marL="0" indent="0" algn="r">
              <a:buNone/>
            </a:pPr>
            <a:r>
              <a:rPr lang="en-IN" sz="4500" b="1" dirty="0">
                <a:latin typeface="Times New Roman" panose="02020603050405020304" pitchFamily="18" charset="0"/>
                <a:cs typeface="Times New Roman" panose="02020603050405020304" pitchFamily="18" charset="0"/>
              </a:rPr>
              <a:t>Presented By </a:t>
            </a:r>
          </a:p>
          <a:p>
            <a:pPr marL="0" indent="0" algn="r">
              <a:buNone/>
            </a:pPr>
            <a:r>
              <a:rPr lang="en-IN" sz="4500" dirty="0">
                <a:latin typeface="Times New Roman" panose="02020603050405020304" pitchFamily="18" charset="0"/>
                <a:cs typeface="Times New Roman" panose="02020603050405020304" pitchFamily="18" charset="0"/>
              </a:rPr>
              <a:t>Haritha</a:t>
            </a:r>
          </a:p>
          <a:p>
            <a:pPr marL="0" indent="0" algn="r">
              <a:buNone/>
            </a:pPr>
            <a:r>
              <a:rPr lang="en-IN" sz="4500" dirty="0">
                <a:latin typeface="Times New Roman" panose="02020603050405020304" pitchFamily="18" charset="0"/>
                <a:cs typeface="Times New Roman" panose="02020603050405020304" pitchFamily="18" charset="0"/>
              </a:rPr>
              <a:t>Nandini</a:t>
            </a:r>
          </a:p>
        </p:txBody>
      </p:sp>
      <p:sp>
        <p:nvSpPr>
          <p:cNvPr id="4" name="Footer Placeholder 3">
            <a:extLst>
              <a:ext uri="{FF2B5EF4-FFF2-40B4-BE49-F238E27FC236}">
                <a16:creationId xmlns:a16="http://schemas.microsoft.com/office/drawing/2014/main" id="{BC738BA5-C842-FBB0-D624-BFB404B84989}"/>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A1FFD56A-84B8-3648-5A39-2595531DCD77}"/>
              </a:ext>
            </a:extLst>
          </p:cNvPr>
          <p:cNvSpPr>
            <a:spLocks noGrp="1"/>
          </p:cNvSpPr>
          <p:nvPr>
            <p:ph type="sldNum" sz="quarter" idx="4"/>
          </p:nvPr>
        </p:nvSpPr>
        <p:spPr/>
        <p:txBody>
          <a:bodyPr/>
          <a:lstStyle/>
          <a:p>
            <a:fld id="{2D550C56-9F87-4A04-B28F-B5A8DB7FC23F}" type="slidenum">
              <a:rPr lang="en-IN" smtClean="0"/>
              <a:pPr/>
              <a:t>19</a:t>
            </a:fld>
            <a:endParaRPr lang="en-IN" dirty="0"/>
          </a:p>
        </p:txBody>
      </p:sp>
      <p:pic>
        <p:nvPicPr>
          <p:cNvPr id="7" name="Picture 6" descr="A picture containing text, clipart, businesscard&#10;&#10;Description automatically generated">
            <a:extLst>
              <a:ext uri="{FF2B5EF4-FFF2-40B4-BE49-F238E27FC236}">
                <a16:creationId xmlns:a16="http://schemas.microsoft.com/office/drawing/2014/main" id="{2FB1D637-6937-1497-505A-806D42481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009" y="2721935"/>
            <a:ext cx="17139684" cy="5954231"/>
          </a:xfrm>
          <a:prstGeom prst="rect">
            <a:avLst/>
          </a:prstGeom>
        </p:spPr>
      </p:pic>
    </p:spTree>
    <p:extLst>
      <p:ext uri="{BB962C8B-B14F-4D97-AF65-F5344CB8AC3E}">
        <p14:creationId xmlns:p14="http://schemas.microsoft.com/office/powerpoint/2010/main" val="300941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CAFE-CCB4-4C77-3428-5FC8F7F9446F}"/>
              </a:ext>
            </a:extLst>
          </p:cNvPr>
          <p:cNvSpPr>
            <a:spLocks noGrp="1"/>
          </p:cNvSpPr>
          <p:nvPr>
            <p:ph type="title"/>
          </p:nvPr>
        </p:nvSpPr>
        <p:spPr>
          <a:xfrm>
            <a:off x="1675962" y="1238924"/>
            <a:ext cx="21025723" cy="2644989"/>
          </a:xfrm>
        </p:spPr>
        <p:txBody>
          <a:bodyPr>
            <a:normAutofit/>
          </a:bodyPr>
          <a:lstStyle/>
          <a:p>
            <a:r>
              <a:rPr lang="en-IN" sz="9000" b="1" dirty="0">
                <a:latin typeface="Times New Roman" panose="02020603050405020304" pitchFamily="18" charset="0"/>
                <a:cs typeface="Times New Roman" panose="02020603050405020304" pitchFamily="18" charset="0"/>
              </a:rPr>
              <a:t>Agenda</a:t>
            </a:r>
          </a:p>
        </p:txBody>
      </p:sp>
      <p:sp>
        <p:nvSpPr>
          <p:cNvPr id="4" name="Footer Placeholder 3">
            <a:extLst>
              <a:ext uri="{FF2B5EF4-FFF2-40B4-BE49-F238E27FC236}">
                <a16:creationId xmlns:a16="http://schemas.microsoft.com/office/drawing/2014/main" id="{3CFBFDB6-FA93-F09B-A270-6B23FA8C03F5}"/>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67D9D2E8-FC0F-8CCA-904E-E69E31209FAB}"/>
              </a:ext>
            </a:extLst>
          </p:cNvPr>
          <p:cNvSpPr>
            <a:spLocks noGrp="1"/>
          </p:cNvSpPr>
          <p:nvPr>
            <p:ph type="sldNum" sz="quarter" idx="4"/>
          </p:nvPr>
        </p:nvSpPr>
        <p:spPr/>
        <p:txBody>
          <a:bodyPr/>
          <a:lstStyle/>
          <a:p>
            <a:fld id="{2D550C56-9F87-4A04-B28F-B5A8DB7FC23F}" type="slidenum">
              <a:rPr lang="en-IN" smtClean="0"/>
              <a:pPr/>
              <a:t>2</a:t>
            </a:fld>
            <a:endParaRPr lang="en-IN" dirty="0"/>
          </a:p>
        </p:txBody>
      </p:sp>
      <p:sp>
        <p:nvSpPr>
          <p:cNvPr id="6" name="Rectangle 1">
            <a:extLst>
              <a:ext uri="{FF2B5EF4-FFF2-40B4-BE49-F238E27FC236}">
                <a16:creationId xmlns:a16="http://schemas.microsoft.com/office/drawing/2014/main" id="{B2044C72-F5FB-4437-C299-FF02AF3AF542}"/>
              </a:ext>
            </a:extLst>
          </p:cNvPr>
          <p:cNvSpPr>
            <a:spLocks noGrp="1" noChangeArrowheads="1"/>
          </p:cNvSpPr>
          <p:nvPr>
            <p:ph idx="1"/>
          </p:nvPr>
        </p:nvSpPr>
        <p:spPr bwMode="auto">
          <a:xfrm>
            <a:off x="1675962" y="3234620"/>
            <a:ext cx="7644209" cy="5438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Query Files Directly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Providing Options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Load lab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SQL Transformation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4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UDF </a:t>
            </a:r>
          </a:p>
        </p:txBody>
      </p:sp>
    </p:spTree>
    <p:extLst>
      <p:ext uri="{BB962C8B-B14F-4D97-AF65-F5344CB8AC3E}">
        <p14:creationId xmlns:p14="http://schemas.microsoft.com/office/powerpoint/2010/main" val="269088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72B6-9FD2-E87C-630D-1CB05CAF9C9B}"/>
              </a:ext>
            </a:extLst>
          </p:cNvPr>
          <p:cNvSpPr>
            <a:spLocks noGrp="1"/>
          </p:cNvSpPr>
          <p:nvPr>
            <p:ph type="ctrTitle"/>
          </p:nvPr>
        </p:nvSpPr>
        <p:spPr>
          <a:xfrm>
            <a:off x="1382233" y="1935126"/>
            <a:ext cx="18283238" cy="1722475"/>
          </a:xfrm>
        </p:spPr>
        <p:txBody>
          <a:bodyPr>
            <a:normAutofit/>
          </a:bodyPr>
          <a:lstStyle/>
          <a:p>
            <a:pPr algn="l"/>
            <a:r>
              <a:rPr lang="en-IN" sz="8500" dirty="0">
                <a:latin typeface="Times New Roman" panose="02020603050405020304" pitchFamily="18" charset="0"/>
                <a:cs typeface="Times New Roman" panose="02020603050405020304" pitchFamily="18" charset="0"/>
              </a:rPr>
              <a:t>Querying Files Directly</a:t>
            </a:r>
          </a:p>
        </p:txBody>
      </p:sp>
      <p:sp>
        <p:nvSpPr>
          <p:cNvPr id="3" name="Subtitle 2">
            <a:extLst>
              <a:ext uri="{FF2B5EF4-FFF2-40B4-BE49-F238E27FC236}">
                <a16:creationId xmlns:a16="http://schemas.microsoft.com/office/drawing/2014/main" id="{1F86BE23-5259-882D-49A1-E5585022B72E}"/>
              </a:ext>
            </a:extLst>
          </p:cNvPr>
          <p:cNvSpPr>
            <a:spLocks noGrp="1"/>
          </p:cNvSpPr>
          <p:nvPr>
            <p:ph type="subTitle" idx="1"/>
          </p:nvPr>
        </p:nvSpPr>
        <p:spPr>
          <a:xfrm>
            <a:off x="1382233" y="1722476"/>
            <a:ext cx="21286381" cy="10547496"/>
          </a:xfrm>
        </p:spPr>
        <p:txBody>
          <a:bodyPr/>
          <a:lstStyle/>
          <a:p>
            <a:pPr algn="l"/>
            <a:r>
              <a:rPr lang="en-US" dirty="0"/>
              <a:t> </a:t>
            </a:r>
          </a:p>
          <a:p>
            <a:pPr algn="l"/>
            <a:endParaRPr lang="en-US" sz="3500" dirty="0">
              <a:latin typeface="Times New Roman" panose="02020603050405020304" pitchFamily="18" charset="0"/>
              <a:cs typeface="Times New Roman" panose="02020603050405020304" pitchFamily="18" charset="0"/>
            </a:endParaRPr>
          </a:p>
          <a:p>
            <a:pPr algn="l"/>
            <a:endParaRPr lang="en-US" sz="3500" dirty="0">
              <a:latin typeface="Times New Roman" panose="02020603050405020304" pitchFamily="18" charset="0"/>
              <a:cs typeface="Times New Roman" panose="02020603050405020304" pitchFamily="18" charset="0"/>
            </a:endParaRPr>
          </a:p>
          <a:p>
            <a:pPr algn="l"/>
            <a:r>
              <a:rPr lang="en-US" sz="3500" dirty="0">
                <a:latin typeface="Times New Roman" panose="02020603050405020304" pitchFamily="18" charset="0"/>
                <a:cs typeface="Times New Roman" panose="02020603050405020304" pitchFamily="18" charset="0"/>
              </a:rPr>
              <a:t>Query a Single File</a:t>
            </a:r>
          </a:p>
          <a:p>
            <a:pPr algn="l"/>
            <a:endParaRPr lang="en-US" sz="3500" dirty="0">
              <a:latin typeface="Times New Roman" panose="02020603050405020304" pitchFamily="18" charset="0"/>
              <a:cs typeface="Times New Roman" panose="02020603050405020304" pitchFamily="18" charset="0"/>
            </a:endParaRPr>
          </a:p>
          <a:p>
            <a:pPr algn="l"/>
            <a:r>
              <a:rPr lang="en-US" sz="3500" dirty="0">
                <a:latin typeface="Times New Roman" panose="02020603050405020304" pitchFamily="18" charset="0"/>
                <a:cs typeface="Times New Roman" panose="02020603050405020304" pitchFamily="18" charset="0"/>
              </a:rPr>
              <a:t>To query the data contained in a single file, execute the query with the following pattern:</a:t>
            </a:r>
          </a:p>
          <a:p>
            <a:pPr algn="l"/>
            <a:r>
              <a:rPr lang="en-US" sz="3500" b="1" dirty="0">
                <a:latin typeface="Times New Roman" panose="02020603050405020304" pitchFamily="18" charset="0"/>
                <a:cs typeface="Times New Roman" panose="02020603050405020304" pitchFamily="18" charset="0"/>
              </a:rPr>
              <a:t>Syntax:</a:t>
            </a:r>
          </a:p>
          <a:p>
            <a:pPr algn="l"/>
            <a:endParaRPr lang="en-US" sz="3500" dirty="0">
              <a:latin typeface="Times New Roman" panose="02020603050405020304" pitchFamily="18" charset="0"/>
              <a:cs typeface="Times New Roman" panose="02020603050405020304" pitchFamily="18" charset="0"/>
            </a:endParaRPr>
          </a:p>
          <a:p>
            <a:pPr algn="l"/>
            <a:endParaRPr lang="en-US" sz="3500"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use of back-ticks (not single quotes) around the path.</a:t>
            </a:r>
          </a:p>
          <a:p>
            <a:pPr marL="685800" indent="-685800" algn="l">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E.g.,</a:t>
            </a:r>
          </a:p>
          <a:p>
            <a:pPr algn="l"/>
            <a:endParaRPr lang="en-US"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0590F2-3DE3-5BDA-4A5A-218C6A8ED037}"/>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2E408096-F6FC-5306-F2DC-8CC4ADDC4B49}"/>
              </a:ext>
            </a:extLst>
          </p:cNvPr>
          <p:cNvSpPr>
            <a:spLocks noGrp="1"/>
          </p:cNvSpPr>
          <p:nvPr>
            <p:ph type="sldNum" sz="quarter" idx="12"/>
          </p:nvPr>
        </p:nvSpPr>
        <p:spPr/>
        <p:txBody>
          <a:bodyPr/>
          <a:lstStyle/>
          <a:p>
            <a:fld id="{2D550C56-9F87-4A04-B28F-B5A8DB7FC23F}" type="slidenum">
              <a:rPr lang="en-IN" smtClean="0"/>
              <a:pPr/>
              <a:t>3</a:t>
            </a:fld>
            <a:endParaRPr lang="en-IN" dirty="0"/>
          </a:p>
        </p:txBody>
      </p:sp>
      <p:pic>
        <p:nvPicPr>
          <p:cNvPr id="7" name="Picture 6">
            <a:extLst>
              <a:ext uri="{FF2B5EF4-FFF2-40B4-BE49-F238E27FC236}">
                <a16:creationId xmlns:a16="http://schemas.microsoft.com/office/drawing/2014/main" id="{9205F708-27E2-B1DB-F24F-02D02FDCABEE}"/>
              </a:ext>
            </a:extLst>
          </p:cNvPr>
          <p:cNvPicPr>
            <a:picLocks noChangeAspect="1"/>
          </p:cNvPicPr>
          <p:nvPr/>
        </p:nvPicPr>
        <p:blipFill>
          <a:blip r:embed="rId2"/>
          <a:stretch>
            <a:fillRect/>
          </a:stretch>
        </p:blipFill>
        <p:spPr>
          <a:xfrm>
            <a:off x="1382233" y="6951175"/>
            <a:ext cx="11589488" cy="1415467"/>
          </a:xfrm>
          <a:prstGeom prst="rect">
            <a:avLst/>
          </a:prstGeom>
        </p:spPr>
      </p:pic>
      <p:pic>
        <p:nvPicPr>
          <p:cNvPr id="9" name="Picture 8">
            <a:extLst>
              <a:ext uri="{FF2B5EF4-FFF2-40B4-BE49-F238E27FC236}">
                <a16:creationId xmlns:a16="http://schemas.microsoft.com/office/drawing/2014/main" id="{923662E6-70F8-9C4C-7ABA-C3B92D1CBB94}"/>
              </a:ext>
            </a:extLst>
          </p:cNvPr>
          <p:cNvPicPr>
            <a:picLocks noChangeAspect="1"/>
          </p:cNvPicPr>
          <p:nvPr/>
        </p:nvPicPr>
        <p:blipFill>
          <a:blip r:embed="rId3"/>
          <a:stretch>
            <a:fillRect/>
          </a:stretch>
        </p:blipFill>
        <p:spPr>
          <a:xfrm>
            <a:off x="1382233" y="10016165"/>
            <a:ext cx="15539736" cy="1156005"/>
          </a:xfrm>
          <a:prstGeom prst="rect">
            <a:avLst/>
          </a:prstGeom>
        </p:spPr>
      </p:pic>
    </p:spTree>
    <p:extLst>
      <p:ext uri="{BB962C8B-B14F-4D97-AF65-F5344CB8AC3E}">
        <p14:creationId xmlns:p14="http://schemas.microsoft.com/office/powerpoint/2010/main" val="24763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C3D47F-776C-033C-5B4F-8F71DF71EA19}"/>
              </a:ext>
            </a:extLst>
          </p:cNvPr>
          <p:cNvSpPr>
            <a:spLocks noGrp="1"/>
          </p:cNvSpPr>
          <p:nvPr>
            <p:ph type="subTitle" idx="1"/>
          </p:nvPr>
        </p:nvSpPr>
        <p:spPr>
          <a:xfrm>
            <a:off x="2133043" y="2190307"/>
            <a:ext cx="20280389" cy="10207256"/>
          </a:xfrm>
        </p:spPr>
        <p:txBody>
          <a:bodyPr>
            <a:normAutofit/>
          </a:bodyPr>
          <a:lstStyle/>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All the files in a directory have the same format and schema.</a:t>
            </a:r>
          </a:p>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All files can be queried simultaneously by specifying the directory path rather than an individual file.</a:t>
            </a:r>
          </a:p>
          <a:p>
            <a:pPr marL="685800" indent="-685800" algn="l">
              <a:lnSpc>
                <a:spcPct val="150000"/>
              </a:lnSpc>
              <a:buFont typeface="Arial" panose="020B0604020202020204" pitchFamily="34" charset="0"/>
              <a:buChar char="•"/>
            </a:pPr>
            <a:r>
              <a:rPr lang="en-IN" sz="3500" b="1" dirty="0">
                <a:latin typeface="Times New Roman" panose="02020603050405020304" pitchFamily="18" charset="0"/>
                <a:cs typeface="Times New Roman" panose="02020603050405020304" pitchFamily="18" charset="0"/>
              </a:rPr>
              <a:t>Syntax</a:t>
            </a:r>
            <a:r>
              <a:rPr lang="en-IN" sz="3500" dirty="0">
                <a:latin typeface="Times New Roman" panose="02020603050405020304" pitchFamily="18" charset="0"/>
                <a:cs typeface="Times New Roman" panose="02020603050405020304" pitchFamily="18" charset="0"/>
              </a:rPr>
              <a:t>:</a:t>
            </a:r>
          </a:p>
          <a:p>
            <a:pPr algn="l">
              <a:lnSpc>
                <a:spcPct val="150000"/>
              </a:lnSpc>
            </a:pPr>
            <a:endParaRPr lang="en-IN" sz="3500" dirty="0">
              <a:latin typeface="Times New Roman" panose="02020603050405020304" pitchFamily="18" charset="0"/>
              <a:cs typeface="Times New Roman" panose="02020603050405020304" pitchFamily="18" charset="0"/>
            </a:endParaRPr>
          </a:p>
          <a:p>
            <a:pPr algn="l">
              <a:lnSpc>
                <a:spcPct val="150000"/>
              </a:lnSpc>
            </a:pPr>
            <a:endParaRPr lang="en-IN" sz="3500" dirty="0">
              <a:latin typeface="Times New Roman" panose="02020603050405020304" pitchFamily="18" charset="0"/>
              <a:cs typeface="Times New Roman" panose="02020603050405020304" pitchFamily="18" charset="0"/>
            </a:endParaRPr>
          </a:p>
          <a:p>
            <a:pPr algn="l">
              <a:lnSpc>
                <a:spcPct val="150000"/>
              </a:lnSpc>
            </a:pPr>
            <a:r>
              <a:rPr lang="en-IN" sz="3500" b="1" dirty="0" err="1">
                <a:latin typeface="Times New Roman" panose="02020603050405020304" pitchFamily="18" charset="0"/>
                <a:cs typeface="Times New Roman" panose="02020603050405020304" pitchFamily="18" charset="0"/>
              </a:rPr>
              <a:t>Eg</a:t>
            </a:r>
            <a:r>
              <a:rPr lang="en-IN" sz="3500" b="1"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AA437546-9B63-3A8C-13A9-1D85F22D68ED}"/>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232BE8D2-BEA8-D216-C217-132BB8EADA46}"/>
              </a:ext>
            </a:extLst>
          </p:cNvPr>
          <p:cNvSpPr>
            <a:spLocks noGrp="1"/>
          </p:cNvSpPr>
          <p:nvPr>
            <p:ph type="sldNum" sz="quarter" idx="12"/>
          </p:nvPr>
        </p:nvSpPr>
        <p:spPr/>
        <p:txBody>
          <a:bodyPr/>
          <a:lstStyle/>
          <a:p>
            <a:fld id="{2D550C56-9F87-4A04-B28F-B5A8DB7FC23F}" type="slidenum">
              <a:rPr lang="en-IN" smtClean="0"/>
              <a:pPr/>
              <a:t>4</a:t>
            </a:fld>
            <a:endParaRPr lang="en-IN" dirty="0"/>
          </a:p>
        </p:txBody>
      </p:sp>
      <p:pic>
        <p:nvPicPr>
          <p:cNvPr id="6" name="Picture 5">
            <a:extLst>
              <a:ext uri="{FF2B5EF4-FFF2-40B4-BE49-F238E27FC236}">
                <a16:creationId xmlns:a16="http://schemas.microsoft.com/office/drawing/2014/main" id="{44D76301-C0F1-CDB4-56D7-952FA3AA7E3F}"/>
              </a:ext>
            </a:extLst>
          </p:cNvPr>
          <p:cNvPicPr>
            <a:picLocks noChangeAspect="1"/>
          </p:cNvPicPr>
          <p:nvPr/>
        </p:nvPicPr>
        <p:blipFill rotWithShape="1">
          <a:blip r:embed="rId2"/>
          <a:srcRect r="13211" b="5352"/>
          <a:stretch/>
        </p:blipFill>
        <p:spPr>
          <a:xfrm>
            <a:off x="2130425" y="5757604"/>
            <a:ext cx="10058399" cy="1339702"/>
          </a:xfrm>
          <a:prstGeom prst="rect">
            <a:avLst/>
          </a:prstGeom>
        </p:spPr>
      </p:pic>
      <p:pic>
        <p:nvPicPr>
          <p:cNvPr id="8" name="Picture 7">
            <a:extLst>
              <a:ext uri="{FF2B5EF4-FFF2-40B4-BE49-F238E27FC236}">
                <a16:creationId xmlns:a16="http://schemas.microsoft.com/office/drawing/2014/main" id="{A05C8AAF-C135-F6B5-ADD2-10581F2EDF35}"/>
              </a:ext>
            </a:extLst>
          </p:cNvPr>
          <p:cNvPicPr>
            <a:picLocks noChangeAspect="1"/>
          </p:cNvPicPr>
          <p:nvPr/>
        </p:nvPicPr>
        <p:blipFill>
          <a:blip r:embed="rId3"/>
          <a:stretch>
            <a:fillRect/>
          </a:stretch>
        </p:blipFill>
        <p:spPr>
          <a:xfrm>
            <a:off x="2130425" y="9077584"/>
            <a:ext cx="16375671" cy="1339701"/>
          </a:xfrm>
          <a:prstGeom prst="rect">
            <a:avLst/>
          </a:prstGeom>
        </p:spPr>
      </p:pic>
    </p:spTree>
    <p:extLst>
      <p:ext uri="{BB962C8B-B14F-4D97-AF65-F5344CB8AC3E}">
        <p14:creationId xmlns:p14="http://schemas.microsoft.com/office/powerpoint/2010/main" val="28191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8A7D-CFF4-CEFB-320B-41DABE5E3C68}"/>
              </a:ext>
            </a:extLst>
          </p:cNvPr>
          <p:cNvSpPr>
            <a:spLocks noGrp="1"/>
          </p:cNvSpPr>
          <p:nvPr>
            <p:ph type="ctrTitle"/>
          </p:nvPr>
        </p:nvSpPr>
        <p:spPr>
          <a:xfrm>
            <a:off x="1431057" y="340242"/>
            <a:ext cx="18283238" cy="1382232"/>
          </a:xfrm>
        </p:spPr>
        <p:txBody>
          <a:bodyPr>
            <a:normAutofit fontScale="90000"/>
          </a:bodyPr>
          <a:lstStyle/>
          <a:p>
            <a:pPr algn="l"/>
            <a:r>
              <a:rPr lang="en-IN" sz="9600" dirty="0">
                <a:latin typeface="Times New Roman" panose="02020603050405020304" pitchFamily="18"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Create References to Files</a:t>
            </a:r>
          </a:p>
        </p:txBody>
      </p:sp>
      <p:sp>
        <p:nvSpPr>
          <p:cNvPr id="3" name="Subtitle 2">
            <a:extLst>
              <a:ext uri="{FF2B5EF4-FFF2-40B4-BE49-F238E27FC236}">
                <a16:creationId xmlns:a16="http://schemas.microsoft.com/office/drawing/2014/main" id="{B2889230-23B4-03D7-F955-5E5C092EC935}"/>
              </a:ext>
            </a:extLst>
          </p:cNvPr>
          <p:cNvSpPr>
            <a:spLocks noGrp="1"/>
          </p:cNvSpPr>
          <p:nvPr>
            <p:ph type="subTitle" idx="1"/>
          </p:nvPr>
        </p:nvSpPr>
        <p:spPr>
          <a:xfrm>
            <a:off x="1431057" y="2190308"/>
            <a:ext cx="19522909" cy="7825562"/>
          </a:xfrm>
        </p:spPr>
        <p:txBody>
          <a:bodyPr>
            <a:normAutofit/>
          </a:bodyPr>
          <a:lstStyle/>
          <a:p>
            <a:pPr marL="685800" indent="-685800" algn="l">
              <a:lnSpc>
                <a:spcPct val="15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When we create a view from a query against a path, we can reference this view in later queries.</a:t>
            </a:r>
          </a:p>
          <a:p>
            <a:pPr marL="685800" indent="-685800" algn="l">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Temporary view : </a:t>
            </a:r>
          </a:p>
          <a:p>
            <a:pPr marL="685800" indent="-685800" algn="l">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In SQL Server, local temporary tables are visible only in the current session.</a:t>
            </a:r>
          </a:p>
          <a:p>
            <a:pPr marL="685800" indent="-685800" algn="l">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So, if you create a local temp table in one session, you cannot access it in other sessions.</a:t>
            </a:r>
          </a:p>
          <a:p>
            <a:pPr marL="685800" indent="-685800" algn="l">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Temp table created in a stored procedure; it is dropped automatically when the stored procedure is finished. Only referenced only by nested stored procedures.</a:t>
            </a:r>
          </a:p>
          <a:p>
            <a:pPr marL="685800" indent="-685800" algn="l">
              <a:lnSpc>
                <a:spcPct val="150000"/>
              </a:lnSpc>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pPr algn="l">
              <a:lnSpc>
                <a:spcPct val="150000"/>
              </a:lnSpc>
            </a:pPr>
            <a:endParaRPr lang="en-IN" sz="3600" b="1"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IN" sz="36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11438D0-036E-DC7C-F78F-89D934A7FFDD}"/>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C8B3AC30-8D33-AF8C-74AC-36322B4C1709}"/>
              </a:ext>
            </a:extLst>
          </p:cNvPr>
          <p:cNvSpPr>
            <a:spLocks noGrp="1"/>
          </p:cNvSpPr>
          <p:nvPr>
            <p:ph type="sldNum" sz="quarter" idx="12"/>
          </p:nvPr>
        </p:nvSpPr>
        <p:spPr/>
        <p:txBody>
          <a:bodyPr/>
          <a:lstStyle/>
          <a:p>
            <a:fld id="{2D550C56-9F87-4A04-B28F-B5A8DB7FC23F}" type="slidenum">
              <a:rPr lang="en-IN" smtClean="0"/>
              <a:pPr/>
              <a:t>5</a:t>
            </a:fld>
            <a:endParaRPr lang="en-IN" dirty="0"/>
          </a:p>
        </p:txBody>
      </p:sp>
      <p:pic>
        <p:nvPicPr>
          <p:cNvPr id="10" name="Picture 9">
            <a:extLst>
              <a:ext uri="{FF2B5EF4-FFF2-40B4-BE49-F238E27FC236}">
                <a16:creationId xmlns:a16="http://schemas.microsoft.com/office/drawing/2014/main" id="{35955741-49EA-80CA-A61E-2CDFE9954CCA}"/>
              </a:ext>
            </a:extLst>
          </p:cNvPr>
          <p:cNvPicPr>
            <a:picLocks noChangeAspect="1"/>
          </p:cNvPicPr>
          <p:nvPr/>
        </p:nvPicPr>
        <p:blipFill>
          <a:blip r:embed="rId2"/>
          <a:stretch>
            <a:fillRect/>
          </a:stretch>
        </p:blipFill>
        <p:spPr>
          <a:xfrm>
            <a:off x="2060526" y="8739962"/>
            <a:ext cx="13912968" cy="2753980"/>
          </a:xfrm>
          <a:prstGeom prst="rect">
            <a:avLst/>
          </a:prstGeom>
        </p:spPr>
      </p:pic>
    </p:spTree>
    <p:extLst>
      <p:ext uri="{BB962C8B-B14F-4D97-AF65-F5344CB8AC3E}">
        <p14:creationId xmlns:p14="http://schemas.microsoft.com/office/powerpoint/2010/main" val="339384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CB9F-579A-E8B9-44BB-E8646800D5EF}"/>
              </a:ext>
            </a:extLst>
          </p:cNvPr>
          <p:cNvSpPr>
            <a:spLocks noGrp="1"/>
          </p:cNvSpPr>
          <p:nvPr>
            <p:ph type="ctrTitle"/>
          </p:nvPr>
        </p:nvSpPr>
        <p:spPr>
          <a:xfrm>
            <a:off x="1643708" y="371427"/>
            <a:ext cx="18283238" cy="1141623"/>
          </a:xfrm>
        </p:spPr>
        <p:txBody>
          <a:bodyPr>
            <a:normAutofit fontScale="90000"/>
          </a:bodyPr>
          <a:lstStyle/>
          <a:p>
            <a:pPr algn="l"/>
            <a:r>
              <a:rPr lang="en-US" sz="9600" b="1" dirty="0">
                <a:latin typeface="Times New Roman" panose="02020603050405020304" pitchFamily="18" charset="0"/>
                <a:cs typeface="Times New Roman" panose="02020603050405020304" pitchFamily="18" charset="0"/>
              </a:rPr>
              <a:t>Extract Text Files as Raw Strings</a:t>
            </a:r>
            <a:endParaRPr lang="en-IN" sz="9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AB3C09-8199-74AB-7357-45F2901BC040}"/>
              </a:ext>
            </a:extLst>
          </p:cNvPr>
          <p:cNvSpPr>
            <a:spLocks noGrp="1"/>
          </p:cNvSpPr>
          <p:nvPr>
            <p:ph type="subTitle" idx="1"/>
          </p:nvPr>
        </p:nvSpPr>
        <p:spPr>
          <a:xfrm>
            <a:off x="2409253" y="2381693"/>
            <a:ext cx="19196105" cy="8782493"/>
          </a:xfrm>
        </p:spPr>
        <p:txBody>
          <a:bodyPr/>
          <a:lstStyle/>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When working with text-based files (which include JSON, CSV, TSV, and TXT formats), you can use the `</a:t>
            </a:r>
            <a:r>
              <a:rPr lang="en-US" sz="3500" b="1" dirty="0">
                <a:latin typeface="Times New Roman" panose="02020603050405020304" pitchFamily="18" charset="0"/>
                <a:cs typeface="Times New Roman" panose="02020603050405020304" pitchFamily="18" charset="0"/>
              </a:rPr>
              <a:t>text</a:t>
            </a:r>
            <a:r>
              <a:rPr lang="en-US" sz="3500" dirty="0">
                <a:latin typeface="Times New Roman" panose="02020603050405020304" pitchFamily="18" charset="0"/>
                <a:cs typeface="Times New Roman" panose="02020603050405020304" pitchFamily="18" charset="0"/>
              </a:rPr>
              <a:t>` format to load each line of the file as a row with one string column named `</a:t>
            </a:r>
            <a:r>
              <a:rPr lang="en-US" sz="3500" b="1" dirty="0">
                <a:latin typeface="Times New Roman" panose="02020603050405020304" pitchFamily="18" charset="0"/>
                <a:cs typeface="Times New Roman" panose="02020603050405020304" pitchFamily="18" charset="0"/>
              </a:rPr>
              <a:t>value</a:t>
            </a:r>
            <a:r>
              <a:rPr lang="en-US" sz="3500" dirty="0">
                <a:latin typeface="Times New Roman" panose="02020603050405020304" pitchFamily="18" charset="0"/>
                <a:cs typeface="Times New Roman" panose="02020603050405020304" pitchFamily="18" charset="0"/>
              </a:rPr>
              <a:t>`.</a:t>
            </a:r>
          </a:p>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This can be useful when data sources are prone to corruption and custom text parsing functions will be used to extract value from text fields.</a:t>
            </a:r>
          </a:p>
          <a:p>
            <a:pPr marL="685800" indent="-685800" algn="l">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55937D3-4843-E880-E549-862215C52B56}"/>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8C5DEA87-4959-F389-D892-9C73BF5557D2}"/>
              </a:ext>
            </a:extLst>
          </p:cNvPr>
          <p:cNvSpPr>
            <a:spLocks noGrp="1"/>
          </p:cNvSpPr>
          <p:nvPr>
            <p:ph type="sldNum" sz="quarter" idx="12"/>
          </p:nvPr>
        </p:nvSpPr>
        <p:spPr/>
        <p:txBody>
          <a:bodyPr/>
          <a:lstStyle/>
          <a:p>
            <a:fld id="{2D550C56-9F87-4A04-B28F-B5A8DB7FC23F}" type="slidenum">
              <a:rPr lang="en-IN" smtClean="0"/>
              <a:pPr/>
              <a:t>6</a:t>
            </a:fld>
            <a:endParaRPr lang="en-IN" dirty="0"/>
          </a:p>
        </p:txBody>
      </p:sp>
      <p:pic>
        <p:nvPicPr>
          <p:cNvPr id="7" name="Picture 6">
            <a:extLst>
              <a:ext uri="{FF2B5EF4-FFF2-40B4-BE49-F238E27FC236}">
                <a16:creationId xmlns:a16="http://schemas.microsoft.com/office/drawing/2014/main" id="{2869A57D-F25D-D259-CA36-D5FA13A03A48}"/>
              </a:ext>
            </a:extLst>
          </p:cNvPr>
          <p:cNvPicPr>
            <a:picLocks noChangeAspect="1"/>
          </p:cNvPicPr>
          <p:nvPr/>
        </p:nvPicPr>
        <p:blipFill>
          <a:blip r:embed="rId2"/>
          <a:stretch>
            <a:fillRect/>
          </a:stretch>
        </p:blipFill>
        <p:spPr>
          <a:xfrm>
            <a:off x="2409253" y="7261379"/>
            <a:ext cx="15668249" cy="1414788"/>
          </a:xfrm>
          <a:prstGeom prst="rect">
            <a:avLst/>
          </a:prstGeom>
        </p:spPr>
      </p:pic>
    </p:spTree>
    <p:extLst>
      <p:ext uri="{BB962C8B-B14F-4D97-AF65-F5344CB8AC3E}">
        <p14:creationId xmlns:p14="http://schemas.microsoft.com/office/powerpoint/2010/main" val="341385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D77B-625A-575F-05AF-A55931E61903}"/>
              </a:ext>
            </a:extLst>
          </p:cNvPr>
          <p:cNvSpPr>
            <a:spLocks noGrp="1"/>
          </p:cNvSpPr>
          <p:nvPr>
            <p:ph type="ctrTitle"/>
          </p:nvPr>
        </p:nvSpPr>
        <p:spPr>
          <a:xfrm>
            <a:off x="2005215" y="489098"/>
            <a:ext cx="18283238" cy="1212111"/>
          </a:xfrm>
        </p:spPr>
        <p:txBody>
          <a:bodyPr>
            <a:normAutofit fontScale="90000"/>
          </a:bodyPr>
          <a:lstStyle/>
          <a:p>
            <a:pPr algn="l"/>
            <a:r>
              <a:rPr lang="en-US" sz="6600" b="1" dirty="0">
                <a:latin typeface="Times New Roman" panose="02020603050405020304" pitchFamily="18" charset="0"/>
                <a:cs typeface="Times New Roman" panose="02020603050405020304" pitchFamily="18" charset="0"/>
              </a:rPr>
              <a:t>Registering Tables on External Data with Read Options</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37625C-9F57-89AD-A845-F80A0010EC00}"/>
              </a:ext>
            </a:extLst>
          </p:cNvPr>
          <p:cNvSpPr>
            <a:spLocks noGrp="1"/>
          </p:cNvSpPr>
          <p:nvPr>
            <p:ph type="subTitle" idx="1"/>
          </p:nvPr>
        </p:nvSpPr>
        <p:spPr>
          <a:xfrm>
            <a:off x="1765005" y="2105247"/>
            <a:ext cx="19565439" cy="10122195"/>
          </a:xfrm>
        </p:spPr>
        <p:txBody>
          <a:bodyPr/>
          <a:lstStyle/>
          <a:p>
            <a:pPr marL="685800" indent="-685800" algn="l">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External table data is stored at the location you mentioned in table creation.</a:t>
            </a:r>
          </a:p>
          <a:p>
            <a:pPr marL="685800" indent="-685800" algn="l">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Syntax:</a:t>
            </a:r>
          </a:p>
          <a:p>
            <a:pPr marL="685800" indent="-685800" algn="l">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sz="3500" b="1" dirty="0">
                <a:latin typeface="Times New Roman" panose="02020603050405020304" pitchFamily="18" charset="0"/>
                <a:cs typeface="Times New Roman" panose="02020603050405020304" pitchFamily="18" charset="0"/>
              </a:rPr>
              <a:t>E.g</a:t>
            </a:r>
            <a:r>
              <a:rPr lang="en-IN" sz="3500" dirty="0">
                <a:latin typeface="Times New Roman" panose="02020603050405020304" pitchFamily="18" charset="0"/>
                <a:cs typeface="Times New Roman" panose="02020603050405020304" pitchFamily="18" charset="0"/>
              </a:rPr>
              <a:t>.,</a:t>
            </a:r>
          </a:p>
          <a:p>
            <a:pPr marL="685800" indent="-6858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9B1F48B-256B-BAB8-D947-3FC69D5137CE}"/>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BFFD8770-16D3-1111-D20B-18C9C1A5C1E3}"/>
              </a:ext>
            </a:extLst>
          </p:cNvPr>
          <p:cNvSpPr>
            <a:spLocks noGrp="1"/>
          </p:cNvSpPr>
          <p:nvPr>
            <p:ph type="sldNum" sz="quarter" idx="12"/>
          </p:nvPr>
        </p:nvSpPr>
        <p:spPr/>
        <p:txBody>
          <a:bodyPr/>
          <a:lstStyle/>
          <a:p>
            <a:fld id="{2D550C56-9F87-4A04-B28F-B5A8DB7FC23F}" type="slidenum">
              <a:rPr lang="en-IN" smtClean="0"/>
              <a:pPr/>
              <a:t>7</a:t>
            </a:fld>
            <a:endParaRPr lang="en-IN" dirty="0"/>
          </a:p>
        </p:txBody>
      </p:sp>
      <p:pic>
        <p:nvPicPr>
          <p:cNvPr id="7" name="Picture 6">
            <a:extLst>
              <a:ext uri="{FF2B5EF4-FFF2-40B4-BE49-F238E27FC236}">
                <a16:creationId xmlns:a16="http://schemas.microsoft.com/office/drawing/2014/main" id="{B4463B57-B744-062A-CFAA-C36470A9A8AF}"/>
              </a:ext>
            </a:extLst>
          </p:cNvPr>
          <p:cNvPicPr>
            <a:picLocks noChangeAspect="1"/>
          </p:cNvPicPr>
          <p:nvPr/>
        </p:nvPicPr>
        <p:blipFill>
          <a:blip r:embed="rId2"/>
          <a:stretch>
            <a:fillRect/>
          </a:stretch>
        </p:blipFill>
        <p:spPr>
          <a:xfrm>
            <a:off x="2005215" y="4093385"/>
            <a:ext cx="13074513" cy="2048639"/>
          </a:xfrm>
          <a:prstGeom prst="rect">
            <a:avLst/>
          </a:prstGeom>
        </p:spPr>
      </p:pic>
      <p:pic>
        <p:nvPicPr>
          <p:cNvPr id="9" name="Picture 8">
            <a:extLst>
              <a:ext uri="{FF2B5EF4-FFF2-40B4-BE49-F238E27FC236}">
                <a16:creationId xmlns:a16="http://schemas.microsoft.com/office/drawing/2014/main" id="{49CD70D1-89A1-908A-3820-62BD8A8D09BE}"/>
              </a:ext>
            </a:extLst>
          </p:cNvPr>
          <p:cNvPicPr>
            <a:picLocks noChangeAspect="1"/>
          </p:cNvPicPr>
          <p:nvPr/>
        </p:nvPicPr>
        <p:blipFill rotWithShape="1">
          <a:blip r:embed="rId3"/>
          <a:srcRect t="3061"/>
          <a:stretch/>
        </p:blipFill>
        <p:spPr>
          <a:xfrm>
            <a:off x="2005215" y="7967230"/>
            <a:ext cx="17288862" cy="4040373"/>
          </a:xfrm>
          <a:prstGeom prst="rect">
            <a:avLst/>
          </a:prstGeom>
        </p:spPr>
      </p:pic>
    </p:spTree>
    <p:extLst>
      <p:ext uri="{BB962C8B-B14F-4D97-AF65-F5344CB8AC3E}">
        <p14:creationId xmlns:p14="http://schemas.microsoft.com/office/powerpoint/2010/main" val="175375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7F5C-C7D0-5CDC-EA9B-C6328FECC896}"/>
              </a:ext>
            </a:extLst>
          </p:cNvPr>
          <p:cNvSpPr>
            <a:spLocks noGrp="1"/>
          </p:cNvSpPr>
          <p:nvPr>
            <p:ph type="ctrTitle"/>
          </p:nvPr>
        </p:nvSpPr>
        <p:spPr>
          <a:xfrm>
            <a:off x="2877085" y="623381"/>
            <a:ext cx="18283238" cy="758851"/>
          </a:xfrm>
        </p:spPr>
        <p:txBody>
          <a:bodyPr>
            <a:normAutofit fontScale="90000"/>
          </a:bodyPr>
          <a:lstStyle/>
          <a:p>
            <a:pPr algn="l"/>
            <a:r>
              <a:rPr lang="en-IN" dirty="0"/>
              <a:t> </a:t>
            </a:r>
          </a:p>
        </p:txBody>
      </p:sp>
      <p:sp>
        <p:nvSpPr>
          <p:cNvPr id="3" name="Subtitle 2">
            <a:extLst>
              <a:ext uri="{FF2B5EF4-FFF2-40B4-BE49-F238E27FC236}">
                <a16:creationId xmlns:a16="http://schemas.microsoft.com/office/drawing/2014/main" id="{B670D4A1-F10C-EDE9-1203-3785C4AE9A45}"/>
              </a:ext>
            </a:extLst>
          </p:cNvPr>
          <p:cNvSpPr>
            <a:spLocks noGrp="1"/>
          </p:cNvSpPr>
          <p:nvPr>
            <p:ph type="subTitle" idx="1"/>
          </p:nvPr>
        </p:nvSpPr>
        <p:spPr>
          <a:xfrm>
            <a:off x="1998921" y="2296633"/>
            <a:ext cx="19331523" cy="8194625"/>
          </a:xfrm>
        </p:spPr>
        <p:txBody>
          <a:bodyPr>
            <a:normAutofit/>
          </a:bodyPr>
          <a:lstStyle/>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Running </a:t>
            </a:r>
            <a:r>
              <a:rPr lang="en-US" sz="3500" b="1" dirty="0">
                <a:latin typeface="Times New Roman" panose="02020603050405020304" pitchFamily="18" charset="0"/>
                <a:cs typeface="Times New Roman" panose="02020603050405020304" pitchFamily="18" charset="0"/>
              </a:rPr>
              <a:t>DESCRIBE EXTENDED </a:t>
            </a:r>
            <a:r>
              <a:rPr lang="en-US" sz="3500" dirty="0">
                <a:latin typeface="Times New Roman" panose="02020603050405020304" pitchFamily="18" charset="0"/>
                <a:cs typeface="Times New Roman" panose="02020603050405020304" pitchFamily="18" charset="0"/>
              </a:rPr>
              <a:t>on a table will show all of the metadata associated with the table definition.</a:t>
            </a:r>
          </a:p>
          <a:p>
            <a:pPr marL="685800" indent="-685800" algn="l">
              <a:lnSpc>
                <a:spcPct val="150000"/>
              </a:lnSpc>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a:p>
            <a:pPr marL="571500" indent="-5715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Manually refresh the cache of our data by running the </a:t>
            </a:r>
            <a:r>
              <a:rPr lang="en-US" sz="3500" b="1" dirty="0">
                <a:latin typeface="Times New Roman" panose="02020603050405020304" pitchFamily="18" charset="0"/>
                <a:cs typeface="Times New Roman" panose="02020603050405020304" pitchFamily="18" charset="0"/>
              </a:rPr>
              <a:t>REFRESH TABLE </a:t>
            </a:r>
            <a:r>
              <a:rPr lang="en-US" sz="3500" dirty="0">
                <a:latin typeface="Times New Roman" panose="02020603050405020304" pitchFamily="18" charset="0"/>
                <a:cs typeface="Times New Roman" panose="02020603050405020304" pitchFamily="18" charset="0"/>
              </a:rPr>
              <a:t>command.</a:t>
            </a:r>
          </a:p>
          <a:p>
            <a:pPr algn="l">
              <a:lnSpc>
                <a:spcPct val="150000"/>
              </a:lnSpc>
            </a:pPr>
            <a:endParaRPr lang="en-IN" sz="35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B67E0D6-9344-CA3C-735A-CD70C4BECDC7}"/>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9A118F4C-CEB7-EE81-61E1-D0490222D5B0}"/>
              </a:ext>
            </a:extLst>
          </p:cNvPr>
          <p:cNvSpPr>
            <a:spLocks noGrp="1"/>
          </p:cNvSpPr>
          <p:nvPr>
            <p:ph type="sldNum" sz="quarter" idx="12"/>
          </p:nvPr>
        </p:nvSpPr>
        <p:spPr/>
        <p:txBody>
          <a:bodyPr/>
          <a:lstStyle/>
          <a:p>
            <a:fld id="{2D550C56-9F87-4A04-B28F-B5A8DB7FC23F}" type="slidenum">
              <a:rPr lang="en-IN" smtClean="0"/>
              <a:pPr/>
              <a:t>8</a:t>
            </a:fld>
            <a:endParaRPr lang="en-IN" dirty="0"/>
          </a:p>
        </p:txBody>
      </p:sp>
      <p:pic>
        <p:nvPicPr>
          <p:cNvPr id="7" name="Picture 6">
            <a:extLst>
              <a:ext uri="{FF2B5EF4-FFF2-40B4-BE49-F238E27FC236}">
                <a16:creationId xmlns:a16="http://schemas.microsoft.com/office/drawing/2014/main" id="{81075CA4-A7F8-D12F-E7F1-3837E27E7067}"/>
              </a:ext>
            </a:extLst>
          </p:cNvPr>
          <p:cNvPicPr>
            <a:picLocks noChangeAspect="1"/>
          </p:cNvPicPr>
          <p:nvPr/>
        </p:nvPicPr>
        <p:blipFill>
          <a:blip r:embed="rId2"/>
          <a:stretch>
            <a:fillRect/>
          </a:stretch>
        </p:blipFill>
        <p:spPr>
          <a:xfrm>
            <a:off x="2571087" y="4000728"/>
            <a:ext cx="8701926" cy="1254642"/>
          </a:xfrm>
          <a:prstGeom prst="rect">
            <a:avLst/>
          </a:prstGeom>
        </p:spPr>
      </p:pic>
      <p:pic>
        <p:nvPicPr>
          <p:cNvPr id="9" name="Picture 8">
            <a:extLst>
              <a:ext uri="{FF2B5EF4-FFF2-40B4-BE49-F238E27FC236}">
                <a16:creationId xmlns:a16="http://schemas.microsoft.com/office/drawing/2014/main" id="{0FFB56F6-656D-D38F-A960-D0CA3CC959C1}"/>
              </a:ext>
            </a:extLst>
          </p:cNvPr>
          <p:cNvPicPr>
            <a:picLocks noChangeAspect="1"/>
          </p:cNvPicPr>
          <p:nvPr/>
        </p:nvPicPr>
        <p:blipFill>
          <a:blip r:embed="rId3"/>
          <a:stretch>
            <a:fillRect/>
          </a:stretch>
        </p:blipFill>
        <p:spPr>
          <a:xfrm>
            <a:off x="2571087" y="6959465"/>
            <a:ext cx="8930489" cy="1192772"/>
          </a:xfrm>
          <a:prstGeom prst="rect">
            <a:avLst/>
          </a:prstGeom>
        </p:spPr>
      </p:pic>
    </p:spTree>
    <p:extLst>
      <p:ext uri="{BB962C8B-B14F-4D97-AF65-F5344CB8AC3E}">
        <p14:creationId xmlns:p14="http://schemas.microsoft.com/office/powerpoint/2010/main" val="227168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ED7-5928-92AD-5A82-B22735366F5C}"/>
              </a:ext>
            </a:extLst>
          </p:cNvPr>
          <p:cNvSpPr>
            <a:spLocks noGrp="1"/>
          </p:cNvSpPr>
          <p:nvPr>
            <p:ph type="ctrTitle"/>
          </p:nvPr>
        </p:nvSpPr>
        <p:spPr>
          <a:xfrm>
            <a:off x="2154072" y="353742"/>
            <a:ext cx="18283238" cy="1418070"/>
          </a:xfrm>
        </p:spPr>
        <p:txBody>
          <a:bodyPr>
            <a:normAutofit/>
          </a:bodyPr>
          <a:lstStyle/>
          <a:p>
            <a:pPr algn="l"/>
            <a:r>
              <a:rPr lang="en-US" sz="8800" b="1" dirty="0">
                <a:latin typeface="Times New Roman" panose="02020603050405020304" pitchFamily="18" charset="0"/>
                <a:cs typeface="Times New Roman" panose="02020603050405020304" pitchFamily="18" charset="0"/>
              </a:rPr>
              <a:t>Extracting Data from SQL Databases</a:t>
            </a:r>
            <a:endParaRPr lang="en-IN" sz="8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9EA89C-2B6F-6FE7-D40B-3B85B09E04FE}"/>
              </a:ext>
            </a:extLst>
          </p:cNvPr>
          <p:cNvSpPr>
            <a:spLocks noGrp="1"/>
          </p:cNvSpPr>
          <p:nvPr>
            <p:ph type="subTitle" idx="1"/>
          </p:nvPr>
        </p:nvSpPr>
        <p:spPr>
          <a:xfrm>
            <a:off x="2530549" y="2509283"/>
            <a:ext cx="18799895" cy="9781953"/>
          </a:xfrm>
        </p:spPr>
        <p:txBody>
          <a:bodyPr>
            <a:normAutofit/>
          </a:bodyPr>
          <a:lstStyle/>
          <a:p>
            <a:pPr marL="685800" indent="-685800" algn="l">
              <a:lnSpc>
                <a:spcPct val="150000"/>
              </a:lnSpc>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SQL databases are an extremely common data source, and Databricks has a standard JDBC driver for connecting with many flavors of SQL.</a:t>
            </a:r>
          </a:p>
          <a:p>
            <a:pPr marL="685800" indent="-685800" algn="l">
              <a:lnSpc>
                <a:spcPct val="15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algn="l">
              <a:lnSpc>
                <a:spcPct val="150000"/>
              </a:lnSpc>
            </a:pPr>
            <a:endParaRPr lang="en-US" sz="44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E.g.</a:t>
            </a:r>
          </a:p>
          <a:p>
            <a:pPr marL="685800" indent="-685800" algn="l">
              <a:lnSpc>
                <a:spcPct val="15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p>
            <a:pPr marL="685800" indent="-685800" algn="l">
              <a:lnSpc>
                <a:spcPct val="150000"/>
              </a:lnSpc>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0528F6D-80DA-646A-2E7F-6430D5860B77}"/>
              </a:ext>
            </a:extLst>
          </p:cNvPr>
          <p:cNvSpPr>
            <a:spLocks noGrp="1"/>
          </p:cNvSpPr>
          <p:nvPr>
            <p:ph type="ftr" sz="quarter" idx="11"/>
          </p:nvPr>
        </p:nvSpPr>
        <p:spPr/>
        <p:txBody>
          <a:bodyPr/>
          <a:lstStyle/>
          <a:p>
            <a:r>
              <a:rPr lang="en-US"/>
              <a:t>Diggibyte Technologies  |   www.Diggibyte.com</a:t>
            </a:r>
            <a:endParaRPr lang="en-IN" dirty="0"/>
          </a:p>
        </p:txBody>
      </p:sp>
      <p:sp>
        <p:nvSpPr>
          <p:cNvPr id="5" name="Slide Number Placeholder 4">
            <a:extLst>
              <a:ext uri="{FF2B5EF4-FFF2-40B4-BE49-F238E27FC236}">
                <a16:creationId xmlns:a16="http://schemas.microsoft.com/office/drawing/2014/main" id="{FC7E8245-FCDB-BB1C-C4EB-48550F6F81BB}"/>
              </a:ext>
            </a:extLst>
          </p:cNvPr>
          <p:cNvSpPr>
            <a:spLocks noGrp="1"/>
          </p:cNvSpPr>
          <p:nvPr>
            <p:ph type="sldNum" sz="quarter" idx="12"/>
          </p:nvPr>
        </p:nvSpPr>
        <p:spPr/>
        <p:txBody>
          <a:bodyPr/>
          <a:lstStyle/>
          <a:p>
            <a:fld id="{2D550C56-9F87-4A04-B28F-B5A8DB7FC23F}" type="slidenum">
              <a:rPr lang="en-IN" smtClean="0"/>
              <a:pPr/>
              <a:t>9</a:t>
            </a:fld>
            <a:endParaRPr lang="en-IN" dirty="0"/>
          </a:p>
        </p:txBody>
      </p:sp>
      <p:pic>
        <p:nvPicPr>
          <p:cNvPr id="8" name="Picture 7">
            <a:extLst>
              <a:ext uri="{FF2B5EF4-FFF2-40B4-BE49-F238E27FC236}">
                <a16:creationId xmlns:a16="http://schemas.microsoft.com/office/drawing/2014/main" id="{3B2065CD-3452-676C-C57F-CED02FEE6677}"/>
              </a:ext>
            </a:extLst>
          </p:cNvPr>
          <p:cNvPicPr>
            <a:picLocks noChangeAspect="1"/>
          </p:cNvPicPr>
          <p:nvPr/>
        </p:nvPicPr>
        <p:blipFill>
          <a:blip r:embed="rId2"/>
          <a:stretch>
            <a:fillRect/>
          </a:stretch>
        </p:blipFill>
        <p:spPr>
          <a:xfrm>
            <a:off x="3381153" y="4797214"/>
            <a:ext cx="10419907" cy="3878953"/>
          </a:xfrm>
          <a:prstGeom prst="rect">
            <a:avLst/>
          </a:prstGeom>
        </p:spPr>
      </p:pic>
      <p:pic>
        <p:nvPicPr>
          <p:cNvPr id="10" name="Picture 9">
            <a:extLst>
              <a:ext uri="{FF2B5EF4-FFF2-40B4-BE49-F238E27FC236}">
                <a16:creationId xmlns:a16="http://schemas.microsoft.com/office/drawing/2014/main" id="{1CFFBB80-188C-A54F-BB65-F0C1465C0F46}"/>
              </a:ext>
            </a:extLst>
          </p:cNvPr>
          <p:cNvPicPr>
            <a:picLocks noChangeAspect="1"/>
          </p:cNvPicPr>
          <p:nvPr/>
        </p:nvPicPr>
        <p:blipFill>
          <a:blip r:embed="rId3"/>
          <a:stretch>
            <a:fillRect/>
          </a:stretch>
        </p:blipFill>
        <p:spPr>
          <a:xfrm>
            <a:off x="3381153" y="9848533"/>
            <a:ext cx="10972800" cy="2652867"/>
          </a:xfrm>
          <a:prstGeom prst="rect">
            <a:avLst/>
          </a:prstGeom>
        </p:spPr>
      </p:pic>
    </p:spTree>
    <p:extLst>
      <p:ext uri="{BB962C8B-B14F-4D97-AF65-F5344CB8AC3E}">
        <p14:creationId xmlns:p14="http://schemas.microsoft.com/office/powerpoint/2010/main" val="41386981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909E67F6EDA84F9B45F8A232CC0002" ma:contentTypeVersion="6" ma:contentTypeDescription="Create a new document." ma:contentTypeScope="" ma:versionID="3fa6fe9138c54089983c4c9412565918">
  <xsd:schema xmlns:xsd="http://www.w3.org/2001/XMLSchema" xmlns:xs="http://www.w3.org/2001/XMLSchema" xmlns:p="http://schemas.microsoft.com/office/2006/metadata/properties" xmlns:ns2="1d95ae64-cc50-4cb3-9c24-5bff79a51889" targetNamespace="http://schemas.microsoft.com/office/2006/metadata/properties" ma:root="true" ma:fieldsID="54c67311a025f28b838e286161c58320" ns2:_="">
    <xsd:import namespace="1d95ae64-cc50-4cb3-9c24-5bff79a51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5ae64-cc50-4cb3-9c24-5bff79a51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AAF79-1EE2-49B4-935D-11D06D1223F2}">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1d95ae64-cc50-4cb3-9c24-5bff79a51889"/>
  </ds:schemaRefs>
</ds:datastoreItem>
</file>

<file path=customXml/itemProps2.xml><?xml version="1.0" encoding="utf-8"?>
<ds:datastoreItem xmlns:ds="http://schemas.openxmlformats.org/officeDocument/2006/customXml" ds:itemID="{68200A2C-2C42-4A5A-B19F-5C50636C3CFF}">
  <ds:schemaRefs>
    <ds:schemaRef ds:uri="http://schemas.microsoft.com/sharepoint/v3/contenttype/forms"/>
  </ds:schemaRefs>
</ds:datastoreItem>
</file>

<file path=customXml/itemProps3.xml><?xml version="1.0" encoding="utf-8"?>
<ds:datastoreItem xmlns:ds="http://schemas.openxmlformats.org/officeDocument/2006/customXml" ds:itemID="{2C9CAE47-2FB3-46F4-9EDE-EE0CD634B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95ae64-cc50-4cb3-9c24-5bff79a51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13596</TotalTime>
  <Words>1275</Words>
  <Application>Microsoft Office PowerPoint</Application>
  <PresentationFormat>Custom</PresentationFormat>
  <Paragraphs>179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Agenda</vt:lpstr>
      <vt:lpstr>Querying Files Directly</vt:lpstr>
      <vt:lpstr>PowerPoint Presentation</vt:lpstr>
      <vt:lpstr> Create References to Files</vt:lpstr>
      <vt:lpstr>Extract Text Files as Raw Strings</vt:lpstr>
      <vt:lpstr>Registering Tables on External Data with Read Options</vt:lpstr>
      <vt:lpstr> </vt:lpstr>
      <vt:lpstr>Extracting Data from SQL Databases</vt:lpstr>
      <vt:lpstr>Advanced SQL Transformation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Lawrance Amburose</dc:creator>
  <cp:lastModifiedBy>Nandini Srinivas</cp:lastModifiedBy>
  <cp:revision>103</cp:revision>
  <dcterms:created xsi:type="dcterms:W3CDTF">2021-05-29T18:43:48Z</dcterms:created>
  <dcterms:modified xsi:type="dcterms:W3CDTF">2023-02-23T07:51:18Z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77eab6e-04c6-4822-9252-98ab9f25736b_Enabled">
    <vt:lpwstr>true</vt:lpwstr>
  </property>
  <property fmtid="{D5CDD505-2E9C-101B-9397-08002B2CF9AE}" pid="3" name="MSIP_Label_477eab6e-04c6-4822-9252-98ab9f25736b_SetDate">
    <vt:lpwstr>2021-05-29T18:43:48Z</vt:lpwstr>
  </property>
  <property fmtid="{D5CDD505-2E9C-101B-9397-08002B2CF9AE}" pid="4" name="MSIP_Label_477eab6e-04c6-4822-9252-98ab9f25736b_Method">
    <vt:lpwstr>Standard</vt:lpwstr>
  </property>
  <property fmtid="{D5CDD505-2E9C-101B-9397-08002B2CF9AE}" pid="5" name="MSIP_Label_477eab6e-04c6-4822-9252-98ab9f25736b_Name">
    <vt:lpwstr>477eab6e-04c6-4822-9252-98ab9f25736b</vt:lpwstr>
  </property>
  <property fmtid="{D5CDD505-2E9C-101B-9397-08002B2CF9AE}" pid="6" name="MSIP_Label_477eab6e-04c6-4822-9252-98ab9f25736b_SiteId">
    <vt:lpwstr>d2007bef-127d-4591-97ac-10d72fe28031</vt:lpwstr>
  </property>
  <property fmtid="{D5CDD505-2E9C-101B-9397-08002B2CF9AE}" pid="7" name="MSIP_Label_477eab6e-04c6-4822-9252-98ab9f25736b_ActionId">
    <vt:lpwstr>5a92161c-dcc1-4967-bf4a-4c954a05fc3b</vt:lpwstr>
  </property>
  <property fmtid="{D5CDD505-2E9C-101B-9397-08002B2CF9AE}" pid="8" name="MSIP_Label_477eab6e-04c6-4822-9252-98ab9f25736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Classified as Internal</vt:lpwstr>
  </property>
  <property fmtid="{D5CDD505-2E9C-101B-9397-08002B2CF9AE}" pid="11" name="ContentTypeId">
    <vt:lpwstr>0x01010000909E67F6EDA84F9B45F8A232CC0002</vt:lpwstr>
  </property>
</Properties>
</file>