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4"/>
  </p:notesMasterIdLst>
  <p:sldIdLst>
    <p:sldId id="283" r:id="rId5"/>
    <p:sldId id="284" r:id="rId6"/>
    <p:sldId id="285" r:id="rId7"/>
    <p:sldId id="286" r:id="rId8"/>
    <p:sldId id="287" r:id="rId9"/>
    <p:sldId id="302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298" r:id="rId21"/>
    <p:sldId id="299" r:id="rId22"/>
    <p:sldId id="301" r:id="rId23"/>
  </p:sldIdLst>
  <p:sldSz cx="24377650" cy="1368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586"/>
    <a:srgbClr val="FDA24E"/>
    <a:srgbClr val="24485E"/>
    <a:srgbClr val="3D4D5E"/>
    <a:srgbClr val="BD9D43"/>
    <a:srgbClr val="FF9900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32" d="100"/>
          <a:sy n="32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DF2D-8BD5-42D4-BBCB-71540CC52CC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1038" y="1143000"/>
            <a:ext cx="549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983B-DB0E-46D6-8356-E546599E7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1pPr>
    <a:lvl2pPr marL="913486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2pPr>
    <a:lvl3pPr marL="1826971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3pPr>
    <a:lvl4pPr marL="2740457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4pPr>
    <a:lvl5pPr marL="3653942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5pPr>
    <a:lvl6pPr marL="4567428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6pPr>
    <a:lvl7pPr marL="5480914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7pPr>
    <a:lvl8pPr marL="6394399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8pPr>
    <a:lvl9pPr marL="7307885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F983B-DB0E-46D6-8356-E546599E73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4764146"/>
          </a:xfrm>
        </p:spPr>
        <p:txBody>
          <a:bodyPr anchor="b"/>
          <a:lstStyle>
            <a:lvl1pPr algn="ctr"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187400"/>
            <a:ext cx="18283238" cy="3303858"/>
          </a:xfrm>
        </p:spPr>
        <p:txBody>
          <a:bodyPr/>
          <a:lstStyle>
            <a:lvl1pPr marL="0" indent="0" algn="ctr">
              <a:buNone/>
              <a:defRPr sz="4789"/>
            </a:lvl1pPr>
            <a:lvl2pPr marL="912297" indent="0" algn="ctr">
              <a:buNone/>
              <a:defRPr sz="3991"/>
            </a:lvl2pPr>
            <a:lvl3pPr marL="1824594" indent="0" algn="ctr">
              <a:buNone/>
              <a:defRPr sz="3592"/>
            </a:lvl3pPr>
            <a:lvl4pPr marL="2736891" indent="0" algn="ctr">
              <a:buNone/>
              <a:defRPr sz="3193"/>
            </a:lvl4pPr>
            <a:lvl5pPr marL="3649188" indent="0" algn="ctr">
              <a:buNone/>
              <a:defRPr sz="3193"/>
            </a:lvl5pPr>
            <a:lvl6pPr marL="4561484" indent="0" algn="ctr">
              <a:buNone/>
              <a:defRPr sz="3193"/>
            </a:lvl6pPr>
            <a:lvl7pPr marL="5473781" indent="0" algn="ctr">
              <a:buNone/>
              <a:defRPr sz="3193"/>
            </a:lvl7pPr>
            <a:lvl8pPr marL="6386078" indent="0" algn="ctr">
              <a:buNone/>
              <a:defRPr sz="3193"/>
            </a:lvl8pPr>
            <a:lvl9pPr marL="7298375" indent="0" algn="ctr">
              <a:buNone/>
              <a:defRPr sz="31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60050" y="12955689"/>
            <a:ext cx="685800" cy="728560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28560"/>
            <a:ext cx="5256431" cy="11596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28560"/>
            <a:ext cx="15464572" cy="11596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2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7" y="12955685"/>
            <a:ext cx="8227457" cy="72856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1561"/>
            <a:ext cx="21025723" cy="5692267"/>
          </a:xfrm>
        </p:spPr>
        <p:txBody>
          <a:bodyPr anchor="b"/>
          <a:lstStyle>
            <a:lvl1pPr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57679"/>
            <a:ext cx="21025723" cy="2993429"/>
          </a:xfrm>
        </p:spPr>
        <p:txBody>
          <a:bodyPr/>
          <a:lstStyle>
            <a:lvl1pPr marL="0" indent="0">
              <a:buNone/>
              <a:defRPr sz="4789">
                <a:solidFill>
                  <a:schemeClr val="tx1">
                    <a:tint val="75000"/>
                  </a:schemeClr>
                </a:solidFill>
              </a:defRPr>
            </a:lvl1pPr>
            <a:lvl2pPr marL="912297" indent="0">
              <a:buNone/>
              <a:defRPr sz="3991">
                <a:solidFill>
                  <a:schemeClr val="tx1">
                    <a:tint val="75000"/>
                  </a:schemeClr>
                </a:solidFill>
              </a:defRPr>
            </a:lvl2pPr>
            <a:lvl3pPr marL="1824594" indent="0">
              <a:buNone/>
              <a:defRPr sz="3592">
                <a:solidFill>
                  <a:schemeClr val="tx1">
                    <a:tint val="75000"/>
                  </a:schemeClr>
                </a:solidFill>
              </a:defRPr>
            </a:lvl3pPr>
            <a:lvl4pPr marL="273689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4pPr>
            <a:lvl5pPr marL="364918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5pPr>
            <a:lvl6pPr marL="4561484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6pPr>
            <a:lvl7pPr marL="547378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7pPr>
            <a:lvl8pPr marL="638607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8pPr>
            <a:lvl9pPr marL="7298375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7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28561"/>
            <a:ext cx="21025723" cy="264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54543"/>
            <a:ext cx="10312888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4998552"/>
            <a:ext cx="10312888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54543"/>
            <a:ext cx="10363676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4998552"/>
            <a:ext cx="10363676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0280"/>
            <a:ext cx="12341185" cy="9724687"/>
          </a:xfrm>
        </p:spPr>
        <p:txBody>
          <a:bodyPr/>
          <a:lstStyle>
            <a:lvl1pPr>
              <a:defRPr sz="6385"/>
            </a:lvl1pPr>
            <a:lvl2pPr>
              <a:defRPr sz="5587"/>
            </a:lvl2pPr>
            <a:lvl3pPr>
              <a:defRPr sz="4789"/>
            </a:lvl3pPr>
            <a:lvl4pPr>
              <a:defRPr sz="3991"/>
            </a:lvl4pPr>
            <a:lvl5pPr>
              <a:defRPr sz="3991"/>
            </a:lvl5pPr>
            <a:lvl6pPr>
              <a:defRPr sz="3991"/>
            </a:lvl6pPr>
            <a:lvl7pPr>
              <a:defRPr sz="3991"/>
            </a:lvl7pPr>
            <a:lvl8pPr>
              <a:defRPr sz="3991"/>
            </a:lvl8pPr>
            <a:lvl9pPr>
              <a:defRPr sz="3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0280"/>
            <a:ext cx="12341185" cy="9724687"/>
          </a:xfrm>
        </p:spPr>
        <p:txBody>
          <a:bodyPr anchor="t"/>
          <a:lstStyle>
            <a:lvl1pPr marL="0" indent="0">
              <a:buNone/>
              <a:defRPr sz="6385"/>
            </a:lvl1pPr>
            <a:lvl2pPr marL="912297" indent="0">
              <a:buNone/>
              <a:defRPr sz="5587"/>
            </a:lvl2pPr>
            <a:lvl3pPr marL="1824594" indent="0">
              <a:buNone/>
              <a:defRPr sz="4789"/>
            </a:lvl3pPr>
            <a:lvl4pPr marL="2736891" indent="0">
              <a:buNone/>
              <a:defRPr sz="3991"/>
            </a:lvl4pPr>
            <a:lvl5pPr marL="3649188" indent="0">
              <a:buNone/>
              <a:defRPr sz="3991"/>
            </a:lvl5pPr>
            <a:lvl6pPr marL="4561484" indent="0">
              <a:buNone/>
              <a:defRPr sz="3991"/>
            </a:lvl6pPr>
            <a:lvl7pPr marL="5473781" indent="0">
              <a:buNone/>
              <a:defRPr sz="3991"/>
            </a:lvl7pPr>
            <a:lvl8pPr marL="6386078" indent="0">
              <a:buNone/>
              <a:defRPr sz="3991"/>
            </a:lvl8pPr>
            <a:lvl9pPr marL="7298375" indent="0">
              <a:buNone/>
              <a:defRPr sz="39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28561"/>
            <a:ext cx="21025723" cy="264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42798"/>
            <a:ext cx="21025723" cy="868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 userDrawn="1"/>
        </p:nvSpPr>
        <p:spPr>
          <a:xfrm>
            <a:off x="0" y="12903026"/>
            <a:ext cx="24377650" cy="762633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394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02" y="-459025"/>
            <a:ext cx="4770443" cy="264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 userDrawn="1"/>
        </p:nvSpPr>
        <p:spPr>
          <a:xfrm rot="5400000">
            <a:off x="2458965" y="872432"/>
            <a:ext cx="224230" cy="1790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59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6" y="12901472"/>
            <a:ext cx="8227457" cy="728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124268" y="12899918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1" r:id="rId12"/>
  </p:sldLayoutIdLst>
  <p:hf hdr="0" dt="0"/>
  <p:txStyles>
    <p:titleStyle>
      <a:lvl1pPr algn="l" defTabSz="1824594" rtl="0" eaLnBrk="1" latinLnBrk="0" hangingPunct="1">
        <a:lnSpc>
          <a:spcPct val="90000"/>
        </a:lnSpc>
        <a:spcBef>
          <a:spcPct val="0"/>
        </a:spcBef>
        <a:buNone/>
        <a:defRPr sz="8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148" indent="-456148" algn="l" defTabSz="182459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7" kern="1200">
          <a:solidFill>
            <a:schemeClr val="tx1"/>
          </a:solidFill>
          <a:latin typeface="+mn-lt"/>
          <a:ea typeface="+mn-ea"/>
          <a:cs typeface="+mn-cs"/>
        </a:defRPr>
      </a:lvl1pPr>
      <a:lvl2pPr marL="1368445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9" kern="1200">
          <a:solidFill>
            <a:schemeClr val="tx1"/>
          </a:solidFill>
          <a:latin typeface="+mn-lt"/>
          <a:ea typeface="+mn-ea"/>
          <a:cs typeface="+mn-cs"/>
        </a:defRPr>
      </a:lvl2pPr>
      <a:lvl3pPr marL="2280742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1" kern="1200">
          <a:solidFill>
            <a:schemeClr val="tx1"/>
          </a:solidFill>
          <a:latin typeface="+mn-lt"/>
          <a:ea typeface="+mn-ea"/>
          <a:cs typeface="+mn-cs"/>
        </a:defRPr>
      </a:lvl3pPr>
      <a:lvl4pPr marL="3193039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4105336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501763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929930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842227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75452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1pPr>
      <a:lvl2pPr marL="912297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2pPr>
      <a:lvl3pPr marL="182459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3pPr>
      <a:lvl4pPr marL="273689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364918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456148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47378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38607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298375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6074-385A-4A57-9256-62493F5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B2B0308-E992-4FF7-8E4C-F60F23A9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6" y="12878342"/>
            <a:ext cx="8227457" cy="728560"/>
          </a:xfrm>
        </p:spPr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D8AB0-FC17-6130-9DD2-76602C6A8FEA}"/>
              </a:ext>
            </a:extLst>
          </p:cNvPr>
          <p:cNvSpPr/>
          <p:nvPr/>
        </p:nvSpPr>
        <p:spPr>
          <a:xfrm>
            <a:off x="1805940" y="3063240"/>
            <a:ext cx="1831086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8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EDF-F877-C607-2B5C-EF547716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519" y="291460"/>
            <a:ext cx="18283238" cy="1616853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7E0D1-54F4-9B19-A5D9-A229E939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385391"/>
            <a:ext cx="18283238" cy="8547652"/>
          </a:xfrm>
        </p:spPr>
        <p:txBody>
          <a:bodyPr/>
          <a:lstStyle/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the cluster, there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</a:t>
            </a:r>
            <a:r>
              <a:rPr lang="en-US" sz="4400" spc="2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 and N</a:t>
            </a:r>
            <a:r>
              <a:rPr lang="en-US" sz="4400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</a:t>
            </a:r>
            <a:r>
              <a:rPr lang="en-US" sz="4400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workers.</a:t>
            </a: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prime work of the cluster manager is to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divide resources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across applications. </a:t>
            </a: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works</a:t>
            </a:r>
            <a:r>
              <a:rPr lang="en-US" sz="4400" spc="2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4400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z="4400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for</a:t>
            </a:r>
            <a:r>
              <a:rPr lang="en-US" sz="4400" spc="2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acquiring resources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</a:t>
            </a:r>
            <a:r>
              <a:rPr lang="en-US" sz="4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cluster.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EE7C-A068-7EBD-2FA2-4B016280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661E3-D32F-7F6F-BFF2-D88629F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89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16CE-6216-E0B1-A98E-D048AEA0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808295"/>
            <a:ext cx="18283238" cy="9534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Apache</a:t>
            </a:r>
            <a:r>
              <a:rPr lang="en-US" sz="4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 system</a:t>
            </a:r>
            <a:r>
              <a:rPr lang="en-US" sz="4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supports</a:t>
            </a:r>
            <a:r>
              <a:rPr lang="en-US" sz="48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types</a:t>
            </a:r>
            <a:r>
              <a:rPr lang="en-US" sz="4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48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</a:t>
            </a:r>
            <a:r>
              <a:rPr lang="en-US" sz="4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38F4-9E17-6016-A267-58B9482E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200400"/>
            <a:ext cx="18283238" cy="72908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Standalone Cluster Manager: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BBE13-243F-9812-CF80-54A8888C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8506-918D-E2B6-1C62-D4CF0A8A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 descr="Standalone">
            <a:extLst>
              <a:ext uri="{FF2B5EF4-FFF2-40B4-BE49-F238E27FC236}">
                <a16:creationId xmlns:a16="http://schemas.microsoft.com/office/drawing/2014/main" id="{EDFCDB2E-BD23-CA1E-6695-E463F40DF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"/>
          <a:stretch/>
        </p:blipFill>
        <p:spPr bwMode="auto">
          <a:xfrm>
            <a:off x="3090414" y="4171971"/>
            <a:ext cx="11986591" cy="6060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AC26E0-D68D-64F9-3D69-5DA1C90723D5}"/>
              </a:ext>
            </a:extLst>
          </p:cNvPr>
          <p:cNvSpPr/>
          <p:nvPr/>
        </p:nvSpPr>
        <p:spPr>
          <a:xfrm>
            <a:off x="3233210" y="9438578"/>
            <a:ext cx="3485642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07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A979-8E21-9817-516D-15CB67EA0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02" y="510122"/>
            <a:ext cx="18283238" cy="9534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9EBC-FE9A-FCAD-3BB6-7A031A09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405270"/>
            <a:ext cx="18441194" cy="991925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Yarn Architecture: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97E52-930A-5330-F304-CBCBC161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A2961-6565-B644-3539-C439C8B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5" descr="Hadoop YARN">
            <a:extLst>
              <a:ext uri="{FF2B5EF4-FFF2-40B4-BE49-F238E27FC236}">
                <a16:creationId xmlns:a16="http://schemas.microsoft.com/office/drawing/2014/main" id="{ADCBD561-D818-E668-A457-222B55422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7" y="3708726"/>
            <a:ext cx="12503426" cy="82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7FA483-013A-9CD5-8211-094C6000ECE6}"/>
              </a:ext>
            </a:extLst>
          </p:cNvPr>
          <p:cNvSpPr/>
          <p:nvPr/>
        </p:nvSpPr>
        <p:spPr>
          <a:xfrm>
            <a:off x="4134678" y="11078931"/>
            <a:ext cx="3940418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4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2504-69C4-BE0A-9BF3-50FF77A9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609512"/>
            <a:ext cx="18283238" cy="1497583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Worker Nodes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500F7-FF84-E690-9ACE-612533E65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117183"/>
            <a:ext cx="18283238" cy="7449884"/>
          </a:xfrm>
        </p:spPr>
        <p:txBody>
          <a:bodyPr>
            <a:normAutofit lnSpcReduction="10000"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Executors or Worker Node refers to node which runs the application code in the</a:t>
            </a:r>
            <a:r>
              <a:rPr lang="en-US" sz="4400" spc="2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cluster. 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Worker Node is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Slave Node.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 node assign work and worker node actually perform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assigned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tasks.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Worker node processes the data stored on the node; they report the resources to the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master.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923EE-7FF8-CADA-9019-376CC4C1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F5E5C-3738-BC33-8CFE-5395E159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4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B7D-4143-9166-5BC3-F93E0860E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66269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8D5B8-FFA0-E48D-796F-F39A71E78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504661"/>
            <a:ext cx="18283238" cy="8607287"/>
          </a:xfrm>
        </p:spPr>
        <p:txBody>
          <a:bodyPr/>
          <a:lstStyle/>
          <a:p>
            <a:pPr marR="105410" lvl="0" algn="just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worker</a:t>
            </a:r>
            <a:r>
              <a:rPr lang="en-US" sz="4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nodes/executors: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11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4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44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4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4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z="4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en-US" sz="4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44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</a:t>
            </a:r>
            <a:r>
              <a:rPr lang="en-US" sz="4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memory,</a:t>
            </a:r>
            <a:r>
              <a:rPr lang="en-US" sz="44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44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disk.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Executors</a:t>
            </a:r>
            <a:r>
              <a:rPr lang="en-US" sz="40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40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40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40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0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worker</a:t>
            </a:r>
            <a:r>
              <a:rPr lang="en-US" sz="40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nodes</a:t>
            </a:r>
            <a:r>
              <a:rPr lang="en-US" sz="40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</a:t>
            </a:r>
            <a:r>
              <a:rPr lang="en-US" sz="40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</a:t>
            </a:r>
            <a:r>
              <a:rPr lang="en-US" sz="40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40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running</a:t>
            </a:r>
            <a:r>
              <a:rPr lang="en-US" sz="40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individual</a:t>
            </a:r>
            <a:r>
              <a:rPr lang="en-US" sz="40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tasks</a:t>
            </a:r>
            <a:r>
              <a:rPr lang="en-US" sz="40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en-US" sz="40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being</a:t>
            </a:r>
            <a:r>
              <a:rPr lang="en-US" sz="40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charge of a given spark job.</a:t>
            </a:r>
          </a:p>
          <a:p>
            <a:pPr algn="l">
              <a:lnSpc>
                <a:spcPct val="150000"/>
              </a:lnSpc>
            </a:pP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0B03-7964-B7B7-29E8-981B269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4A808-B5D5-2F00-2892-9F10CE24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73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F576-486F-92B2-2E86-31EE653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302" y="669147"/>
            <a:ext cx="18104334" cy="1783887"/>
          </a:xfrm>
        </p:spPr>
        <p:txBody>
          <a:bodyPr>
            <a:normAutofit/>
          </a:bodyPr>
          <a:lstStyle/>
          <a:p>
            <a:pPr algn="l"/>
            <a:r>
              <a:rPr lang="en-US" sz="9600" b="1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9600" b="1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DA8C6-D44E-0514-2CA2-0D5A1C15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339549"/>
            <a:ext cx="18104334" cy="7891668"/>
          </a:xfrm>
        </p:spPr>
        <p:txBody>
          <a:bodyPr>
            <a:norm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single computation unit performed on a single data partition is called a task. It is computed on a single core of the worker node.</a:t>
            </a: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Spark,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Task is the smallest individual unit of execution</a:t>
            </a:r>
            <a:r>
              <a:rPr lang="en-US" sz="4400" spc="24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</a:t>
            </a:r>
            <a:r>
              <a:rPr lang="en-US" sz="4400" spc="2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corresponds</a:t>
            </a:r>
            <a:r>
              <a:rPr lang="en-US" sz="44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400" spc="6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44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RDD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partition.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Tasks</a:t>
            </a:r>
            <a:r>
              <a:rPr lang="en-US" sz="44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4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launched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executors.</a:t>
            </a:r>
            <a:endParaRPr lang="en-US" sz="4400" spc="85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4400" spc="85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400" spc="85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8317-204E-C87D-D069-291AF308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E435A-D15D-F5E7-0FCF-9E59FFD4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44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652-A49F-7BC9-73E3-EF8FE53A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775252"/>
            <a:ext cx="18283238" cy="87464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5B190-7871-E46C-32DE-89CBE835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270" y="2166730"/>
            <a:ext cx="18925174" cy="83245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4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spc="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en-US" sz="44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</a:t>
            </a:r>
            <a:r>
              <a:rPr lang="en-US" sz="44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44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partitions</a:t>
            </a:r>
            <a:r>
              <a:rPr lang="en-US" sz="44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RDD. In other (more technical) words, a task is a computation on a data partition in a stage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4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RDD</a:t>
            </a:r>
            <a:r>
              <a:rPr lang="en-US" sz="4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4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n-US" sz="4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job.</a:t>
            </a:r>
          </a:p>
          <a:p>
            <a:pPr algn="l">
              <a:lnSpc>
                <a:spcPct val="150000"/>
              </a:lnSpc>
            </a:pP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446B9-12D9-345E-BC7B-F897AFF8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2BE59-6E26-1A8C-6A57-13EE4E6C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9F005135-8A84-9160-05E5-A6EF67B0BD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206" y="2148043"/>
            <a:ext cx="14783656" cy="41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F419-1BDD-B646-68B9-1010C3A1A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76208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B6A1-FC4A-A8DA-2B7D-0B2002E0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405270"/>
            <a:ext cx="18283238" cy="80859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1C41A-B848-47D9-8428-88D0A74E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1F25-4844-6397-5CB3-7E941E34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F7A0B-4B58-C462-854D-2347F864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0" y="2239529"/>
            <a:ext cx="13199166" cy="9075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64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AD0-81E5-BA3F-C840-905F1EA7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676" y="1086591"/>
            <a:ext cx="18283238" cy="953462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4A52-FBD4-6253-EE3E-173A2CA5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443" y="3160643"/>
            <a:ext cx="18627001" cy="7330615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7CEC-DB95-9B85-1191-F392BDC5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B0FD-85F5-0829-3573-EF74F1F8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141F2-2F4B-D731-D550-FCD745949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34" y="2604052"/>
            <a:ext cx="17645244" cy="84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6810-4E9A-4502-1ED0-A6D972BA7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168" y="54218"/>
            <a:ext cx="18283238" cy="160945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3B751-E370-7AE8-92FD-06E72F1B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169041"/>
            <a:ext cx="18749538" cy="9271591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						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Niranjan Naidu Setha</a:t>
            </a: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Data Engineer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3023E-7A93-904E-D002-B8F971D1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8A40-1209-B994-7DC9-E7729B12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D34A74-83DD-315A-A6FF-8A877A8D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0" y="2882348"/>
            <a:ext cx="13060017" cy="4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E00D-9536-DBB0-D1FE-858E62385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290" y="431996"/>
            <a:ext cx="18283238" cy="1503130"/>
          </a:xfrm>
        </p:spPr>
        <p:txBody>
          <a:bodyPr>
            <a:normAutofit/>
          </a:bodyPr>
          <a:lstStyle/>
          <a:p>
            <a:pPr algn="l"/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37CC-D817-6363-A02E-5ABE1F8F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636875"/>
            <a:ext cx="18283238" cy="7854384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spark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components of spark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architecture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spark architecture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Spark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BDEAD-BF0E-EFBF-1367-6A4509E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F9B7-F1DC-7958-C6F9-DEAEC3F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0600-3FA5-9E92-C17B-CF9539AF3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259" y="469671"/>
            <a:ext cx="18283238" cy="19554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7E11C-E027-3690-9198-0C11B92B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061251"/>
            <a:ext cx="18123142" cy="9342783"/>
          </a:xfrm>
        </p:spPr>
        <p:txBody>
          <a:bodyPr/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spc="1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r>
              <a:rPr lang="en-IN" sz="40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IN" sz="40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lightning-fast unified analytics engine </a:t>
            </a:r>
            <a:r>
              <a:rPr lang="en-IN" sz="40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4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large-scale data processing including built-in modules for SQL, streaming, machine learning and graph processing.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one of the largest open-source projects for Big Data processing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primary purpose is to handle the real-time generated data.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 was built on the top of the Hadoop Map Reduce</a:t>
            </a:r>
            <a:r>
              <a:rPr lang="en-IN" sz="40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4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 processes the data much quicker than other alternatives.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 supports multiple languages (Python, Scala, R, SQL)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636C8B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4351A-A99F-D9BF-1354-84B70A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05AA-D13F-ACA7-6CD3-190D71A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5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06169" cy="136842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01FC4-42B6-DA44-65EA-A46C266C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274" y="1277198"/>
            <a:ext cx="6752607" cy="734690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of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C8DA6-C78C-0EC4-0C72-3F93C7AB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274" y="8900323"/>
            <a:ext cx="6752609" cy="350673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D6F6D-5D92-3258-D56F-0C7906C5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8202" y="12683272"/>
            <a:ext cx="11171536" cy="728560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Diggibyte Technologies  |   www.Diggibyte.com</a:t>
            </a:r>
            <a:endParaRPr lang="en-IN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0CC51-099B-199E-0FC6-DA77CD2E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47261" y="12683272"/>
            <a:ext cx="1250560" cy="72856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50C56-9F87-4A04-B28F-B5A8DB7FC23F}" type="slidenum">
              <a:rPr lang="en-IN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rgbClr val="89898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A4BE6-172F-9576-413E-54494763B815}"/>
              </a:ext>
            </a:extLst>
          </p:cNvPr>
          <p:cNvSpPr/>
          <p:nvPr/>
        </p:nvSpPr>
        <p:spPr>
          <a:xfrm>
            <a:off x="21559738" y="2384468"/>
            <a:ext cx="20771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FF5F80-45B9-8B6C-0394-19E751FE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0023" y="3776870"/>
            <a:ext cx="12127893" cy="559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24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73592" y="640867"/>
            <a:ext cx="8662358" cy="12330495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2269-9424-55E1-EECA-30130E4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122" y="1824566"/>
            <a:ext cx="7313295" cy="5761790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Components of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470DC-F78C-CAAF-0649-76FDE758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22" y="8321694"/>
            <a:ext cx="7313295" cy="30441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81631" y="7802430"/>
            <a:ext cx="517223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F9F8AFB-581E-E7F1-6B48-9CB93015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4959" y="3999999"/>
            <a:ext cx="13103677" cy="570009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D0309-FD26-E384-5CCA-BACC656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04959" y="12683272"/>
            <a:ext cx="9229236" cy="7285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Diggibyte Technologies  |   www.Diggibyte.com</a:t>
            </a:r>
            <a:endParaRPr lang="en-IN">
              <a:solidFill>
                <a:srgbClr val="59595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40352-1C29-3E37-8647-347C6D59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76840" y="12683272"/>
            <a:ext cx="2724844" cy="7285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50C56-9F87-4A04-B28F-B5A8DB7FC23F}" type="slidenum">
              <a:rPr lang="en-IN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B83-3AD5-4CA6-A387-33E0446F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397" y="274229"/>
            <a:ext cx="18283238" cy="1077493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DE34A-89F8-2DE0-8782-E92F882D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087217"/>
            <a:ext cx="18283238" cy="8404041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49668-B9CD-99D3-6524-849D403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BC9E-AB7D-B8D1-385B-C9806B9E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BE4DD6-3AAC-76E4-84F2-52258274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8298"/>
              </p:ext>
            </p:extLst>
          </p:nvPr>
        </p:nvGraphicFramePr>
        <p:xfrm>
          <a:off x="3347323" y="3192992"/>
          <a:ext cx="16251768" cy="930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84">
                  <a:extLst>
                    <a:ext uri="{9D8B030D-6E8A-4147-A177-3AD203B41FA5}">
                      <a16:colId xmlns:a16="http://schemas.microsoft.com/office/drawing/2014/main" val="2342999357"/>
                    </a:ext>
                  </a:extLst>
                </a:gridCol>
                <a:gridCol w="8125884">
                  <a:extLst>
                    <a:ext uri="{9D8B030D-6E8A-4147-A177-3AD203B41FA5}">
                      <a16:colId xmlns:a16="http://schemas.microsoft.com/office/drawing/2014/main" val="3730484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MapReduce processes data in batches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 processes data in batches as well as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 MapReduce is slower when it comes to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Scale data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 runs almost 100 times faster than Hadoop MapReduce.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 MapReduce data is stored in </a:t>
                      </a:r>
                      <a:r>
                        <a:rPr lang="en-IN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HDFS</a:t>
                      </a:r>
                      <a:r>
                        <a:rPr lang="en-IN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hence takes a long time to retrieve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 stores data in the RAM i.e. in memory 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So, it is easier to retrieve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3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 is highly disk-dependent.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Sparking provides caching and in memory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8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 has more lines of code. Since it is written in Java, it takes more time to execute.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 code is easy and it supports 4 languages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Scala, Python,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basic data processing 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data analytics engine.Hence,it is choice for data scientist.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8537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71A98E9-0105-F92D-2FC3-69D8CC99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6" y="1729409"/>
            <a:ext cx="3737112" cy="128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D64CC-C7CF-60D8-5BE9-2463F990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43" y="1351722"/>
            <a:ext cx="3876261" cy="1384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0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69785" y="1206337"/>
            <a:ext cx="9306170" cy="11129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32C79-10E5-BE8D-0880-008437404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597" y="1966275"/>
            <a:ext cx="7568089" cy="588113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Spark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531C-623B-FC84-F81F-79D18723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595" y="8194489"/>
            <a:ext cx="7568091" cy="35146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E5A427E9-51C8-CA91-951E-136224A097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0186" y="3771438"/>
            <a:ext cx="12697678" cy="59996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E2D4-92F1-A3A9-B5EB-A30F93E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8202" y="12683272"/>
            <a:ext cx="11171536" cy="728560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Diggibyte Technologies  |   www.Diggibyte.com</a:t>
            </a:r>
            <a:endParaRPr lang="en-IN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A03F-846E-9260-8FAF-CE0A69B5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47261" y="12683272"/>
            <a:ext cx="1250560" cy="72856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50C56-9F87-4A04-B28F-B5A8DB7FC23F}" type="slidenum">
              <a:rPr lang="en-IN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0532-E04E-7F52-3ED4-A79313C2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3265867" y="-775252"/>
            <a:ext cx="18283238" cy="1444400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0B0C-8C81-0E28-45DF-25D29D8AC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3322" y="1868556"/>
            <a:ext cx="18607122" cy="10018644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Driver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spc="3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3600" spc="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</a:t>
            </a:r>
            <a:r>
              <a:rPr lang="en-US" sz="3600" spc="2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3600" spc="4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sz="3600" spc="2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36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organize</a:t>
            </a:r>
            <a:r>
              <a:rPr lang="en-US" sz="3600" spc="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spc="2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whole</a:t>
            </a:r>
            <a:r>
              <a:rPr lang="en-US" sz="3600" spc="4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3600" spc="4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cluster,</a:t>
            </a:r>
            <a:r>
              <a:rPr lang="en-US" sz="3600" spc="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3600" spc="2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means</a:t>
            </a:r>
            <a:r>
              <a:rPr lang="en-US" sz="3600" spc="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en-US" sz="3600" spc="4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</a:t>
            </a:r>
            <a:r>
              <a:rPr lang="en-US" sz="3600" spc="-23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</a:t>
            </a:r>
            <a:r>
              <a:rPr lang="en-US" sz="3600" spc="2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spc="4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</a:t>
            </a:r>
            <a:r>
              <a:rPr lang="en-US" sz="3600" spc="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</a:t>
            </a:r>
            <a:r>
              <a:rPr lang="en-US" sz="3600" spc="5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3600" spc="3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distributed</a:t>
            </a:r>
            <a:r>
              <a:rPr lang="en-US" sz="3600" spc="5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across</a:t>
            </a:r>
            <a:r>
              <a:rPr lang="en-US" sz="36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spc="4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</a:t>
            </a:r>
            <a:r>
              <a:rPr lang="en-US" sz="3600" spc="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US" sz="3600" spc="2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well</a:t>
            </a:r>
            <a:r>
              <a:rPr lang="en-US" sz="3600" spc="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US" sz="36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</a:t>
            </a:r>
            <a:r>
              <a:rPr lang="en-US" sz="3600" spc="2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machines</a:t>
            </a:r>
            <a:r>
              <a:rPr lang="en-US" sz="3600" spc="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36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available</a:t>
            </a:r>
            <a:r>
              <a:rPr lang="en-US" sz="36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throughout</a:t>
            </a:r>
            <a:r>
              <a:rPr lang="en-US" sz="3600" spc="-1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</a:t>
            </a:r>
            <a:r>
              <a:rPr lang="en-US" sz="36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lifetime.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7ED62-2BA2-7032-EBB1-0F51F7C1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67EF8-2288-ADE2-8D23-51004892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8" name="image2.jpeg">
            <a:extLst>
              <a:ext uri="{FF2B5EF4-FFF2-40B4-BE49-F238E27FC236}">
                <a16:creationId xmlns:a16="http://schemas.microsoft.com/office/drawing/2014/main" id="{3249BD2C-31CF-99A8-E7D6-B11D809170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7113" y="5750187"/>
            <a:ext cx="16339930" cy="47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7943-6674-AE77-026A-9722ABE7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3047206" y="954157"/>
            <a:ext cx="18283238" cy="12853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F14B8-C623-2217-E342-091BEE8A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239530"/>
            <a:ext cx="18283238" cy="8251728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like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any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</a:t>
            </a:r>
            <a:r>
              <a:rPr lang="en-US" sz="4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machine,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</a:t>
            </a:r>
            <a:r>
              <a:rPr lang="en-US" sz="4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44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CPU,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memory,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DISKs</a:t>
            </a:r>
            <a:r>
              <a:rPr lang="en-US" sz="4400" spc="-2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cache,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however,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</a:t>
            </a:r>
            <a:r>
              <a:rPr lang="en-US" sz="440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components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sz="44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400" spc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</a:t>
            </a:r>
            <a:r>
              <a:rPr lang="en-US" sz="44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wider</a:t>
            </a:r>
            <a:r>
              <a:rPr lang="en-US" sz="4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cluster.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runs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inside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4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JVM</a:t>
            </a:r>
            <a:r>
              <a:rPr lang="en-US" sz="4400" spc="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</a:t>
            </a:r>
            <a:r>
              <a:rPr lang="en-US" sz="44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44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Context,</a:t>
            </a:r>
            <a:r>
              <a:rPr lang="en-US" sz="4400" spc="-2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</a:t>
            </a:r>
            <a:r>
              <a:rPr lang="en-US" sz="44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44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 point</a:t>
            </a:r>
            <a:r>
              <a:rPr lang="en-US" sz="4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44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4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en-US" sz="4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the</a:t>
            </a:r>
            <a:r>
              <a:rPr lang="en-US" sz="44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n-US" sz="44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</a:t>
            </a:r>
            <a:r>
              <a:rPr lang="en-US" sz="4400" spc="2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A3D3-C321-F53E-96C4-330A972E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A1FA-70FB-7414-AB67-FFE96D6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7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6" ma:contentTypeDescription="Create a new document." ma:contentTypeScope="" ma:versionID="3fa6fe9138c54089983c4c9412565918">
  <xsd:schema xmlns:xsd="http://www.w3.org/2001/XMLSchema" xmlns:xs="http://www.w3.org/2001/XMLSchema" xmlns:p="http://schemas.microsoft.com/office/2006/metadata/properties" xmlns:ns2="1d95ae64-cc50-4cb3-9c24-5bff79a51889" targetNamespace="http://schemas.microsoft.com/office/2006/metadata/properties" ma:root="true" ma:fieldsID="54c67311a025f28b838e286161c58320" ns2:_="">
    <xsd:import namespace="1d95ae64-cc50-4cb3-9c24-5bff79a51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00A2C-2C42-4A5A-B19F-5C50636C3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AAF79-1EE2-49B4-935D-11D06D1223F2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1d95ae64-cc50-4cb3-9c24-5bff79a51889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C9CAE47-2FB3-46F4-9EDE-EE0CD634B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13668</TotalTime>
  <Words>866</Words>
  <Application>Microsoft Office PowerPoint</Application>
  <PresentationFormat>Custom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Times New Roman</vt:lpstr>
      <vt:lpstr>Wingdings</vt:lpstr>
      <vt:lpstr>Office Theme</vt:lpstr>
      <vt:lpstr>PowerPoint Presentation</vt:lpstr>
      <vt:lpstr>contents</vt:lpstr>
      <vt:lpstr>Introduction to spark</vt:lpstr>
      <vt:lpstr> Features of Spark</vt:lpstr>
      <vt:lpstr>   Components of Spark</vt:lpstr>
      <vt:lpstr>Hadoop vs Spark</vt:lpstr>
      <vt:lpstr>  Spark Architecture </vt:lpstr>
      <vt:lpstr> </vt:lpstr>
      <vt:lpstr> </vt:lpstr>
      <vt:lpstr>Cluster Manager</vt:lpstr>
      <vt:lpstr>Apache Spark system supports these types of cluster managers</vt:lpstr>
      <vt:lpstr> </vt:lpstr>
      <vt:lpstr> Worker Nodes</vt:lpstr>
      <vt:lpstr> </vt:lpstr>
      <vt:lpstr>  Task</vt:lpstr>
      <vt:lpstr> </vt:lpstr>
      <vt:lpstr> </vt:lpstr>
      <vt:lpstr>Applications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Amburose</dc:creator>
  <cp:lastModifiedBy>Niranjan Naidu Setha</cp:lastModifiedBy>
  <cp:revision>106</cp:revision>
  <dcterms:created xsi:type="dcterms:W3CDTF">2021-05-29T18:43:48Z</dcterms:created>
  <dcterms:modified xsi:type="dcterms:W3CDTF">2023-02-17T04:16:03Z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2021-05-29T18:43:48Z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5a92161c-dcc1-4967-bf4a-4c954a05fc3b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  <property fmtid="{D5CDD505-2E9C-101B-9397-08002B2CF9AE}" pid="11" name="ContentTypeId">
    <vt:lpwstr>0x01010000909E67F6EDA84F9B45F8A232CC0002</vt:lpwstr>
  </property>
</Properties>
</file>