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</p:sldMasterIdLst>
  <p:notesMasterIdLst>
    <p:notesMasterId r:id="rId26"/>
  </p:notesMasterIdLst>
  <p:sldIdLst>
    <p:sldId id="283" r:id="rId5"/>
    <p:sldId id="297" r:id="rId6"/>
    <p:sldId id="298" r:id="rId7"/>
    <p:sldId id="304" r:id="rId8"/>
    <p:sldId id="299" r:id="rId9"/>
    <p:sldId id="302" r:id="rId10"/>
    <p:sldId id="301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303" r:id="rId25"/>
  </p:sldIdLst>
  <p:sldSz cx="24377650" cy="13684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B586"/>
    <a:srgbClr val="FDA24E"/>
    <a:srgbClr val="24485E"/>
    <a:srgbClr val="3D4D5E"/>
    <a:srgbClr val="BD9D43"/>
    <a:srgbClr val="FF9900"/>
    <a:srgbClr val="3A3A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5" autoAdjust="0"/>
    <p:restoredTop sz="94660"/>
  </p:normalViewPr>
  <p:slideViewPr>
    <p:cSldViewPr snapToGrid="0">
      <p:cViewPr>
        <p:scale>
          <a:sx n="30" d="100"/>
          <a:sy n="30" d="100"/>
        </p:scale>
        <p:origin x="116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2DF2D-8BD5-42D4-BBCB-71540CC52CCA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1038" y="1143000"/>
            <a:ext cx="5495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F983B-DB0E-46D6-8356-E546599E7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347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6971" rtl="0" eaLnBrk="1" latinLnBrk="0" hangingPunct="1">
      <a:defRPr sz="2398" kern="1200">
        <a:solidFill>
          <a:schemeClr val="tx1"/>
        </a:solidFill>
        <a:latin typeface="+mn-lt"/>
        <a:ea typeface="+mn-ea"/>
        <a:cs typeface="+mn-cs"/>
      </a:defRPr>
    </a:lvl1pPr>
    <a:lvl2pPr marL="913486" algn="l" defTabSz="1826971" rtl="0" eaLnBrk="1" latinLnBrk="0" hangingPunct="1">
      <a:defRPr sz="2398" kern="1200">
        <a:solidFill>
          <a:schemeClr val="tx1"/>
        </a:solidFill>
        <a:latin typeface="+mn-lt"/>
        <a:ea typeface="+mn-ea"/>
        <a:cs typeface="+mn-cs"/>
      </a:defRPr>
    </a:lvl2pPr>
    <a:lvl3pPr marL="1826971" algn="l" defTabSz="1826971" rtl="0" eaLnBrk="1" latinLnBrk="0" hangingPunct="1">
      <a:defRPr sz="2398" kern="1200">
        <a:solidFill>
          <a:schemeClr val="tx1"/>
        </a:solidFill>
        <a:latin typeface="+mn-lt"/>
        <a:ea typeface="+mn-ea"/>
        <a:cs typeface="+mn-cs"/>
      </a:defRPr>
    </a:lvl3pPr>
    <a:lvl4pPr marL="2740457" algn="l" defTabSz="1826971" rtl="0" eaLnBrk="1" latinLnBrk="0" hangingPunct="1">
      <a:defRPr sz="2398" kern="1200">
        <a:solidFill>
          <a:schemeClr val="tx1"/>
        </a:solidFill>
        <a:latin typeface="+mn-lt"/>
        <a:ea typeface="+mn-ea"/>
        <a:cs typeface="+mn-cs"/>
      </a:defRPr>
    </a:lvl4pPr>
    <a:lvl5pPr marL="3653942" algn="l" defTabSz="1826971" rtl="0" eaLnBrk="1" latinLnBrk="0" hangingPunct="1">
      <a:defRPr sz="2398" kern="1200">
        <a:solidFill>
          <a:schemeClr val="tx1"/>
        </a:solidFill>
        <a:latin typeface="+mn-lt"/>
        <a:ea typeface="+mn-ea"/>
        <a:cs typeface="+mn-cs"/>
      </a:defRPr>
    </a:lvl5pPr>
    <a:lvl6pPr marL="4567428" algn="l" defTabSz="1826971" rtl="0" eaLnBrk="1" latinLnBrk="0" hangingPunct="1">
      <a:defRPr sz="2398" kern="1200">
        <a:solidFill>
          <a:schemeClr val="tx1"/>
        </a:solidFill>
        <a:latin typeface="+mn-lt"/>
        <a:ea typeface="+mn-ea"/>
        <a:cs typeface="+mn-cs"/>
      </a:defRPr>
    </a:lvl6pPr>
    <a:lvl7pPr marL="5480914" algn="l" defTabSz="1826971" rtl="0" eaLnBrk="1" latinLnBrk="0" hangingPunct="1">
      <a:defRPr sz="2398" kern="1200">
        <a:solidFill>
          <a:schemeClr val="tx1"/>
        </a:solidFill>
        <a:latin typeface="+mn-lt"/>
        <a:ea typeface="+mn-ea"/>
        <a:cs typeface="+mn-cs"/>
      </a:defRPr>
    </a:lvl7pPr>
    <a:lvl8pPr marL="6394399" algn="l" defTabSz="1826971" rtl="0" eaLnBrk="1" latinLnBrk="0" hangingPunct="1">
      <a:defRPr sz="2398" kern="1200">
        <a:solidFill>
          <a:schemeClr val="tx1"/>
        </a:solidFill>
        <a:latin typeface="+mn-lt"/>
        <a:ea typeface="+mn-ea"/>
        <a:cs typeface="+mn-cs"/>
      </a:defRPr>
    </a:lvl8pPr>
    <a:lvl9pPr marL="7307885" algn="l" defTabSz="1826971" rtl="0" eaLnBrk="1" latinLnBrk="0" hangingPunct="1">
      <a:defRPr sz="23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39530"/>
            <a:ext cx="18283238" cy="4764146"/>
          </a:xfrm>
        </p:spPr>
        <p:txBody>
          <a:bodyPr anchor="b"/>
          <a:lstStyle>
            <a:lvl1pPr algn="ctr">
              <a:defRPr sz="119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187400"/>
            <a:ext cx="18283238" cy="3303858"/>
          </a:xfrm>
        </p:spPr>
        <p:txBody>
          <a:bodyPr/>
          <a:lstStyle>
            <a:lvl1pPr marL="0" indent="0" algn="ctr">
              <a:buNone/>
              <a:defRPr sz="4789"/>
            </a:lvl1pPr>
            <a:lvl2pPr marL="912297" indent="0" algn="ctr">
              <a:buNone/>
              <a:defRPr sz="3991"/>
            </a:lvl2pPr>
            <a:lvl3pPr marL="1824594" indent="0" algn="ctr">
              <a:buNone/>
              <a:defRPr sz="3592"/>
            </a:lvl3pPr>
            <a:lvl4pPr marL="2736891" indent="0" algn="ctr">
              <a:buNone/>
              <a:defRPr sz="3193"/>
            </a:lvl4pPr>
            <a:lvl5pPr marL="3649188" indent="0" algn="ctr">
              <a:buNone/>
              <a:defRPr sz="3193"/>
            </a:lvl5pPr>
            <a:lvl6pPr marL="4561484" indent="0" algn="ctr">
              <a:buNone/>
              <a:defRPr sz="3193"/>
            </a:lvl6pPr>
            <a:lvl7pPr marL="5473781" indent="0" algn="ctr">
              <a:buNone/>
              <a:defRPr sz="3193"/>
            </a:lvl7pPr>
            <a:lvl8pPr marL="6386078" indent="0" algn="ctr">
              <a:buNone/>
              <a:defRPr sz="3193"/>
            </a:lvl8pPr>
            <a:lvl9pPr marL="7298375" indent="0" algn="ctr">
              <a:buNone/>
              <a:defRPr sz="31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Diggibyte Technologies  |   www.Diggibyte.com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260050" y="12955689"/>
            <a:ext cx="685800" cy="728560"/>
          </a:xfrm>
          <a:prstGeom prst="rect">
            <a:avLst/>
          </a:prstGeom>
        </p:spPr>
        <p:txBody>
          <a:bodyPr/>
          <a:lstStyle/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194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1C1D5DF-A5F6-4918-851F-658B1396D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41000" y="12938653"/>
            <a:ext cx="685800" cy="72856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4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28560"/>
            <a:ext cx="5256431" cy="115967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28560"/>
            <a:ext cx="15464572" cy="115967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A50D21F-613A-4F8C-9107-AFF4CA933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41000" y="12938653"/>
            <a:ext cx="685800" cy="72856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8024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FA61-CDE7-44DF-9ED4-27C5D778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FAEF4-495D-4FF3-9A31-8B00DAF21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5097" y="12955685"/>
            <a:ext cx="8227457" cy="72856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B9FDF6-2AB0-4A96-8257-44295F87A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41000" y="12938653"/>
            <a:ext cx="685800" cy="72856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54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Diggibyte Technologies  |   www.Diggibyte.com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E1D5125-E34A-41E6-936D-32DCF16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41000" y="12938653"/>
            <a:ext cx="685800" cy="72856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7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1561"/>
            <a:ext cx="21025723" cy="5692267"/>
          </a:xfrm>
        </p:spPr>
        <p:txBody>
          <a:bodyPr anchor="b"/>
          <a:lstStyle>
            <a:lvl1pPr>
              <a:defRPr sz="119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57679"/>
            <a:ext cx="21025723" cy="2993429"/>
          </a:xfrm>
        </p:spPr>
        <p:txBody>
          <a:bodyPr/>
          <a:lstStyle>
            <a:lvl1pPr marL="0" indent="0">
              <a:buNone/>
              <a:defRPr sz="4789">
                <a:solidFill>
                  <a:schemeClr val="tx1">
                    <a:tint val="75000"/>
                  </a:schemeClr>
                </a:solidFill>
              </a:defRPr>
            </a:lvl1pPr>
            <a:lvl2pPr marL="912297" indent="0">
              <a:buNone/>
              <a:defRPr sz="3991">
                <a:solidFill>
                  <a:schemeClr val="tx1">
                    <a:tint val="75000"/>
                  </a:schemeClr>
                </a:solidFill>
              </a:defRPr>
            </a:lvl2pPr>
            <a:lvl3pPr marL="1824594" indent="0">
              <a:buNone/>
              <a:defRPr sz="3592">
                <a:solidFill>
                  <a:schemeClr val="tx1">
                    <a:tint val="75000"/>
                  </a:schemeClr>
                </a:solidFill>
              </a:defRPr>
            </a:lvl3pPr>
            <a:lvl4pPr marL="2736891" indent="0">
              <a:buNone/>
              <a:defRPr sz="3193">
                <a:solidFill>
                  <a:schemeClr val="tx1">
                    <a:tint val="75000"/>
                  </a:schemeClr>
                </a:solidFill>
              </a:defRPr>
            </a:lvl4pPr>
            <a:lvl5pPr marL="3649188" indent="0">
              <a:buNone/>
              <a:defRPr sz="3193">
                <a:solidFill>
                  <a:schemeClr val="tx1">
                    <a:tint val="75000"/>
                  </a:schemeClr>
                </a:solidFill>
              </a:defRPr>
            </a:lvl5pPr>
            <a:lvl6pPr marL="4561484" indent="0">
              <a:buNone/>
              <a:defRPr sz="3193">
                <a:solidFill>
                  <a:schemeClr val="tx1">
                    <a:tint val="75000"/>
                  </a:schemeClr>
                </a:solidFill>
              </a:defRPr>
            </a:lvl6pPr>
            <a:lvl7pPr marL="5473781" indent="0">
              <a:buNone/>
              <a:defRPr sz="3193">
                <a:solidFill>
                  <a:schemeClr val="tx1">
                    <a:tint val="75000"/>
                  </a:schemeClr>
                </a:solidFill>
              </a:defRPr>
            </a:lvl7pPr>
            <a:lvl8pPr marL="6386078" indent="0">
              <a:buNone/>
              <a:defRPr sz="3193">
                <a:solidFill>
                  <a:schemeClr val="tx1">
                    <a:tint val="75000"/>
                  </a:schemeClr>
                </a:solidFill>
              </a:defRPr>
            </a:lvl8pPr>
            <a:lvl9pPr marL="7298375" indent="0">
              <a:buNone/>
              <a:defRPr sz="31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FB5CA93-ED0C-47CB-A58B-BD3B58DE1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41000" y="12938653"/>
            <a:ext cx="685800" cy="72856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341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42798"/>
            <a:ext cx="10360501" cy="8682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42798"/>
            <a:ext cx="10360501" cy="8682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1D6E161-4194-410B-9CF0-6A13F4945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41000" y="12938653"/>
            <a:ext cx="685800" cy="72856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876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28561"/>
            <a:ext cx="21025723" cy="26449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54543"/>
            <a:ext cx="10312888" cy="1644010"/>
          </a:xfrm>
        </p:spPr>
        <p:txBody>
          <a:bodyPr anchor="b"/>
          <a:lstStyle>
            <a:lvl1pPr marL="0" indent="0">
              <a:buNone/>
              <a:defRPr sz="4789" b="1"/>
            </a:lvl1pPr>
            <a:lvl2pPr marL="912297" indent="0">
              <a:buNone/>
              <a:defRPr sz="3991" b="1"/>
            </a:lvl2pPr>
            <a:lvl3pPr marL="1824594" indent="0">
              <a:buNone/>
              <a:defRPr sz="3592" b="1"/>
            </a:lvl3pPr>
            <a:lvl4pPr marL="2736891" indent="0">
              <a:buNone/>
              <a:defRPr sz="3193" b="1"/>
            </a:lvl4pPr>
            <a:lvl5pPr marL="3649188" indent="0">
              <a:buNone/>
              <a:defRPr sz="3193" b="1"/>
            </a:lvl5pPr>
            <a:lvl6pPr marL="4561484" indent="0">
              <a:buNone/>
              <a:defRPr sz="3193" b="1"/>
            </a:lvl6pPr>
            <a:lvl7pPr marL="5473781" indent="0">
              <a:buNone/>
              <a:defRPr sz="3193" b="1"/>
            </a:lvl7pPr>
            <a:lvl8pPr marL="6386078" indent="0">
              <a:buNone/>
              <a:defRPr sz="3193" b="1"/>
            </a:lvl8pPr>
            <a:lvl9pPr marL="7298375" indent="0">
              <a:buNone/>
              <a:defRPr sz="31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4998552"/>
            <a:ext cx="10312888" cy="73521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54543"/>
            <a:ext cx="10363676" cy="1644010"/>
          </a:xfrm>
        </p:spPr>
        <p:txBody>
          <a:bodyPr anchor="b"/>
          <a:lstStyle>
            <a:lvl1pPr marL="0" indent="0">
              <a:buNone/>
              <a:defRPr sz="4789" b="1"/>
            </a:lvl1pPr>
            <a:lvl2pPr marL="912297" indent="0">
              <a:buNone/>
              <a:defRPr sz="3991" b="1"/>
            </a:lvl2pPr>
            <a:lvl3pPr marL="1824594" indent="0">
              <a:buNone/>
              <a:defRPr sz="3592" b="1"/>
            </a:lvl3pPr>
            <a:lvl4pPr marL="2736891" indent="0">
              <a:buNone/>
              <a:defRPr sz="3193" b="1"/>
            </a:lvl4pPr>
            <a:lvl5pPr marL="3649188" indent="0">
              <a:buNone/>
              <a:defRPr sz="3193" b="1"/>
            </a:lvl5pPr>
            <a:lvl6pPr marL="4561484" indent="0">
              <a:buNone/>
              <a:defRPr sz="3193" b="1"/>
            </a:lvl6pPr>
            <a:lvl7pPr marL="5473781" indent="0">
              <a:buNone/>
              <a:defRPr sz="3193" b="1"/>
            </a:lvl7pPr>
            <a:lvl8pPr marL="6386078" indent="0">
              <a:buNone/>
              <a:defRPr sz="3193" b="1"/>
            </a:lvl8pPr>
            <a:lvl9pPr marL="7298375" indent="0">
              <a:buNone/>
              <a:defRPr sz="31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4998552"/>
            <a:ext cx="10363676" cy="73521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9999A16-2277-4FCF-9B3C-95815DA1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241000" y="12938653"/>
            <a:ext cx="685800" cy="72856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71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E487D-5A3F-4CFA-9924-94109E6FC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41000" y="12938653"/>
            <a:ext cx="685800" cy="72856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10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192410-0B75-4FE1-9834-B53E9A662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41000" y="12938653"/>
            <a:ext cx="685800" cy="72856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23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2283"/>
            <a:ext cx="7862426" cy="3192992"/>
          </a:xfrm>
        </p:spPr>
        <p:txBody>
          <a:bodyPr anchor="b"/>
          <a:lstStyle>
            <a:lvl1pPr>
              <a:defRPr sz="63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0280"/>
            <a:ext cx="12341185" cy="9724687"/>
          </a:xfrm>
        </p:spPr>
        <p:txBody>
          <a:bodyPr/>
          <a:lstStyle>
            <a:lvl1pPr>
              <a:defRPr sz="6385"/>
            </a:lvl1pPr>
            <a:lvl2pPr>
              <a:defRPr sz="5587"/>
            </a:lvl2pPr>
            <a:lvl3pPr>
              <a:defRPr sz="4789"/>
            </a:lvl3pPr>
            <a:lvl4pPr>
              <a:defRPr sz="3991"/>
            </a:lvl4pPr>
            <a:lvl5pPr>
              <a:defRPr sz="3991"/>
            </a:lvl5pPr>
            <a:lvl6pPr>
              <a:defRPr sz="3991"/>
            </a:lvl6pPr>
            <a:lvl7pPr>
              <a:defRPr sz="3991"/>
            </a:lvl7pPr>
            <a:lvl8pPr>
              <a:defRPr sz="3991"/>
            </a:lvl8pPr>
            <a:lvl9pPr>
              <a:defRPr sz="39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05275"/>
            <a:ext cx="7862426" cy="7605530"/>
          </a:xfrm>
        </p:spPr>
        <p:txBody>
          <a:bodyPr/>
          <a:lstStyle>
            <a:lvl1pPr marL="0" indent="0">
              <a:buNone/>
              <a:defRPr sz="3193"/>
            </a:lvl1pPr>
            <a:lvl2pPr marL="912297" indent="0">
              <a:buNone/>
              <a:defRPr sz="2794"/>
            </a:lvl2pPr>
            <a:lvl3pPr marL="1824594" indent="0">
              <a:buNone/>
              <a:defRPr sz="2394"/>
            </a:lvl3pPr>
            <a:lvl4pPr marL="2736891" indent="0">
              <a:buNone/>
              <a:defRPr sz="1995"/>
            </a:lvl4pPr>
            <a:lvl5pPr marL="3649188" indent="0">
              <a:buNone/>
              <a:defRPr sz="1995"/>
            </a:lvl5pPr>
            <a:lvl6pPr marL="4561484" indent="0">
              <a:buNone/>
              <a:defRPr sz="1995"/>
            </a:lvl6pPr>
            <a:lvl7pPr marL="5473781" indent="0">
              <a:buNone/>
              <a:defRPr sz="1995"/>
            </a:lvl7pPr>
            <a:lvl8pPr marL="6386078" indent="0">
              <a:buNone/>
              <a:defRPr sz="1995"/>
            </a:lvl8pPr>
            <a:lvl9pPr marL="7298375" indent="0">
              <a:buNone/>
              <a:defRPr sz="19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C15163B-B928-4E38-9E9B-A76592E23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41000" y="12938653"/>
            <a:ext cx="685800" cy="72856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751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2283"/>
            <a:ext cx="7862426" cy="3192992"/>
          </a:xfrm>
        </p:spPr>
        <p:txBody>
          <a:bodyPr anchor="b"/>
          <a:lstStyle>
            <a:lvl1pPr>
              <a:defRPr sz="63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0280"/>
            <a:ext cx="12341185" cy="9724687"/>
          </a:xfrm>
        </p:spPr>
        <p:txBody>
          <a:bodyPr anchor="t"/>
          <a:lstStyle>
            <a:lvl1pPr marL="0" indent="0">
              <a:buNone/>
              <a:defRPr sz="6385"/>
            </a:lvl1pPr>
            <a:lvl2pPr marL="912297" indent="0">
              <a:buNone/>
              <a:defRPr sz="5587"/>
            </a:lvl2pPr>
            <a:lvl3pPr marL="1824594" indent="0">
              <a:buNone/>
              <a:defRPr sz="4789"/>
            </a:lvl3pPr>
            <a:lvl4pPr marL="2736891" indent="0">
              <a:buNone/>
              <a:defRPr sz="3991"/>
            </a:lvl4pPr>
            <a:lvl5pPr marL="3649188" indent="0">
              <a:buNone/>
              <a:defRPr sz="3991"/>
            </a:lvl5pPr>
            <a:lvl6pPr marL="4561484" indent="0">
              <a:buNone/>
              <a:defRPr sz="3991"/>
            </a:lvl6pPr>
            <a:lvl7pPr marL="5473781" indent="0">
              <a:buNone/>
              <a:defRPr sz="3991"/>
            </a:lvl7pPr>
            <a:lvl8pPr marL="6386078" indent="0">
              <a:buNone/>
              <a:defRPr sz="3991"/>
            </a:lvl8pPr>
            <a:lvl9pPr marL="7298375" indent="0">
              <a:buNone/>
              <a:defRPr sz="399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05275"/>
            <a:ext cx="7862426" cy="7605530"/>
          </a:xfrm>
        </p:spPr>
        <p:txBody>
          <a:bodyPr/>
          <a:lstStyle>
            <a:lvl1pPr marL="0" indent="0">
              <a:buNone/>
              <a:defRPr sz="3193"/>
            </a:lvl1pPr>
            <a:lvl2pPr marL="912297" indent="0">
              <a:buNone/>
              <a:defRPr sz="2794"/>
            </a:lvl2pPr>
            <a:lvl3pPr marL="1824594" indent="0">
              <a:buNone/>
              <a:defRPr sz="2394"/>
            </a:lvl3pPr>
            <a:lvl4pPr marL="2736891" indent="0">
              <a:buNone/>
              <a:defRPr sz="1995"/>
            </a:lvl4pPr>
            <a:lvl5pPr marL="3649188" indent="0">
              <a:buNone/>
              <a:defRPr sz="1995"/>
            </a:lvl5pPr>
            <a:lvl6pPr marL="4561484" indent="0">
              <a:buNone/>
              <a:defRPr sz="1995"/>
            </a:lvl6pPr>
            <a:lvl7pPr marL="5473781" indent="0">
              <a:buNone/>
              <a:defRPr sz="1995"/>
            </a:lvl7pPr>
            <a:lvl8pPr marL="6386078" indent="0">
              <a:buNone/>
              <a:defRPr sz="1995"/>
            </a:lvl8pPr>
            <a:lvl9pPr marL="7298375" indent="0">
              <a:buNone/>
              <a:defRPr sz="19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34E4109-DBC8-46CE-A593-ADA22A8EA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41000" y="12938653"/>
            <a:ext cx="685800" cy="72856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155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28561"/>
            <a:ext cx="21025723" cy="2644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42798"/>
            <a:ext cx="21025723" cy="8682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636237-13AC-4F7B-9370-883599E62EE4}"/>
              </a:ext>
            </a:extLst>
          </p:cNvPr>
          <p:cNvSpPr/>
          <p:nvPr userDrawn="1"/>
        </p:nvSpPr>
        <p:spPr>
          <a:xfrm>
            <a:off x="0" y="12903026"/>
            <a:ext cx="24377650" cy="762633"/>
          </a:xfrm>
          <a:prstGeom prst="rect">
            <a:avLst/>
          </a:prstGeom>
          <a:solidFill>
            <a:srgbClr val="3A3A3C"/>
          </a:solidFill>
          <a:ln>
            <a:solidFill>
              <a:srgbClr val="3A3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394" b="0" dirty="0">
                <a:latin typeface="+mn-lt"/>
              </a:rPr>
              <a:t>DIGGIBYTE ©  Confidential 2022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6A80040-7CE4-4CFE-AD24-797A0BAE146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802" y="-459025"/>
            <a:ext cx="4770443" cy="2644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50637CE-4EEB-45BC-A3C8-897A1B43DD4F}"/>
              </a:ext>
            </a:extLst>
          </p:cNvPr>
          <p:cNvSpPr/>
          <p:nvPr userDrawn="1"/>
        </p:nvSpPr>
        <p:spPr>
          <a:xfrm rot="5400000">
            <a:off x="2458965" y="872432"/>
            <a:ext cx="224230" cy="179023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3592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6" y="12901472"/>
            <a:ext cx="8227457" cy="728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4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59B83DA-08D3-4DAA-92F3-64FF266DA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124268" y="12899918"/>
            <a:ext cx="685800" cy="72856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33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51" r:id="rId12"/>
  </p:sldLayoutIdLst>
  <p:hf hdr="0" dt="0"/>
  <p:txStyles>
    <p:titleStyle>
      <a:lvl1pPr algn="l" defTabSz="1824594" rtl="0" eaLnBrk="1" latinLnBrk="0" hangingPunct="1">
        <a:lnSpc>
          <a:spcPct val="90000"/>
        </a:lnSpc>
        <a:spcBef>
          <a:spcPct val="0"/>
        </a:spcBef>
        <a:buNone/>
        <a:defRPr sz="87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148" indent="-456148" algn="l" defTabSz="1824594" rtl="0" eaLnBrk="1" latinLnBrk="0" hangingPunct="1">
        <a:lnSpc>
          <a:spcPct val="90000"/>
        </a:lnSpc>
        <a:spcBef>
          <a:spcPts val="1995"/>
        </a:spcBef>
        <a:buFont typeface="Arial" panose="020B0604020202020204" pitchFamily="34" charset="0"/>
        <a:buChar char="•"/>
        <a:defRPr sz="5587" kern="1200">
          <a:solidFill>
            <a:schemeClr val="tx1"/>
          </a:solidFill>
          <a:latin typeface="+mn-lt"/>
          <a:ea typeface="+mn-ea"/>
          <a:cs typeface="+mn-cs"/>
        </a:defRPr>
      </a:lvl1pPr>
      <a:lvl2pPr marL="1368445" indent="-456148" algn="l" defTabSz="182459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4789" kern="1200">
          <a:solidFill>
            <a:schemeClr val="tx1"/>
          </a:solidFill>
          <a:latin typeface="+mn-lt"/>
          <a:ea typeface="+mn-ea"/>
          <a:cs typeface="+mn-cs"/>
        </a:defRPr>
      </a:lvl2pPr>
      <a:lvl3pPr marL="2280742" indent="-456148" algn="l" defTabSz="182459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3991" kern="1200">
          <a:solidFill>
            <a:schemeClr val="tx1"/>
          </a:solidFill>
          <a:latin typeface="+mn-lt"/>
          <a:ea typeface="+mn-ea"/>
          <a:cs typeface="+mn-cs"/>
        </a:defRPr>
      </a:lvl3pPr>
      <a:lvl4pPr marL="3193039" indent="-456148" algn="l" defTabSz="182459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3592" kern="1200">
          <a:solidFill>
            <a:schemeClr val="tx1"/>
          </a:solidFill>
          <a:latin typeface="+mn-lt"/>
          <a:ea typeface="+mn-ea"/>
          <a:cs typeface="+mn-cs"/>
        </a:defRPr>
      </a:lvl4pPr>
      <a:lvl5pPr marL="4105336" indent="-456148" algn="l" defTabSz="182459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3592" kern="1200">
          <a:solidFill>
            <a:schemeClr val="tx1"/>
          </a:solidFill>
          <a:latin typeface="+mn-lt"/>
          <a:ea typeface="+mn-ea"/>
          <a:cs typeface="+mn-cs"/>
        </a:defRPr>
      </a:lvl5pPr>
      <a:lvl6pPr marL="5017633" indent="-456148" algn="l" defTabSz="182459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3592" kern="1200">
          <a:solidFill>
            <a:schemeClr val="tx1"/>
          </a:solidFill>
          <a:latin typeface="+mn-lt"/>
          <a:ea typeface="+mn-ea"/>
          <a:cs typeface="+mn-cs"/>
        </a:defRPr>
      </a:lvl6pPr>
      <a:lvl7pPr marL="5929930" indent="-456148" algn="l" defTabSz="182459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3592" kern="1200">
          <a:solidFill>
            <a:schemeClr val="tx1"/>
          </a:solidFill>
          <a:latin typeface="+mn-lt"/>
          <a:ea typeface="+mn-ea"/>
          <a:cs typeface="+mn-cs"/>
        </a:defRPr>
      </a:lvl7pPr>
      <a:lvl8pPr marL="6842227" indent="-456148" algn="l" defTabSz="182459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3592" kern="1200">
          <a:solidFill>
            <a:schemeClr val="tx1"/>
          </a:solidFill>
          <a:latin typeface="+mn-lt"/>
          <a:ea typeface="+mn-ea"/>
          <a:cs typeface="+mn-cs"/>
        </a:defRPr>
      </a:lvl8pPr>
      <a:lvl9pPr marL="7754523" indent="-456148" algn="l" defTabSz="182459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35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4594" rtl="0" eaLnBrk="1" latinLnBrk="0" hangingPunct="1">
        <a:defRPr sz="3592" kern="1200">
          <a:solidFill>
            <a:schemeClr val="tx1"/>
          </a:solidFill>
          <a:latin typeface="+mn-lt"/>
          <a:ea typeface="+mn-ea"/>
          <a:cs typeface="+mn-cs"/>
        </a:defRPr>
      </a:lvl1pPr>
      <a:lvl2pPr marL="912297" algn="l" defTabSz="1824594" rtl="0" eaLnBrk="1" latinLnBrk="0" hangingPunct="1">
        <a:defRPr sz="3592" kern="1200">
          <a:solidFill>
            <a:schemeClr val="tx1"/>
          </a:solidFill>
          <a:latin typeface="+mn-lt"/>
          <a:ea typeface="+mn-ea"/>
          <a:cs typeface="+mn-cs"/>
        </a:defRPr>
      </a:lvl2pPr>
      <a:lvl3pPr marL="1824594" algn="l" defTabSz="1824594" rtl="0" eaLnBrk="1" latinLnBrk="0" hangingPunct="1">
        <a:defRPr sz="3592" kern="1200">
          <a:solidFill>
            <a:schemeClr val="tx1"/>
          </a:solidFill>
          <a:latin typeface="+mn-lt"/>
          <a:ea typeface="+mn-ea"/>
          <a:cs typeface="+mn-cs"/>
        </a:defRPr>
      </a:lvl3pPr>
      <a:lvl4pPr marL="2736891" algn="l" defTabSz="1824594" rtl="0" eaLnBrk="1" latinLnBrk="0" hangingPunct="1">
        <a:defRPr sz="3592" kern="1200">
          <a:solidFill>
            <a:schemeClr val="tx1"/>
          </a:solidFill>
          <a:latin typeface="+mn-lt"/>
          <a:ea typeface="+mn-ea"/>
          <a:cs typeface="+mn-cs"/>
        </a:defRPr>
      </a:lvl4pPr>
      <a:lvl5pPr marL="3649188" algn="l" defTabSz="1824594" rtl="0" eaLnBrk="1" latinLnBrk="0" hangingPunct="1">
        <a:defRPr sz="3592" kern="1200">
          <a:solidFill>
            <a:schemeClr val="tx1"/>
          </a:solidFill>
          <a:latin typeface="+mn-lt"/>
          <a:ea typeface="+mn-ea"/>
          <a:cs typeface="+mn-cs"/>
        </a:defRPr>
      </a:lvl5pPr>
      <a:lvl6pPr marL="4561484" algn="l" defTabSz="1824594" rtl="0" eaLnBrk="1" latinLnBrk="0" hangingPunct="1">
        <a:defRPr sz="3592" kern="1200">
          <a:solidFill>
            <a:schemeClr val="tx1"/>
          </a:solidFill>
          <a:latin typeface="+mn-lt"/>
          <a:ea typeface="+mn-ea"/>
          <a:cs typeface="+mn-cs"/>
        </a:defRPr>
      </a:lvl6pPr>
      <a:lvl7pPr marL="5473781" algn="l" defTabSz="1824594" rtl="0" eaLnBrk="1" latinLnBrk="0" hangingPunct="1">
        <a:defRPr sz="3592" kern="1200">
          <a:solidFill>
            <a:schemeClr val="tx1"/>
          </a:solidFill>
          <a:latin typeface="+mn-lt"/>
          <a:ea typeface="+mn-ea"/>
          <a:cs typeface="+mn-cs"/>
        </a:defRPr>
      </a:lvl7pPr>
      <a:lvl8pPr marL="6386078" algn="l" defTabSz="1824594" rtl="0" eaLnBrk="1" latinLnBrk="0" hangingPunct="1">
        <a:defRPr sz="3592" kern="1200">
          <a:solidFill>
            <a:schemeClr val="tx1"/>
          </a:solidFill>
          <a:latin typeface="+mn-lt"/>
          <a:ea typeface="+mn-ea"/>
          <a:cs typeface="+mn-cs"/>
        </a:defRPr>
      </a:lvl8pPr>
      <a:lvl9pPr marL="7298375" algn="l" defTabSz="1824594" rtl="0" eaLnBrk="1" latinLnBrk="0" hangingPunct="1">
        <a:defRPr sz="35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ri328373/data_profiling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E6074-385A-4A57-9256-62493F5E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0C56-9F87-4A04-B28F-B5A8DB7FC23F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B2B0308-E992-4FF7-8E4C-F60F23A9B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5096" y="12878342"/>
            <a:ext cx="8227457" cy="728560"/>
          </a:xfrm>
        </p:spPr>
        <p:txBody>
          <a:bodyPr/>
          <a:lstStyle/>
          <a:p>
            <a:r>
              <a:rPr lang="en-US"/>
              <a:t>Diggibyte Technologies  |   www.Diggibyte.com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469E87-C65C-F685-D7AB-DF663EE52CDB}"/>
              </a:ext>
            </a:extLst>
          </p:cNvPr>
          <p:cNvSpPr/>
          <p:nvPr/>
        </p:nvSpPr>
        <p:spPr>
          <a:xfrm>
            <a:off x="6547312" y="3211957"/>
            <a:ext cx="12144725" cy="8979381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0" b="0" cap="none" spc="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Profiling in ETL </a:t>
            </a:r>
          </a:p>
          <a:p>
            <a:pPr algn="ctr">
              <a:lnSpc>
                <a:spcPct val="150000"/>
              </a:lnSpc>
            </a:pPr>
            <a:r>
              <a:rPr lang="en-US" sz="10500" b="0" cap="none" spc="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</a:p>
          <a:p>
            <a:pPr algn="ctr">
              <a:lnSpc>
                <a:spcPct val="150000"/>
              </a:lnSpc>
            </a:pPr>
            <a:r>
              <a:rPr lang="en-US" sz="10500" b="0" cap="none" spc="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SCD Types</a:t>
            </a:r>
          </a:p>
          <a:p>
            <a:pPr algn="ctr"/>
            <a:endParaRPr lang="en-US" sz="10500" b="0" cap="none" spc="0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585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23767" cy="1368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57E96-2BE9-0981-E0FF-66B16028C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963" y="1240705"/>
            <a:ext cx="9587816" cy="108014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/>
            <a:r>
              <a:rPr lang="en-US" sz="103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OLAP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0F1F3-67CC-FC82-EFE4-4EBF6AE27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3885" y="1360967"/>
            <a:ext cx="11271659" cy="113223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857250" indent="-228600" algn="l" defTabSz="91440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OLAP stands for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Analytical Processing</a:t>
            </a:r>
          </a:p>
          <a:p>
            <a:pPr marL="857250" indent="-228600" algn="l" defTabSz="91440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holds historical data</a:t>
            </a:r>
          </a:p>
          <a:p>
            <a:pPr marL="857250" indent="-228600" algn="l" defTabSz="91440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OLAP contains filtered and clean data</a:t>
            </a:r>
          </a:p>
          <a:p>
            <a:pPr marL="857250" indent="-228600" algn="l" defTabSz="91440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or columnar database</a:t>
            </a:r>
          </a:p>
          <a:p>
            <a:pPr marL="857250" indent="-228600" algn="l" defTabSz="91440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reads</a:t>
            </a:r>
          </a:p>
          <a:p>
            <a:pPr marL="857250" indent="-228600" algn="l" defTabSz="914400"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857250" indent="-228600" algn="l" defTabSz="914400"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857250" indent="-228600" algn="l" defTabSz="914400"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857250" indent="-228600" algn="l" defTabSz="914400">
              <a:buFont typeface="Arial" panose="020B0604020202020204" pitchFamily="34" charset="0"/>
              <a:buChar char="•"/>
            </a:pPr>
            <a:endParaRPr lang="en-US" sz="4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A631D-5D39-58C8-D184-843BF73C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039503" y="12683272"/>
            <a:ext cx="7186328" cy="7285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Diggibyte Technologies  |   www.Diggibyte.com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0CD1C-3239-3326-71D6-A0EA068A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52690" y="12683272"/>
            <a:ext cx="1548996" cy="7285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2D550C56-9F87-4A04-B28F-B5A8DB7FC23F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 algn="r" defTabSz="914400">
                <a:spcAft>
                  <a:spcPts val="600"/>
                </a:spcAft>
              </a:pPr>
              <a:t>10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657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18476-BE49-6FB9-BA7F-45FE45EC9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4192" y="772237"/>
            <a:ext cx="18283238" cy="1524396"/>
          </a:xfrm>
        </p:spPr>
        <p:txBody>
          <a:bodyPr>
            <a:normAutofit/>
          </a:bodyPr>
          <a:lstStyle/>
          <a:p>
            <a:pPr algn="l"/>
            <a:r>
              <a:rPr lang="en-IN" sz="9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OLTP vs OLAP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5E990-1598-E694-3A5F-AA4332550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206" y="3338623"/>
            <a:ext cx="18283238" cy="7152635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1AC53-8EB8-BDFF-D1BF-61C06329B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7DDBB-4DEF-DC2C-DB51-78497572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0C56-9F87-4A04-B28F-B5A8DB7FC23F}" type="slidenum">
              <a:rPr lang="en-IN" smtClean="0"/>
              <a:pPr/>
              <a:t>11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5F6E30-4F05-2A35-D291-D6A4E75BC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018" y="3511969"/>
            <a:ext cx="14952547" cy="590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1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5196-A34F-76C0-EE8A-90AB54E37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206" y="2239530"/>
            <a:ext cx="18283238" cy="1226684"/>
          </a:xfrm>
        </p:spPr>
        <p:txBody>
          <a:bodyPr>
            <a:noAutofit/>
          </a:bodyPr>
          <a:lstStyle/>
          <a:p>
            <a:pPr algn="l"/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Slowly changing Dimension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4AFD9-4811-8FFA-0603-034357613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206" y="3742660"/>
            <a:ext cx="18283238" cy="7995684"/>
          </a:xfrm>
        </p:spPr>
        <p:txBody>
          <a:bodyPr/>
          <a:lstStyle/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Slowly Changing Dimensions (SCD)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dimensions that change slowly over time, rather than changing on regular schedule, time-base.</a:t>
            </a: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Data Warehouse there is a need to track changes in dimension attributes in order to report historical data. </a:t>
            </a: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implementing one of the SCD types should enable users assigning proper dimension's attribute value for given date.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092D6-1AC8-0B05-A2D1-C5B2FACB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B7A6E-1D05-B220-CC0B-B33C1756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0C56-9F87-4A04-B28F-B5A8DB7FC23F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158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C7D9-3F21-AD35-7265-302EECCAD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5699" y="860405"/>
            <a:ext cx="18283238" cy="1269214"/>
          </a:xfrm>
        </p:spPr>
        <p:txBody>
          <a:bodyPr>
            <a:noAutofit/>
          </a:bodyPr>
          <a:lstStyle/>
          <a:p>
            <a:pPr algn="l"/>
            <a:r>
              <a:rPr lang="en-IN" sz="9600">
                <a:latin typeface="Times New Roman" panose="02020603050405020304" pitchFamily="18" charset="0"/>
                <a:cs typeface="Times New Roman" panose="02020603050405020304" pitchFamily="18" charset="0"/>
              </a:rPr>
              <a:t>   SCD Type 1</a:t>
            </a:r>
            <a:endParaRPr lang="en-I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91A1A-0EE2-7575-9A7D-E24105144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206" y="2147777"/>
            <a:ext cx="18283238" cy="10100930"/>
          </a:xfrm>
        </p:spPr>
        <p:txBody>
          <a:bodyPr/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updates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data 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Upsert method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capture any History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Exists records will updated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record will inserts</a:t>
            </a:r>
          </a:p>
          <a:p>
            <a:pPr algn="l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data</a:t>
            </a:r>
          </a:p>
          <a:p>
            <a:pPr marL="685800" indent="-685800" algn="l">
              <a:buFont typeface="Wingdings" panose="05000000000000000000" pitchFamily="2" charset="2"/>
              <a:buChar char="Ø"/>
            </a:pPr>
            <a:endParaRPr lang="en-IN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1B9EE-D8DD-E287-F3DF-CEA1531D7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EA013-113E-3C78-3C15-AB9F9281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0C56-9F87-4A04-B28F-B5A8DB7FC23F}" type="slidenum">
              <a:rPr lang="en-IN" smtClean="0"/>
              <a:pPr/>
              <a:t>13</a:t>
            </a:fld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4953F07-0023-8BDF-DBF3-9A7236A39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79359"/>
              </p:ext>
            </p:extLst>
          </p:nvPr>
        </p:nvGraphicFramePr>
        <p:xfrm>
          <a:off x="3382457" y="8181024"/>
          <a:ext cx="17267504" cy="4394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6876">
                  <a:extLst>
                    <a:ext uri="{9D8B030D-6E8A-4147-A177-3AD203B41FA5}">
                      <a16:colId xmlns:a16="http://schemas.microsoft.com/office/drawing/2014/main" val="3719602474"/>
                    </a:ext>
                  </a:extLst>
                </a:gridCol>
                <a:gridCol w="4316876">
                  <a:extLst>
                    <a:ext uri="{9D8B030D-6E8A-4147-A177-3AD203B41FA5}">
                      <a16:colId xmlns:a16="http://schemas.microsoft.com/office/drawing/2014/main" val="3792860309"/>
                    </a:ext>
                  </a:extLst>
                </a:gridCol>
                <a:gridCol w="4316876">
                  <a:extLst>
                    <a:ext uri="{9D8B030D-6E8A-4147-A177-3AD203B41FA5}">
                      <a16:colId xmlns:a16="http://schemas.microsoft.com/office/drawing/2014/main" val="3295267923"/>
                    </a:ext>
                  </a:extLst>
                </a:gridCol>
                <a:gridCol w="4316876">
                  <a:extLst>
                    <a:ext uri="{9D8B030D-6E8A-4147-A177-3AD203B41FA5}">
                      <a16:colId xmlns:a16="http://schemas.microsoft.com/office/drawing/2014/main" val="88743423"/>
                    </a:ext>
                  </a:extLst>
                </a:gridCol>
              </a:tblGrid>
              <a:tr h="878813">
                <a:tc>
                  <a:txBody>
                    <a:bodyPr/>
                    <a:lstStyle/>
                    <a:p>
                      <a:r>
                        <a:rPr lang="en-IN" sz="3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Employee_ID</a:t>
                      </a:r>
                      <a:endParaRPr lang="en-IN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</a:t>
                      </a:r>
                      <a:endParaRPr lang="en-IN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en-IN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697351"/>
                  </a:ext>
                </a:extLst>
              </a:tr>
              <a:tr h="878813"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E001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Roshan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Hyderabad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52241311"/>
                  </a:ext>
                </a:extLst>
              </a:tr>
              <a:tr h="878813"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E002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Marketing 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Hyderabad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86083895"/>
                  </a:ext>
                </a:extLst>
              </a:tr>
              <a:tr h="878813"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E003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Bhanu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Kolkata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5802096"/>
                  </a:ext>
                </a:extLst>
              </a:tr>
              <a:tr h="878813"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E004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Chaitu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Full-stack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Bangalore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2821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125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9616-60AA-1C05-38CD-2DBC100C4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7327" y="261874"/>
            <a:ext cx="18283238" cy="953462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443EE-936D-C939-63E1-AAAE99191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7777" y="1020726"/>
            <a:ext cx="20074269" cy="11461896"/>
          </a:xfrm>
        </p:spPr>
        <p:txBody>
          <a:bodyPr>
            <a:normAutofit/>
          </a:bodyPr>
          <a:lstStyle/>
          <a:p>
            <a:pPr algn="l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Data1:</a:t>
            </a:r>
          </a:p>
          <a:p>
            <a:pPr algn="l"/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 Employee Id is </a:t>
            </a:r>
            <a:r>
              <a:rPr lang="en-IN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same </a:t>
            </a:r>
            <a:r>
              <a:rPr lang="en-IN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it will update the records i.e., Address of E003 and E004 will update to Hyderabad.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Output1: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E26F8-D369-6EEF-7347-36829000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014E2-E09F-C5EF-9BBB-B5E6B2FB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0C56-9F87-4A04-B28F-B5A8DB7FC23F}" type="slidenum">
              <a:rPr lang="en-IN" smtClean="0"/>
              <a:pPr/>
              <a:t>14</a:t>
            </a:fld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030E981-B403-AFF5-3B85-B2ED06AF2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366701"/>
              </p:ext>
            </p:extLst>
          </p:nvPr>
        </p:nvGraphicFramePr>
        <p:xfrm>
          <a:off x="3217327" y="1974188"/>
          <a:ext cx="16415368" cy="2636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3842">
                  <a:extLst>
                    <a:ext uri="{9D8B030D-6E8A-4147-A177-3AD203B41FA5}">
                      <a16:colId xmlns:a16="http://schemas.microsoft.com/office/drawing/2014/main" val="2720506077"/>
                    </a:ext>
                  </a:extLst>
                </a:gridCol>
                <a:gridCol w="4103842">
                  <a:extLst>
                    <a:ext uri="{9D8B030D-6E8A-4147-A177-3AD203B41FA5}">
                      <a16:colId xmlns:a16="http://schemas.microsoft.com/office/drawing/2014/main" val="3900944039"/>
                    </a:ext>
                  </a:extLst>
                </a:gridCol>
                <a:gridCol w="4103842">
                  <a:extLst>
                    <a:ext uri="{9D8B030D-6E8A-4147-A177-3AD203B41FA5}">
                      <a16:colId xmlns:a16="http://schemas.microsoft.com/office/drawing/2014/main" val="3148482207"/>
                    </a:ext>
                  </a:extLst>
                </a:gridCol>
                <a:gridCol w="4103842">
                  <a:extLst>
                    <a:ext uri="{9D8B030D-6E8A-4147-A177-3AD203B41FA5}">
                      <a16:colId xmlns:a16="http://schemas.microsoft.com/office/drawing/2014/main" val="1447367713"/>
                    </a:ext>
                  </a:extLst>
                </a:gridCol>
              </a:tblGrid>
              <a:tr h="878923"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56722"/>
                  </a:ext>
                </a:extLst>
              </a:tr>
              <a:tr h="878923"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Bhanu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Hyderabad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477164"/>
                  </a:ext>
                </a:extLst>
              </a:tr>
              <a:tr h="878923"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Chaitu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Full-stack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Hyderabad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64292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758F1B7-662E-1243-520E-199EF3AFB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702205"/>
              </p:ext>
            </p:extLst>
          </p:nvPr>
        </p:nvGraphicFramePr>
        <p:xfrm>
          <a:off x="3217327" y="7995684"/>
          <a:ext cx="16415368" cy="3714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3842">
                  <a:extLst>
                    <a:ext uri="{9D8B030D-6E8A-4147-A177-3AD203B41FA5}">
                      <a16:colId xmlns:a16="http://schemas.microsoft.com/office/drawing/2014/main" val="1084143271"/>
                    </a:ext>
                  </a:extLst>
                </a:gridCol>
                <a:gridCol w="4103842">
                  <a:extLst>
                    <a:ext uri="{9D8B030D-6E8A-4147-A177-3AD203B41FA5}">
                      <a16:colId xmlns:a16="http://schemas.microsoft.com/office/drawing/2014/main" val="2541611171"/>
                    </a:ext>
                  </a:extLst>
                </a:gridCol>
                <a:gridCol w="4103842">
                  <a:extLst>
                    <a:ext uri="{9D8B030D-6E8A-4147-A177-3AD203B41FA5}">
                      <a16:colId xmlns:a16="http://schemas.microsoft.com/office/drawing/2014/main" val="3411222646"/>
                    </a:ext>
                  </a:extLst>
                </a:gridCol>
                <a:gridCol w="4103842">
                  <a:extLst>
                    <a:ext uri="{9D8B030D-6E8A-4147-A177-3AD203B41FA5}">
                      <a16:colId xmlns:a16="http://schemas.microsoft.com/office/drawing/2014/main" val="1623859532"/>
                    </a:ext>
                  </a:extLst>
                </a:gridCol>
              </a:tblGrid>
              <a:tr h="815749"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202304"/>
                  </a:ext>
                </a:extLst>
              </a:tr>
              <a:tr h="724657"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E001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Roshan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Hyderabad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4693925"/>
                  </a:ext>
                </a:extLst>
              </a:tr>
              <a:tr h="724657"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E002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Marketing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Hyderabad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01799216"/>
                  </a:ext>
                </a:extLst>
              </a:tr>
              <a:tr h="724657"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E003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Bhanu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Hyderabad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626583"/>
                  </a:ext>
                </a:extLst>
              </a:tr>
              <a:tr h="724657"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E004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Chaitu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Full-stack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Hyderabad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195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824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F395-F170-5850-B628-743313E75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206" y="623381"/>
            <a:ext cx="18283238" cy="503670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7DC0C-0693-91B5-C48F-251DE8797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8437" y="808074"/>
            <a:ext cx="20012007" cy="9725714"/>
          </a:xfrm>
        </p:spPr>
        <p:txBody>
          <a:bodyPr/>
          <a:lstStyle/>
          <a:p>
            <a:pPr algn="l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data2:</a:t>
            </a:r>
          </a:p>
          <a:p>
            <a:pPr algn="l"/>
            <a:endParaRPr lang="en-IN" sz="4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IN" sz="4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IN" sz="4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IN" sz="4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IN" sz="4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</a:t>
            </a:r>
            <a:r>
              <a:rPr lang="en-IN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 Employee Id is </a:t>
            </a:r>
            <a:r>
              <a:rPr lang="en-IN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</a:t>
            </a:r>
            <a:r>
              <a:rPr lang="en-IN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it will insert these two Ids as new records.</a:t>
            </a:r>
          </a:p>
          <a:p>
            <a:pPr algn="l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Output:</a:t>
            </a:r>
          </a:p>
          <a:p>
            <a:pPr algn="l"/>
            <a:endParaRPr lang="en-IN" sz="4400" dirty="0"/>
          </a:p>
          <a:p>
            <a:pPr algn="l"/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41494-C85B-28C1-1826-8AB4C2C2B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BA749-3489-CD98-15D2-13CB7CBC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0C56-9F87-4A04-B28F-B5A8DB7FC23F}" type="slidenum">
              <a:rPr lang="en-IN" smtClean="0"/>
              <a:pPr/>
              <a:t>15</a:t>
            </a:fld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F1D7003-BDED-C1CA-52F8-990B32BE7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354675"/>
              </p:ext>
            </p:extLst>
          </p:nvPr>
        </p:nvGraphicFramePr>
        <p:xfrm>
          <a:off x="3047206" y="2007462"/>
          <a:ext cx="16771884" cy="2140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2971">
                  <a:extLst>
                    <a:ext uri="{9D8B030D-6E8A-4147-A177-3AD203B41FA5}">
                      <a16:colId xmlns:a16="http://schemas.microsoft.com/office/drawing/2014/main" val="2434215731"/>
                    </a:ext>
                  </a:extLst>
                </a:gridCol>
                <a:gridCol w="4192971">
                  <a:extLst>
                    <a:ext uri="{9D8B030D-6E8A-4147-A177-3AD203B41FA5}">
                      <a16:colId xmlns:a16="http://schemas.microsoft.com/office/drawing/2014/main" val="2276941820"/>
                    </a:ext>
                  </a:extLst>
                </a:gridCol>
                <a:gridCol w="4192971">
                  <a:extLst>
                    <a:ext uri="{9D8B030D-6E8A-4147-A177-3AD203B41FA5}">
                      <a16:colId xmlns:a16="http://schemas.microsoft.com/office/drawing/2014/main" val="1913881177"/>
                    </a:ext>
                  </a:extLst>
                </a:gridCol>
                <a:gridCol w="4192971">
                  <a:extLst>
                    <a:ext uri="{9D8B030D-6E8A-4147-A177-3AD203B41FA5}">
                      <a16:colId xmlns:a16="http://schemas.microsoft.com/office/drawing/2014/main" val="2140180542"/>
                    </a:ext>
                  </a:extLst>
                </a:gridCol>
              </a:tblGrid>
              <a:tr h="713507"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18479"/>
                  </a:ext>
                </a:extLst>
              </a:tr>
              <a:tr h="713507"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Aparanji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Hyderabad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790297"/>
                  </a:ext>
                </a:extLst>
              </a:tr>
              <a:tr h="713507"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Hyderabad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00438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4FF5482-CFB7-45A0-F3EF-45951AE4C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43603"/>
              </p:ext>
            </p:extLst>
          </p:nvPr>
        </p:nvGraphicFramePr>
        <p:xfrm>
          <a:off x="3047205" y="7272776"/>
          <a:ext cx="16282784" cy="5103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0696">
                  <a:extLst>
                    <a:ext uri="{9D8B030D-6E8A-4147-A177-3AD203B41FA5}">
                      <a16:colId xmlns:a16="http://schemas.microsoft.com/office/drawing/2014/main" val="2921721852"/>
                    </a:ext>
                  </a:extLst>
                </a:gridCol>
                <a:gridCol w="4070696">
                  <a:extLst>
                    <a:ext uri="{9D8B030D-6E8A-4147-A177-3AD203B41FA5}">
                      <a16:colId xmlns:a16="http://schemas.microsoft.com/office/drawing/2014/main" val="3530843255"/>
                    </a:ext>
                  </a:extLst>
                </a:gridCol>
                <a:gridCol w="4070696">
                  <a:extLst>
                    <a:ext uri="{9D8B030D-6E8A-4147-A177-3AD203B41FA5}">
                      <a16:colId xmlns:a16="http://schemas.microsoft.com/office/drawing/2014/main" val="4286164608"/>
                    </a:ext>
                  </a:extLst>
                </a:gridCol>
                <a:gridCol w="4070696">
                  <a:extLst>
                    <a:ext uri="{9D8B030D-6E8A-4147-A177-3AD203B41FA5}">
                      <a16:colId xmlns:a16="http://schemas.microsoft.com/office/drawing/2014/main" val="3118394040"/>
                    </a:ext>
                  </a:extLst>
                </a:gridCol>
              </a:tblGrid>
              <a:tr h="789011"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597725"/>
                  </a:ext>
                </a:extLst>
              </a:tr>
              <a:tr h="684122"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E001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Roshan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Hyderabad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54787018"/>
                  </a:ext>
                </a:extLst>
              </a:tr>
              <a:tr h="684122"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E002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Marketing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Hyderabad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2927168"/>
                  </a:ext>
                </a:extLst>
              </a:tr>
              <a:tr h="684122"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E003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Bhanu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Hyderabad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31716722"/>
                  </a:ext>
                </a:extLst>
              </a:tr>
              <a:tr h="684122"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E004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Chaitu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Full-stack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Hyderabad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70686985"/>
                  </a:ext>
                </a:extLst>
              </a:tr>
              <a:tr h="789011"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E005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Aparanji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Engineer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Hyderabad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946559"/>
                  </a:ext>
                </a:extLst>
              </a:tr>
              <a:tr h="789011"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E006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Pravi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Engineer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Hyderabad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110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654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D0AE-271F-05EC-824C-086C884E0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206" y="963623"/>
            <a:ext cx="18283238" cy="1503130"/>
          </a:xfrm>
        </p:spPr>
        <p:txBody>
          <a:bodyPr>
            <a:normAutofit/>
          </a:bodyPr>
          <a:lstStyle/>
          <a:p>
            <a:pPr algn="l"/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SCD Type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D1FBB-B9D4-9C95-370B-D40477940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206" y="2955851"/>
            <a:ext cx="19132310" cy="9569302"/>
          </a:xfrm>
        </p:spPr>
        <p:txBody>
          <a:bodyPr/>
          <a:lstStyle/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maintains all historical records along with current records</a:t>
            </a: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 for change data capture (CDC)</a:t>
            </a: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sizes increases usually with Time</a:t>
            </a: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need to know about ESD, EED, Active Flag</a:t>
            </a:r>
          </a:p>
          <a:p>
            <a:pPr marL="1598097" lvl="1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ESD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Effective Start Data) : when we are upload the records </a:t>
            </a:r>
          </a:p>
          <a:p>
            <a:pPr marL="1598097" lvl="1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EED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Effective End Date): when that record is expiring if the record is the current record we usually use a high Date ( 31</a:t>
            </a:r>
            <a:r>
              <a:rPr lang="en-IN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December 9999)</a:t>
            </a:r>
          </a:p>
          <a:p>
            <a:pPr marL="1598097" lvl="1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Flag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if the record is a current then it is </a:t>
            </a:r>
            <a:r>
              <a:rPr lang="en-I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or Y.</a:t>
            </a:r>
          </a:p>
          <a:p>
            <a:pPr lvl="4" algn="l">
              <a:lnSpc>
                <a:spcPct val="150000"/>
              </a:lnSpc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if the record is expired or historical record is </a:t>
            </a:r>
            <a:r>
              <a:rPr lang="en-I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or N.</a:t>
            </a:r>
          </a:p>
          <a:p>
            <a:pPr algn="l"/>
            <a:endParaRPr lang="en-IN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B47E5-602A-D411-4993-87031269F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3632F-401A-9B93-5A92-18ABA8DC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0C56-9F87-4A04-B28F-B5A8DB7FC23F}" type="slidenum">
              <a:rPr lang="en-IN" smtClean="0"/>
              <a:pPr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8803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5985-83D6-3CFA-A96D-4B27ACADF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1123" y="495790"/>
            <a:ext cx="18283238" cy="953462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83552-92D4-DE83-5EED-4217C4DB7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8285" y="972521"/>
            <a:ext cx="20861078" cy="10398642"/>
          </a:xfrm>
        </p:spPr>
        <p:txBody>
          <a:bodyPr>
            <a:normAutofit/>
          </a:bodyPr>
          <a:lstStyle/>
          <a:p>
            <a:pPr algn="l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Data:</a:t>
            </a:r>
          </a:p>
          <a:p>
            <a:pPr algn="l"/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Data on 10-Jan-2023</a:t>
            </a:r>
          </a:p>
          <a:p>
            <a:pPr algn="l"/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Address of Employee_ID (E001) is change so, EED is change to upload date and Active Flag is 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F15EF-CBFC-F645-8AC8-54B8E0D2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EA9CA3-B75E-DE96-0B03-2D815DDA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0C56-9F87-4A04-B28F-B5A8DB7FC23F}" type="slidenum">
              <a:rPr lang="en-IN" smtClean="0"/>
              <a:pPr/>
              <a:t>17</a:t>
            </a:fld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20A7A1-2B4F-3418-034A-649D1E2EE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082758"/>
              </p:ext>
            </p:extLst>
          </p:nvPr>
        </p:nvGraphicFramePr>
        <p:xfrm>
          <a:off x="3020951" y="2313087"/>
          <a:ext cx="16309040" cy="3423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1808">
                  <a:extLst>
                    <a:ext uri="{9D8B030D-6E8A-4147-A177-3AD203B41FA5}">
                      <a16:colId xmlns:a16="http://schemas.microsoft.com/office/drawing/2014/main" val="2051508549"/>
                    </a:ext>
                  </a:extLst>
                </a:gridCol>
                <a:gridCol w="3261808">
                  <a:extLst>
                    <a:ext uri="{9D8B030D-6E8A-4147-A177-3AD203B41FA5}">
                      <a16:colId xmlns:a16="http://schemas.microsoft.com/office/drawing/2014/main" val="2446394026"/>
                    </a:ext>
                  </a:extLst>
                </a:gridCol>
                <a:gridCol w="3261808">
                  <a:extLst>
                    <a:ext uri="{9D8B030D-6E8A-4147-A177-3AD203B41FA5}">
                      <a16:colId xmlns:a16="http://schemas.microsoft.com/office/drawing/2014/main" val="3378247389"/>
                    </a:ext>
                  </a:extLst>
                </a:gridCol>
                <a:gridCol w="3261808">
                  <a:extLst>
                    <a:ext uri="{9D8B030D-6E8A-4147-A177-3AD203B41FA5}">
                      <a16:colId xmlns:a16="http://schemas.microsoft.com/office/drawing/2014/main" val="1053378057"/>
                    </a:ext>
                  </a:extLst>
                </a:gridCol>
                <a:gridCol w="3261808">
                  <a:extLst>
                    <a:ext uri="{9D8B030D-6E8A-4147-A177-3AD203B41FA5}">
                      <a16:colId xmlns:a16="http://schemas.microsoft.com/office/drawing/2014/main" val="882140559"/>
                    </a:ext>
                  </a:extLst>
                </a:gridCol>
              </a:tblGrid>
              <a:tr h="999355">
                <a:tc>
                  <a:txBody>
                    <a:bodyPr/>
                    <a:lstStyle/>
                    <a:p>
                      <a:r>
                        <a:rPr lang="en-IN" sz="3200" dirty="0"/>
                        <a:t>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ESD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Active Flag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586933"/>
                  </a:ext>
                </a:extLst>
              </a:tr>
              <a:tr h="808048">
                <a:tc>
                  <a:txBody>
                    <a:bodyPr/>
                    <a:lstStyle/>
                    <a:p>
                      <a:r>
                        <a:rPr lang="en-IN" sz="3200" dirty="0"/>
                        <a:t>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Bangalore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1-Jan-2023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31-Dec-9999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339848"/>
                  </a:ext>
                </a:extLst>
              </a:tr>
              <a:tr h="808048">
                <a:tc>
                  <a:txBody>
                    <a:bodyPr/>
                    <a:lstStyle/>
                    <a:p>
                      <a:r>
                        <a:rPr lang="en-IN" sz="3200" dirty="0"/>
                        <a:t>E002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Kolkata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1-Jan-2023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31-Dec-9999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353146"/>
                  </a:ext>
                </a:extLst>
              </a:tr>
              <a:tr h="808048">
                <a:tc>
                  <a:txBody>
                    <a:bodyPr/>
                    <a:lstStyle/>
                    <a:p>
                      <a:r>
                        <a:rPr lang="en-IN" sz="3200" dirty="0"/>
                        <a:t>E003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Hyderabad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1-Jan-2023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31-Dec-9999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2123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A89DA46-7170-85BD-56E3-F6D99F408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39639"/>
              </p:ext>
            </p:extLst>
          </p:nvPr>
        </p:nvGraphicFramePr>
        <p:xfrm>
          <a:off x="3020951" y="7688351"/>
          <a:ext cx="16251768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5884">
                  <a:extLst>
                    <a:ext uri="{9D8B030D-6E8A-4147-A177-3AD203B41FA5}">
                      <a16:colId xmlns:a16="http://schemas.microsoft.com/office/drawing/2014/main" val="4036107230"/>
                    </a:ext>
                  </a:extLst>
                </a:gridCol>
                <a:gridCol w="8125884">
                  <a:extLst>
                    <a:ext uri="{9D8B030D-6E8A-4147-A177-3AD203B41FA5}">
                      <a16:colId xmlns:a16="http://schemas.microsoft.com/office/drawing/2014/main" val="3420672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500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Hyderabad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693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944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246B-FF51-FD4F-44FB-E284150B8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3048" y="346934"/>
            <a:ext cx="18283238" cy="1247949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F64F2-46BE-0555-ABA5-B9BF68661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1089" y="2083981"/>
            <a:ext cx="20669692" cy="9569303"/>
          </a:xfrm>
        </p:spPr>
        <p:txBody>
          <a:bodyPr/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Final Output:</a:t>
            </a:r>
          </a:p>
          <a:p>
            <a:pPr algn="l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232C2-9443-FDEF-0149-8A1B93D8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273C2-34FD-7766-9730-7A0146D2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0C56-9F87-4A04-B28F-B5A8DB7FC23F}" type="slidenum">
              <a:rPr lang="en-IN" smtClean="0"/>
              <a:pPr/>
              <a:t>18</a:t>
            </a:fld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E4F7448-54EE-1157-3551-9BF95AD16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072530"/>
              </p:ext>
            </p:extLst>
          </p:nvPr>
        </p:nvGraphicFramePr>
        <p:xfrm>
          <a:off x="2473048" y="3572645"/>
          <a:ext cx="16750615" cy="4146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123">
                  <a:extLst>
                    <a:ext uri="{9D8B030D-6E8A-4147-A177-3AD203B41FA5}">
                      <a16:colId xmlns:a16="http://schemas.microsoft.com/office/drawing/2014/main" val="3419105903"/>
                    </a:ext>
                  </a:extLst>
                </a:gridCol>
                <a:gridCol w="3350123">
                  <a:extLst>
                    <a:ext uri="{9D8B030D-6E8A-4147-A177-3AD203B41FA5}">
                      <a16:colId xmlns:a16="http://schemas.microsoft.com/office/drawing/2014/main" val="1569531674"/>
                    </a:ext>
                  </a:extLst>
                </a:gridCol>
                <a:gridCol w="3350123">
                  <a:extLst>
                    <a:ext uri="{9D8B030D-6E8A-4147-A177-3AD203B41FA5}">
                      <a16:colId xmlns:a16="http://schemas.microsoft.com/office/drawing/2014/main" val="3062082652"/>
                    </a:ext>
                  </a:extLst>
                </a:gridCol>
                <a:gridCol w="3350123">
                  <a:extLst>
                    <a:ext uri="{9D8B030D-6E8A-4147-A177-3AD203B41FA5}">
                      <a16:colId xmlns:a16="http://schemas.microsoft.com/office/drawing/2014/main" val="651793199"/>
                    </a:ext>
                  </a:extLst>
                </a:gridCol>
                <a:gridCol w="3350123">
                  <a:extLst>
                    <a:ext uri="{9D8B030D-6E8A-4147-A177-3AD203B41FA5}">
                      <a16:colId xmlns:a16="http://schemas.microsoft.com/office/drawing/2014/main" val="3108622197"/>
                    </a:ext>
                  </a:extLst>
                </a:gridCol>
              </a:tblGrid>
              <a:tr h="817370">
                <a:tc>
                  <a:txBody>
                    <a:bodyPr/>
                    <a:lstStyle/>
                    <a:p>
                      <a:r>
                        <a:rPr lang="en-IN" sz="3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 Flag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623856"/>
                  </a:ext>
                </a:extLst>
              </a:tr>
              <a:tr h="817370">
                <a:tc>
                  <a:txBody>
                    <a:bodyPr/>
                    <a:lstStyle/>
                    <a:p>
                      <a:r>
                        <a:rPr lang="en-IN" sz="3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E001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Bangalore 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1-Jan-2023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10-Jan-2023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935284"/>
                  </a:ext>
                </a:extLst>
              </a:tr>
              <a:tr h="817370">
                <a:tc>
                  <a:txBody>
                    <a:bodyPr/>
                    <a:lstStyle/>
                    <a:p>
                      <a:r>
                        <a:rPr lang="en-IN" sz="3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Kolkata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1-Jan-2023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31-Dec-9999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638762"/>
                  </a:ext>
                </a:extLst>
              </a:tr>
              <a:tr h="817370">
                <a:tc>
                  <a:txBody>
                    <a:bodyPr/>
                    <a:lstStyle/>
                    <a:p>
                      <a:r>
                        <a:rPr lang="en-IN" sz="3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Hyderabad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1-Jan-2023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31-Dec-9999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59036"/>
                  </a:ext>
                </a:extLst>
              </a:tr>
              <a:tr h="877112">
                <a:tc>
                  <a:txBody>
                    <a:bodyPr/>
                    <a:lstStyle/>
                    <a:p>
                      <a:r>
                        <a:rPr lang="en-IN" sz="3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E001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Hyderabad 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10-Jan-2023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31-Dec-9999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35646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FD4BD3E8-BC73-256B-1808-33DC60A6487F}"/>
              </a:ext>
            </a:extLst>
          </p:cNvPr>
          <p:cNvSpPr/>
          <p:nvPr/>
        </p:nvSpPr>
        <p:spPr>
          <a:xfrm>
            <a:off x="19223663" y="4465674"/>
            <a:ext cx="1275909" cy="44656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F74FB9-25BC-B5D1-20B8-86E2814DB27B}"/>
              </a:ext>
            </a:extLst>
          </p:cNvPr>
          <p:cNvSpPr txBox="1"/>
          <p:nvPr/>
        </p:nvSpPr>
        <p:spPr>
          <a:xfrm>
            <a:off x="20756286" y="4210493"/>
            <a:ext cx="2699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Historical data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1D80146-8246-E2C6-5921-79FA84D7A9BD}"/>
              </a:ext>
            </a:extLst>
          </p:cNvPr>
          <p:cNvSpPr/>
          <p:nvPr/>
        </p:nvSpPr>
        <p:spPr>
          <a:xfrm>
            <a:off x="19223663" y="7070651"/>
            <a:ext cx="1275909" cy="44656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3AECFB-2EB4-2316-D200-6048290F915A}"/>
              </a:ext>
            </a:extLst>
          </p:cNvPr>
          <p:cNvSpPr txBox="1"/>
          <p:nvPr/>
        </p:nvSpPr>
        <p:spPr>
          <a:xfrm>
            <a:off x="20756286" y="6842125"/>
            <a:ext cx="2503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data</a:t>
            </a:r>
          </a:p>
        </p:txBody>
      </p:sp>
    </p:spTree>
    <p:extLst>
      <p:ext uri="{BB962C8B-B14F-4D97-AF65-F5344CB8AC3E}">
        <p14:creationId xmlns:p14="http://schemas.microsoft.com/office/powerpoint/2010/main" val="1267838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0073F-7E15-2E95-D866-A9ECDAF35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588" y="453260"/>
            <a:ext cx="18283238" cy="1396805"/>
          </a:xfrm>
        </p:spPr>
        <p:txBody>
          <a:bodyPr>
            <a:normAutofit fontScale="90000"/>
          </a:bodyPr>
          <a:lstStyle/>
          <a:p>
            <a:pPr algn="l"/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SCD Type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CBF7E-11A0-E801-CAB7-AF309A89B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4102" y="2254102"/>
            <a:ext cx="19076342" cy="10356112"/>
          </a:xfrm>
        </p:spPr>
        <p:txBody>
          <a:bodyPr/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only contains current change and last historical data.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generally maintained in either row or column format</a:t>
            </a:r>
          </a:p>
          <a:p>
            <a:pPr algn="l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Data:</a:t>
            </a:r>
          </a:p>
          <a:p>
            <a:pPr algn="l"/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Data1:</a:t>
            </a:r>
          </a:p>
          <a:p>
            <a:pPr algn="l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8A373-4CD8-F242-5F7C-CEE7E7AD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87503-68C0-4EEA-B6DD-AFCE94F04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0C56-9F87-4A04-B28F-B5A8DB7FC23F}" type="slidenum">
              <a:rPr lang="en-IN" smtClean="0"/>
              <a:pPr/>
              <a:t>19</a:t>
            </a:fld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CE61D54-F1BF-EC9E-0B91-7709BED62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421278"/>
              </p:ext>
            </p:extLst>
          </p:nvPr>
        </p:nvGraphicFramePr>
        <p:xfrm>
          <a:off x="2765769" y="5252589"/>
          <a:ext cx="16251768" cy="1916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7256">
                  <a:extLst>
                    <a:ext uri="{9D8B030D-6E8A-4147-A177-3AD203B41FA5}">
                      <a16:colId xmlns:a16="http://schemas.microsoft.com/office/drawing/2014/main" val="1388264193"/>
                    </a:ext>
                  </a:extLst>
                </a:gridCol>
                <a:gridCol w="5417256">
                  <a:extLst>
                    <a:ext uri="{9D8B030D-6E8A-4147-A177-3AD203B41FA5}">
                      <a16:colId xmlns:a16="http://schemas.microsoft.com/office/drawing/2014/main" val="2101375974"/>
                    </a:ext>
                  </a:extLst>
                </a:gridCol>
                <a:gridCol w="5417256">
                  <a:extLst>
                    <a:ext uri="{9D8B030D-6E8A-4147-A177-3AD203B41FA5}">
                      <a16:colId xmlns:a16="http://schemas.microsoft.com/office/drawing/2014/main" val="1462123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Current_Address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Past_Address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10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Kolkata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380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Bangalore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573271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EE10AA5-075C-F93C-2239-6D0F2FEEF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277321"/>
              </p:ext>
            </p:extLst>
          </p:nvPr>
        </p:nvGraphicFramePr>
        <p:xfrm>
          <a:off x="2765769" y="9528824"/>
          <a:ext cx="16251768" cy="1277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5884">
                  <a:extLst>
                    <a:ext uri="{9D8B030D-6E8A-4147-A177-3AD203B41FA5}">
                      <a16:colId xmlns:a16="http://schemas.microsoft.com/office/drawing/2014/main" val="1536928731"/>
                    </a:ext>
                  </a:extLst>
                </a:gridCol>
                <a:gridCol w="8125884">
                  <a:extLst>
                    <a:ext uri="{9D8B030D-6E8A-4147-A177-3AD203B41FA5}">
                      <a16:colId xmlns:a16="http://schemas.microsoft.com/office/drawing/2014/main" val="3784890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Current_Address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570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Hyderabad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715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03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FF70-D4CE-79A4-FDEC-776EE53D7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8273" y="1255618"/>
            <a:ext cx="13169552" cy="33454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/>
            <a:r>
              <a:rPr lang="en-US" sz="1070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A5BAD-9986-62F7-FE22-3BAFD9094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28275" y="4865511"/>
            <a:ext cx="13169548" cy="7553313"/>
          </a:xfrm>
        </p:spPr>
        <p:txBody>
          <a:bodyPr vert="horz" lIns="91440" tIns="45720" rIns="91440" bIns="45720" rtlCol="0">
            <a:normAutofit/>
          </a:bodyPr>
          <a:lstStyle/>
          <a:p>
            <a:pPr marL="685800" indent="-228600" algn="l" defTabSz="914400">
              <a:buFont typeface="Arial" panose="020B0604020202020204" pitchFamily="34" charset="0"/>
              <a:buChar char="•"/>
            </a:pPr>
            <a:r>
              <a:rPr lang="en-US" sz="3700" b="1"/>
              <a:t>Data Profiling</a:t>
            </a:r>
          </a:p>
          <a:p>
            <a:pPr marL="1598097" lvl="1" indent="-228600" algn="l" defTabSz="914400">
              <a:buFont typeface="Arial" panose="020B0604020202020204" pitchFamily="34" charset="0"/>
              <a:buChar char="•"/>
            </a:pPr>
            <a:r>
              <a:rPr lang="en-US" sz="3700"/>
              <a:t>Overview of Data Profiling</a:t>
            </a:r>
          </a:p>
          <a:p>
            <a:pPr marL="1598097" lvl="1" indent="-228600" algn="l" defTabSz="914400">
              <a:buFont typeface="Arial" panose="020B0604020202020204" pitchFamily="34" charset="0"/>
              <a:buChar char="•"/>
            </a:pPr>
            <a:r>
              <a:rPr lang="en-US" sz="3700"/>
              <a:t>Null/Empty Value checks</a:t>
            </a:r>
          </a:p>
          <a:p>
            <a:pPr marL="1598097" lvl="1" indent="-228600" algn="l" defTabSz="914400">
              <a:buFont typeface="Arial" panose="020B0604020202020204" pitchFamily="34" charset="0"/>
              <a:buChar char="•"/>
            </a:pPr>
            <a:r>
              <a:rPr lang="en-US" sz="3700"/>
              <a:t>Summary of Numeric columns</a:t>
            </a:r>
          </a:p>
          <a:p>
            <a:pPr marL="1598097" lvl="1" indent="-228600" algn="l" defTabSz="914400">
              <a:buFont typeface="Arial" panose="020B0604020202020204" pitchFamily="34" charset="0"/>
              <a:buChar char="•"/>
            </a:pPr>
            <a:r>
              <a:rPr lang="en-US" sz="3700"/>
              <a:t>Distinct values for columns of Interest</a:t>
            </a:r>
          </a:p>
          <a:p>
            <a:pPr marL="1598097" lvl="1" indent="-228600" algn="l" defTabSz="914400">
              <a:buFont typeface="Arial" panose="020B0604020202020204" pitchFamily="34" charset="0"/>
              <a:buChar char="•"/>
            </a:pPr>
            <a:r>
              <a:rPr lang="en-US" sz="3700" spc="-5">
                <a:effectLst/>
              </a:rPr>
              <a:t>Distribution for Aggregate Columns</a:t>
            </a:r>
            <a:endParaRPr lang="en-US" sz="3700">
              <a:effectLst/>
            </a:endParaRPr>
          </a:p>
          <a:p>
            <a:pPr marL="1598097" lvl="1" indent="-228600" algn="l" defTabSz="914400">
              <a:buFont typeface="Arial" panose="020B0604020202020204" pitchFamily="34" charset="0"/>
              <a:buChar char="•"/>
            </a:pPr>
            <a:r>
              <a:rPr lang="en-US" sz="3700" spc="-5">
                <a:effectLst/>
              </a:rPr>
              <a:t>Data Quality Mismatch Percentage</a:t>
            </a:r>
            <a:endParaRPr lang="en-US" sz="3700" b="1"/>
          </a:p>
          <a:p>
            <a:pPr marL="685800" indent="-228600" algn="l" defTabSz="914400">
              <a:buFont typeface="Arial" panose="020B0604020202020204" pitchFamily="34" charset="0"/>
              <a:buChar char="•"/>
            </a:pPr>
            <a:r>
              <a:rPr lang="en-US" sz="3700" b="1"/>
              <a:t>Slowly Changing Dimensions(SCD)</a:t>
            </a:r>
          </a:p>
          <a:p>
            <a:pPr marL="1598097" lvl="1" indent="-228600" algn="l" defTabSz="914400">
              <a:buFont typeface="Arial" panose="020B0604020202020204" pitchFamily="34" charset="0"/>
              <a:buChar char="•"/>
            </a:pPr>
            <a:r>
              <a:rPr lang="en-US" sz="3700"/>
              <a:t>SCD Type1</a:t>
            </a:r>
          </a:p>
          <a:p>
            <a:pPr marL="1598097" lvl="1" indent="-228600" algn="l" defTabSz="914400">
              <a:buFont typeface="Arial" panose="020B0604020202020204" pitchFamily="34" charset="0"/>
              <a:buChar char="•"/>
            </a:pPr>
            <a:r>
              <a:rPr lang="en-US" sz="3700"/>
              <a:t>SCD Type2</a:t>
            </a:r>
          </a:p>
          <a:p>
            <a:pPr marL="1598097" lvl="1" indent="-228600" algn="l" defTabSz="914400">
              <a:buFont typeface="Arial" panose="020B0604020202020204" pitchFamily="34" charset="0"/>
              <a:buChar char="•"/>
            </a:pPr>
            <a:r>
              <a:rPr lang="en-US" sz="3700"/>
              <a:t>SCD Type3</a:t>
            </a:r>
          </a:p>
          <a:p>
            <a:pPr lvl="1" indent="-228600" algn="l" defTabSz="914400">
              <a:buFont typeface="Arial" panose="020B0604020202020204" pitchFamily="34" charset="0"/>
              <a:buChar char="•"/>
            </a:pPr>
            <a:endParaRPr lang="en-US" sz="3700" b="1"/>
          </a:p>
          <a:p>
            <a:pPr marL="1483797" lvl="1" indent="-228600" algn="l" defTabSz="914400">
              <a:buFont typeface="Arial" panose="020B0604020202020204" pitchFamily="34" charset="0"/>
              <a:buChar char="•"/>
            </a:pPr>
            <a:endParaRPr lang="en-US" sz="3700" spc="-5">
              <a:effectLst/>
            </a:endParaRPr>
          </a:p>
        </p:txBody>
      </p:sp>
      <p:pic>
        <p:nvPicPr>
          <p:cNvPr id="7" name="Picture 6" descr="Writing an appointment on a paper agenda">
            <a:extLst>
              <a:ext uri="{FF2B5EF4-FFF2-40B4-BE49-F238E27FC236}">
                <a16:creationId xmlns:a16="http://schemas.microsoft.com/office/drawing/2014/main" id="{C048B23F-60B9-7781-A247-57490EC50D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788"/>
          <a:stretch/>
        </p:blipFill>
        <p:spPr>
          <a:xfrm>
            <a:off x="20" y="10"/>
            <a:ext cx="9268747" cy="13684240"/>
          </a:xfrm>
          <a:prstGeom prst="rect">
            <a:avLst/>
          </a:prstGeom>
          <a:effectLst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C328B-1AE2-0AF1-6EAA-A4D4C55E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28273" y="12683272"/>
            <a:ext cx="8276113" cy="7285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r>
              <a:rPr 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Diggibyte Technologies  |   www.Diggibyte.com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3948C-04A4-EB25-1006-D4BE68A2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28788" y="12683272"/>
            <a:ext cx="2372898" cy="7285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  <a:defRPr/>
            </a:pPr>
            <a:fld id="{2D550C56-9F87-4A04-B28F-B5A8DB7FC23F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r" defTabSz="914400">
                <a:spcAft>
                  <a:spcPts val="600"/>
                </a:spcAft>
                <a:defRPr/>
              </a:pPr>
              <a:t>2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74593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2F4A-9F74-E1A2-760C-FE1537711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206" y="54218"/>
            <a:ext cx="18283238" cy="1630721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6482B-7C0B-9F72-3C2E-4CE69D1CC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2837" y="871870"/>
            <a:ext cx="19308725" cy="10356111"/>
          </a:xfrm>
        </p:spPr>
        <p:txBody>
          <a:bodyPr/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Output1:</a:t>
            </a:r>
          </a:p>
          <a:p>
            <a:pPr algn="l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Data2:</a:t>
            </a:r>
          </a:p>
          <a:p>
            <a:pPr algn="l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Output:</a:t>
            </a:r>
          </a:p>
          <a:p>
            <a:pPr algn="l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67726-248F-055C-7975-94BFAFC14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8366E-A31B-FCF3-9F20-63291663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0C56-9F87-4A04-B28F-B5A8DB7FC23F}" type="slidenum">
              <a:rPr lang="en-IN" smtClean="0"/>
              <a:pPr/>
              <a:t>20</a:t>
            </a:fld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06AC5D9-5F0B-8D33-AF38-4E8E1F08D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226979"/>
              </p:ext>
            </p:extLst>
          </p:nvPr>
        </p:nvGraphicFramePr>
        <p:xfrm>
          <a:off x="3276131" y="1940120"/>
          <a:ext cx="16251768" cy="1916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7256">
                  <a:extLst>
                    <a:ext uri="{9D8B030D-6E8A-4147-A177-3AD203B41FA5}">
                      <a16:colId xmlns:a16="http://schemas.microsoft.com/office/drawing/2014/main" val="2783569967"/>
                    </a:ext>
                  </a:extLst>
                </a:gridCol>
                <a:gridCol w="5417256">
                  <a:extLst>
                    <a:ext uri="{9D8B030D-6E8A-4147-A177-3AD203B41FA5}">
                      <a16:colId xmlns:a16="http://schemas.microsoft.com/office/drawing/2014/main" val="45536641"/>
                    </a:ext>
                  </a:extLst>
                </a:gridCol>
                <a:gridCol w="5417256">
                  <a:extLst>
                    <a:ext uri="{9D8B030D-6E8A-4147-A177-3AD203B41FA5}">
                      <a16:colId xmlns:a16="http://schemas.microsoft.com/office/drawing/2014/main" val="2039041224"/>
                    </a:ext>
                  </a:extLst>
                </a:gridCol>
              </a:tblGrid>
              <a:tr h="398122">
                <a:tc>
                  <a:txBody>
                    <a:bodyPr/>
                    <a:lstStyle/>
                    <a:p>
                      <a:r>
                        <a:rPr lang="en-IN" dirty="0"/>
                        <a:t>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Current_Address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Past_Address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56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E001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Hyderabad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Kolkata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021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Bangalore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705300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20FFFF1-B33F-FA5E-AF3E-39B8E89B9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577867"/>
              </p:ext>
            </p:extLst>
          </p:nvPr>
        </p:nvGraphicFramePr>
        <p:xfrm>
          <a:off x="3276131" y="5817586"/>
          <a:ext cx="16251768" cy="1277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5884">
                  <a:extLst>
                    <a:ext uri="{9D8B030D-6E8A-4147-A177-3AD203B41FA5}">
                      <a16:colId xmlns:a16="http://schemas.microsoft.com/office/drawing/2014/main" val="982747142"/>
                    </a:ext>
                  </a:extLst>
                </a:gridCol>
                <a:gridCol w="8125884">
                  <a:extLst>
                    <a:ext uri="{9D8B030D-6E8A-4147-A177-3AD203B41FA5}">
                      <a16:colId xmlns:a16="http://schemas.microsoft.com/office/drawing/2014/main" val="3770224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Current_Address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6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Bangalore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97181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AE4FCC4-42BB-8142-5641-64D07C837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618373"/>
              </p:ext>
            </p:extLst>
          </p:nvPr>
        </p:nvGraphicFramePr>
        <p:xfrm>
          <a:off x="3276131" y="9333470"/>
          <a:ext cx="16251768" cy="1916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7256">
                  <a:extLst>
                    <a:ext uri="{9D8B030D-6E8A-4147-A177-3AD203B41FA5}">
                      <a16:colId xmlns:a16="http://schemas.microsoft.com/office/drawing/2014/main" val="2391799468"/>
                    </a:ext>
                  </a:extLst>
                </a:gridCol>
                <a:gridCol w="5417256">
                  <a:extLst>
                    <a:ext uri="{9D8B030D-6E8A-4147-A177-3AD203B41FA5}">
                      <a16:colId xmlns:a16="http://schemas.microsoft.com/office/drawing/2014/main" val="861504341"/>
                    </a:ext>
                  </a:extLst>
                </a:gridCol>
                <a:gridCol w="5417256">
                  <a:extLst>
                    <a:ext uri="{9D8B030D-6E8A-4147-A177-3AD203B41FA5}">
                      <a16:colId xmlns:a16="http://schemas.microsoft.com/office/drawing/2014/main" val="2048154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Current_Address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Past_Address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3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E001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Bangalore 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Hyderabad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151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Bangalore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29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441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6002-6F03-DB0D-64EC-EE605BCEC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206" y="119826"/>
            <a:ext cx="18283238" cy="1184154"/>
          </a:xfrm>
        </p:spPr>
        <p:txBody>
          <a:bodyPr>
            <a:normAutofit fontScale="90000"/>
          </a:bodyPr>
          <a:lstStyle/>
          <a:p>
            <a:r>
              <a:rPr lang="en-IN"/>
              <a:t>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A67D7-60BB-AE5D-C44E-43B71D307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5820" y="2296632"/>
            <a:ext cx="20004180" cy="10207255"/>
          </a:xfrm>
        </p:spPr>
        <p:txBody>
          <a:bodyPr/>
          <a:lstStyle/>
          <a:p>
            <a:pPr algn="l"/>
            <a:r>
              <a:rPr lang="en-IN" dirty="0"/>
              <a:t> 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dirty="0"/>
              <a:t>							</a:t>
            </a:r>
            <a:r>
              <a:rPr lang="en-I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l"/>
            <a:r>
              <a:rPr lang="en-I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M. Haritha Sumanjali</a:t>
            </a:r>
          </a:p>
          <a:p>
            <a:pPr algn="l"/>
            <a:r>
              <a:rPr lang="en-I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Jr. Data Engineer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E2EF3-B0D8-9B4E-5224-A9755059A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B0485-95BD-9D03-8C1D-5EC2B3639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0C56-9F87-4A04-B28F-B5A8DB7FC23F}" type="slidenum">
              <a:rPr lang="en-IN" smtClean="0"/>
              <a:pPr/>
              <a:t>21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050F1D-4EBF-1E5F-0169-3D704CC91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40" y="3530010"/>
            <a:ext cx="13732696" cy="431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8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9886D-9EC5-22F7-23B3-1AA010E6D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0277" y="54218"/>
            <a:ext cx="18283238" cy="1651986"/>
          </a:xfrm>
        </p:spPr>
        <p:txBody>
          <a:bodyPr>
            <a:normAutofit/>
          </a:bodyPr>
          <a:lstStyle/>
          <a:p>
            <a:pPr algn="l"/>
            <a:r>
              <a:rPr lang="en-IN" sz="9600">
                <a:latin typeface="Times New Roman" panose="02020603050405020304" pitchFamily="18" charset="0"/>
                <a:cs typeface="Times New Roman" panose="02020603050405020304" pitchFamily="18" charset="0"/>
              </a:rPr>
              <a:t>Data Profiling</a:t>
            </a:r>
            <a:endParaRPr lang="en-I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BA9DB-8236-7FBD-6D3D-23830979E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206" y="2402958"/>
            <a:ext cx="18283238" cy="8088300"/>
          </a:xfrm>
        </p:spPr>
        <p:txBody>
          <a:bodyPr/>
          <a:lstStyle/>
          <a:p>
            <a:pPr algn="l">
              <a:lnSpc>
                <a:spcPct val="107000"/>
              </a:lnSpc>
              <a:spcBef>
                <a:spcPts val="1200"/>
              </a:spcBef>
            </a:pPr>
            <a:r>
              <a:rPr lang="en-IN" sz="4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Data Profiling in ETL?</a:t>
            </a:r>
            <a:endParaRPr lang="en-IN" sz="4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4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Profiling in ETL is a detailed analysis of source data. It tries to understand the structure, quality and content of source data and its relationships with other data.</a:t>
            </a: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4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takes place during the </a:t>
            </a:r>
            <a:r>
              <a:rPr lang="en-IN" sz="4400" u="sng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Extract, Transform and Load (ETL)</a:t>
            </a:r>
            <a:r>
              <a:rPr lang="en-IN" sz="4400" u="sng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4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 and helps organizations find the right data for projects.</a:t>
            </a:r>
          </a:p>
          <a:p>
            <a:pPr algn="l"/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5EA00-32B3-50B2-C887-DA6398DB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8BE79-E8DC-9C22-E2CE-60D48671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0C56-9F87-4A04-B28F-B5A8DB7FC23F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2393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A640-1BFA-D9CA-D2A7-26D60F849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7866" y="1058938"/>
            <a:ext cx="18283238" cy="631261"/>
          </a:xfrm>
        </p:spPr>
        <p:txBody>
          <a:bodyPr>
            <a:noAutofit/>
          </a:bodyPr>
          <a:lstStyle/>
          <a:p>
            <a:pPr algn="l"/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Profiling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6AD0C-7045-0A40-07A3-B5F713932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206" y="1403498"/>
            <a:ext cx="18283238" cy="9087760"/>
          </a:xfrm>
        </p:spPr>
        <p:txBody>
          <a:bodyPr/>
          <a:lstStyle/>
          <a:p>
            <a:pPr algn="l"/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783EE-8D5F-3671-4DA5-097B5CD5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64171-36C2-E687-71D8-F6C779A22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0C56-9F87-4A04-B28F-B5A8DB7FC23F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82292A1-5253-4592-3B56-C643BA4CC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426" y="2658800"/>
            <a:ext cx="18240018" cy="97323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5D96C64-2EF5-7E95-15F1-11ABDBCCF00A}"/>
              </a:ext>
            </a:extLst>
          </p:cNvPr>
          <p:cNvSpPr/>
          <p:nvPr/>
        </p:nvSpPr>
        <p:spPr>
          <a:xfrm>
            <a:off x="3359888" y="2945501"/>
            <a:ext cx="6422065" cy="1117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798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74040-11B2-DF55-0BBC-A1950AD28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8230" y="0"/>
            <a:ext cx="18283238" cy="953462"/>
          </a:xfrm>
        </p:spPr>
        <p:txBody>
          <a:bodyPr>
            <a:normAutofit fontScale="90000"/>
          </a:bodyPr>
          <a:lstStyle/>
          <a:p>
            <a:r>
              <a:rPr lang="en-IN"/>
              <a:t>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EAE03-E8F4-8AF8-4F85-0694D768F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206" y="2254101"/>
            <a:ext cx="18283238" cy="10228521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4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Organizations use data profiling in ETL in the following scenarios:</a:t>
            </a:r>
          </a:p>
          <a:p>
            <a:pPr marL="1255197" lvl="1" indent="-342900" algn="l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4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requirement to automate the data profiling process.</a:t>
            </a:r>
            <a:endParaRPr lang="en-IN" sz="4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5197" lvl="1" indent="-342900" algn="l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4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Reducing human errors during data profiling.</a:t>
            </a:r>
            <a:endParaRPr lang="en-IN" sz="4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5197" lvl="1" indent="-342900" algn="l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4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need for high-quality and consistent data.</a:t>
            </a:r>
            <a:endParaRPr lang="en-IN" sz="4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5197" lvl="1" indent="-342900" algn="l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4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Identifying problems during data profiling.</a:t>
            </a:r>
            <a:endParaRPr lang="en-IN" sz="4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en-IN" sz="4998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data profiling in ETL, organizations discover whether data is:</a:t>
            </a:r>
            <a:endParaRPr lang="en-IN" sz="4998" i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5197" lvl="1" indent="-342900" algn="l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Unique</a:t>
            </a:r>
            <a:endParaRPr lang="en-IN" sz="3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5197" lvl="1" indent="-342900" algn="l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Incomplete</a:t>
            </a:r>
            <a:endParaRPr lang="en-IN" sz="3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5197" lvl="1" indent="-342900" algn="l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Corrupted</a:t>
            </a:r>
            <a:endParaRPr lang="en-IN" sz="3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5197" lvl="1" indent="-342900" algn="l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Duplicated</a:t>
            </a:r>
            <a:endParaRPr lang="en-IN" sz="3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4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8DD40-682A-4358-0942-BBF94D362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DB505-E240-D53B-3A9A-CAC84FEF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0C56-9F87-4A04-B28F-B5A8DB7FC23F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170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606632" y="2968593"/>
            <a:ext cx="6652064" cy="6996384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C2799-2479-5F2B-C41B-FD3E20AEE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6864" y="3925424"/>
            <a:ext cx="5256431" cy="5082721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IN" sz="7200">
                <a:solidFill>
                  <a:srgbClr val="FFFFFF"/>
                </a:solidFill>
              </a:rPr>
              <a:t>   </a:t>
            </a:r>
            <a:r>
              <a:rPr lang="en-IN" sz="7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ACA9A-7884-A93F-FCAB-2CD3EAC88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7016" y="1283952"/>
            <a:ext cx="6528122" cy="1111169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AA7E5-4CB3-4341-59CB-ADF1DE22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6864" y="12683272"/>
            <a:ext cx="12417365" cy="72856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1">
                    <a:alpha val="80000"/>
                  </a:schemeClr>
                </a:solidFill>
              </a:rPr>
              <a:t>Diggibyte Technologies  |   www.Diggibyte.com</a:t>
            </a:r>
            <a:endParaRPr lang="en-IN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4BBC8-3BF5-42ED-B3A3-02D0BA15B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062621" y="12683272"/>
            <a:ext cx="1028430" cy="7285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D550C56-9F87-4A04-B28F-B5A8DB7FC23F}" type="slidenum">
              <a:rPr lang="en-IN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IN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55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EAC8-A29F-450F-247E-60B21453E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7085" y="729707"/>
            <a:ext cx="18283238" cy="673791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D766C-D742-A35F-AE51-EBB999A71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2717" y="2317898"/>
            <a:ext cx="19670232" cy="8739962"/>
          </a:xfrm>
        </p:spPr>
        <p:txBody>
          <a:bodyPr/>
          <a:lstStyle/>
          <a:p>
            <a:pPr algn="l">
              <a:lnSpc>
                <a:spcPct val="107000"/>
              </a:lnSpc>
              <a:spcBef>
                <a:spcPts val="1200"/>
              </a:spcBef>
            </a:pPr>
            <a:r>
              <a:rPr lang="en-IN" sz="4000" b="1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 example</a:t>
            </a:r>
            <a:endParaRPr lang="en-IN" sz="40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Overview</a:t>
            </a:r>
            <a:endParaRPr lang="en-IN" sz="4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en-IN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objective of this utility is to provide a pluggable solution in PySpark to easily profile your data while measuring its quality.</a:t>
            </a:r>
            <a:endParaRPr lang="en-IN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en-IN" sz="36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Source Code</a:t>
            </a:r>
            <a:endParaRPr lang="en-IN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1030"/>
              </a:spcBef>
            </a:pPr>
            <a:r>
              <a:rPr lang="en-IN" sz="3600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entire source code for the above implementation is available at </a:t>
            </a:r>
            <a:endParaRPr lang="en-IN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1030"/>
              </a:spcBef>
            </a:pPr>
            <a:r>
              <a:rPr lang="en-IN" sz="3600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GitHub:</a:t>
            </a:r>
            <a:r>
              <a:rPr lang="en-I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u="sng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https://github.com/hari328373/data_profiling</a:t>
            </a:r>
            <a:r>
              <a:rPr lang="en-IN" sz="3600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08671-C641-8DFE-75FA-7B00AF13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7B7AB-D148-09F4-0FBC-F182A62E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0C56-9F87-4A04-B28F-B5A8DB7FC23F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6981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869785" y="1206337"/>
            <a:ext cx="9306170" cy="11129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2639A-0999-077D-CA9A-64495E535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2597" y="1966275"/>
            <a:ext cx="7568089" cy="5881133"/>
          </a:xfrm>
          <a:noFill/>
        </p:spPr>
        <p:txBody>
          <a:bodyPr>
            <a:normAutofit/>
          </a:bodyPr>
          <a:lstStyle/>
          <a:p>
            <a:pPr algn="l"/>
            <a:r>
              <a:rPr lang="en-IN" sz="8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4C639-849D-D9C8-0B50-53821AB1D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2595" y="8194489"/>
            <a:ext cx="7568091" cy="3514619"/>
          </a:xfrm>
          <a:noFill/>
        </p:spPr>
        <p:txBody>
          <a:bodyPr>
            <a:norm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1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data warehouse is a centralized storage system that allows for the storing, analyzing, and interpreting of data in order to facilitate better decision-making.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IN" sz="41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8DF1368-0879-EDD2-6376-B6B51435C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186" y="3132796"/>
            <a:ext cx="12697678" cy="727693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D3647-D07F-2349-63A3-7FD916DE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88202" y="12683272"/>
            <a:ext cx="11171536" cy="728560"/>
          </a:xfrm>
          <a:noFill/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898989"/>
                </a:solidFill>
              </a:rPr>
              <a:t>Diggibyte Technologies  |   www.Diggibyte.com</a:t>
            </a:r>
            <a:endParaRPr lang="en-IN">
              <a:solidFill>
                <a:srgbClr val="898989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F9525-DD4E-4F3F-35D2-42B36ACA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847261" y="12683272"/>
            <a:ext cx="1250560" cy="728560"/>
          </a:xfrm>
          <a:noFill/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D550C56-9F87-4A04-B28F-B5A8DB7FC23F}" type="slidenum">
              <a:rPr lang="en-IN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IN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316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23767" cy="1368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AC14B-A453-270A-6C4E-83729ADB3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963" y="1240705"/>
            <a:ext cx="9587816" cy="108014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/>
            <a:r>
              <a:rPr lang="en-US" sz="103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OLTP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992FA-94AB-A099-B299-31FB935D4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8824" y="1240705"/>
            <a:ext cx="11394189" cy="108014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685800" indent="-228600" algn="l" defTabSz="9144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OLTP stands for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Transactional Processing</a:t>
            </a:r>
          </a:p>
          <a:p>
            <a:pPr marL="685800" indent="-228600" algn="l" defTabSz="9144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recent data</a:t>
            </a:r>
          </a:p>
          <a:p>
            <a:pPr marL="685800" indent="-228600" algn="l" defTabSz="9144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updates</a:t>
            </a:r>
          </a:p>
          <a:p>
            <a:pPr marL="685800" indent="-228600" algn="l" defTabSz="9144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or write operations</a:t>
            </a:r>
          </a:p>
          <a:p>
            <a:pPr marL="685800" indent="-228600" algn="l" defTabSz="9144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in milliseconds</a:t>
            </a:r>
          </a:p>
          <a:p>
            <a:pPr marL="685800" indent="-228600" algn="l" defTabSz="9144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maintenance on comparison with OLAP</a:t>
            </a:r>
          </a:p>
          <a:p>
            <a:pPr marL="685800" indent="-228600" algn="l" defTabSz="9144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normalized</a:t>
            </a:r>
          </a:p>
          <a:p>
            <a:pPr marL="457200" algn="l" defTabSz="914400"/>
            <a:endParaRPr lang="en-US" sz="4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512E3-12EC-3B0A-62F7-CA0ADA06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039503" y="12683272"/>
            <a:ext cx="7186328" cy="7285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Diggibyte Technologies  |   www.Diggibyte.com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0D77D-8613-CB8F-7EB9-04BA0614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52690" y="12683272"/>
            <a:ext cx="1548996" cy="7285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2D550C56-9F87-4A04-B28F-B5A8DB7FC23F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 algn="r" defTabSz="914400">
                <a:spcAft>
                  <a:spcPts val="600"/>
                </a:spcAft>
              </a:pPr>
              <a:t>9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601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909E67F6EDA84F9B45F8A232CC0002" ma:contentTypeVersion="6" ma:contentTypeDescription="Create a new document." ma:contentTypeScope="" ma:versionID="3fa6fe9138c54089983c4c9412565918">
  <xsd:schema xmlns:xsd="http://www.w3.org/2001/XMLSchema" xmlns:xs="http://www.w3.org/2001/XMLSchema" xmlns:p="http://schemas.microsoft.com/office/2006/metadata/properties" xmlns:ns2="1d95ae64-cc50-4cb3-9c24-5bff79a51889" targetNamespace="http://schemas.microsoft.com/office/2006/metadata/properties" ma:root="true" ma:fieldsID="54c67311a025f28b838e286161c58320" ns2:_="">
    <xsd:import namespace="1d95ae64-cc50-4cb3-9c24-5bff79a51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95ae64-cc50-4cb3-9c24-5bff79a51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200A2C-2C42-4A5A-B19F-5C50636C3C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9CAE47-2FB3-46F4-9EDE-EE0CD634BA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95ae64-cc50-4cb3-9c24-5bff79a518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BAAF79-1EE2-49B4-935D-11D06D1223F2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1d95ae64-cc50-4cb3-9c24-5bff79a51889"/>
    <ds:schemaRef ds:uri="http://www.w3.org/XML/1998/namespace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14509</TotalTime>
  <Words>1110</Words>
  <Application>Microsoft Office PowerPoint</Application>
  <PresentationFormat>Custom</PresentationFormat>
  <Paragraphs>370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Agenda</vt:lpstr>
      <vt:lpstr>Data Profiling</vt:lpstr>
      <vt:lpstr>Data Profiling </vt:lpstr>
      <vt:lpstr> </vt:lpstr>
      <vt:lpstr>   Process Flow</vt:lpstr>
      <vt:lpstr> </vt:lpstr>
      <vt:lpstr>Data Warehouse</vt:lpstr>
      <vt:lpstr>  OLTP</vt:lpstr>
      <vt:lpstr>OLAP</vt:lpstr>
      <vt:lpstr>    OLTP vs OLAP</vt:lpstr>
      <vt:lpstr>Slowly changing Dimension</vt:lpstr>
      <vt:lpstr>   SCD Type 1</vt:lpstr>
      <vt:lpstr> </vt:lpstr>
      <vt:lpstr> </vt:lpstr>
      <vt:lpstr>  SCD Type 2</vt:lpstr>
      <vt:lpstr> </vt:lpstr>
      <vt:lpstr> </vt:lpstr>
      <vt:lpstr>       SCD Type 3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Lawrance Amburose</dc:creator>
  <cp:lastModifiedBy>Marripudi Haritha Sumanjali</cp:lastModifiedBy>
  <cp:revision>115</cp:revision>
  <dcterms:created xsi:type="dcterms:W3CDTF">2021-05-29T18:43:48Z</dcterms:created>
  <dcterms:modified xsi:type="dcterms:W3CDTF">2023-02-17T06:28:54Z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77eab6e-04c6-4822-9252-98ab9f25736b_Enabled">
    <vt:lpwstr>true</vt:lpwstr>
  </property>
  <property fmtid="{D5CDD505-2E9C-101B-9397-08002B2CF9AE}" pid="3" name="MSIP_Label_477eab6e-04c6-4822-9252-98ab9f25736b_SetDate">
    <vt:lpwstr>2021-05-29T18:43:48Z</vt:lpwstr>
  </property>
  <property fmtid="{D5CDD505-2E9C-101B-9397-08002B2CF9AE}" pid="4" name="MSIP_Label_477eab6e-04c6-4822-9252-98ab9f25736b_Method">
    <vt:lpwstr>Standard</vt:lpwstr>
  </property>
  <property fmtid="{D5CDD505-2E9C-101B-9397-08002B2CF9AE}" pid="5" name="MSIP_Label_477eab6e-04c6-4822-9252-98ab9f25736b_Name">
    <vt:lpwstr>477eab6e-04c6-4822-9252-98ab9f25736b</vt:lpwstr>
  </property>
  <property fmtid="{D5CDD505-2E9C-101B-9397-08002B2CF9AE}" pid="6" name="MSIP_Label_477eab6e-04c6-4822-9252-98ab9f25736b_SiteId">
    <vt:lpwstr>d2007bef-127d-4591-97ac-10d72fe28031</vt:lpwstr>
  </property>
  <property fmtid="{D5CDD505-2E9C-101B-9397-08002B2CF9AE}" pid="7" name="MSIP_Label_477eab6e-04c6-4822-9252-98ab9f25736b_ActionId">
    <vt:lpwstr>5a92161c-dcc1-4967-bf4a-4c954a05fc3b</vt:lpwstr>
  </property>
  <property fmtid="{D5CDD505-2E9C-101B-9397-08002B2CF9AE}" pid="8" name="MSIP_Label_477eab6e-04c6-4822-9252-98ab9f25736b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Classified as Internal</vt:lpwstr>
  </property>
  <property fmtid="{D5CDD505-2E9C-101B-9397-08002B2CF9AE}" pid="11" name="ContentTypeId">
    <vt:lpwstr>0x01010000909E67F6EDA84F9B45F8A232CC0002</vt:lpwstr>
  </property>
</Properties>
</file>