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7" r:id="rId2"/>
    <p:sldId id="288" r:id="rId3"/>
    <p:sldId id="290" r:id="rId4"/>
    <p:sldId id="292" r:id="rId5"/>
    <p:sldId id="296" r:id="rId6"/>
    <p:sldId id="300" r:id="rId7"/>
    <p:sldId id="301" r:id="rId8"/>
    <p:sldId id="302" r:id="rId9"/>
    <p:sldId id="295" r:id="rId10"/>
    <p:sldId id="293" r:id="rId11"/>
    <p:sldId id="297" r:id="rId12"/>
    <p:sldId id="298" r:id="rId13"/>
    <p:sldId id="299" r:id="rId14"/>
    <p:sldId id="294" r:id="rId15"/>
    <p:sldId id="303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40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241B-8E67-4A13-A093-478F35C7307C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D227-FA3A-4CD4-8F06-9B646F8A83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3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969B-F016-40CE-99CF-DFD791E60418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0B0E-7423-4679-BEC3-E07D28DC8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049611" y="4673600"/>
            <a:ext cx="8155089" cy="218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050393" y="0"/>
            <a:ext cx="8154307" cy="471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057" y="2157250"/>
            <a:ext cx="7126013" cy="2143864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59936" cy="6858000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00058" y="5136641"/>
            <a:ext cx="7126012" cy="114985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5" name="Picture 14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57" y="372102"/>
            <a:ext cx="2081050" cy="874892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534400" y="764868"/>
            <a:ext cx="3098800" cy="43092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054348" y="4711700"/>
            <a:ext cx="8132064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85114" y="1468315"/>
            <a:ext cx="5645500" cy="470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5645499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56579" y="1741488"/>
            <a:ext cx="5127625" cy="41798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20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85114" y="1468315"/>
            <a:ext cx="5645500" cy="4708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5645499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56579" y="1741488"/>
            <a:ext cx="5127625" cy="4179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76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5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007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034093" y="-2654"/>
            <a:ext cx="6157906" cy="686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59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642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9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60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621" y="2409059"/>
            <a:ext cx="6862380" cy="230176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132064" y="0"/>
            <a:ext cx="4059936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0620" y="5016500"/>
            <a:ext cx="6875080" cy="12827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46921" y="777568"/>
            <a:ext cx="3458779" cy="3400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20" y="363089"/>
            <a:ext cx="2081048" cy="8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66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0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05378" y="0"/>
            <a:ext cx="60899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7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05378" y="0"/>
            <a:ext cx="60899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3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12318" y="0"/>
            <a:ext cx="60899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12318" y="0"/>
            <a:ext cx="608990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28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05378" y="0"/>
            <a:ext cx="60899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5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12318" y="0"/>
            <a:ext cx="608990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 - Content and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8789" y="0"/>
            <a:ext cx="402535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6" y="365126"/>
            <a:ext cx="3314700" cy="1824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016567" y="0"/>
            <a:ext cx="405993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39739" y="2453054"/>
            <a:ext cx="3314578" cy="37540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8450317" y="2764221"/>
            <a:ext cx="3298771" cy="34698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450317" y="861646"/>
            <a:ext cx="3298771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6153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 - Content and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81018" y="0"/>
            <a:ext cx="4115498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907" y="365126"/>
            <a:ext cx="3314700" cy="1824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023181" y="0"/>
            <a:ext cx="405993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525030" y="2453054"/>
            <a:ext cx="3314578" cy="37540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39616" y="2764221"/>
            <a:ext cx="3298771" cy="34698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39616" y="861646"/>
            <a:ext cx="3298771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89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08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Photo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967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Widescreen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6981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99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Photo and Content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99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99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997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651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bar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ba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5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bar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2064" y="0"/>
            <a:ext cx="4059936" cy="348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ba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rownBIG.jpg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1954" y="215128"/>
            <a:ext cx="584998" cy="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61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700" r:id="rId10"/>
    <p:sldLayoutId id="2147483666" r:id="rId11"/>
    <p:sldLayoutId id="2147483668" r:id="rId12"/>
    <p:sldLayoutId id="2147483674" r:id="rId13"/>
    <p:sldLayoutId id="2147483675" r:id="rId14"/>
    <p:sldLayoutId id="2147483676" r:id="rId15"/>
    <p:sldLayoutId id="2147483677" r:id="rId16"/>
    <p:sldLayoutId id="2147483659" r:id="rId17"/>
    <p:sldLayoutId id="2147483679" r:id="rId18"/>
    <p:sldLayoutId id="2147483680" r:id="rId19"/>
    <p:sldLayoutId id="2147483681" r:id="rId20"/>
    <p:sldLayoutId id="2147483682" r:id="rId21"/>
    <p:sldLayoutId id="2147483657" r:id="rId22"/>
    <p:sldLayoutId id="2147483687" r:id="rId23"/>
    <p:sldLayoutId id="2147483683" r:id="rId24"/>
    <p:sldLayoutId id="2147483684" r:id="rId25"/>
    <p:sldLayoutId id="2147483685" r:id="rId26"/>
    <p:sldLayoutId id="2147483686" r:id="rId27"/>
    <p:sldLayoutId id="2147483658" r:id="rId28"/>
    <p:sldLayoutId id="2147483665" r:id="rId29"/>
    <p:sldLayoutId id="2147483693" r:id="rId30"/>
    <p:sldLayoutId id="2147483694" r:id="rId31"/>
    <p:sldLayoutId id="2147483698" r:id="rId32"/>
    <p:sldLayoutId id="2147483697" r:id="rId33"/>
    <p:sldLayoutId id="2147483696" r:id="rId34"/>
    <p:sldLayoutId id="2147483695" r:id="rId35"/>
    <p:sldLayoutId id="2147483699" r:id="rId36"/>
    <p:sldLayoutId id="2147483654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6529-semiparametric-differential-graph-models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331C-AA12-2644-888C-C309148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06" y="2979117"/>
            <a:ext cx="11309839" cy="971306"/>
          </a:xfrm>
        </p:spPr>
        <p:txBody>
          <a:bodyPr>
            <a:normAutofit fontScale="90000"/>
          </a:bodyPr>
          <a:lstStyle/>
          <a:p>
            <a:r>
              <a:rPr lang="en-US" dirty="0"/>
              <a:t>	SEMI-PARAMETRIC DIFFERENTIAL GRAPH MODELS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	Kiran Teja Sarvamthota</a:t>
            </a:r>
            <a:br>
              <a:rPr lang="en-US" dirty="0"/>
            </a:br>
            <a:r>
              <a:rPr lang="en-US" dirty="0"/>
              <a:t>						Hari Chandana Chintha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8BD05-26F1-7249-B0AA-AA3F495F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9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1975-97D8-1B49-9857-EA8FF681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3CA16B-08DB-5E4B-8894-6A0E35BD5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15" y="1492128"/>
            <a:ext cx="2898275" cy="4708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CCA8-716A-0344-B7A3-F6BBFF6D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E710D2-DD60-D04C-81B1-F3AA57612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6579" y="1741489"/>
            <a:ext cx="5127625" cy="892382"/>
          </a:xfrm>
        </p:spPr>
        <p:txBody>
          <a:bodyPr/>
          <a:lstStyle/>
          <a:p>
            <a:r>
              <a:rPr lang="en-US" dirty="0"/>
              <a:t>List of genes which have regulation.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9A1BD-C55D-D14C-97B8-3207FF201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1492128"/>
            <a:ext cx="2565400" cy="49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399B45-7D39-374E-ABAC-A67272BA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Gene Regulatory Network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1EE462-0EBB-B944-AE94-314565A02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02" y="1397325"/>
            <a:ext cx="5080291" cy="4708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0F65F-2C1D-E541-827F-762FEC4B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53A490-ED9B-1649-921B-94404BFEE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74" y="365126"/>
            <a:ext cx="2844800" cy="61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1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5A9-17B3-B14E-9B29-96FD1F9E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Gene Regulation Matrix ( 23 Genes 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4F6B3-0BCF-FE42-A05F-EC1913E8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3" y="1468438"/>
            <a:ext cx="7812156" cy="50715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1007-9446-B14B-95E2-AD70E35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1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47FB-E4CD-8748-96A3-D1CFEF40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Gene Regulation Matrix ( 50 Genes 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D722F3-E299-EB4E-BFA6-F7E43D4C4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31" y="1468438"/>
            <a:ext cx="4925364" cy="4708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74EF-1705-F443-B4B9-20C83AD0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6FB1-47F9-0344-98CA-94B6C883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F4E8-4836-E844-B770-7BE689CE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PAPER: </a:t>
            </a:r>
            <a:r>
              <a:rPr lang="en-US" dirty="0">
                <a:hlinkClick r:id="rId2"/>
              </a:rPr>
              <a:t>https://papers.nips.cc/paper/6529-semiparametric-differential-graph-models.pdf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85A9E-DC75-584D-B596-B27F8F45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5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27AB-1803-7047-9863-6FF35792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6" y="2770395"/>
            <a:ext cx="11309839" cy="971306"/>
          </a:xfrm>
        </p:spPr>
        <p:txBody>
          <a:bodyPr/>
          <a:lstStyle/>
          <a:p>
            <a:r>
              <a:rPr lang="en-US" dirty="0"/>
              <a:t>					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477B-6F36-974D-A100-A4F1E98D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sz="4200" dirty="0"/>
              <a:t>Thank you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0ECBB-27DC-E64F-963D-9659F37F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FA73D-CE7B-294C-AE69-5D440F13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C5517A-8844-9342-B6DC-B6B4A99A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 Network Analysis</a:t>
            </a:r>
          </a:p>
          <a:p>
            <a:pPr lvl="1"/>
            <a:r>
              <a:rPr lang="en-US" dirty="0"/>
              <a:t>To achieve </a:t>
            </a:r>
            <a:r>
              <a:rPr lang="en-US" b="1" dirty="0"/>
              <a:t>accurate dependency relationships</a:t>
            </a:r>
            <a:r>
              <a:rPr lang="en-US" dirty="0"/>
              <a:t> among genes.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Genes and their Interactions.</a:t>
            </a:r>
          </a:p>
          <a:p>
            <a:pPr lvl="1"/>
            <a:r>
              <a:rPr lang="en-US" dirty="0"/>
              <a:t>RNA and proteins are considered as group of variables and form </a:t>
            </a:r>
            <a:r>
              <a:rPr lang="en-US" b="1" dirty="0"/>
              <a:t>genetic</a:t>
            </a:r>
            <a:r>
              <a:rPr lang="en-US" dirty="0"/>
              <a:t> </a:t>
            </a:r>
            <a:r>
              <a:rPr lang="en-US" b="1" dirty="0"/>
              <a:t>network</a:t>
            </a:r>
            <a:r>
              <a:rPr lang="en-US" dirty="0"/>
              <a:t> which are modelled as graphical models.</a:t>
            </a:r>
          </a:p>
          <a:p>
            <a:r>
              <a:rPr lang="en-US" dirty="0"/>
              <a:t>In Gaussian graphical models, </a:t>
            </a:r>
          </a:p>
          <a:p>
            <a:pPr lvl="1"/>
            <a:r>
              <a:rPr lang="en-US" dirty="0"/>
              <a:t>Genes as nodes </a:t>
            </a:r>
          </a:p>
          <a:p>
            <a:pPr lvl="1"/>
            <a:r>
              <a:rPr lang="en-US" dirty="0"/>
              <a:t>Regulations as edges</a:t>
            </a:r>
          </a:p>
          <a:p>
            <a:r>
              <a:rPr lang="en-US" dirty="0"/>
              <a:t>Differential network analysis:</a:t>
            </a:r>
            <a:r>
              <a:rPr lang="en-US" b="1" dirty="0"/>
              <a:t> </a:t>
            </a:r>
            <a:r>
              <a:rPr lang="en-US" dirty="0"/>
              <a:t>Method of differential expression analysis of gene regulatory network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A97D-2713-6A49-AFAB-9D7FDC8E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26FB-86CE-D941-BBFB-ECAEC7EC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D85A-3B95-4542-8956-A91814B1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Semi parametric graph models: </a:t>
            </a:r>
            <a:r>
              <a:rPr lang="en-US" dirty="0"/>
              <a:t>To deal with gaussian distribution assumptions.</a:t>
            </a:r>
            <a:endParaRPr lang="en-US" b="1" dirty="0"/>
          </a:p>
          <a:p>
            <a:r>
              <a:rPr lang="en-US" b="1" dirty="0"/>
              <a:t>Latent Differential graph model: </a:t>
            </a:r>
          </a:p>
          <a:p>
            <a:pPr lvl="1"/>
            <a:r>
              <a:rPr lang="en-US" dirty="0"/>
              <a:t>Networks under two different conditions are represented by trans elliptical distributions.</a:t>
            </a:r>
          </a:p>
          <a:p>
            <a:pPr lvl="1"/>
            <a:r>
              <a:rPr lang="en-US" dirty="0"/>
              <a:t>Connectivity of individual network is encoded by latent precision matrix.</a:t>
            </a:r>
          </a:p>
          <a:p>
            <a:pPr lvl="1"/>
            <a:r>
              <a:rPr lang="en-US" dirty="0"/>
              <a:t>Ultimate goal is to estimate parameters and obtain a gene regulatory network.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6A982-6444-9341-B174-75BA74ED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7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E313-6CA2-3649-AF9B-CC44657E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6DC7-C5C2-F140-8C1F-AC136CF1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Simulated Input </a:t>
            </a:r>
            <a:r>
              <a:rPr lang="en-US" dirty="0" err="1"/>
              <a:t>DataSet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hSigma_1.txt - Correlation values ( 23*23 matrix )</a:t>
            </a:r>
          </a:p>
          <a:p>
            <a:pPr lvl="1"/>
            <a:r>
              <a:rPr lang="en-US" dirty="0"/>
              <a:t>hSigma_2.txt  - Correlation values ( 23*23 matrix ) </a:t>
            </a:r>
          </a:p>
          <a:p>
            <a:pPr lvl="1"/>
            <a:r>
              <a:rPr lang="en-US" dirty="0" err="1"/>
              <a:t>TFs.txt</a:t>
            </a:r>
            <a:r>
              <a:rPr lang="en-US" dirty="0"/>
              <a:t> – Gene Names ( 23 Genes 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Simulated Input </a:t>
            </a:r>
            <a:r>
              <a:rPr lang="en-US" dirty="0" err="1"/>
              <a:t>DataSet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hSigma_1.txt - Correlation values ( 50*50 matrix )</a:t>
            </a:r>
          </a:p>
          <a:p>
            <a:pPr lvl="1"/>
            <a:r>
              <a:rPr lang="en-US" dirty="0"/>
              <a:t>hSigma_2.txt  - Correlation values ( 50*50 matrix ) </a:t>
            </a:r>
          </a:p>
          <a:p>
            <a:pPr lvl="1"/>
            <a:r>
              <a:rPr lang="en-US" dirty="0" err="1"/>
              <a:t>TFs.txt</a:t>
            </a:r>
            <a:r>
              <a:rPr lang="en-US" dirty="0"/>
              <a:t> – Gene Names ( 50 Genes 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Programming </a:t>
            </a:r>
            <a:r>
              <a:rPr lang="en-US" dirty="0" err="1"/>
              <a:t>Envirornment</a:t>
            </a:r>
            <a:r>
              <a:rPr lang="en-US" dirty="0"/>
              <a:t>: MATLAB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75A2E-0B90-B44E-9A16-24986E7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18BB1-5F76-6640-A635-5FA66572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44" y="1202634"/>
            <a:ext cx="2844800" cy="48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7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AD8-B681-3540-A1A2-90D79095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 -  Correlation Matrices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EDAEC6-2279-5949-B1C5-D9D8D118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1336432"/>
            <a:ext cx="5633194" cy="50199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624E-3AC2-0140-8353-79BB9014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071C1-9531-B749-814A-42D245E6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6" y="1336432"/>
            <a:ext cx="5418228" cy="50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DC53-1C0F-354B-8C52-761202BB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15AD-DB49-E540-82AA-7715D2D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the 3 input data files (hSigma_1.txt, hSigma_2.txt and </a:t>
            </a:r>
            <a:r>
              <a:rPr lang="en-US" dirty="0" err="1"/>
              <a:t>TFs.txt</a:t>
            </a:r>
            <a:r>
              <a:rPr lang="en-US" dirty="0"/>
              <a:t> )</a:t>
            </a:r>
          </a:p>
          <a:p>
            <a:r>
              <a:rPr lang="en-US" dirty="0"/>
              <a:t>Semi parametric graph models</a:t>
            </a:r>
            <a:r>
              <a:rPr lang="en-US" b="1" dirty="0"/>
              <a:t>: </a:t>
            </a:r>
            <a:r>
              <a:rPr lang="en-US" dirty="0"/>
              <a:t>To deal with gaussian distribution. </a:t>
            </a:r>
          </a:p>
          <a:p>
            <a:pPr lvl="1"/>
            <a:r>
              <a:rPr lang="en-US" dirty="0"/>
              <a:t>Multi variate Normal Distribution</a:t>
            </a:r>
          </a:p>
          <a:p>
            <a:pPr lvl="1"/>
            <a:r>
              <a:rPr lang="en-US" dirty="0"/>
              <a:t>Calculate covariance</a:t>
            </a:r>
          </a:p>
          <a:p>
            <a:pPr lvl="1"/>
            <a:r>
              <a:rPr lang="en-US" dirty="0"/>
              <a:t>Calculate </a:t>
            </a:r>
            <a:r>
              <a:rPr lang="en-US" dirty="0" err="1"/>
              <a:t>Frobenius</a:t>
            </a:r>
            <a:r>
              <a:rPr lang="en-US" dirty="0"/>
              <a:t> norm</a:t>
            </a:r>
          </a:p>
          <a:p>
            <a:pPr lvl="1"/>
            <a:r>
              <a:rPr lang="en-US" dirty="0"/>
              <a:t>Obtain a Covariance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E80D0-63B0-4141-8BFE-EDE1B5EF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9816-619F-5F4E-8287-B17C95FA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Differential 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73FE-23C5-AE4E-934D-79753C29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Network analysis.</a:t>
            </a:r>
          </a:p>
          <a:p>
            <a:pPr lvl="1"/>
            <a:r>
              <a:rPr lang="en-US" dirty="0"/>
              <a:t>Calculate Q, Kronecker tensor product for all possible products of Sigma values.</a:t>
            </a:r>
          </a:p>
          <a:p>
            <a:pPr lvl="1"/>
            <a:r>
              <a:rPr lang="en-US" dirty="0"/>
              <a:t>Calculate b, difference of two latent precision matrices.</a:t>
            </a:r>
          </a:p>
          <a:p>
            <a:pPr lvl="1"/>
            <a:r>
              <a:rPr lang="en-US" dirty="0"/>
              <a:t>Calculate two trans elliptical distributions and obtain F and G values.</a:t>
            </a:r>
          </a:p>
          <a:p>
            <a:pPr lvl="2"/>
            <a:r>
              <a:rPr lang="en-US" dirty="0"/>
              <a:t>F = 1/2 *w'*Q*w -  w'*b;</a:t>
            </a:r>
          </a:p>
          <a:p>
            <a:pPr lvl="2"/>
            <a:r>
              <a:rPr lang="en-US" dirty="0"/>
              <a:t>G = Q*w - b;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61C10-37C9-F14A-8B46-A7AE2F2D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3535-242C-7149-977B-107A1E35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LDGM-L1: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AA5F-D127-B44B-934D-8467D6EE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000" dirty="0"/>
              <a:t>Process Input: F &amp; G values, W Initial matrix, Lambda.</a:t>
            </a:r>
          </a:p>
          <a:p>
            <a:pPr lvl="2"/>
            <a:r>
              <a:rPr lang="en-US" sz="2000" dirty="0"/>
              <a:t>Handle case insensitive for Gene Names.</a:t>
            </a:r>
          </a:p>
          <a:p>
            <a:pPr lvl="2"/>
            <a:r>
              <a:rPr lang="en-US" sz="2000" dirty="0"/>
              <a:t>Compute evaluate functions.</a:t>
            </a:r>
          </a:p>
          <a:p>
            <a:pPr lvl="2"/>
            <a:r>
              <a:rPr lang="en-US" sz="2000" dirty="0"/>
              <a:t>Outputs the W, Gene </a:t>
            </a:r>
            <a:r>
              <a:rPr lang="en-US" sz="2000" dirty="0" err="1"/>
              <a:t>regulartory</a:t>
            </a:r>
            <a:r>
              <a:rPr lang="en-US" sz="2000" dirty="0"/>
              <a:t> matrix.</a:t>
            </a:r>
          </a:p>
          <a:p>
            <a:pPr lvl="2"/>
            <a:r>
              <a:rPr lang="en-US" sz="2000" dirty="0"/>
              <a:t>On further refinement we obtain </a:t>
            </a:r>
            <a:r>
              <a:rPr lang="en-US" sz="2000" dirty="0" err="1"/>
              <a:t>Thetha</a:t>
            </a:r>
            <a:r>
              <a:rPr lang="en-US" sz="2000" dirty="0"/>
              <a:t> values.</a:t>
            </a:r>
          </a:p>
          <a:p>
            <a:pPr lvl="2"/>
            <a:r>
              <a:rPr lang="en-US" sz="2000" dirty="0" err="1"/>
              <a:t>Thetha</a:t>
            </a:r>
            <a:r>
              <a:rPr lang="en-US" sz="2000" dirty="0"/>
              <a:t> values used to plot the gene regulatory network.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E0D72-EE1A-944C-87C1-25444377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EBC9-F545-B341-824C-B227D7C7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Obatained</a:t>
            </a:r>
            <a:r>
              <a:rPr lang="en-US" dirty="0"/>
              <a:t> Matrix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7C4DEB-04B9-A24E-A0EF-2D767741F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6" y="1380503"/>
            <a:ext cx="5396948" cy="51584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9316C-C86A-4A43-B53D-92123FC9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55C48E-B5FE-C049-8F01-CA9000368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6" y="1380503"/>
            <a:ext cx="5563620" cy="5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695"/>
      </p:ext>
    </p:extLst>
  </p:cSld>
  <p:clrMapOvr>
    <a:masterClrMapping/>
  </p:clrMapOvr>
</p:sld>
</file>

<file path=ppt/theme/theme1.xml><?xml version="1.0" encoding="utf-8"?>
<a:theme xmlns:a="http://schemas.openxmlformats.org/drawingml/2006/main" name="ODU Grid Theme">
  <a:themeElements>
    <a:clrScheme name="Custom 1">
      <a:dk1>
        <a:srgbClr val="043657"/>
      </a:dk1>
      <a:lt1>
        <a:sysClr val="window" lastClr="FFFFFF"/>
      </a:lt1>
      <a:dk2>
        <a:srgbClr val="043657"/>
      </a:dk2>
      <a:lt2>
        <a:srgbClr val="FFFFFF"/>
      </a:lt2>
      <a:accent1>
        <a:srgbClr val="57C1EA"/>
      </a:accent1>
      <a:accent2>
        <a:srgbClr val="83CDB8"/>
      </a:accent2>
      <a:accent3>
        <a:srgbClr val="E0E329"/>
      </a:accent3>
      <a:accent4>
        <a:srgbClr val="FCB24C"/>
      </a:accent4>
      <a:accent5>
        <a:srgbClr val="9264AA"/>
      </a:accent5>
      <a:accent6>
        <a:srgbClr val="FFD140"/>
      </a:accent6>
      <a:hlink>
        <a:srgbClr val="98C5EA"/>
      </a:hlink>
      <a:folHlink>
        <a:srgbClr val="838A8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419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ODU Grid Theme</vt:lpstr>
      <vt:lpstr> SEMI-PARAMETRIC DIFFERENTIAL GRAPH MODELS           Kiran Teja Sarvamthota       Hari Chandana Chintha </vt:lpstr>
      <vt:lpstr>PROBLEM STATEMENT</vt:lpstr>
      <vt:lpstr>PROPOSED METHOD</vt:lpstr>
      <vt:lpstr>DATASET</vt:lpstr>
      <vt:lpstr>Input Data  -  Correlation Matrices</vt:lpstr>
      <vt:lpstr>IMPLEMENTATION</vt:lpstr>
      <vt:lpstr>Latent Differential Graph Model</vt:lpstr>
      <vt:lpstr>LDGM-L1:  </vt:lpstr>
      <vt:lpstr>Obatained Matrix </vt:lpstr>
      <vt:lpstr>RESULTS</vt:lpstr>
      <vt:lpstr> Gene Regulatory Network</vt:lpstr>
      <vt:lpstr>Visualization - Gene Regulation Matrix ( 23 Genes )</vt:lpstr>
      <vt:lpstr>Visualization - Gene Regulation Matrix ( 50 Genes )</vt:lpstr>
      <vt:lpstr>CITATIONS</vt:lpstr>
      <vt:lpstr>     THANK YOU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Sullivan</dc:creator>
  <cp:lastModifiedBy>Chintha, Hari Chandana</cp:lastModifiedBy>
  <cp:revision>215</cp:revision>
  <cp:lastPrinted>2016-12-15T14:40:22Z</cp:lastPrinted>
  <dcterms:created xsi:type="dcterms:W3CDTF">2016-11-25T15:27:32Z</dcterms:created>
  <dcterms:modified xsi:type="dcterms:W3CDTF">2018-12-07T17:43:23Z</dcterms:modified>
</cp:coreProperties>
</file>