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57" r:id="rId4"/>
    <p:sldId id="261" r:id="rId5"/>
    <p:sldId id="262" r:id="rId6"/>
    <p:sldId id="263" r:id="rId7"/>
    <p:sldId id="264" r:id="rId8"/>
    <p:sldId id="266" r:id="rId9"/>
    <p:sldId id="267" r:id="rId10"/>
    <p:sldId id="268" r:id="rId11"/>
    <p:sldId id="258" r:id="rId12"/>
    <p:sldId id="260" r:id="rId13"/>
    <p:sldId id="269" r:id="rId14"/>
    <p:sldId id="270" r:id="rId15"/>
    <p:sldId id="271" r:id="rId16"/>
    <p:sldId id="272" r:id="rId17"/>
    <p:sldId id="284" r:id="rId18"/>
    <p:sldId id="273" r:id="rId19"/>
    <p:sldId id="274" r:id="rId20"/>
    <p:sldId id="285" r:id="rId21"/>
    <p:sldId id="276" r:id="rId22"/>
    <p:sldId id="277" r:id="rId23"/>
    <p:sldId id="278" r:id="rId24"/>
    <p:sldId id="286" r:id="rId25"/>
    <p:sldId id="280" r:id="rId26"/>
    <p:sldId id="281" r:id="rId27"/>
    <p:sldId id="282" r:id="rId28"/>
    <p:sldId id="283"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22D1DA-1B5E-4134-AC0F-19ABCDE44FE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191AAC5-BCEE-439A-844D-6067FCCF2834}">
      <dgm:prSet phldrT="[Text]"/>
      <dgm:spPr/>
      <dgm:t>
        <a:bodyPr/>
        <a:lstStyle/>
        <a:p>
          <a:r>
            <a:rPr lang="en-US" dirty="0" smtClean="0"/>
            <a:t>Declarative</a:t>
          </a:r>
          <a:endParaRPr lang="en-US" dirty="0"/>
        </a:p>
      </dgm:t>
    </dgm:pt>
    <dgm:pt modelId="{8E33ACD6-6F69-4C3B-BD23-139D4AFF7E1D}" type="parTrans" cxnId="{E8FC6890-CA9C-4828-8BCE-26F77FB1E115}">
      <dgm:prSet/>
      <dgm:spPr/>
      <dgm:t>
        <a:bodyPr/>
        <a:lstStyle/>
        <a:p>
          <a:endParaRPr lang="en-US"/>
        </a:p>
      </dgm:t>
    </dgm:pt>
    <dgm:pt modelId="{B46C5E3C-81B7-4FB5-AD1F-E105B6074E0D}" type="sibTrans" cxnId="{E8FC6890-CA9C-4828-8BCE-26F77FB1E115}">
      <dgm:prSet/>
      <dgm:spPr/>
      <dgm:t>
        <a:bodyPr/>
        <a:lstStyle/>
        <a:p>
          <a:endParaRPr lang="en-US"/>
        </a:p>
      </dgm:t>
    </dgm:pt>
    <dgm:pt modelId="{D024E7BA-A27F-43EE-A6A8-E1C8B4141CB1}">
      <dgm:prSet phldrT="[Text]"/>
      <dgm:spPr/>
      <dgm:t>
        <a:bodyPr/>
        <a:lstStyle/>
        <a:p>
          <a:r>
            <a:rPr lang="en-US" dirty="0" smtClean="0"/>
            <a:t>Focuses on eventual target configuration</a:t>
          </a:r>
          <a:endParaRPr lang="en-US" dirty="0"/>
        </a:p>
      </dgm:t>
    </dgm:pt>
    <dgm:pt modelId="{6F4FF1AE-B6BB-41A2-BDCD-98AD46B2394B}" type="parTrans" cxnId="{5B73D61F-2B2A-40C1-A223-428709A94961}">
      <dgm:prSet/>
      <dgm:spPr/>
      <dgm:t>
        <a:bodyPr/>
        <a:lstStyle/>
        <a:p>
          <a:endParaRPr lang="en-US"/>
        </a:p>
      </dgm:t>
    </dgm:pt>
    <dgm:pt modelId="{D3829ECC-7870-465F-8EFB-BFFFC2CDEC3F}" type="sibTrans" cxnId="{5B73D61F-2B2A-40C1-A223-428709A94961}">
      <dgm:prSet/>
      <dgm:spPr/>
      <dgm:t>
        <a:bodyPr/>
        <a:lstStyle/>
        <a:p>
          <a:endParaRPr lang="en-US"/>
        </a:p>
      </dgm:t>
    </dgm:pt>
    <dgm:pt modelId="{01ED5B8C-07AC-4042-BA73-6E327797A76B}">
      <dgm:prSet phldrT="[Text]"/>
      <dgm:spPr/>
      <dgm:t>
        <a:bodyPr/>
        <a:lstStyle/>
        <a:p>
          <a:r>
            <a:rPr lang="en-US" b="0" i="0" dirty="0" smtClean="0"/>
            <a:t>Defines the desired state and the system executes what needs to happen to achieve that desired state.</a:t>
          </a:r>
          <a:endParaRPr lang="en-US" dirty="0"/>
        </a:p>
      </dgm:t>
    </dgm:pt>
    <dgm:pt modelId="{44DD3201-9BB9-4CF4-9891-E6FDDB1B5873}" type="parTrans" cxnId="{0BA62011-38AB-4028-A40F-1B9566E4B0E6}">
      <dgm:prSet/>
      <dgm:spPr/>
      <dgm:t>
        <a:bodyPr/>
        <a:lstStyle/>
        <a:p>
          <a:endParaRPr lang="en-US"/>
        </a:p>
      </dgm:t>
    </dgm:pt>
    <dgm:pt modelId="{67086D1B-CDF1-4873-BCE9-43CC01B00BD0}" type="sibTrans" cxnId="{0BA62011-38AB-4028-A40F-1B9566E4B0E6}">
      <dgm:prSet/>
      <dgm:spPr/>
      <dgm:t>
        <a:bodyPr/>
        <a:lstStyle/>
        <a:p>
          <a:endParaRPr lang="en-US"/>
        </a:p>
      </dgm:t>
    </dgm:pt>
    <dgm:pt modelId="{D4388D1C-AD7B-4E1E-8CC8-03E0EDB86655}">
      <dgm:prSet phldrT="[Text]"/>
      <dgm:spPr/>
      <dgm:t>
        <a:bodyPr/>
        <a:lstStyle/>
        <a:p>
          <a:r>
            <a:rPr lang="en-US" dirty="0" smtClean="0"/>
            <a:t>Imperative</a:t>
          </a:r>
          <a:endParaRPr lang="en-US" dirty="0"/>
        </a:p>
      </dgm:t>
    </dgm:pt>
    <dgm:pt modelId="{0879B139-66AB-499D-ABE3-C327C9A9E8B4}" type="parTrans" cxnId="{D06C9F9E-1E0E-4DEC-BE51-19BEE2469B78}">
      <dgm:prSet/>
      <dgm:spPr/>
      <dgm:t>
        <a:bodyPr/>
        <a:lstStyle/>
        <a:p>
          <a:endParaRPr lang="en-US"/>
        </a:p>
      </dgm:t>
    </dgm:pt>
    <dgm:pt modelId="{0477F606-071C-4FB4-A811-1E15EDE36DC0}" type="sibTrans" cxnId="{D06C9F9E-1E0E-4DEC-BE51-19BEE2469B78}">
      <dgm:prSet/>
      <dgm:spPr/>
      <dgm:t>
        <a:bodyPr/>
        <a:lstStyle/>
        <a:p>
          <a:endParaRPr lang="en-US"/>
        </a:p>
      </dgm:t>
    </dgm:pt>
    <dgm:pt modelId="{ECC4EED5-6F10-49BB-BBAC-6343A90E91F3}">
      <dgm:prSet phldrT="[Text]"/>
      <dgm:spPr/>
      <dgm:t>
        <a:bodyPr/>
        <a:lstStyle/>
        <a:p>
          <a:r>
            <a:rPr lang="en-US" dirty="0" smtClean="0"/>
            <a:t>How to infrastructure must be changed to meet the an eventual configuration</a:t>
          </a:r>
          <a:endParaRPr lang="en-US" dirty="0"/>
        </a:p>
      </dgm:t>
    </dgm:pt>
    <dgm:pt modelId="{83F56630-9160-4E53-8861-873F93A64F1B}" type="parTrans" cxnId="{981100E0-9B4B-43D9-9FA0-70FC9198FBF7}">
      <dgm:prSet/>
      <dgm:spPr/>
      <dgm:t>
        <a:bodyPr/>
        <a:lstStyle/>
        <a:p>
          <a:endParaRPr lang="en-US"/>
        </a:p>
      </dgm:t>
    </dgm:pt>
    <dgm:pt modelId="{AEDD9F67-A47B-495E-A798-DBCF4E6D4F5E}" type="sibTrans" cxnId="{981100E0-9B4B-43D9-9FA0-70FC9198FBF7}">
      <dgm:prSet/>
      <dgm:spPr/>
      <dgm:t>
        <a:bodyPr/>
        <a:lstStyle/>
        <a:p>
          <a:endParaRPr lang="en-US"/>
        </a:p>
      </dgm:t>
    </dgm:pt>
    <dgm:pt modelId="{5350A963-B3EB-4DBC-B409-866808E9DC2D}">
      <dgm:prSet phldrT="[Text]"/>
      <dgm:spPr/>
      <dgm:t>
        <a:bodyPr/>
        <a:lstStyle/>
        <a:p>
          <a:r>
            <a:rPr lang="en-US" b="0" i="0" dirty="0" smtClean="0"/>
            <a:t>Defines specific commands that need to be executed in the appropriate order to end with the desired conclusion</a:t>
          </a:r>
          <a:endParaRPr lang="en-US" dirty="0"/>
        </a:p>
      </dgm:t>
    </dgm:pt>
    <dgm:pt modelId="{64D1B181-5139-4406-91B4-93AB57EAA8CA}" type="parTrans" cxnId="{3ABDB61B-3B17-46CA-9243-F5AA6FD4F073}">
      <dgm:prSet/>
      <dgm:spPr/>
      <dgm:t>
        <a:bodyPr/>
        <a:lstStyle/>
        <a:p>
          <a:endParaRPr lang="en-US"/>
        </a:p>
      </dgm:t>
    </dgm:pt>
    <dgm:pt modelId="{BEAFB988-72B7-4B78-97D3-6EB23BCCB861}" type="sibTrans" cxnId="{3ABDB61B-3B17-46CA-9243-F5AA6FD4F073}">
      <dgm:prSet/>
      <dgm:spPr/>
      <dgm:t>
        <a:bodyPr/>
        <a:lstStyle/>
        <a:p>
          <a:endParaRPr lang="en-US"/>
        </a:p>
      </dgm:t>
    </dgm:pt>
    <dgm:pt modelId="{4738B97D-1380-415E-8A2A-B03FAB4EE2C7}">
      <dgm:prSet phldrT="[Text]"/>
      <dgm:spPr/>
      <dgm:t>
        <a:bodyPr/>
        <a:lstStyle/>
        <a:p>
          <a:r>
            <a:rPr lang="en-US" dirty="0" smtClean="0"/>
            <a:t>Intelligent</a:t>
          </a:r>
          <a:endParaRPr lang="en-US" dirty="0"/>
        </a:p>
      </dgm:t>
    </dgm:pt>
    <dgm:pt modelId="{99C5FAC9-89EA-428B-8819-A64225419018}" type="parTrans" cxnId="{34ADADE1-521E-493E-B081-5222D865F03E}">
      <dgm:prSet/>
      <dgm:spPr/>
      <dgm:t>
        <a:bodyPr/>
        <a:lstStyle/>
        <a:p>
          <a:endParaRPr lang="en-US"/>
        </a:p>
      </dgm:t>
    </dgm:pt>
    <dgm:pt modelId="{4FDECC7E-E1A1-4AC8-95E8-15EB7EB72C88}" type="sibTrans" cxnId="{34ADADE1-521E-493E-B081-5222D865F03E}">
      <dgm:prSet/>
      <dgm:spPr/>
      <dgm:t>
        <a:bodyPr/>
        <a:lstStyle/>
        <a:p>
          <a:endParaRPr lang="en-US"/>
        </a:p>
      </dgm:t>
    </dgm:pt>
    <dgm:pt modelId="{EAC23E60-B1FA-4A81-8012-BDA8C32649EA}">
      <dgm:prSet phldrT="[Text]"/>
      <dgm:spPr/>
      <dgm:t>
        <a:bodyPr/>
        <a:lstStyle/>
        <a:p>
          <a:r>
            <a:rPr lang="en-US" b="0" i="0" dirty="0" smtClean="0"/>
            <a:t>Why the configuration should be a certain way in consideration of all the co-relationships and co-dependencies of multiple applications running on the same infrastructure typically found in production.</a:t>
          </a:r>
          <a:endParaRPr lang="en-US" dirty="0"/>
        </a:p>
      </dgm:t>
    </dgm:pt>
    <dgm:pt modelId="{F43FA7BA-6650-487F-8F9C-A944AADDAA21}" type="parTrans" cxnId="{C07D0BD3-831D-4673-9923-AEDC0B7249F7}">
      <dgm:prSet/>
      <dgm:spPr/>
      <dgm:t>
        <a:bodyPr/>
        <a:lstStyle/>
        <a:p>
          <a:endParaRPr lang="en-US"/>
        </a:p>
      </dgm:t>
    </dgm:pt>
    <dgm:pt modelId="{6A5AD2CD-EB78-487C-988F-86DD4C7AF5E0}" type="sibTrans" cxnId="{C07D0BD3-831D-4673-9923-AEDC0B7249F7}">
      <dgm:prSet/>
      <dgm:spPr/>
      <dgm:t>
        <a:bodyPr/>
        <a:lstStyle/>
        <a:p>
          <a:endParaRPr lang="en-US"/>
        </a:p>
      </dgm:t>
    </dgm:pt>
    <dgm:pt modelId="{AC0BEAC0-65D1-449F-80B4-9FC457E6F5E2}" type="pres">
      <dgm:prSet presAssocID="{9522D1DA-1B5E-4134-AC0F-19ABCDE44FE4}" presName="Name0" presStyleCnt="0">
        <dgm:presLayoutVars>
          <dgm:dir/>
          <dgm:animLvl val="lvl"/>
          <dgm:resizeHandles val="exact"/>
        </dgm:presLayoutVars>
      </dgm:prSet>
      <dgm:spPr/>
      <dgm:t>
        <a:bodyPr/>
        <a:lstStyle/>
        <a:p>
          <a:endParaRPr lang="en-US"/>
        </a:p>
      </dgm:t>
    </dgm:pt>
    <dgm:pt modelId="{CB298110-7DDC-4877-9749-7FF5D2C259F2}" type="pres">
      <dgm:prSet presAssocID="{1191AAC5-BCEE-439A-844D-6067FCCF2834}" presName="linNode" presStyleCnt="0"/>
      <dgm:spPr/>
    </dgm:pt>
    <dgm:pt modelId="{E5A43D53-823F-4465-B08F-2E5EE15180B4}" type="pres">
      <dgm:prSet presAssocID="{1191AAC5-BCEE-439A-844D-6067FCCF2834}" presName="parentText" presStyleLbl="node1" presStyleIdx="0" presStyleCnt="3">
        <dgm:presLayoutVars>
          <dgm:chMax val="1"/>
          <dgm:bulletEnabled val="1"/>
        </dgm:presLayoutVars>
      </dgm:prSet>
      <dgm:spPr/>
      <dgm:t>
        <a:bodyPr/>
        <a:lstStyle/>
        <a:p>
          <a:endParaRPr lang="en-US"/>
        </a:p>
      </dgm:t>
    </dgm:pt>
    <dgm:pt modelId="{264B61CE-177E-42E0-9DEB-3756C2E9013B}" type="pres">
      <dgm:prSet presAssocID="{1191AAC5-BCEE-439A-844D-6067FCCF2834}" presName="descendantText" presStyleLbl="alignAccFollowNode1" presStyleIdx="0" presStyleCnt="3">
        <dgm:presLayoutVars>
          <dgm:bulletEnabled val="1"/>
        </dgm:presLayoutVars>
      </dgm:prSet>
      <dgm:spPr/>
      <dgm:t>
        <a:bodyPr/>
        <a:lstStyle/>
        <a:p>
          <a:endParaRPr lang="en-US"/>
        </a:p>
      </dgm:t>
    </dgm:pt>
    <dgm:pt modelId="{BFDC13C8-2304-4D82-9E47-F0D9708A6D5A}" type="pres">
      <dgm:prSet presAssocID="{B46C5E3C-81B7-4FB5-AD1F-E105B6074E0D}" presName="sp" presStyleCnt="0"/>
      <dgm:spPr/>
    </dgm:pt>
    <dgm:pt modelId="{ADF4D108-4FC2-4209-8CFA-1B611B1332F7}" type="pres">
      <dgm:prSet presAssocID="{D4388D1C-AD7B-4E1E-8CC8-03E0EDB86655}" presName="linNode" presStyleCnt="0"/>
      <dgm:spPr/>
    </dgm:pt>
    <dgm:pt modelId="{F3621AFA-3570-4A31-8421-4344C832C013}" type="pres">
      <dgm:prSet presAssocID="{D4388D1C-AD7B-4E1E-8CC8-03E0EDB86655}" presName="parentText" presStyleLbl="node1" presStyleIdx="1" presStyleCnt="3">
        <dgm:presLayoutVars>
          <dgm:chMax val="1"/>
          <dgm:bulletEnabled val="1"/>
        </dgm:presLayoutVars>
      </dgm:prSet>
      <dgm:spPr/>
      <dgm:t>
        <a:bodyPr/>
        <a:lstStyle/>
        <a:p>
          <a:endParaRPr lang="en-US"/>
        </a:p>
      </dgm:t>
    </dgm:pt>
    <dgm:pt modelId="{75764B16-F383-4FC3-9CDF-3C39F54D333A}" type="pres">
      <dgm:prSet presAssocID="{D4388D1C-AD7B-4E1E-8CC8-03E0EDB86655}" presName="descendantText" presStyleLbl="alignAccFollowNode1" presStyleIdx="1" presStyleCnt="3">
        <dgm:presLayoutVars>
          <dgm:bulletEnabled val="1"/>
        </dgm:presLayoutVars>
      </dgm:prSet>
      <dgm:spPr/>
      <dgm:t>
        <a:bodyPr/>
        <a:lstStyle/>
        <a:p>
          <a:endParaRPr lang="en-US"/>
        </a:p>
      </dgm:t>
    </dgm:pt>
    <dgm:pt modelId="{86A66EC4-8B3D-4776-86C7-7EC827CEC0ED}" type="pres">
      <dgm:prSet presAssocID="{0477F606-071C-4FB4-A811-1E15EDE36DC0}" presName="sp" presStyleCnt="0"/>
      <dgm:spPr/>
    </dgm:pt>
    <dgm:pt modelId="{11DF6E39-B207-4A4A-9FE9-00433F2C8850}" type="pres">
      <dgm:prSet presAssocID="{4738B97D-1380-415E-8A2A-B03FAB4EE2C7}" presName="linNode" presStyleCnt="0"/>
      <dgm:spPr/>
    </dgm:pt>
    <dgm:pt modelId="{C866CBE3-B7BD-47BC-BDF6-59BE38BF54D1}" type="pres">
      <dgm:prSet presAssocID="{4738B97D-1380-415E-8A2A-B03FAB4EE2C7}" presName="parentText" presStyleLbl="node1" presStyleIdx="2" presStyleCnt="3">
        <dgm:presLayoutVars>
          <dgm:chMax val="1"/>
          <dgm:bulletEnabled val="1"/>
        </dgm:presLayoutVars>
      </dgm:prSet>
      <dgm:spPr/>
      <dgm:t>
        <a:bodyPr/>
        <a:lstStyle/>
        <a:p>
          <a:endParaRPr lang="en-US"/>
        </a:p>
      </dgm:t>
    </dgm:pt>
    <dgm:pt modelId="{CF76E56A-28D4-438F-B056-9F359EB82F6B}" type="pres">
      <dgm:prSet presAssocID="{4738B97D-1380-415E-8A2A-B03FAB4EE2C7}" presName="descendantText" presStyleLbl="alignAccFollowNode1" presStyleIdx="2" presStyleCnt="3">
        <dgm:presLayoutVars>
          <dgm:bulletEnabled val="1"/>
        </dgm:presLayoutVars>
      </dgm:prSet>
      <dgm:spPr/>
      <dgm:t>
        <a:bodyPr/>
        <a:lstStyle/>
        <a:p>
          <a:endParaRPr lang="en-US"/>
        </a:p>
      </dgm:t>
    </dgm:pt>
  </dgm:ptLst>
  <dgm:cxnLst>
    <dgm:cxn modelId="{15D2772B-3380-4734-ACA3-FE0406D29F0B}" type="presOf" srcId="{D4388D1C-AD7B-4E1E-8CC8-03E0EDB86655}" destId="{F3621AFA-3570-4A31-8421-4344C832C013}" srcOrd="0" destOrd="0" presId="urn:microsoft.com/office/officeart/2005/8/layout/vList5"/>
    <dgm:cxn modelId="{30C83D0D-EBF1-4761-B13F-784F46C52CAA}" type="presOf" srcId="{ECC4EED5-6F10-49BB-BBAC-6343A90E91F3}" destId="{75764B16-F383-4FC3-9CDF-3C39F54D333A}" srcOrd="0" destOrd="0" presId="urn:microsoft.com/office/officeart/2005/8/layout/vList5"/>
    <dgm:cxn modelId="{1522EDFE-845D-4923-9830-94036923009F}" type="presOf" srcId="{D024E7BA-A27F-43EE-A6A8-E1C8B4141CB1}" destId="{264B61CE-177E-42E0-9DEB-3756C2E9013B}" srcOrd="0" destOrd="0" presId="urn:microsoft.com/office/officeart/2005/8/layout/vList5"/>
    <dgm:cxn modelId="{60973190-F21D-468E-A29A-F84B3234FCED}" type="presOf" srcId="{5350A963-B3EB-4DBC-B409-866808E9DC2D}" destId="{75764B16-F383-4FC3-9CDF-3C39F54D333A}" srcOrd="0" destOrd="1" presId="urn:microsoft.com/office/officeart/2005/8/layout/vList5"/>
    <dgm:cxn modelId="{C07D0BD3-831D-4673-9923-AEDC0B7249F7}" srcId="{4738B97D-1380-415E-8A2A-B03FAB4EE2C7}" destId="{EAC23E60-B1FA-4A81-8012-BDA8C32649EA}" srcOrd="0" destOrd="0" parTransId="{F43FA7BA-6650-487F-8F9C-A944AADDAA21}" sibTransId="{6A5AD2CD-EB78-487C-988F-86DD4C7AF5E0}"/>
    <dgm:cxn modelId="{0BA62011-38AB-4028-A40F-1B9566E4B0E6}" srcId="{1191AAC5-BCEE-439A-844D-6067FCCF2834}" destId="{01ED5B8C-07AC-4042-BA73-6E327797A76B}" srcOrd="1" destOrd="0" parTransId="{44DD3201-9BB9-4CF4-9891-E6FDDB1B5873}" sibTransId="{67086D1B-CDF1-4873-BCE9-43CC01B00BD0}"/>
    <dgm:cxn modelId="{E616E6A7-9182-49B0-8AB3-9F726A92C618}" type="presOf" srcId="{1191AAC5-BCEE-439A-844D-6067FCCF2834}" destId="{E5A43D53-823F-4465-B08F-2E5EE15180B4}" srcOrd="0" destOrd="0" presId="urn:microsoft.com/office/officeart/2005/8/layout/vList5"/>
    <dgm:cxn modelId="{981100E0-9B4B-43D9-9FA0-70FC9198FBF7}" srcId="{D4388D1C-AD7B-4E1E-8CC8-03E0EDB86655}" destId="{ECC4EED5-6F10-49BB-BBAC-6343A90E91F3}" srcOrd="0" destOrd="0" parTransId="{83F56630-9160-4E53-8861-873F93A64F1B}" sibTransId="{AEDD9F67-A47B-495E-A798-DBCF4E6D4F5E}"/>
    <dgm:cxn modelId="{5B73D61F-2B2A-40C1-A223-428709A94961}" srcId="{1191AAC5-BCEE-439A-844D-6067FCCF2834}" destId="{D024E7BA-A27F-43EE-A6A8-E1C8B4141CB1}" srcOrd="0" destOrd="0" parTransId="{6F4FF1AE-B6BB-41A2-BDCD-98AD46B2394B}" sibTransId="{D3829ECC-7870-465F-8EFB-BFFFC2CDEC3F}"/>
    <dgm:cxn modelId="{4221B764-C849-42C9-A902-7DA57CCC7BAA}" type="presOf" srcId="{01ED5B8C-07AC-4042-BA73-6E327797A76B}" destId="{264B61CE-177E-42E0-9DEB-3756C2E9013B}" srcOrd="0" destOrd="1" presId="urn:microsoft.com/office/officeart/2005/8/layout/vList5"/>
    <dgm:cxn modelId="{34ADADE1-521E-493E-B081-5222D865F03E}" srcId="{9522D1DA-1B5E-4134-AC0F-19ABCDE44FE4}" destId="{4738B97D-1380-415E-8A2A-B03FAB4EE2C7}" srcOrd="2" destOrd="0" parTransId="{99C5FAC9-89EA-428B-8819-A64225419018}" sibTransId="{4FDECC7E-E1A1-4AC8-95E8-15EB7EB72C88}"/>
    <dgm:cxn modelId="{D06C9F9E-1E0E-4DEC-BE51-19BEE2469B78}" srcId="{9522D1DA-1B5E-4134-AC0F-19ABCDE44FE4}" destId="{D4388D1C-AD7B-4E1E-8CC8-03E0EDB86655}" srcOrd="1" destOrd="0" parTransId="{0879B139-66AB-499D-ABE3-C327C9A9E8B4}" sibTransId="{0477F606-071C-4FB4-A811-1E15EDE36DC0}"/>
    <dgm:cxn modelId="{56594EB0-6780-4C79-9F70-F301B7E90577}" type="presOf" srcId="{4738B97D-1380-415E-8A2A-B03FAB4EE2C7}" destId="{C866CBE3-B7BD-47BC-BDF6-59BE38BF54D1}" srcOrd="0" destOrd="0" presId="urn:microsoft.com/office/officeart/2005/8/layout/vList5"/>
    <dgm:cxn modelId="{121C7B36-87F5-4CF1-9008-980490F62550}" type="presOf" srcId="{EAC23E60-B1FA-4A81-8012-BDA8C32649EA}" destId="{CF76E56A-28D4-438F-B056-9F359EB82F6B}" srcOrd="0" destOrd="0" presId="urn:microsoft.com/office/officeart/2005/8/layout/vList5"/>
    <dgm:cxn modelId="{E8FC6890-CA9C-4828-8BCE-26F77FB1E115}" srcId="{9522D1DA-1B5E-4134-AC0F-19ABCDE44FE4}" destId="{1191AAC5-BCEE-439A-844D-6067FCCF2834}" srcOrd="0" destOrd="0" parTransId="{8E33ACD6-6F69-4C3B-BD23-139D4AFF7E1D}" sibTransId="{B46C5E3C-81B7-4FB5-AD1F-E105B6074E0D}"/>
    <dgm:cxn modelId="{D929D86B-56AD-4E66-B2CF-47014D65E2E3}" type="presOf" srcId="{9522D1DA-1B5E-4134-AC0F-19ABCDE44FE4}" destId="{AC0BEAC0-65D1-449F-80B4-9FC457E6F5E2}" srcOrd="0" destOrd="0" presId="urn:microsoft.com/office/officeart/2005/8/layout/vList5"/>
    <dgm:cxn modelId="{3ABDB61B-3B17-46CA-9243-F5AA6FD4F073}" srcId="{D4388D1C-AD7B-4E1E-8CC8-03E0EDB86655}" destId="{5350A963-B3EB-4DBC-B409-866808E9DC2D}" srcOrd="1" destOrd="0" parTransId="{64D1B181-5139-4406-91B4-93AB57EAA8CA}" sibTransId="{BEAFB988-72B7-4B78-97D3-6EB23BCCB861}"/>
    <dgm:cxn modelId="{B91AF420-F6C5-4E08-B2B0-715FD55D530F}" type="presParOf" srcId="{AC0BEAC0-65D1-449F-80B4-9FC457E6F5E2}" destId="{CB298110-7DDC-4877-9749-7FF5D2C259F2}" srcOrd="0" destOrd="0" presId="urn:microsoft.com/office/officeart/2005/8/layout/vList5"/>
    <dgm:cxn modelId="{418FCA14-2620-4122-B4C6-8042225670C4}" type="presParOf" srcId="{CB298110-7DDC-4877-9749-7FF5D2C259F2}" destId="{E5A43D53-823F-4465-B08F-2E5EE15180B4}" srcOrd="0" destOrd="0" presId="urn:microsoft.com/office/officeart/2005/8/layout/vList5"/>
    <dgm:cxn modelId="{E08F350F-120B-458A-A165-4C73532161D2}" type="presParOf" srcId="{CB298110-7DDC-4877-9749-7FF5D2C259F2}" destId="{264B61CE-177E-42E0-9DEB-3756C2E9013B}" srcOrd="1" destOrd="0" presId="urn:microsoft.com/office/officeart/2005/8/layout/vList5"/>
    <dgm:cxn modelId="{34F94D88-0629-4412-99E1-F2975411C4D4}" type="presParOf" srcId="{AC0BEAC0-65D1-449F-80B4-9FC457E6F5E2}" destId="{BFDC13C8-2304-4D82-9E47-F0D9708A6D5A}" srcOrd="1" destOrd="0" presId="urn:microsoft.com/office/officeart/2005/8/layout/vList5"/>
    <dgm:cxn modelId="{8E9F097C-930D-47E3-8F7A-7293F8DE77C5}" type="presParOf" srcId="{AC0BEAC0-65D1-449F-80B4-9FC457E6F5E2}" destId="{ADF4D108-4FC2-4209-8CFA-1B611B1332F7}" srcOrd="2" destOrd="0" presId="urn:microsoft.com/office/officeart/2005/8/layout/vList5"/>
    <dgm:cxn modelId="{78B325F3-8969-4B5C-882F-FF4B7E1E8518}" type="presParOf" srcId="{ADF4D108-4FC2-4209-8CFA-1B611B1332F7}" destId="{F3621AFA-3570-4A31-8421-4344C832C013}" srcOrd="0" destOrd="0" presId="urn:microsoft.com/office/officeart/2005/8/layout/vList5"/>
    <dgm:cxn modelId="{5AE40E93-ACDD-4991-A0D9-9ECCA28148C8}" type="presParOf" srcId="{ADF4D108-4FC2-4209-8CFA-1B611B1332F7}" destId="{75764B16-F383-4FC3-9CDF-3C39F54D333A}" srcOrd="1" destOrd="0" presId="urn:microsoft.com/office/officeart/2005/8/layout/vList5"/>
    <dgm:cxn modelId="{F3F119B9-A83E-435C-A66E-0D81B1750C48}" type="presParOf" srcId="{AC0BEAC0-65D1-449F-80B4-9FC457E6F5E2}" destId="{86A66EC4-8B3D-4776-86C7-7EC827CEC0ED}" srcOrd="3" destOrd="0" presId="urn:microsoft.com/office/officeart/2005/8/layout/vList5"/>
    <dgm:cxn modelId="{E18BA0CA-7D83-44A9-AB71-643B51F4D93E}" type="presParOf" srcId="{AC0BEAC0-65D1-449F-80B4-9FC457E6F5E2}" destId="{11DF6E39-B207-4A4A-9FE9-00433F2C8850}" srcOrd="4" destOrd="0" presId="urn:microsoft.com/office/officeart/2005/8/layout/vList5"/>
    <dgm:cxn modelId="{76F941AD-961B-483F-A001-9987AC5AAD53}" type="presParOf" srcId="{11DF6E39-B207-4A4A-9FE9-00433F2C8850}" destId="{C866CBE3-B7BD-47BC-BDF6-59BE38BF54D1}" srcOrd="0" destOrd="0" presId="urn:microsoft.com/office/officeart/2005/8/layout/vList5"/>
    <dgm:cxn modelId="{423C1D1A-CDBD-4A76-AED5-1430697ACA71}" type="presParOf" srcId="{11DF6E39-B207-4A4A-9FE9-00433F2C8850}" destId="{CF76E56A-28D4-438F-B056-9F359EB82F6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DECF4C-7C9A-4F91-96CE-033EA2520ED2}"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D00EB-73F1-4F13-B760-FCFC8E1DE2A2}" type="slidenum">
              <a:rPr lang="en-US" smtClean="0"/>
              <a:t>‹#›</a:t>
            </a:fld>
            <a:endParaRPr lang="en-US"/>
          </a:p>
        </p:txBody>
      </p:sp>
    </p:spTree>
    <p:extLst>
      <p:ext uri="{BB962C8B-B14F-4D97-AF65-F5344CB8AC3E}">
        <p14:creationId xmlns:p14="http://schemas.microsoft.com/office/powerpoint/2010/main" val="1040625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DECF4C-7C9A-4F91-96CE-033EA2520ED2}"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D00EB-73F1-4F13-B760-FCFC8E1DE2A2}" type="slidenum">
              <a:rPr lang="en-US" smtClean="0"/>
              <a:t>‹#›</a:t>
            </a:fld>
            <a:endParaRPr lang="en-US"/>
          </a:p>
        </p:txBody>
      </p:sp>
    </p:spTree>
    <p:extLst>
      <p:ext uri="{BB962C8B-B14F-4D97-AF65-F5344CB8AC3E}">
        <p14:creationId xmlns:p14="http://schemas.microsoft.com/office/powerpoint/2010/main" val="970002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DECF4C-7C9A-4F91-96CE-033EA2520ED2}"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D00EB-73F1-4F13-B760-FCFC8E1DE2A2}" type="slidenum">
              <a:rPr lang="en-US" smtClean="0"/>
              <a:t>‹#›</a:t>
            </a:fld>
            <a:endParaRPr lang="en-US"/>
          </a:p>
        </p:txBody>
      </p:sp>
    </p:spTree>
    <p:extLst>
      <p:ext uri="{BB962C8B-B14F-4D97-AF65-F5344CB8AC3E}">
        <p14:creationId xmlns:p14="http://schemas.microsoft.com/office/powerpoint/2010/main" val="1440354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DECF4C-7C9A-4F91-96CE-033EA2520ED2}"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D00EB-73F1-4F13-B760-FCFC8E1DE2A2}" type="slidenum">
              <a:rPr lang="en-US" smtClean="0"/>
              <a:t>‹#›</a:t>
            </a:fld>
            <a:endParaRPr lang="en-US"/>
          </a:p>
        </p:txBody>
      </p:sp>
    </p:spTree>
    <p:extLst>
      <p:ext uri="{BB962C8B-B14F-4D97-AF65-F5344CB8AC3E}">
        <p14:creationId xmlns:p14="http://schemas.microsoft.com/office/powerpoint/2010/main" val="2231713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DECF4C-7C9A-4F91-96CE-033EA2520ED2}"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D00EB-73F1-4F13-B760-FCFC8E1DE2A2}" type="slidenum">
              <a:rPr lang="en-US" smtClean="0"/>
              <a:t>‹#›</a:t>
            </a:fld>
            <a:endParaRPr lang="en-US"/>
          </a:p>
        </p:txBody>
      </p:sp>
    </p:spTree>
    <p:extLst>
      <p:ext uri="{BB962C8B-B14F-4D97-AF65-F5344CB8AC3E}">
        <p14:creationId xmlns:p14="http://schemas.microsoft.com/office/powerpoint/2010/main" val="2276148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DECF4C-7C9A-4F91-96CE-033EA2520ED2}" type="datetimeFigureOut">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D00EB-73F1-4F13-B760-FCFC8E1DE2A2}" type="slidenum">
              <a:rPr lang="en-US" smtClean="0"/>
              <a:t>‹#›</a:t>
            </a:fld>
            <a:endParaRPr lang="en-US"/>
          </a:p>
        </p:txBody>
      </p:sp>
    </p:spTree>
    <p:extLst>
      <p:ext uri="{BB962C8B-B14F-4D97-AF65-F5344CB8AC3E}">
        <p14:creationId xmlns:p14="http://schemas.microsoft.com/office/powerpoint/2010/main" val="209884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DECF4C-7C9A-4F91-96CE-033EA2520ED2}" type="datetimeFigureOut">
              <a:rPr lang="en-US" smtClean="0"/>
              <a:t>8/2/2017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3D00EB-73F1-4F13-B760-FCFC8E1DE2A2}" type="slidenum">
              <a:rPr lang="en-US" smtClean="0"/>
              <a:t>‹#›</a:t>
            </a:fld>
            <a:endParaRPr lang="en-US"/>
          </a:p>
        </p:txBody>
      </p:sp>
    </p:spTree>
    <p:extLst>
      <p:ext uri="{BB962C8B-B14F-4D97-AF65-F5344CB8AC3E}">
        <p14:creationId xmlns:p14="http://schemas.microsoft.com/office/powerpoint/2010/main" val="3429062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DECF4C-7C9A-4F91-96CE-033EA2520ED2}" type="datetimeFigureOut">
              <a:rPr lang="en-US" smtClean="0"/>
              <a:t>8/2/2017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3D00EB-73F1-4F13-B760-FCFC8E1DE2A2}" type="slidenum">
              <a:rPr lang="en-US" smtClean="0"/>
              <a:t>‹#›</a:t>
            </a:fld>
            <a:endParaRPr lang="en-US"/>
          </a:p>
        </p:txBody>
      </p:sp>
    </p:spTree>
    <p:extLst>
      <p:ext uri="{BB962C8B-B14F-4D97-AF65-F5344CB8AC3E}">
        <p14:creationId xmlns:p14="http://schemas.microsoft.com/office/powerpoint/2010/main" val="325897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DECF4C-7C9A-4F91-96CE-033EA2520ED2}" type="datetimeFigureOut">
              <a:rPr lang="en-US" smtClean="0"/>
              <a:t>8/2/2017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3D00EB-73F1-4F13-B760-FCFC8E1DE2A2}" type="slidenum">
              <a:rPr lang="en-US" smtClean="0"/>
              <a:t>‹#›</a:t>
            </a:fld>
            <a:endParaRPr lang="en-US"/>
          </a:p>
        </p:txBody>
      </p:sp>
    </p:spTree>
    <p:extLst>
      <p:ext uri="{BB962C8B-B14F-4D97-AF65-F5344CB8AC3E}">
        <p14:creationId xmlns:p14="http://schemas.microsoft.com/office/powerpoint/2010/main" val="320042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DECF4C-7C9A-4F91-96CE-033EA2520ED2}" type="datetimeFigureOut">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D00EB-73F1-4F13-B760-FCFC8E1DE2A2}" type="slidenum">
              <a:rPr lang="en-US" smtClean="0"/>
              <a:t>‹#›</a:t>
            </a:fld>
            <a:endParaRPr lang="en-US"/>
          </a:p>
        </p:txBody>
      </p:sp>
    </p:spTree>
    <p:extLst>
      <p:ext uri="{BB962C8B-B14F-4D97-AF65-F5344CB8AC3E}">
        <p14:creationId xmlns:p14="http://schemas.microsoft.com/office/powerpoint/2010/main" val="1612452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DECF4C-7C9A-4F91-96CE-033EA2520ED2}" type="datetimeFigureOut">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D00EB-73F1-4F13-B760-FCFC8E1DE2A2}" type="slidenum">
              <a:rPr lang="en-US" smtClean="0"/>
              <a:t>‹#›</a:t>
            </a:fld>
            <a:endParaRPr lang="en-US"/>
          </a:p>
        </p:txBody>
      </p:sp>
    </p:spTree>
    <p:extLst>
      <p:ext uri="{BB962C8B-B14F-4D97-AF65-F5344CB8AC3E}">
        <p14:creationId xmlns:p14="http://schemas.microsoft.com/office/powerpoint/2010/main" val="184281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ECF4C-7C9A-4F91-96CE-033EA2520ED2}" type="datetimeFigureOut">
              <a:rPr lang="en-US" smtClean="0"/>
              <a:t>8/2/2017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D00EB-73F1-4F13-B760-FCFC8E1DE2A2}" type="slidenum">
              <a:rPr lang="en-US" smtClean="0"/>
              <a:t>‹#›</a:t>
            </a:fld>
            <a:endParaRPr lang="en-US"/>
          </a:p>
        </p:txBody>
      </p:sp>
    </p:spTree>
    <p:extLst>
      <p:ext uri="{BB962C8B-B14F-4D97-AF65-F5344CB8AC3E}">
        <p14:creationId xmlns:p14="http://schemas.microsoft.com/office/powerpoint/2010/main" val="942838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Automation Tools</a:t>
            </a:r>
            <a:endParaRPr lang="en-US" dirty="0"/>
          </a:p>
        </p:txBody>
      </p:sp>
      <p:sp>
        <p:nvSpPr>
          <p:cNvPr id="3" name="Subtitle 2"/>
          <p:cNvSpPr>
            <a:spLocks noGrp="1"/>
          </p:cNvSpPr>
          <p:nvPr>
            <p:ph type="subTitle" idx="1"/>
          </p:nvPr>
        </p:nvSpPr>
        <p:spPr/>
        <p:txBody>
          <a:bodyPr/>
          <a:lstStyle/>
          <a:p>
            <a:endParaRPr lang="en-US"/>
          </a:p>
        </p:txBody>
      </p:sp>
      <p:pic>
        <p:nvPicPr>
          <p:cNvPr id="13314" name="Picture 2" descr="Image result for aws lamb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39763"/>
            <a:ext cx="1676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605472" y="826989"/>
            <a:ext cx="2465030" cy="590748"/>
          </a:xfrm>
          <a:prstGeom prst="rect">
            <a:avLst/>
          </a:prstGeom>
        </p:spPr>
      </p:pic>
      <p:pic>
        <p:nvPicPr>
          <p:cNvPr id="13318" name="Picture 6" descr="Image resu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385897"/>
            <a:ext cx="1356121" cy="1417146"/>
          </a:xfrm>
          <a:prstGeom prst="rect">
            <a:avLst/>
          </a:prstGeom>
          <a:noFill/>
          <a:extLst>
            <a:ext uri="{909E8E84-426E-40DD-AFC4-6F175D3DCCD1}">
              <a14:hiddenFill xmlns:a14="http://schemas.microsoft.com/office/drawing/2010/main">
                <a:solidFill>
                  <a:srgbClr val="FFFFFF"/>
                </a:solidFill>
              </a14:hiddenFill>
            </a:ext>
          </a:extLst>
        </p:spPr>
      </p:pic>
      <p:pic>
        <p:nvPicPr>
          <p:cNvPr id="13322" name="Picture 10" descr="Image result for jenkins"/>
          <p:cNvPicPr>
            <a:picLocks noChangeAspect="1" noChangeArrowheads="1"/>
          </p:cNvPicPr>
          <p:nvPr/>
        </p:nvPicPr>
        <p:blipFill rotWithShape="1">
          <a:blip r:embed="rId5">
            <a:extLst>
              <a:ext uri="{28A0092B-C50C-407E-A947-70E740481C1C}">
                <a14:useLocalDpi xmlns:a14="http://schemas.microsoft.com/office/drawing/2010/main" val="0"/>
              </a:ext>
            </a:extLst>
          </a:blip>
          <a:srcRect r="27968" b="43052"/>
          <a:stretch/>
        </p:blipFill>
        <p:spPr bwMode="auto">
          <a:xfrm>
            <a:off x="2064368" y="4683334"/>
            <a:ext cx="5082208" cy="1841566"/>
          </a:xfrm>
          <a:prstGeom prst="rect">
            <a:avLst/>
          </a:prstGeom>
          <a:noFill/>
          <a:extLst>
            <a:ext uri="{909E8E84-426E-40DD-AFC4-6F175D3DCCD1}">
              <a14:hiddenFill xmlns:a14="http://schemas.microsoft.com/office/drawing/2010/main">
                <a:solidFill>
                  <a:srgbClr val="FFFFFF"/>
                </a:solidFill>
              </a14:hiddenFill>
            </a:ext>
          </a:extLst>
        </p:spPr>
      </p:pic>
      <p:pic>
        <p:nvPicPr>
          <p:cNvPr id="13324" name="Picture 12" descr="Image result for Git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91606" y="5140928"/>
            <a:ext cx="1109217" cy="463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439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endParaRPr lang="en-US" dirty="0"/>
          </a:p>
        </p:txBody>
      </p:sp>
      <p:sp>
        <p:nvSpPr>
          <p:cNvPr id="4" name="Content Placeholder 3"/>
          <p:cNvSpPr>
            <a:spLocks noGrp="1"/>
          </p:cNvSpPr>
          <p:nvPr>
            <p:ph idx="1"/>
          </p:nvPr>
        </p:nvSpPr>
        <p:spPr/>
        <p:txBody>
          <a:bodyPr/>
          <a:lstStyle/>
          <a:p>
            <a:endParaRPr lang="en-US"/>
          </a:p>
        </p:txBody>
      </p:sp>
      <p:pic>
        <p:nvPicPr>
          <p:cNvPr id="512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218" y="1825625"/>
            <a:ext cx="4145969" cy="311272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how ansible 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1828" y="1825625"/>
            <a:ext cx="4390667" cy="4535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634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 in JSON</a:t>
            </a:r>
            <a:endParaRPr lang="en-US" dirty="0"/>
          </a:p>
        </p:txBody>
      </p:sp>
      <p:sp>
        <p:nvSpPr>
          <p:cNvPr id="3" name="Content Placeholder 2"/>
          <p:cNvSpPr>
            <a:spLocks noGrp="1"/>
          </p:cNvSpPr>
          <p:nvPr>
            <p:ph idx="1"/>
          </p:nvPr>
        </p:nvSpPr>
        <p:spPr/>
        <p:txBody>
          <a:bodyPr/>
          <a:lstStyle/>
          <a:p>
            <a:r>
              <a:rPr lang="en-US" b="1" dirty="0" smtClean="0"/>
              <a:t>AWS </a:t>
            </a:r>
            <a:r>
              <a:rPr lang="en-US" b="1" dirty="0" err="1" smtClean="0"/>
              <a:t>Cloudformation</a:t>
            </a:r>
            <a:r>
              <a:rPr lang="en-US" b="1" dirty="0" smtClean="0"/>
              <a:t>/Azure Resource Templates </a:t>
            </a:r>
            <a:r>
              <a:rPr lang="en-US" dirty="0" smtClean="0"/>
              <a:t>allows us to describe infrastructure as a </a:t>
            </a:r>
            <a:r>
              <a:rPr lang="en-US" dirty="0" err="1" smtClean="0"/>
              <a:t>json</a:t>
            </a:r>
            <a:r>
              <a:rPr lang="en-US" dirty="0" smtClean="0"/>
              <a:t> file, which we can then apply to a service, like AWS VPC or Azure Resource Groups</a:t>
            </a:r>
          </a:p>
          <a:p>
            <a:endParaRPr lang="en-US" dirty="0" smtClean="0"/>
          </a:p>
        </p:txBody>
      </p:sp>
      <p:pic>
        <p:nvPicPr>
          <p:cNvPr id="1026" name="Picture 2" descr="http://2ndwatch.com/wp-content/uploads/2013/10/CloudFormat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009" y="3161173"/>
            <a:ext cx="3951220" cy="341546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153" y="3161173"/>
            <a:ext cx="4391638" cy="3572374"/>
          </a:xfrm>
          <a:prstGeom prst="rect">
            <a:avLst/>
          </a:prstGeom>
        </p:spPr>
      </p:pic>
    </p:spTree>
    <p:extLst>
      <p:ext uri="{BB962C8B-B14F-4D97-AF65-F5344CB8AC3E}">
        <p14:creationId xmlns:p14="http://schemas.microsoft.com/office/powerpoint/2010/main" val="2505330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JSON</a:t>
            </a:r>
            <a:endParaRPr lang="en-US" dirty="0"/>
          </a:p>
        </p:txBody>
      </p:sp>
      <p:sp>
        <p:nvSpPr>
          <p:cNvPr id="3" name="Content Placeholder 2"/>
          <p:cNvSpPr>
            <a:spLocks noGrp="1"/>
          </p:cNvSpPr>
          <p:nvPr>
            <p:ph idx="1"/>
          </p:nvPr>
        </p:nvSpPr>
        <p:spPr/>
        <p:txBody>
          <a:bodyPr/>
          <a:lstStyle/>
          <a:p>
            <a:r>
              <a:rPr lang="en-US" dirty="0" err="1" smtClean="0"/>
              <a:t>Json</a:t>
            </a:r>
            <a:r>
              <a:rPr lang="en-US" dirty="0" smtClean="0"/>
              <a:t> is not a great way to code</a:t>
            </a:r>
          </a:p>
          <a:p>
            <a:r>
              <a:rPr lang="en-US" dirty="0" smtClean="0"/>
              <a:t>Files can get very large</a:t>
            </a:r>
          </a:p>
          <a:p>
            <a:r>
              <a:rPr lang="en-US" dirty="0" smtClean="0"/>
              <a:t>Hard to know what’s been applied to an environment</a:t>
            </a:r>
          </a:p>
          <a:p>
            <a:endParaRPr lang="en-US" dirty="0"/>
          </a:p>
        </p:txBody>
      </p:sp>
    </p:spTree>
    <p:extLst>
      <p:ext uri="{BB962C8B-B14F-4D97-AF65-F5344CB8AC3E}">
        <p14:creationId xmlns:p14="http://schemas.microsoft.com/office/powerpoint/2010/main" val="866648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Configuration Management Tools</a:t>
            </a:r>
            <a:endParaRPr lang="en-US" dirty="0"/>
          </a:p>
        </p:txBody>
      </p:sp>
      <p:sp>
        <p:nvSpPr>
          <p:cNvPr id="3" name="Content Placeholder 2"/>
          <p:cNvSpPr>
            <a:spLocks noGrp="1"/>
          </p:cNvSpPr>
          <p:nvPr>
            <p:ph idx="1"/>
          </p:nvPr>
        </p:nvSpPr>
        <p:spPr/>
        <p:txBody>
          <a:bodyPr/>
          <a:lstStyle/>
          <a:p>
            <a:r>
              <a:rPr lang="en-US" dirty="0" smtClean="0"/>
              <a:t>Chef</a:t>
            </a:r>
          </a:p>
          <a:p>
            <a:r>
              <a:rPr lang="en-US" dirty="0" smtClean="0"/>
              <a:t>Puppet</a:t>
            </a:r>
          </a:p>
          <a:p>
            <a:r>
              <a:rPr lang="en-US" dirty="0" smtClean="0"/>
              <a:t>AWS </a:t>
            </a:r>
            <a:r>
              <a:rPr lang="en-US" dirty="0" err="1" smtClean="0"/>
              <a:t>Cloudformation</a:t>
            </a:r>
            <a:endParaRPr lang="en-US" dirty="0" smtClean="0"/>
          </a:p>
          <a:p>
            <a:r>
              <a:rPr lang="en-US" dirty="0" smtClean="0"/>
              <a:t>Azure DSC</a:t>
            </a:r>
          </a:p>
          <a:p>
            <a:r>
              <a:rPr lang="en-US" dirty="0" err="1" smtClean="0"/>
              <a:t>Terraform</a:t>
            </a:r>
            <a:endParaRPr lang="en-US" dirty="0" smtClean="0"/>
          </a:p>
          <a:p>
            <a:pPr marL="0" indent="0">
              <a:buNone/>
            </a:pPr>
            <a:endParaRPr lang="en-US" dirty="0" smtClean="0"/>
          </a:p>
        </p:txBody>
      </p:sp>
    </p:spTree>
    <p:extLst>
      <p:ext uri="{BB962C8B-B14F-4D97-AF65-F5344CB8AC3E}">
        <p14:creationId xmlns:p14="http://schemas.microsoft.com/office/powerpoint/2010/main" val="3861156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the </a:t>
            </a:r>
            <a:r>
              <a:rPr lang="en-US" dirty="0" err="1" smtClean="0"/>
              <a:t>IaC</a:t>
            </a:r>
            <a:r>
              <a:rPr lang="en-US" dirty="0" smtClean="0"/>
              <a:t> tools</a:t>
            </a:r>
            <a:endParaRPr lang="en-US" dirty="0"/>
          </a:p>
        </p:txBody>
      </p:sp>
      <p:sp>
        <p:nvSpPr>
          <p:cNvPr id="3" name="Content Placeholder 2"/>
          <p:cNvSpPr>
            <a:spLocks noGrp="1"/>
          </p:cNvSpPr>
          <p:nvPr>
            <p:ph idx="1"/>
          </p:nvPr>
        </p:nvSpPr>
        <p:spPr/>
        <p:txBody>
          <a:bodyPr>
            <a:normAutofit/>
          </a:bodyPr>
          <a:lstStyle/>
          <a:p>
            <a:r>
              <a:rPr lang="en-US" sz="2000" b="1" dirty="0"/>
              <a:t>Configuration Management vs </a:t>
            </a:r>
            <a:r>
              <a:rPr lang="en-US" sz="2000" b="1" dirty="0" smtClean="0"/>
              <a:t>Orchestration</a:t>
            </a:r>
          </a:p>
          <a:p>
            <a:endParaRPr lang="en-US" sz="2000" b="1" dirty="0"/>
          </a:p>
          <a:p>
            <a:pPr lvl="1"/>
            <a:r>
              <a:rPr lang="en-US" sz="1600" dirty="0" smtClean="0"/>
              <a:t>Chef</a:t>
            </a:r>
            <a:r>
              <a:rPr lang="en-US" sz="1600" dirty="0"/>
              <a:t>, Puppet, </a:t>
            </a:r>
            <a:r>
              <a:rPr lang="en-US" sz="1600" dirty="0" err="1"/>
              <a:t>Ansible</a:t>
            </a:r>
            <a:r>
              <a:rPr lang="en-US" sz="1600" dirty="0"/>
              <a:t>, and </a:t>
            </a:r>
            <a:r>
              <a:rPr lang="en-US" sz="1600" dirty="0" err="1"/>
              <a:t>SaltStack</a:t>
            </a:r>
            <a:r>
              <a:rPr lang="en-US" sz="1600" dirty="0"/>
              <a:t> are all “configuration management” tools, which means they are designed to install and manage software on existing </a:t>
            </a:r>
            <a:r>
              <a:rPr lang="en-US" sz="1600" dirty="0" smtClean="0"/>
              <a:t>servers</a:t>
            </a:r>
          </a:p>
          <a:p>
            <a:pPr lvl="1"/>
            <a:r>
              <a:rPr lang="en-US" sz="1600" dirty="0" err="1" smtClean="0"/>
              <a:t>CloudFormation</a:t>
            </a:r>
            <a:r>
              <a:rPr lang="en-US" sz="1600" dirty="0" smtClean="0"/>
              <a:t> </a:t>
            </a:r>
            <a:r>
              <a:rPr lang="en-US" sz="1600" dirty="0"/>
              <a:t>and </a:t>
            </a:r>
            <a:r>
              <a:rPr lang="en-US" sz="1600" dirty="0" err="1"/>
              <a:t>Terraform</a:t>
            </a:r>
            <a:r>
              <a:rPr lang="en-US" sz="1600" dirty="0"/>
              <a:t> are “orchestration tools”, which means they are designed to provision the servers themselves, leaving the job of configuring those servers to other tools. </a:t>
            </a:r>
            <a:endParaRPr lang="en-US" sz="1600" dirty="0" smtClean="0"/>
          </a:p>
          <a:p>
            <a:pPr lvl="1"/>
            <a:endParaRPr lang="en-US" sz="1600" dirty="0"/>
          </a:p>
          <a:p>
            <a:pPr marL="457200" lvl="1" indent="0">
              <a:buNone/>
            </a:pPr>
            <a:endParaRPr lang="en-US" sz="1600" dirty="0" smtClean="0"/>
          </a:p>
          <a:p>
            <a:r>
              <a:rPr lang="en-US" sz="2000" b="1" dirty="0"/>
              <a:t>Procedural vs </a:t>
            </a:r>
            <a:r>
              <a:rPr lang="en-US" sz="2000" b="1" dirty="0" smtClean="0"/>
              <a:t>Declarative</a:t>
            </a:r>
          </a:p>
          <a:p>
            <a:endParaRPr lang="en-US" sz="2000" b="1" dirty="0"/>
          </a:p>
          <a:p>
            <a:pPr lvl="1"/>
            <a:r>
              <a:rPr lang="en-US" sz="1600" dirty="0"/>
              <a:t>Chef and </a:t>
            </a:r>
            <a:r>
              <a:rPr lang="en-US" sz="1600" dirty="0" err="1"/>
              <a:t>Ansible</a:t>
            </a:r>
            <a:r>
              <a:rPr lang="en-US" sz="1600" dirty="0"/>
              <a:t> encourage a procedural style where you write code that specifies, step-by-step, how to </a:t>
            </a:r>
            <a:r>
              <a:rPr lang="en-US" sz="1600" dirty="0" err="1"/>
              <a:t>to</a:t>
            </a:r>
            <a:r>
              <a:rPr lang="en-US" sz="1600" dirty="0"/>
              <a:t> achieve some desired end state. </a:t>
            </a:r>
            <a:endParaRPr lang="en-US" sz="1600" dirty="0" smtClean="0"/>
          </a:p>
          <a:p>
            <a:pPr lvl="1"/>
            <a:r>
              <a:rPr lang="en-US" sz="1600" dirty="0" err="1" smtClean="0"/>
              <a:t>Terraform</a:t>
            </a:r>
            <a:r>
              <a:rPr lang="en-US" sz="1600" dirty="0"/>
              <a:t>, </a:t>
            </a:r>
            <a:r>
              <a:rPr lang="en-US" sz="1600" dirty="0" err="1"/>
              <a:t>CloudFormation</a:t>
            </a:r>
            <a:r>
              <a:rPr lang="en-US" sz="1600" dirty="0"/>
              <a:t>, </a:t>
            </a:r>
            <a:r>
              <a:rPr lang="en-US" sz="1600" dirty="0" err="1"/>
              <a:t>SaltStack</a:t>
            </a:r>
            <a:r>
              <a:rPr lang="en-US" sz="1600" dirty="0"/>
              <a:t>, and Puppet all encourage a more declarative style where you write code that specifies your desired end state, and the IAC tool itself is responsible for figuring out how to achieve that state.</a:t>
            </a:r>
          </a:p>
        </p:txBody>
      </p:sp>
    </p:spTree>
    <p:extLst>
      <p:ext uri="{BB962C8B-B14F-4D97-AF65-F5344CB8AC3E}">
        <p14:creationId xmlns:p14="http://schemas.microsoft.com/office/powerpoint/2010/main" val="674983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the </a:t>
            </a:r>
            <a:r>
              <a:rPr lang="en-US" dirty="0" err="1" smtClean="0"/>
              <a:t>IaC</a:t>
            </a:r>
            <a:r>
              <a:rPr lang="en-US" dirty="0" smtClean="0"/>
              <a:t> tools</a:t>
            </a:r>
            <a:endParaRPr lang="en-US" dirty="0"/>
          </a:p>
        </p:txBody>
      </p:sp>
      <p:sp>
        <p:nvSpPr>
          <p:cNvPr id="3" name="Content Placeholder 2"/>
          <p:cNvSpPr>
            <a:spLocks noGrp="1"/>
          </p:cNvSpPr>
          <p:nvPr>
            <p:ph idx="1"/>
          </p:nvPr>
        </p:nvSpPr>
        <p:spPr/>
        <p:txBody>
          <a:bodyPr>
            <a:normAutofit/>
          </a:bodyPr>
          <a:lstStyle/>
          <a:p>
            <a:r>
              <a:rPr lang="en-US" sz="1600" dirty="0" smtClean="0"/>
              <a:t>For example, let’s say you wanted to deploy 10 servers (“EC2 Instances” in AWS lingo) to run v1 of an app. Here is a simplified example of an </a:t>
            </a:r>
            <a:r>
              <a:rPr lang="en-US" sz="1600" dirty="0" err="1" smtClean="0"/>
              <a:t>Ansible</a:t>
            </a:r>
            <a:r>
              <a:rPr lang="en-US" sz="1600" dirty="0" smtClean="0"/>
              <a:t> template that does this with a procedural approach:</a:t>
            </a:r>
          </a:p>
          <a:p>
            <a:endParaRPr lang="en-US" sz="1600" dirty="0"/>
          </a:p>
          <a:p>
            <a:endParaRPr lang="en-US" sz="1600" dirty="0" smtClean="0"/>
          </a:p>
          <a:p>
            <a:endParaRPr lang="en-US" sz="1600" dirty="0"/>
          </a:p>
          <a:p>
            <a:endParaRPr lang="en-US" sz="1600" dirty="0" smtClean="0"/>
          </a:p>
          <a:p>
            <a:endParaRPr lang="en-US" sz="1600" dirty="0"/>
          </a:p>
          <a:p>
            <a:r>
              <a:rPr lang="en-US" sz="1600" dirty="0" smtClean="0"/>
              <a:t>And </a:t>
            </a:r>
            <a:r>
              <a:rPr lang="en-US" sz="1600" dirty="0"/>
              <a:t>here is a simplified example of a </a:t>
            </a:r>
            <a:r>
              <a:rPr lang="en-US" sz="1600" dirty="0" err="1"/>
              <a:t>Terraform</a:t>
            </a:r>
            <a:r>
              <a:rPr lang="en-US" sz="1600" dirty="0"/>
              <a:t> template that does the same thing using a declarative approach</a:t>
            </a:r>
            <a:r>
              <a:rPr lang="en-US" sz="1600" dirty="0" smtClean="0"/>
              <a:t>:</a:t>
            </a:r>
          </a:p>
          <a:p>
            <a:pPr lvl="1"/>
            <a:endParaRPr lang="en-US" sz="12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6798" y="2627542"/>
            <a:ext cx="2915057" cy="1190791"/>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798" y="4940121"/>
            <a:ext cx="3667637" cy="1390844"/>
          </a:xfrm>
          <a:prstGeom prst="rect">
            <a:avLst/>
          </a:prstGeom>
        </p:spPr>
      </p:pic>
      <p:grpSp>
        <p:nvGrpSpPr>
          <p:cNvPr id="15" name="Group 14"/>
          <p:cNvGrpSpPr/>
          <p:nvPr/>
        </p:nvGrpSpPr>
        <p:grpSpPr>
          <a:xfrm>
            <a:off x="5104326" y="2812476"/>
            <a:ext cx="4928316" cy="646331"/>
            <a:chOff x="5104326" y="2812476"/>
            <a:chExt cx="4928316" cy="646331"/>
          </a:xfrm>
        </p:grpSpPr>
        <p:cxnSp>
          <p:nvCxnSpPr>
            <p:cNvPr id="10" name="Straight Arrow Connector 9"/>
            <p:cNvCxnSpPr/>
            <p:nvPr/>
          </p:nvCxnSpPr>
          <p:spPr>
            <a:xfrm flipV="1">
              <a:off x="5104326" y="3103808"/>
              <a:ext cx="2326784"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11414" y="2812476"/>
              <a:ext cx="2421228" cy="646331"/>
            </a:xfrm>
            <a:prstGeom prst="rect">
              <a:avLst/>
            </a:prstGeom>
            <a:noFill/>
          </p:spPr>
          <p:txBody>
            <a:bodyPr wrap="square" rtlCol="0">
              <a:spAutoFit/>
            </a:bodyPr>
            <a:lstStyle/>
            <a:p>
              <a:r>
                <a:rPr lang="en-US" dirty="0" smtClean="0"/>
                <a:t>Becomes </a:t>
              </a:r>
              <a:r>
                <a:rPr lang="en-US" b="1" dirty="0" smtClean="0"/>
                <a:t>5</a:t>
              </a:r>
              <a:r>
                <a:rPr lang="en-US" dirty="0" smtClean="0"/>
                <a:t> to add 5 more instances</a:t>
              </a:r>
              <a:endParaRPr lang="en-US" dirty="0"/>
            </a:p>
          </p:txBody>
        </p:sp>
      </p:grpSp>
      <p:grpSp>
        <p:nvGrpSpPr>
          <p:cNvPr id="16" name="Group 15"/>
          <p:cNvGrpSpPr/>
          <p:nvPr/>
        </p:nvGrpSpPr>
        <p:grpSpPr>
          <a:xfrm>
            <a:off x="4958366" y="5155678"/>
            <a:ext cx="4984124" cy="646331"/>
            <a:chOff x="4958366" y="5155678"/>
            <a:chExt cx="4984124" cy="646331"/>
          </a:xfrm>
        </p:grpSpPr>
        <p:cxnSp>
          <p:nvCxnSpPr>
            <p:cNvPr id="13" name="Straight Arrow Connector 12"/>
            <p:cNvCxnSpPr/>
            <p:nvPr/>
          </p:nvCxnSpPr>
          <p:spPr>
            <a:xfrm>
              <a:off x="4958366" y="5409127"/>
              <a:ext cx="26144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611414" y="5155678"/>
              <a:ext cx="2331076" cy="646331"/>
            </a:xfrm>
            <a:prstGeom prst="rect">
              <a:avLst/>
            </a:prstGeom>
            <a:noFill/>
          </p:spPr>
          <p:txBody>
            <a:bodyPr wrap="square" rtlCol="0">
              <a:spAutoFit/>
            </a:bodyPr>
            <a:lstStyle/>
            <a:p>
              <a:r>
                <a:rPr lang="en-US" dirty="0" smtClean="0"/>
                <a:t>Becomes </a:t>
              </a:r>
              <a:r>
                <a:rPr lang="en-US" b="1" dirty="0" smtClean="0"/>
                <a:t>15</a:t>
              </a:r>
              <a:r>
                <a:rPr lang="en-US" dirty="0" smtClean="0"/>
                <a:t> to add 5 more instance</a:t>
              </a:r>
              <a:endParaRPr lang="en-US" dirty="0"/>
            </a:p>
          </p:txBody>
        </p:sp>
      </p:grpSp>
    </p:spTree>
    <p:extLst>
      <p:ext uri="{BB962C8B-B14F-4D97-AF65-F5344CB8AC3E}">
        <p14:creationId xmlns:p14="http://schemas.microsoft.com/office/powerpoint/2010/main" val="106250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the </a:t>
            </a:r>
            <a:r>
              <a:rPr lang="en-US" dirty="0" err="1" smtClean="0"/>
              <a:t>IaC</a:t>
            </a:r>
            <a:r>
              <a:rPr lang="en-US" dirty="0" smtClean="0"/>
              <a:t> tools</a:t>
            </a:r>
            <a:endParaRPr lang="en-US" dirty="0"/>
          </a:p>
        </p:txBody>
      </p:sp>
      <p:sp>
        <p:nvSpPr>
          <p:cNvPr id="3" name="Content Placeholder 2"/>
          <p:cNvSpPr>
            <a:spLocks noGrp="1"/>
          </p:cNvSpPr>
          <p:nvPr>
            <p:ph idx="1"/>
          </p:nvPr>
        </p:nvSpPr>
        <p:spPr/>
        <p:txBody>
          <a:bodyPr>
            <a:normAutofit/>
          </a:bodyPr>
          <a:lstStyle/>
          <a:p>
            <a:r>
              <a:rPr lang="en-US" sz="2400" b="1" dirty="0"/>
              <a:t>Client/Server Architecture vs Client-Only </a:t>
            </a:r>
            <a:r>
              <a:rPr lang="en-US" sz="2400" b="1" dirty="0" smtClean="0"/>
              <a:t>Architecture</a:t>
            </a:r>
          </a:p>
          <a:p>
            <a:endParaRPr lang="en-US" sz="2400" b="1" dirty="0" smtClean="0"/>
          </a:p>
          <a:p>
            <a:r>
              <a:rPr lang="en-US" sz="2000" dirty="0"/>
              <a:t>Chef, Puppet, and </a:t>
            </a:r>
            <a:r>
              <a:rPr lang="en-US" sz="2000" dirty="0" err="1"/>
              <a:t>SaltStack</a:t>
            </a:r>
            <a:r>
              <a:rPr lang="en-US" sz="2000" dirty="0"/>
              <a:t> all use a client/server architecture by default. </a:t>
            </a:r>
            <a:endParaRPr lang="en-US" sz="2000" dirty="0" smtClean="0"/>
          </a:p>
          <a:p>
            <a:pPr lvl="1"/>
            <a:r>
              <a:rPr lang="en-US" sz="1600" dirty="0" smtClean="0"/>
              <a:t>The </a:t>
            </a:r>
            <a:r>
              <a:rPr lang="en-US" sz="1600" dirty="0"/>
              <a:t>client, which could be a web UI or a CLI tool, is what you use to issue commands (</a:t>
            </a:r>
            <a:r>
              <a:rPr lang="en-US" sz="1600" dirty="0" err="1"/>
              <a:t>e.g</a:t>
            </a:r>
            <a:r>
              <a:rPr lang="en-US" sz="1600" dirty="0"/>
              <a:t> “deploy X”). </a:t>
            </a:r>
            <a:endParaRPr lang="en-US" sz="1600" dirty="0" smtClean="0"/>
          </a:p>
          <a:p>
            <a:pPr lvl="1"/>
            <a:r>
              <a:rPr lang="en-US" sz="1600" dirty="0" smtClean="0"/>
              <a:t>Those </a:t>
            </a:r>
            <a:r>
              <a:rPr lang="en-US" sz="1600" dirty="0"/>
              <a:t>commands go to a server, which is responsible for executing your commands and storing the state of the system. </a:t>
            </a:r>
            <a:endParaRPr lang="en-US" sz="1600" dirty="0" smtClean="0"/>
          </a:p>
          <a:p>
            <a:pPr lvl="1"/>
            <a:r>
              <a:rPr lang="en-US" sz="1600" dirty="0" smtClean="0"/>
              <a:t>To </a:t>
            </a:r>
            <a:r>
              <a:rPr lang="en-US" sz="1600" dirty="0"/>
              <a:t>execute those commands, the server talks to agents, which must be running on every server you want to configure</a:t>
            </a:r>
            <a:r>
              <a:rPr lang="en-US" sz="1600" dirty="0" smtClean="0"/>
              <a:t>.</a:t>
            </a:r>
          </a:p>
          <a:p>
            <a:pPr lvl="1"/>
            <a:endParaRPr lang="en-US" sz="1600" dirty="0" smtClean="0"/>
          </a:p>
          <a:p>
            <a:r>
              <a:rPr lang="en-US" sz="2000" dirty="0" err="1"/>
              <a:t>Ansible</a:t>
            </a:r>
            <a:r>
              <a:rPr lang="en-US" sz="2000" dirty="0"/>
              <a:t>, and </a:t>
            </a:r>
            <a:r>
              <a:rPr lang="en-US" sz="2000" dirty="0" err="1"/>
              <a:t>Terraform</a:t>
            </a:r>
            <a:r>
              <a:rPr lang="en-US" sz="2000" dirty="0"/>
              <a:t>, use a client-only architecture</a:t>
            </a:r>
            <a:r>
              <a:rPr lang="en-US" sz="2000" dirty="0" smtClean="0"/>
              <a:t>.</a:t>
            </a:r>
          </a:p>
          <a:p>
            <a:pPr lvl="1"/>
            <a:r>
              <a:rPr lang="en-US" sz="1600" dirty="0"/>
              <a:t>The </a:t>
            </a:r>
            <a:r>
              <a:rPr lang="en-US" sz="1600" dirty="0" err="1"/>
              <a:t>Ansible</a:t>
            </a:r>
            <a:r>
              <a:rPr lang="en-US" sz="1600" dirty="0"/>
              <a:t> client works by connecting directly to your servers over SSH. </a:t>
            </a:r>
            <a:endParaRPr lang="en-US" sz="1600" dirty="0" smtClean="0"/>
          </a:p>
          <a:p>
            <a:pPr lvl="1"/>
            <a:r>
              <a:rPr lang="en-US" sz="1600" dirty="0" err="1" smtClean="0"/>
              <a:t>Terraform</a:t>
            </a:r>
            <a:r>
              <a:rPr lang="en-US" sz="1600" dirty="0" smtClean="0"/>
              <a:t> </a:t>
            </a:r>
            <a:r>
              <a:rPr lang="en-US" sz="1600" dirty="0"/>
              <a:t>uses cloud provider APIs to provision infrastructure, so there are no new authentication mechanisms beyond what you’re using with the cloud provider already, and there is no need for direct access to your servers.</a:t>
            </a:r>
            <a:endParaRPr lang="en-US" sz="1600" b="1" dirty="0"/>
          </a:p>
          <a:p>
            <a:pPr lvl="1"/>
            <a:endParaRPr lang="en-US" sz="1200" dirty="0"/>
          </a:p>
        </p:txBody>
      </p:sp>
    </p:spTree>
    <p:extLst>
      <p:ext uri="{BB962C8B-B14F-4D97-AF65-F5344CB8AC3E}">
        <p14:creationId xmlns:p14="http://schemas.microsoft.com/office/powerpoint/2010/main" val="2560056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Using </a:t>
            </a:r>
            <a:r>
              <a:rPr lang="en-US" dirty="0" err="1" smtClean="0"/>
              <a:t>Terraform</a:t>
            </a:r>
            <a:r>
              <a:rPr lang="en-US" dirty="0" smtClean="0"/>
              <a:t> with </a:t>
            </a:r>
            <a:r>
              <a:rPr lang="en-US" dirty="0" err="1" smtClean="0"/>
              <a:t>Ansible</a:t>
            </a:r>
            <a:endParaRPr lang="en-US" dirty="0"/>
          </a:p>
        </p:txBody>
      </p:sp>
      <p:sp>
        <p:nvSpPr>
          <p:cNvPr id="3" name="Content Placeholder 2"/>
          <p:cNvSpPr>
            <a:spLocks noGrp="1"/>
          </p:cNvSpPr>
          <p:nvPr>
            <p:ph idx="1"/>
          </p:nvPr>
        </p:nvSpPr>
        <p:spPr/>
        <p:txBody>
          <a:bodyPr/>
          <a:lstStyle/>
          <a:p>
            <a:r>
              <a:rPr lang="en-US" sz="1800" b="1" dirty="0" err="1" smtClean="0"/>
              <a:t>Terraform</a:t>
            </a:r>
            <a:r>
              <a:rPr lang="en-US" sz="1800" dirty="0" smtClean="0"/>
              <a:t> is a great tool for building infrastructure in the cloud. </a:t>
            </a:r>
            <a:r>
              <a:rPr lang="en-US" sz="1800" b="1" dirty="0" err="1" smtClean="0"/>
              <a:t>Ansible</a:t>
            </a:r>
            <a:r>
              <a:rPr lang="en-US" sz="1800" dirty="0" smtClean="0"/>
              <a:t> is a beautifully simple agentless (and </a:t>
            </a:r>
            <a:r>
              <a:rPr lang="en-US" sz="1800" dirty="0" err="1" smtClean="0"/>
              <a:t>serverless</a:t>
            </a:r>
            <a:r>
              <a:rPr lang="en-US" sz="1800" dirty="0" smtClean="0"/>
              <a:t>) configuration management tool. A common use case is to build servers with </a:t>
            </a:r>
            <a:r>
              <a:rPr lang="en-US" sz="1800" dirty="0" err="1" smtClean="0"/>
              <a:t>Terraform</a:t>
            </a:r>
            <a:r>
              <a:rPr lang="en-US" sz="1800" dirty="0" smtClean="0"/>
              <a:t>, and have </a:t>
            </a:r>
            <a:r>
              <a:rPr lang="en-US" sz="1800" dirty="0" err="1" smtClean="0"/>
              <a:t>Ansible</a:t>
            </a:r>
            <a:r>
              <a:rPr lang="en-US" sz="1800" dirty="0" smtClean="0"/>
              <a:t> configure them. </a:t>
            </a:r>
          </a:p>
          <a:p>
            <a:endParaRPr lang="en-US" dirty="0"/>
          </a:p>
          <a:p>
            <a:r>
              <a:rPr lang="en-US" sz="1800" dirty="0" smtClean="0"/>
              <a:t>Following example is a </a:t>
            </a:r>
            <a:r>
              <a:rPr lang="en-US" sz="1800" dirty="0" err="1" smtClean="0"/>
              <a:t>Terraform</a:t>
            </a:r>
            <a:r>
              <a:rPr lang="en-US" sz="1800" dirty="0" smtClean="0"/>
              <a:t> specification for Jenkins Master Server in AWS EC2 and the accompanying </a:t>
            </a:r>
            <a:r>
              <a:rPr lang="en-US" sz="1800" dirty="0" err="1" smtClean="0"/>
              <a:t>ansible</a:t>
            </a:r>
            <a:r>
              <a:rPr lang="en-US" sz="1800" dirty="0" smtClean="0"/>
              <a:t> playbook</a:t>
            </a:r>
            <a:endParaRPr lang="en-US" sz="18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078" y="3800048"/>
            <a:ext cx="5315692" cy="3057952"/>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1648" y="3800048"/>
            <a:ext cx="5115639" cy="1933845"/>
          </a:xfrm>
          <a:prstGeom prst="rect">
            <a:avLst/>
          </a:prstGeom>
        </p:spPr>
      </p:pic>
    </p:spTree>
    <p:extLst>
      <p:ext uri="{BB962C8B-B14F-4D97-AF65-F5344CB8AC3E}">
        <p14:creationId xmlns:p14="http://schemas.microsoft.com/office/powerpoint/2010/main" val="216510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 Tasks</a:t>
            </a:r>
            <a:endParaRPr lang="en-US" dirty="0"/>
          </a:p>
        </p:txBody>
      </p:sp>
      <p:sp>
        <p:nvSpPr>
          <p:cNvPr id="3" name="Content Placeholder 2"/>
          <p:cNvSpPr>
            <a:spLocks noGrp="1"/>
          </p:cNvSpPr>
          <p:nvPr>
            <p:ph idx="1"/>
          </p:nvPr>
        </p:nvSpPr>
        <p:spPr/>
        <p:txBody>
          <a:bodyPr>
            <a:normAutofit/>
          </a:bodyPr>
          <a:lstStyle/>
          <a:p>
            <a:r>
              <a:rPr lang="en-US" dirty="0" smtClean="0"/>
              <a:t>While tools like </a:t>
            </a:r>
            <a:r>
              <a:rPr lang="en-US" dirty="0" err="1" smtClean="0"/>
              <a:t>Ansible</a:t>
            </a:r>
            <a:r>
              <a:rPr lang="en-US" dirty="0" smtClean="0"/>
              <a:t>, </a:t>
            </a:r>
            <a:r>
              <a:rPr lang="en-US" dirty="0" err="1" smtClean="0"/>
              <a:t>Terraform</a:t>
            </a:r>
            <a:r>
              <a:rPr lang="en-US" dirty="0" smtClean="0"/>
              <a:t> excel in setting up the environments with the desired configuration, tools like </a:t>
            </a:r>
            <a:r>
              <a:rPr lang="en-US" b="1" dirty="0" smtClean="0"/>
              <a:t>AWS Lambda</a:t>
            </a:r>
            <a:r>
              <a:rPr lang="en-US" dirty="0" smtClean="0"/>
              <a:t>, </a:t>
            </a:r>
            <a:r>
              <a:rPr lang="en-US" b="1" dirty="0" smtClean="0"/>
              <a:t>Azure Functions </a:t>
            </a:r>
            <a:r>
              <a:rPr lang="en-US" dirty="0" smtClean="0"/>
              <a:t>and </a:t>
            </a:r>
            <a:r>
              <a:rPr lang="en-US" b="1" dirty="0" smtClean="0"/>
              <a:t>Automation</a:t>
            </a:r>
            <a:r>
              <a:rPr lang="en-US" dirty="0" smtClean="0"/>
              <a:t> integrated in the their respective loud environments are more suited to handle deployment tasks based on more specific conditions.</a:t>
            </a:r>
          </a:p>
          <a:p>
            <a:endParaRPr lang="en-US" dirty="0"/>
          </a:p>
          <a:p>
            <a:r>
              <a:rPr lang="en-US" dirty="0" err="1" smtClean="0"/>
              <a:t>Serverless</a:t>
            </a:r>
            <a:r>
              <a:rPr lang="en-US" dirty="0" smtClean="0"/>
              <a:t> computing is </a:t>
            </a:r>
            <a:r>
              <a:rPr lang="en-US" dirty="0"/>
              <a:t>a cloud computing execution model in which the cloud provider dynamically manages the allocation of machine resources. </a:t>
            </a:r>
          </a:p>
        </p:txBody>
      </p:sp>
    </p:spTree>
    <p:extLst>
      <p:ext uri="{BB962C8B-B14F-4D97-AF65-F5344CB8AC3E}">
        <p14:creationId xmlns:p14="http://schemas.microsoft.com/office/powerpoint/2010/main" val="20807713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 Tasks</a:t>
            </a:r>
            <a:endParaRPr lang="en-US" dirty="0"/>
          </a:p>
        </p:txBody>
      </p:sp>
      <p:sp>
        <p:nvSpPr>
          <p:cNvPr id="3" name="Content Placeholder 2"/>
          <p:cNvSpPr>
            <a:spLocks noGrp="1"/>
          </p:cNvSpPr>
          <p:nvPr>
            <p:ph idx="1"/>
          </p:nvPr>
        </p:nvSpPr>
        <p:spPr/>
        <p:txBody>
          <a:bodyPr>
            <a:normAutofit/>
          </a:bodyPr>
          <a:lstStyle/>
          <a:p>
            <a:r>
              <a:rPr lang="en-US" dirty="0" smtClean="0"/>
              <a:t>AWS Lambda</a:t>
            </a:r>
          </a:p>
          <a:p>
            <a:pPr lvl="1"/>
            <a:r>
              <a:rPr lang="en-US" dirty="0"/>
              <a:t>AWS Lambda is a compute service that lets you run code without provisioning or managing servers. </a:t>
            </a:r>
            <a:endParaRPr lang="en-US" dirty="0" smtClean="0"/>
          </a:p>
          <a:p>
            <a:pPr lvl="1"/>
            <a:r>
              <a:rPr lang="en-US" dirty="0"/>
              <a:t>You can use AWS Lambda to run your code in response to events, </a:t>
            </a:r>
            <a:r>
              <a:rPr lang="en-US" dirty="0" smtClean="0"/>
              <a:t>such </a:t>
            </a:r>
            <a:r>
              <a:rPr lang="en-US" dirty="0"/>
              <a:t>as </a:t>
            </a:r>
            <a:endParaRPr lang="en-US" dirty="0" smtClean="0"/>
          </a:p>
          <a:p>
            <a:pPr lvl="2"/>
            <a:r>
              <a:rPr lang="en-US" dirty="0" smtClean="0"/>
              <a:t>changes </a:t>
            </a:r>
            <a:r>
              <a:rPr lang="en-US" dirty="0"/>
              <a:t>to data in an Amazon S3 bucket or an Amazon </a:t>
            </a:r>
            <a:r>
              <a:rPr lang="en-US" dirty="0" err="1"/>
              <a:t>DynamoDB</a:t>
            </a:r>
            <a:r>
              <a:rPr lang="en-US" dirty="0"/>
              <a:t> table; </a:t>
            </a:r>
            <a:endParaRPr lang="en-US" dirty="0" smtClean="0"/>
          </a:p>
          <a:p>
            <a:pPr lvl="2"/>
            <a:r>
              <a:rPr lang="en-US" dirty="0" smtClean="0"/>
              <a:t>to </a:t>
            </a:r>
            <a:r>
              <a:rPr lang="en-US" dirty="0"/>
              <a:t>run your code in response to HTTP requests using Amazon API Gateway; or </a:t>
            </a:r>
            <a:endParaRPr lang="en-US" dirty="0" smtClean="0"/>
          </a:p>
          <a:p>
            <a:pPr lvl="2"/>
            <a:r>
              <a:rPr lang="en-US" dirty="0" smtClean="0"/>
              <a:t>invoke </a:t>
            </a:r>
            <a:r>
              <a:rPr lang="en-US" dirty="0"/>
              <a:t>your code using API calls made using AWS SDKs. </a:t>
            </a:r>
            <a:r>
              <a:rPr lang="en-US" dirty="0" smtClean="0"/>
              <a:t> </a:t>
            </a:r>
          </a:p>
          <a:p>
            <a:pPr lvl="1"/>
            <a:r>
              <a:rPr lang="en-US" dirty="0"/>
              <a:t>AWS Lambda is an ideal compute platform for many application scenarios, provided that you can write your application code in languages supported by AWS Lambda (that is, Node.js, Java, C# and Python), and run within the AWS Lambda standard runtime environment and resources provided by Lambda.</a:t>
            </a:r>
          </a:p>
        </p:txBody>
      </p:sp>
    </p:spTree>
    <p:extLst>
      <p:ext uri="{BB962C8B-B14F-4D97-AF65-F5344CB8AC3E}">
        <p14:creationId xmlns:p14="http://schemas.microsoft.com/office/powerpoint/2010/main" val="2747911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48000" y="837127"/>
            <a:ext cx="6475270" cy="4896923"/>
          </a:xfrm>
          <a:prstGeom prst="rect">
            <a:avLst/>
          </a:prstGeom>
        </p:spPr>
      </p:pic>
    </p:spTree>
    <p:extLst>
      <p:ext uri="{BB962C8B-B14F-4D97-AF65-F5344CB8AC3E}">
        <p14:creationId xmlns:p14="http://schemas.microsoft.com/office/powerpoint/2010/main" val="2673444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Lambda</a:t>
            </a:r>
            <a:endParaRPr lang="en-US" dirty="0"/>
          </a:p>
        </p:txBody>
      </p:sp>
      <p:sp>
        <p:nvSpPr>
          <p:cNvPr id="4" name="Content Placeholder 3"/>
          <p:cNvSpPr>
            <a:spLocks noGrp="1"/>
          </p:cNvSpPr>
          <p:nvPr>
            <p:ph idx="1"/>
          </p:nvPr>
        </p:nvSpPr>
        <p:spPr/>
        <p:txBody>
          <a:bodyPr/>
          <a:lstStyle/>
          <a:p>
            <a:endParaRPr lang="en-US"/>
          </a:p>
        </p:txBody>
      </p:sp>
      <p:pic>
        <p:nvPicPr>
          <p:cNvPr id="11266" name="Picture 2" descr="Image result for how aws lambda 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75" y="1825625"/>
            <a:ext cx="7788846" cy="4382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9839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 Tasks</a:t>
            </a:r>
            <a:endParaRPr lang="en-US" dirty="0"/>
          </a:p>
        </p:txBody>
      </p:sp>
      <p:sp>
        <p:nvSpPr>
          <p:cNvPr id="3" name="Content Placeholder 2"/>
          <p:cNvSpPr>
            <a:spLocks noGrp="1"/>
          </p:cNvSpPr>
          <p:nvPr>
            <p:ph idx="1"/>
          </p:nvPr>
        </p:nvSpPr>
        <p:spPr/>
        <p:txBody>
          <a:bodyPr>
            <a:normAutofit/>
          </a:bodyPr>
          <a:lstStyle/>
          <a:p>
            <a:r>
              <a:rPr lang="en-US" b="1" dirty="0" smtClean="0"/>
              <a:t>AWS Lambda Use Case</a:t>
            </a:r>
          </a:p>
          <a:p>
            <a:pPr lvl="1"/>
            <a:r>
              <a:rPr lang="en-US" b="1" dirty="0"/>
              <a:t>Using AWS Lambda with Amazon </a:t>
            </a:r>
            <a:r>
              <a:rPr lang="en-US" b="1" dirty="0" smtClean="0"/>
              <a:t>S3</a:t>
            </a:r>
          </a:p>
          <a:p>
            <a:pPr lvl="2"/>
            <a:r>
              <a:rPr lang="en-US" dirty="0"/>
              <a:t>Amazon S3 can publish events (for example, when an object is created in a bucket) to AWS Lambda and invoke your Lambda function by passing the event data as a parameter. This integration enables you to write Lambda functions that process Amazon S3 </a:t>
            </a:r>
            <a:r>
              <a:rPr lang="en-US" dirty="0" smtClean="0"/>
              <a:t>events</a:t>
            </a:r>
            <a:r>
              <a:rPr lang="en-US" dirty="0"/>
              <a:t> </a:t>
            </a:r>
            <a:endParaRPr lang="en-US" b="1" dirty="0"/>
          </a:p>
          <a:p>
            <a:pPr lvl="1"/>
            <a:endParaRPr lang="en-US" b="1" dirty="0" smtClean="0"/>
          </a:p>
        </p:txBody>
      </p:sp>
      <p:pic>
        <p:nvPicPr>
          <p:cNvPr id="6146" name="Picture 2" descr="http://docs.aws.amazon.com/lambda/latest/dg/images/push-s3-example-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386" y="3782353"/>
            <a:ext cx="3836876" cy="2811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6838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 Tasks</a:t>
            </a:r>
            <a:endParaRPr lang="en-US" dirty="0"/>
          </a:p>
        </p:txBody>
      </p:sp>
      <p:sp>
        <p:nvSpPr>
          <p:cNvPr id="3" name="Content Placeholder 2"/>
          <p:cNvSpPr>
            <a:spLocks noGrp="1"/>
          </p:cNvSpPr>
          <p:nvPr>
            <p:ph idx="1"/>
          </p:nvPr>
        </p:nvSpPr>
        <p:spPr/>
        <p:txBody>
          <a:bodyPr>
            <a:normAutofit/>
          </a:bodyPr>
          <a:lstStyle/>
          <a:p>
            <a:r>
              <a:rPr lang="en-US" b="1" dirty="0" smtClean="0"/>
              <a:t>AWS Lambda Use Case</a:t>
            </a:r>
          </a:p>
          <a:p>
            <a:endParaRPr lang="en-US" b="1" dirty="0" smtClean="0"/>
          </a:p>
          <a:p>
            <a:pPr lvl="1"/>
            <a:r>
              <a:rPr lang="en-US" dirty="0"/>
              <a:t>User uploads an object to an S3 bucket (object-created event).</a:t>
            </a:r>
          </a:p>
          <a:p>
            <a:pPr lvl="1"/>
            <a:r>
              <a:rPr lang="en-US" dirty="0"/>
              <a:t>Amazon S3 detects the object-created event.</a:t>
            </a:r>
          </a:p>
          <a:p>
            <a:pPr lvl="1"/>
            <a:r>
              <a:rPr lang="en-US" dirty="0"/>
              <a:t>Amazon S3 invokes a Lambda function that is specified in the bucket notification configuration.</a:t>
            </a:r>
          </a:p>
          <a:p>
            <a:pPr lvl="1"/>
            <a:r>
              <a:rPr lang="en-US" dirty="0"/>
              <a:t>AWS Lambda executes the Lambda function by assuming the execution role that you specified at the time you created the Lambda function.</a:t>
            </a:r>
          </a:p>
          <a:p>
            <a:pPr lvl="1"/>
            <a:r>
              <a:rPr lang="en-US" dirty="0"/>
              <a:t>The Lambda function executes.</a:t>
            </a:r>
          </a:p>
          <a:p>
            <a:pPr lvl="1"/>
            <a:endParaRPr lang="en-US" b="1" dirty="0" smtClean="0"/>
          </a:p>
        </p:txBody>
      </p:sp>
    </p:spTree>
    <p:extLst>
      <p:ext uri="{BB962C8B-B14F-4D97-AF65-F5344CB8AC3E}">
        <p14:creationId xmlns:p14="http://schemas.microsoft.com/office/powerpoint/2010/main" val="2537103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 Tasks</a:t>
            </a:r>
            <a:endParaRPr lang="en-US" dirty="0"/>
          </a:p>
        </p:txBody>
      </p:sp>
      <p:sp>
        <p:nvSpPr>
          <p:cNvPr id="3" name="Content Placeholder 2"/>
          <p:cNvSpPr>
            <a:spLocks noGrp="1"/>
          </p:cNvSpPr>
          <p:nvPr>
            <p:ph idx="1"/>
          </p:nvPr>
        </p:nvSpPr>
        <p:spPr/>
        <p:txBody>
          <a:bodyPr>
            <a:normAutofit/>
          </a:bodyPr>
          <a:lstStyle/>
          <a:p>
            <a:r>
              <a:rPr lang="en-US" b="1" dirty="0" smtClean="0"/>
              <a:t>AWS Lambda Use Case – Get and item from S3 to process</a:t>
            </a:r>
          </a:p>
          <a:p>
            <a:endParaRPr lang="en-US" b="1" dirty="0" smtClean="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234" y="2494435"/>
            <a:ext cx="4855335" cy="4295104"/>
          </a:xfrm>
          <a:prstGeom prst="rect">
            <a:avLst/>
          </a:prstGeom>
        </p:spPr>
      </p:pic>
    </p:spTree>
    <p:extLst>
      <p:ext uri="{BB962C8B-B14F-4D97-AF65-F5344CB8AC3E}">
        <p14:creationId xmlns:p14="http://schemas.microsoft.com/office/powerpoint/2010/main" val="33391093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use case of AWS Lambda</a:t>
            </a:r>
            <a:endParaRPr lang="en-US" dirty="0"/>
          </a:p>
        </p:txBody>
      </p:sp>
      <p:sp>
        <p:nvSpPr>
          <p:cNvPr id="3" name="Content Placeholder 2"/>
          <p:cNvSpPr>
            <a:spLocks noGrp="1"/>
          </p:cNvSpPr>
          <p:nvPr>
            <p:ph idx="1"/>
          </p:nvPr>
        </p:nvSpPr>
        <p:spPr/>
        <p:txBody>
          <a:bodyPr/>
          <a:lstStyle/>
          <a:p>
            <a:endParaRPr lang="en-US"/>
          </a:p>
        </p:txBody>
      </p:sp>
      <p:pic>
        <p:nvPicPr>
          <p:cNvPr id="12290" name="Picture 2" descr="Image result for aws lamb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003" y="2121839"/>
            <a:ext cx="11343993" cy="3403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6369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using CI</a:t>
            </a:r>
            <a:endParaRPr lang="en-US" dirty="0"/>
          </a:p>
        </p:txBody>
      </p:sp>
      <p:sp>
        <p:nvSpPr>
          <p:cNvPr id="3" name="Content Placeholder 2"/>
          <p:cNvSpPr>
            <a:spLocks noGrp="1"/>
          </p:cNvSpPr>
          <p:nvPr>
            <p:ph idx="1"/>
          </p:nvPr>
        </p:nvSpPr>
        <p:spPr/>
        <p:txBody>
          <a:bodyPr>
            <a:normAutofit/>
          </a:bodyPr>
          <a:lstStyle/>
          <a:p>
            <a:r>
              <a:rPr lang="en-US" dirty="0" smtClean="0"/>
              <a:t>Jenkins</a:t>
            </a:r>
          </a:p>
          <a:p>
            <a:pPr lvl="1"/>
            <a:r>
              <a:rPr lang="en-US" dirty="0"/>
              <a:t>Jenkins is a software that allows </a:t>
            </a:r>
            <a:r>
              <a:rPr lang="en-US" b="1" dirty="0"/>
              <a:t>continuous integration</a:t>
            </a:r>
            <a:r>
              <a:rPr lang="en-US" dirty="0"/>
              <a:t>. Jenkins will be installed on a server where the central build will take place. The following flowchart demonstrates a very simple workflow of how Jenkins works</a:t>
            </a:r>
            <a:r>
              <a:rPr lang="en-US" dirty="0" smtClean="0"/>
              <a:t>.</a:t>
            </a:r>
          </a:p>
          <a:p>
            <a:endParaRPr lang="en-US" dirty="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163" y="3438968"/>
            <a:ext cx="2038635" cy="3277057"/>
          </a:xfrm>
          <a:prstGeom prst="rect">
            <a:avLst/>
          </a:prstGeom>
        </p:spPr>
      </p:pic>
    </p:spTree>
    <p:extLst>
      <p:ext uri="{BB962C8B-B14F-4D97-AF65-F5344CB8AC3E}">
        <p14:creationId xmlns:p14="http://schemas.microsoft.com/office/powerpoint/2010/main" val="19121611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Delivery pipeline</a:t>
            </a:r>
            <a:endParaRPr lang="en-US" dirty="0"/>
          </a:p>
        </p:txBody>
      </p:sp>
      <p:sp>
        <p:nvSpPr>
          <p:cNvPr id="3" name="Content Placeholder 2"/>
          <p:cNvSpPr>
            <a:spLocks noGrp="1"/>
          </p:cNvSpPr>
          <p:nvPr>
            <p:ph idx="1"/>
          </p:nvPr>
        </p:nvSpPr>
        <p:spPr/>
        <p:txBody>
          <a:bodyPr>
            <a:normAutofit/>
          </a:bodyPr>
          <a:lstStyle/>
          <a:p>
            <a:endParaRPr lang="en-US" dirty="0"/>
          </a:p>
        </p:txBody>
      </p:sp>
      <p:pic>
        <p:nvPicPr>
          <p:cNvPr id="7170" name="Picture 2" descr="Image 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3468" y="1459283"/>
            <a:ext cx="7790690" cy="289653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Graphic showing the difference between continuous delivery and continuous deploy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0507" y="4423291"/>
            <a:ext cx="7370986" cy="257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2159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tools used in CI/CD</a:t>
            </a:r>
            <a:endParaRPr lang="en-US" dirty="0"/>
          </a:p>
        </p:txBody>
      </p:sp>
      <p:sp>
        <p:nvSpPr>
          <p:cNvPr id="3" name="Content Placeholder 2"/>
          <p:cNvSpPr>
            <a:spLocks noGrp="1"/>
          </p:cNvSpPr>
          <p:nvPr>
            <p:ph idx="1"/>
          </p:nvPr>
        </p:nvSpPr>
        <p:spPr/>
        <p:txBody>
          <a:bodyPr/>
          <a:lstStyle/>
          <a:p>
            <a:r>
              <a:rPr lang="en-US" dirty="0" smtClean="0"/>
              <a:t>Maven for Build Servers</a:t>
            </a:r>
          </a:p>
          <a:p>
            <a:r>
              <a:rPr lang="en-US" dirty="0" err="1" smtClean="0"/>
              <a:t>Codepipeline</a:t>
            </a:r>
            <a:r>
              <a:rPr lang="en-US" dirty="0" smtClean="0"/>
              <a:t> in AWS</a:t>
            </a:r>
          </a:p>
          <a:p>
            <a:r>
              <a:rPr lang="en-US" dirty="0" smtClean="0"/>
              <a:t>CI Tools</a:t>
            </a:r>
          </a:p>
          <a:p>
            <a:pPr lvl="1"/>
            <a:r>
              <a:rPr lang="en-US" dirty="0" smtClean="0"/>
              <a:t>Jenkins</a:t>
            </a:r>
          </a:p>
          <a:p>
            <a:pPr lvl="1"/>
            <a:r>
              <a:rPr lang="en-US" dirty="0" smtClean="0"/>
              <a:t>Bamboo</a:t>
            </a:r>
          </a:p>
          <a:p>
            <a:pPr lvl="1"/>
            <a:r>
              <a:rPr lang="en-US" dirty="0" err="1" smtClean="0"/>
              <a:t>TeamCity</a:t>
            </a:r>
            <a:endParaRPr lang="en-US" dirty="0" smtClean="0"/>
          </a:p>
          <a:p>
            <a:pPr lvl="1"/>
            <a:r>
              <a:rPr lang="en-US" dirty="0" smtClean="0"/>
              <a:t>Travis CI</a:t>
            </a:r>
          </a:p>
          <a:p>
            <a:r>
              <a:rPr lang="en-US" dirty="0" smtClean="0"/>
              <a:t>Using Configuration Management tools for deployment/delivery</a:t>
            </a:r>
          </a:p>
        </p:txBody>
      </p:sp>
    </p:spTree>
    <p:extLst>
      <p:ext uri="{BB962C8B-B14F-4D97-AF65-F5344CB8AC3E}">
        <p14:creationId xmlns:p14="http://schemas.microsoft.com/office/powerpoint/2010/main" val="28274402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Automation – more to it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Using Containers</a:t>
            </a:r>
          </a:p>
          <a:p>
            <a:pPr lvl="1"/>
            <a:r>
              <a:rPr lang="en-US" dirty="0" smtClean="0"/>
              <a:t>Adopting customized </a:t>
            </a:r>
            <a:r>
              <a:rPr lang="en-US" dirty="0" err="1" smtClean="0"/>
              <a:t>microservices</a:t>
            </a:r>
            <a:r>
              <a:rPr lang="en-US" dirty="0" smtClean="0"/>
              <a:t> such as containers reduces the need to use full fledged Operating Systems to deploy applications. Configuration Management tools may not be required when using containers.</a:t>
            </a:r>
          </a:p>
          <a:p>
            <a:pPr lvl="1"/>
            <a:endParaRPr lang="en-US" dirty="0"/>
          </a:p>
          <a:p>
            <a:r>
              <a:rPr lang="en-US" dirty="0" smtClean="0"/>
              <a:t>Using </a:t>
            </a:r>
            <a:r>
              <a:rPr lang="en-US" b="1" dirty="0" smtClean="0"/>
              <a:t>Environment aware intelligent orchestration tools</a:t>
            </a:r>
            <a:r>
              <a:rPr lang="en-US" dirty="0" smtClean="0"/>
              <a:t> that configure the cloud resources according to desired states arrived at own their own rather than configuring them manually</a:t>
            </a:r>
          </a:p>
          <a:p>
            <a:endParaRPr lang="en-US" dirty="0"/>
          </a:p>
          <a:p>
            <a:r>
              <a:rPr lang="en-US" dirty="0" smtClean="0"/>
              <a:t>Automatic </a:t>
            </a:r>
            <a:r>
              <a:rPr lang="en-US" b="1" dirty="0" smtClean="0"/>
              <a:t>report generation</a:t>
            </a:r>
            <a:r>
              <a:rPr lang="en-US" dirty="0" smtClean="0"/>
              <a:t>, using monitoring tools like </a:t>
            </a:r>
            <a:r>
              <a:rPr lang="en-US" b="1" dirty="0" smtClean="0"/>
              <a:t>AWS </a:t>
            </a:r>
            <a:r>
              <a:rPr lang="en-US" b="1" dirty="0" err="1" smtClean="0"/>
              <a:t>Cloudwatch</a:t>
            </a:r>
            <a:r>
              <a:rPr lang="en-US" b="1" dirty="0" smtClean="0"/>
              <a:t> </a:t>
            </a:r>
            <a:r>
              <a:rPr lang="en-US" dirty="0" smtClean="0"/>
              <a:t>to trigger events, based on alarms, that change the configuration of AWS EC2 instances</a:t>
            </a:r>
          </a:p>
          <a:p>
            <a:pPr lvl="1"/>
            <a:endParaRPr lang="en-US" dirty="0"/>
          </a:p>
        </p:txBody>
      </p:sp>
    </p:spTree>
    <p:extLst>
      <p:ext uri="{BB962C8B-B14F-4D97-AF65-F5344CB8AC3E}">
        <p14:creationId xmlns:p14="http://schemas.microsoft.com/office/powerpoint/2010/main" val="38973032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Content Placeholder 2"/>
          <p:cNvSpPr>
            <a:spLocks noGrp="1"/>
          </p:cNvSpPr>
          <p:nvPr>
            <p:ph type="subTitle" idx="1"/>
          </p:nvPr>
        </p:nvSpPr>
        <p:spPr/>
        <p:txBody>
          <a:bodyPr/>
          <a:lstStyle/>
          <a:p>
            <a:r>
              <a:rPr lang="en-US" dirty="0" smtClean="0"/>
              <a:t>You can reach me @Arjun.Balasubramanian@csscorp.com</a:t>
            </a:r>
            <a:endParaRPr lang="en-US" dirty="0"/>
          </a:p>
        </p:txBody>
      </p:sp>
    </p:spTree>
    <p:extLst>
      <p:ext uri="{BB962C8B-B14F-4D97-AF65-F5344CB8AC3E}">
        <p14:creationId xmlns:p14="http://schemas.microsoft.com/office/powerpoint/2010/main" val="1065491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Automate</a:t>
            </a:r>
            <a:endParaRPr lang="en-US" dirty="0"/>
          </a:p>
        </p:txBody>
      </p:sp>
      <p:sp>
        <p:nvSpPr>
          <p:cNvPr id="3" name="Content Placeholder 2"/>
          <p:cNvSpPr>
            <a:spLocks noGrp="1"/>
          </p:cNvSpPr>
          <p:nvPr>
            <p:ph idx="1"/>
          </p:nvPr>
        </p:nvSpPr>
        <p:spPr/>
        <p:txBody>
          <a:bodyPr/>
          <a:lstStyle/>
          <a:p>
            <a:r>
              <a:rPr lang="en-US" dirty="0" smtClean="0"/>
              <a:t>As Cloud Infrastructure becomes more complex, they become more difficult to manage</a:t>
            </a:r>
          </a:p>
          <a:p>
            <a:r>
              <a:rPr lang="en-US" dirty="0" smtClean="0"/>
              <a:t>Recreating the infrastructure becomes impossible without proper standards in place</a:t>
            </a:r>
          </a:p>
          <a:p>
            <a:r>
              <a:rPr lang="en-US" dirty="0"/>
              <a:t>Challenges around scalability into the cloud</a:t>
            </a:r>
          </a:p>
          <a:p>
            <a:r>
              <a:rPr lang="en-US" dirty="0" smtClean="0"/>
              <a:t>Quicker timelines when implementing major changes</a:t>
            </a:r>
          </a:p>
          <a:p>
            <a:endParaRPr lang="en-US" dirty="0"/>
          </a:p>
        </p:txBody>
      </p:sp>
      <p:pic>
        <p:nvPicPr>
          <p:cNvPr id="2050" name="Picture 2" descr="Image result for autom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3964" y="4700207"/>
            <a:ext cx="2278600" cy="1611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909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Cloud Automation</a:t>
            </a:r>
            <a:endParaRPr lang="en-US" dirty="0"/>
          </a:p>
        </p:txBody>
      </p:sp>
      <p:sp>
        <p:nvSpPr>
          <p:cNvPr id="3" name="Content Placeholder 2"/>
          <p:cNvSpPr>
            <a:spLocks noGrp="1"/>
          </p:cNvSpPr>
          <p:nvPr>
            <p:ph idx="1"/>
          </p:nvPr>
        </p:nvSpPr>
        <p:spPr/>
        <p:txBody>
          <a:bodyPr>
            <a:normAutofit lnSpcReduction="10000"/>
          </a:bodyPr>
          <a:lstStyle/>
          <a:p>
            <a:r>
              <a:rPr lang="en-US" dirty="0" smtClean="0"/>
              <a:t>Automating the backup of AWS Snapshots using </a:t>
            </a:r>
            <a:r>
              <a:rPr lang="en-US" dirty="0" err="1" smtClean="0"/>
              <a:t>DynamoDB</a:t>
            </a:r>
            <a:r>
              <a:rPr lang="en-US" dirty="0" smtClean="0"/>
              <a:t> and </a:t>
            </a:r>
            <a:r>
              <a:rPr lang="en-US" b="1" dirty="0" smtClean="0"/>
              <a:t>AWS Lambda</a:t>
            </a:r>
          </a:p>
          <a:p>
            <a:r>
              <a:rPr lang="en-US" dirty="0" smtClean="0"/>
              <a:t>Deploy multiple heterogeneous cloud instances with </a:t>
            </a:r>
            <a:r>
              <a:rPr lang="en-US" b="1" dirty="0" err="1" smtClean="0"/>
              <a:t>Terraform</a:t>
            </a:r>
            <a:r>
              <a:rPr lang="en-US" dirty="0" smtClean="0"/>
              <a:t> and </a:t>
            </a:r>
            <a:r>
              <a:rPr lang="en-US" b="1" dirty="0" err="1" smtClean="0"/>
              <a:t>Ansible</a:t>
            </a:r>
            <a:endParaRPr lang="en-US" b="1" dirty="0" smtClean="0"/>
          </a:p>
          <a:p>
            <a:r>
              <a:rPr lang="en-US" dirty="0" smtClean="0"/>
              <a:t>Apply only the missing patches in multiple clusters of Windows Servers using Az</a:t>
            </a:r>
            <a:r>
              <a:rPr lang="en-US" b="1" dirty="0" smtClean="0"/>
              <a:t>ure Automation</a:t>
            </a:r>
          </a:p>
          <a:p>
            <a:r>
              <a:rPr lang="en-US" dirty="0" smtClean="0"/>
              <a:t>Scale in/out or Scale up/down the cloud resources using triggers that detect user activity with the help of monitoring tools like </a:t>
            </a:r>
            <a:r>
              <a:rPr lang="en-US" b="1" dirty="0" err="1" smtClean="0"/>
              <a:t>Cloudwatch</a:t>
            </a:r>
            <a:endParaRPr lang="en-US" b="1" dirty="0" smtClean="0"/>
          </a:p>
          <a:p>
            <a:r>
              <a:rPr lang="en-US" dirty="0" smtClean="0"/>
              <a:t>Build, test and deploy an update automatically using CI/CD with tools like </a:t>
            </a:r>
            <a:r>
              <a:rPr lang="en-US" b="1" dirty="0" smtClean="0"/>
              <a:t>Jenkins</a:t>
            </a:r>
            <a:endParaRPr lang="en-US" b="1" dirty="0"/>
          </a:p>
        </p:txBody>
      </p:sp>
    </p:spTree>
    <p:extLst>
      <p:ext uri="{BB962C8B-B14F-4D97-AF65-F5344CB8AC3E}">
        <p14:creationId xmlns:p14="http://schemas.microsoft.com/office/powerpoint/2010/main" val="1545531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Cloud Automation</a:t>
            </a:r>
            <a:endParaRPr lang="en-US" dirty="0"/>
          </a:p>
        </p:txBody>
      </p:sp>
      <p:sp>
        <p:nvSpPr>
          <p:cNvPr id="3" name="Content Placeholder 2"/>
          <p:cNvSpPr>
            <a:spLocks noGrp="1"/>
          </p:cNvSpPr>
          <p:nvPr>
            <p:ph idx="1"/>
          </p:nvPr>
        </p:nvSpPr>
        <p:spPr/>
        <p:txBody>
          <a:bodyPr>
            <a:normAutofit/>
          </a:bodyPr>
          <a:lstStyle/>
          <a:p>
            <a:r>
              <a:rPr lang="en-US" sz="2400" b="1" dirty="0"/>
              <a:t>Infrastructure automation</a:t>
            </a:r>
            <a:r>
              <a:rPr lang="en-US" sz="2400" dirty="0"/>
              <a:t>: Infrastructure is structured and built into templates, where it can be versioned and easily replicated for future environments. </a:t>
            </a:r>
            <a:endParaRPr lang="en-US" sz="2400" dirty="0" smtClean="0"/>
          </a:p>
          <a:p>
            <a:pPr lvl="1"/>
            <a:r>
              <a:rPr lang="en-US" sz="2000" i="1" dirty="0" smtClean="0"/>
              <a:t>Tools</a:t>
            </a:r>
            <a:r>
              <a:rPr lang="en-US" sz="2000" i="1" dirty="0"/>
              <a:t>: AWS </a:t>
            </a:r>
            <a:r>
              <a:rPr lang="en-US" sz="2000" i="1" dirty="0" err="1"/>
              <a:t>CloudFormation</a:t>
            </a:r>
            <a:r>
              <a:rPr lang="en-US" sz="2000" i="1" dirty="0"/>
              <a:t>, </a:t>
            </a:r>
            <a:r>
              <a:rPr lang="en-US" sz="2000" i="1" dirty="0" err="1" smtClean="0"/>
              <a:t>GitHub</a:t>
            </a:r>
            <a:r>
              <a:rPr lang="en-US" sz="2000" i="1" dirty="0" smtClean="0"/>
              <a:t>, Azure Resource templates and DSC, </a:t>
            </a:r>
            <a:r>
              <a:rPr lang="en-US" sz="2000" i="1" dirty="0" err="1" smtClean="0"/>
              <a:t>Terraform</a:t>
            </a:r>
            <a:endParaRPr lang="en-US" sz="2000" dirty="0"/>
          </a:p>
          <a:p>
            <a:r>
              <a:rPr lang="en-US" sz="2400" b="1" dirty="0"/>
              <a:t>Deployment automation</a:t>
            </a:r>
            <a:r>
              <a:rPr lang="en-US" sz="2400" dirty="0"/>
              <a:t>: Code deployment processes are integrated with cloud-native tools, improving deployment velocity and reducing manual effort (and error). </a:t>
            </a:r>
            <a:endParaRPr lang="en-US" sz="2400" dirty="0" smtClean="0"/>
          </a:p>
          <a:p>
            <a:pPr lvl="1"/>
            <a:r>
              <a:rPr lang="en-US" sz="2000" i="1" dirty="0" smtClean="0"/>
              <a:t>Tools</a:t>
            </a:r>
            <a:r>
              <a:rPr lang="en-US" sz="2000" i="1" dirty="0"/>
              <a:t>: </a:t>
            </a:r>
            <a:r>
              <a:rPr lang="en-US" sz="2000" i="1" dirty="0" err="1" smtClean="0"/>
              <a:t>Ansible</a:t>
            </a:r>
            <a:r>
              <a:rPr lang="en-US" sz="2000" i="1" dirty="0" smtClean="0"/>
              <a:t>, AWS </a:t>
            </a:r>
            <a:r>
              <a:rPr lang="en-US" sz="2000" i="1" dirty="0" err="1"/>
              <a:t>CodeDeploy</a:t>
            </a:r>
            <a:r>
              <a:rPr lang="en-US" sz="2000" i="1" dirty="0"/>
              <a:t>, AWS Lambda, Puppet, </a:t>
            </a:r>
            <a:r>
              <a:rPr lang="en-US" sz="2000" i="1" dirty="0" smtClean="0"/>
              <a:t>Chef, Jenkins, Azure Automation</a:t>
            </a:r>
            <a:endParaRPr lang="en-US" sz="2000" dirty="0"/>
          </a:p>
          <a:p>
            <a:r>
              <a:rPr lang="en-US" sz="2400" b="1" dirty="0"/>
              <a:t>Self-healing/auto-correcting/self-monitoring</a:t>
            </a:r>
            <a:r>
              <a:rPr lang="en-US" sz="2400" dirty="0"/>
              <a:t>: Configuration management scripts and monitoring tools catch anomalies and proactively correct failed/misconfigured resources. </a:t>
            </a:r>
            <a:endParaRPr lang="en-US" sz="2400" dirty="0" smtClean="0"/>
          </a:p>
          <a:p>
            <a:pPr lvl="1"/>
            <a:r>
              <a:rPr lang="en-US" sz="2000" i="1" dirty="0" smtClean="0"/>
              <a:t>Tools</a:t>
            </a:r>
            <a:r>
              <a:rPr lang="en-US" sz="2000" i="1" dirty="0"/>
              <a:t>: AWS Lambda, </a:t>
            </a:r>
            <a:r>
              <a:rPr lang="en-US" sz="2000" i="1" dirty="0" err="1" smtClean="0"/>
              <a:t>Ansible</a:t>
            </a:r>
            <a:r>
              <a:rPr lang="en-US" sz="2000" i="1" dirty="0" smtClean="0"/>
              <a:t>, </a:t>
            </a:r>
            <a:r>
              <a:rPr lang="en-US" sz="2000" i="1" dirty="0"/>
              <a:t>Puppet, Chef, </a:t>
            </a:r>
            <a:r>
              <a:rPr lang="en-US" sz="2000" i="1" dirty="0" smtClean="0"/>
              <a:t>Jenkins, Azure Automation, </a:t>
            </a:r>
            <a:endParaRPr lang="en-US" sz="2000" dirty="0"/>
          </a:p>
          <a:p>
            <a:endParaRPr lang="en-US" sz="2400" dirty="0"/>
          </a:p>
        </p:txBody>
      </p:sp>
    </p:spTree>
    <p:extLst>
      <p:ext uri="{BB962C8B-B14F-4D97-AF65-F5344CB8AC3E}">
        <p14:creationId xmlns:p14="http://schemas.microsoft.com/office/powerpoint/2010/main" val="559360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IaC</a:t>
            </a:r>
            <a:r>
              <a:rPr lang="en-US" dirty="0" smtClean="0"/>
              <a:t> – Infrastructure as Code</a:t>
            </a:r>
            <a:endParaRPr lang="en-US" dirty="0"/>
          </a:p>
        </p:txBody>
      </p:sp>
      <p:sp>
        <p:nvSpPr>
          <p:cNvPr id="3" name="Content Placeholder 2"/>
          <p:cNvSpPr>
            <a:spLocks noGrp="1"/>
          </p:cNvSpPr>
          <p:nvPr>
            <p:ph idx="1"/>
          </p:nvPr>
        </p:nvSpPr>
        <p:spPr/>
        <p:txBody>
          <a:bodyPr>
            <a:normAutofit/>
          </a:bodyPr>
          <a:lstStyle/>
          <a:p>
            <a:r>
              <a:rPr lang="en-US" b="1" dirty="0" smtClean="0"/>
              <a:t>Infrastructure as code (</a:t>
            </a:r>
            <a:r>
              <a:rPr lang="en-US" b="1" dirty="0" err="1" smtClean="0"/>
              <a:t>IaC</a:t>
            </a:r>
            <a:r>
              <a:rPr lang="en-US" b="1" dirty="0" smtClean="0"/>
              <a:t>)</a:t>
            </a:r>
            <a:r>
              <a:rPr lang="en-US" dirty="0" smtClean="0"/>
              <a:t> is the process of managing and provisioning computer data centers through machine-readable definition files, rather than physical hardware configuration or interactive configuration tools.</a:t>
            </a:r>
          </a:p>
          <a:p>
            <a:r>
              <a:rPr lang="en-US" dirty="0" smtClean="0"/>
              <a:t>There </a:t>
            </a:r>
            <a:r>
              <a:rPr lang="en-US" dirty="0"/>
              <a:t>are generally three approaches to </a:t>
            </a:r>
            <a:r>
              <a:rPr lang="en-US" dirty="0" err="1"/>
              <a:t>IaC</a:t>
            </a:r>
            <a:r>
              <a:rPr lang="en-US" dirty="0"/>
              <a:t>: </a:t>
            </a:r>
            <a:endParaRPr lang="en-US" dirty="0" smtClean="0"/>
          </a:p>
          <a:p>
            <a:pPr lvl="1"/>
            <a:r>
              <a:rPr lang="en-US" dirty="0" smtClean="0"/>
              <a:t>declarative</a:t>
            </a:r>
            <a:r>
              <a:rPr lang="en-US" dirty="0"/>
              <a:t> (functional) </a:t>
            </a:r>
          </a:p>
          <a:p>
            <a:pPr lvl="1"/>
            <a:r>
              <a:rPr lang="en-US" dirty="0" smtClean="0"/>
              <a:t>imperative</a:t>
            </a:r>
            <a:r>
              <a:rPr lang="en-US" dirty="0"/>
              <a:t> (procedural) </a:t>
            </a:r>
          </a:p>
          <a:p>
            <a:pPr lvl="1"/>
            <a:r>
              <a:rPr lang="en-US" dirty="0" smtClean="0"/>
              <a:t>intelligent </a:t>
            </a:r>
            <a:r>
              <a:rPr lang="en-US" dirty="0"/>
              <a:t>(environment </a:t>
            </a:r>
            <a:r>
              <a:rPr lang="en-US" dirty="0" smtClean="0"/>
              <a:t>aware)</a:t>
            </a:r>
          </a:p>
          <a:p>
            <a:pPr lvl="1"/>
            <a:r>
              <a:rPr lang="en-US" dirty="0" smtClean="0"/>
              <a:t>The </a:t>
            </a:r>
            <a:r>
              <a:rPr lang="en-US" dirty="0"/>
              <a:t>difference between the declarative, the imperative and the intelligent approach is essentially </a:t>
            </a:r>
            <a:r>
              <a:rPr lang="en-US" i="1" dirty="0"/>
              <a:t>'what'</a:t>
            </a:r>
            <a:r>
              <a:rPr lang="en-US" dirty="0"/>
              <a:t> versus </a:t>
            </a:r>
            <a:r>
              <a:rPr lang="en-US" i="1" dirty="0"/>
              <a:t>'how'</a:t>
            </a:r>
            <a:r>
              <a:rPr lang="en-US" dirty="0"/>
              <a:t> versus </a:t>
            </a:r>
            <a:r>
              <a:rPr lang="en-US" i="1" dirty="0"/>
              <a:t>'why'</a:t>
            </a:r>
            <a:r>
              <a:rPr lang="en-US" dirty="0"/>
              <a:t> . </a:t>
            </a:r>
            <a:endParaRPr lang="en-US" dirty="0" smtClean="0"/>
          </a:p>
        </p:txBody>
      </p:sp>
    </p:spTree>
    <p:extLst>
      <p:ext uri="{BB962C8B-B14F-4D97-AF65-F5344CB8AC3E}">
        <p14:creationId xmlns:p14="http://schemas.microsoft.com/office/powerpoint/2010/main" val="547383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IaC</a:t>
            </a:r>
            <a:r>
              <a:rPr lang="en-US" dirty="0" smtClean="0"/>
              <a:t> – Infrastructure as Code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398793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6160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4" name="Content Placeholder 3"/>
          <p:cNvSpPr>
            <a:spLocks noGrp="1"/>
          </p:cNvSpPr>
          <p:nvPr>
            <p:ph idx="1"/>
          </p:nvPr>
        </p:nvSpPr>
        <p:spPr/>
        <p:txBody>
          <a:bodyPr/>
          <a:lstStyle/>
          <a:p>
            <a:endParaRPr lang="en-US" dirty="0"/>
          </a:p>
        </p:txBody>
      </p:sp>
      <p:pic>
        <p:nvPicPr>
          <p:cNvPr id="4102" name="Picture 6" descr="Image result for ansib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6840" y="5018756"/>
            <a:ext cx="1763377" cy="139617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083" y="1881031"/>
            <a:ext cx="7762875"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418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endParaRPr lang="en-US" dirty="0"/>
          </a:p>
        </p:txBody>
      </p:sp>
      <p:sp>
        <p:nvSpPr>
          <p:cNvPr id="3" name="Content Placeholder 2"/>
          <p:cNvSpPr>
            <a:spLocks noGrp="1"/>
          </p:cNvSpPr>
          <p:nvPr>
            <p:ph idx="1"/>
          </p:nvPr>
        </p:nvSpPr>
        <p:spPr/>
        <p:txBody>
          <a:bodyPr>
            <a:normAutofit lnSpcReduction="10000"/>
          </a:bodyPr>
          <a:lstStyle/>
          <a:p>
            <a:r>
              <a:rPr lang="en-US" b="1" dirty="0" smtClean="0"/>
              <a:t>Architecture</a:t>
            </a:r>
          </a:p>
          <a:p>
            <a:pPr lvl="1"/>
            <a:r>
              <a:rPr lang="en-US" dirty="0" smtClean="0"/>
              <a:t>As </a:t>
            </a:r>
            <a:r>
              <a:rPr lang="en-US" dirty="0"/>
              <a:t>with most configuration management software, </a:t>
            </a:r>
            <a:r>
              <a:rPr lang="en-US" dirty="0" err="1"/>
              <a:t>Ansible</a:t>
            </a:r>
            <a:r>
              <a:rPr lang="en-US" dirty="0"/>
              <a:t> has two types of servers: </a:t>
            </a:r>
            <a:r>
              <a:rPr lang="en-US" b="1" dirty="0"/>
              <a:t>controlling machines </a:t>
            </a:r>
            <a:r>
              <a:rPr lang="en-US" dirty="0"/>
              <a:t>and </a:t>
            </a:r>
            <a:r>
              <a:rPr lang="en-US" b="1" dirty="0"/>
              <a:t>nodes</a:t>
            </a:r>
            <a:r>
              <a:rPr lang="en-US" dirty="0"/>
              <a:t>. First, there is a single controlling machine which is where orchestration begins. Nodes are managed by a controlling machine over SSH. The controlling machine describes the location of nodes through its inventory</a:t>
            </a:r>
            <a:r>
              <a:rPr lang="en-US" dirty="0" smtClean="0"/>
              <a:t>.</a:t>
            </a:r>
            <a:endParaRPr lang="en-US" baseline="30000" dirty="0"/>
          </a:p>
          <a:p>
            <a:pPr lvl="1"/>
            <a:endParaRPr lang="en-US" dirty="0"/>
          </a:p>
          <a:p>
            <a:pPr lvl="1"/>
            <a:r>
              <a:rPr lang="en-US" dirty="0"/>
              <a:t>To orchestrate nodes, </a:t>
            </a:r>
            <a:r>
              <a:rPr lang="en-US" dirty="0" err="1"/>
              <a:t>Ansible</a:t>
            </a:r>
            <a:r>
              <a:rPr lang="en-US" dirty="0"/>
              <a:t> deploys modules to nodes over SSH. </a:t>
            </a:r>
            <a:endParaRPr lang="en-US" dirty="0" smtClean="0"/>
          </a:p>
          <a:p>
            <a:pPr lvl="1"/>
            <a:endParaRPr lang="en-US" dirty="0" smtClean="0"/>
          </a:p>
          <a:p>
            <a:pPr lvl="1"/>
            <a:r>
              <a:rPr lang="en-US" dirty="0" smtClean="0"/>
              <a:t>In </a:t>
            </a:r>
            <a:r>
              <a:rPr lang="en-US" dirty="0"/>
              <a:t>contrast with popular configuration management software — such as </a:t>
            </a:r>
            <a:r>
              <a:rPr lang="en-US" dirty="0" smtClean="0"/>
              <a:t>Chef</a:t>
            </a:r>
            <a:r>
              <a:rPr lang="en-US" dirty="0"/>
              <a:t> </a:t>
            </a:r>
            <a:r>
              <a:rPr lang="en-US" dirty="0" smtClean="0"/>
              <a:t>and Puppet</a:t>
            </a:r>
            <a:r>
              <a:rPr lang="en-US" dirty="0"/>
              <a:t> — </a:t>
            </a:r>
            <a:r>
              <a:rPr lang="en-US" dirty="0" err="1"/>
              <a:t>Ansible</a:t>
            </a:r>
            <a:r>
              <a:rPr lang="en-US" dirty="0"/>
              <a:t> uses an </a:t>
            </a:r>
            <a:r>
              <a:rPr lang="en-US" b="1" i="1" dirty="0"/>
              <a:t>agentless</a:t>
            </a:r>
            <a:r>
              <a:rPr lang="en-US" dirty="0"/>
              <a:t> </a:t>
            </a:r>
            <a:r>
              <a:rPr lang="en-US" dirty="0" smtClean="0"/>
              <a:t>architecture. With </a:t>
            </a:r>
            <a:r>
              <a:rPr lang="en-US" dirty="0"/>
              <a:t>an agent-based architecture, nodes must have a locally installed daemon that communicates with a controlling machine.</a:t>
            </a:r>
          </a:p>
        </p:txBody>
      </p:sp>
    </p:spTree>
    <p:extLst>
      <p:ext uri="{BB962C8B-B14F-4D97-AF65-F5344CB8AC3E}">
        <p14:creationId xmlns:p14="http://schemas.microsoft.com/office/powerpoint/2010/main" val="1534816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Learning  Development -Gensler</Template>
  <TotalTime>1025</TotalTime>
  <Words>1132</Words>
  <Application>Microsoft Office PowerPoint</Application>
  <PresentationFormat>Widescreen</PresentationFormat>
  <Paragraphs>142</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Cloud Automation Tools</vt:lpstr>
      <vt:lpstr>PowerPoint Presentation</vt:lpstr>
      <vt:lpstr>Why Automate</vt:lpstr>
      <vt:lpstr>Examples of Cloud Automation</vt:lpstr>
      <vt:lpstr>Categories of Cloud Automation</vt:lpstr>
      <vt:lpstr>IaC – Infrastructure as Code</vt:lpstr>
      <vt:lpstr>IaC – Infrastructure as Code</vt:lpstr>
      <vt:lpstr>Configuration Management</vt:lpstr>
      <vt:lpstr>Ansible</vt:lpstr>
      <vt:lpstr>Ansible</vt:lpstr>
      <vt:lpstr>Templates in JSON</vt:lpstr>
      <vt:lpstr>Disadvantages of JSON</vt:lpstr>
      <vt:lpstr>Other Configuration Management Tools</vt:lpstr>
      <vt:lpstr>Comparing the IaC tools</vt:lpstr>
      <vt:lpstr>Comparing the IaC tools</vt:lpstr>
      <vt:lpstr>Comparing the IaC tools</vt:lpstr>
      <vt:lpstr>Use Case – Using Terraform with Ansible</vt:lpstr>
      <vt:lpstr>Automate Tasks</vt:lpstr>
      <vt:lpstr>Automate Tasks</vt:lpstr>
      <vt:lpstr>AWS Lambda</vt:lpstr>
      <vt:lpstr>Automate Tasks</vt:lpstr>
      <vt:lpstr>Automate Tasks</vt:lpstr>
      <vt:lpstr>Automate Tasks</vt:lpstr>
      <vt:lpstr>Real-Time use case of AWS Lambda</vt:lpstr>
      <vt:lpstr>Deployment using CI</vt:lpstr>
      <vt:lpstr>Continuous Delivery pipeline</vt:lpstr>
      <vt:lpstr>Other tools used in CI/CD</vt:lpstr>
      <vt:lpstr>Cloud Automation – more to it</vt:lpstr>
      <vt:lpstr>Thank you</vt:lpstr>
    </vt:vector>
  </TitlesOfParts>
  <Company>CSS 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Automation Tools</dc:title>
  <dc:creator>Arjun Balasubramanian</dc:creator>
  <cp:lastModifiedBy>Stella Aldridge</cp:lastModifiedBy>
  <cp:revision>43</cp:revision>
  <dcterms:created xsi:type="dcterms:W3CDTF">2017-08-01T15:49:21Z</dcterms:created>
  <dcterms:modified xsi:type="dcterms:W3CDTF">2017-08-02T09:18:59Z</dcterms:modified>
</cp:coreProperties>
</file>