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3" r:id="rId3"/>
    <p:sldId id="275" r:id="rId4"/>
    <p:sldId id="276" r:id="rId5"/>
    <p:sldId id="277" r:id="rId6"/>
    <p:sldId id="279" r:id="rId7"/>
    <p:sldId id="280" r:id="rId8"/>
    <p:sldId id="281" r:id="rId9"/>
    <p:sldId id="282" r:id="rId10"/>
    <p:sldId id="283" r:id="rId11"/>
    <p:sldId id="284" r:id="rId12"/>
    <p:sldId id="28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3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40FC3F-D16E-934B-936D-F776DBABEFD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28529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0FC3F-D16E-934B-936D-F776DBABEFD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392781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0FC3F-D16E-934B-936D-F776DBABEFD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308258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0FC3F-D16E-934B-936D-F776DBABEFD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333918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40FC3F-D16E-934B-936D-F776DBABEFD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10064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40FC3F-D16E-934B-936D-F776DBABEFD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204059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40FC3F-D16E-934B-936D-F776DBABEFD0}" type="datetimeFigureOut">
              <a:rPr lang="en-US" smtClean="0"/>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394792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40FC3F-D16E-934B-936D-F776DBABEFD0}" type="datetimeFigureOut">
              <a:rPr lang="en-US" smtClean="0"/>
              <a:t>7/8/2016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265367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0FC3F-D16E-934B-936D-F776DBABEFD0}" type="datetimeFigureOut">
              <a:rPr lang="en-US" smtClean="0"/>
              <a:t>7/8/2016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375525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0FC3F-D16E-934B-936D-F776DBABEFD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60496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0FC3F-D16E-934B-936D-F776DBABEFD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968-0256-D141-B30E-D1A7FD43F515}" type="slidenum">
              <a:rPr lang="en-US" smtClean="0"/>
              <a:t>‹#›</a:t>
            </a:fld>
            <a:endParaRPr lang="en-US"/>
          </a:p>
        </p:txBody>
      </p:sp>
    </p:spTree>
    <p:extLst>
      <p:ext uri="{BB962C8B-B14F-4D97-AF65-F5344CB8AC3E}">
        <p14:creationId xmlns:p14="http://schemas.microsoft.com/office/powerpoint/2010/main" val="16697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0FC3F-D16E-934B-936D-F776DBABEFD0}" type="datetimeFigureOut">
              <a:rPr lang="en-US" smtClean="0"/>
              <a:t>7/8/2016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EE968-0256-D141-B30E-D1A7FD43F515}" type="slidenum">
              <a:rPr lang="en-US" smtClean="0"/>
              <a:t>‹#›</a:t>
            </a:fld>
            <a:endParaRPr lang="en-US"/>
          </a:p>
        </p:txBody>
      </p:sp>
    </p:spTree>
    <p:extLst>
      <p:ext uri="{BB962C8B-B14F-4D97-AF65-F5344CB8AC3E}">
        <p14:creationId xmlns:p14="http://schemas.microsoft.com/office/powerpoint/2010/main" val="252516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35848" y="2911111"/>
            <a:ext cx="5062003" cy="1077218"/>
          </a:xfrm>
          <a:prstGeom prst="rect">
            <a:avLst/>
          </a:prstGeom>
          <a:noFill/>
        </p:spPr>
        <p:txBody>
          <a:bodyPr wrap="none" rtlCol="0">
            <a:spAutoFit/>
          </a:bodyPr>
          <a:lstStyle/>
          <a:p>
            <a:pPr algn="ctr"/>
            <a:r>
              <a:rPr lang="en-US" sz="3200" dirty="0" smtClean="0"/>
              <a:t>BSRO AEM Redesign - Mobile</a:t>
            </a:r>
          </a:p>
          <a:p>
            <a:pPr algn="ctr"/>
            <a:r>
              <a:rPr lang="en-US" sz="3200" dirty="0" smtClean="0"/>
              <a:t>Creative QA</a:t>
            </a:r>
            <a:endParaRPr lang="en-US" sz="3200" dirty="0"/>
          </a:p>
        </p:txBody>
      </p:sp>
    </p:spTree>
    <p:extLst>
      <p:ext uri="{BB962C8B-B14F-4D97-AF65-F5344CB8AC3E}">
        <p14:creationId xmlns:p14="http://schemas.microsoft.com/office/powerpoint/2010/main" val="370036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65" y="897289"/>
            <a:ext cx="2726145" cy="4846480"/>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Quote</a:t>
            </a:r>
            <a:endParaRPr lang="en-US" dirty="0"/>
          </a:p>
        </p:txBody>
      </p:sp>
      <p:cxnSp>
        <p:nvCxnSpPr>
          <p:cNvPr id="4" name="Straight Arrow Connector 3"/>
          <p:cNvCxnSpPr/>
          <p:nvPr/>
        </p:nvCxnSpPr>
        <p:spPr>
          <a:xfrm flipH="1">
            <a:off x="2691573" y="5167919"/>
            <a:ext cx="97605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31948" y="4952475"/>
            <a:ext cx="1476545" cy="430887"/>
          </a:xfrm>
          <a:prstGeom prst="rect">
            <a:avLst/>
          </a:prstGeom>
          <a:noFill/>
        </p:spPr>
        <p:txBody>
          <a:bodyPr wrap="square" rtlCol="0">
            <a:spAutoFit/>
          </a:bodyPr>
          <a:lstStyle/>
          <a:p>
            <a:r>
              <a:rPr lang="en-US" sz="1100" dirty="0" smtClean="0"/>
              <a:t>This vertical divider line </a:t>
            </a:r>
            <a:r>
              <a:rPr lang="en-US" sz="1100" dirty="0" err="1" smtClean="0"/>
              <a:t>shouldn</a:t>
            </a:r>
            <a:r>
              <a:rPr lang="fr-FR" sz="1100" dirty="0" smtClean="0"/>
              <a:t>’</a:t>
            </a:r>
            <a:r>
              <a:rPr lang="en-US" sz="1100" dirty="0" smtClean="0"/>
              <a:t>t be there</a:t>
            </a:r>
            <a:endParaRPr lang="en-US" sz="1100" dirty="0"/>
          </a:p>
        </p:txBody>
      </p:sp>
      <p:sp>
        <p:nvSpPr>
          <p:cNvPr id="8" name="TextBox 7"/>
          <p:cNvSpPr txBox="1"/>
          <p:nvPr/>
        </p:nvSpPr>
        <p:spPr>
          <a:xfrm>
            <a:off x="1362940" y="635679"/>
            <a:ext cx="1125292" cy="261610"/>
          </a:xfrm>
          <a:prstGeom prst="rect">
            <a:avLst/>
          </a:prstGeom>
          <a:noFill/>
        </p:spPr>
        <p:txBody>
          <a:bodyPr wrap="square" rtlCol="0">
            <a:spAutoFit/>
          </a:bodyPr>
          <a:lstStyle/>
          <a:p>
            <a:pPr algn="ctr"/>
            <a:r>
              <a:rPr lang="en-US" sz="1100" b="1" dirty="0" smtClean="0"/>
              <a:t>Top Area</a:t>
            </a:r>
            <a:endParaRPr lang="en-US" sz="1100" b="1" dirty="0"/>
          </a:p>
        </p:txBody>
      </p:sp>
      <p:sp>
        <p:nvSpPr>
          <p:cNvPr id="9" name="TextBox 8"/>
          <p:cNvSpPr txBox="1"/>
          <p:nvPr/>
        </p:nvSpPr>
        <p:spPr>
          <a:xfrm>
            <a:off x="6422201" y="1151578"/>
            <a:ext cx="1577540" cy="261610"/>
          </a:xfrm>
          <a:prstGeom prst="rect">
            <a:avLst/>
          </a:prstGeom>
          <a:noFill/>
        </p:spPr>
        <p:txBody>
          <a:bodyPr wrap="square" rtlCol="0">
            <a:spAutoFit/>
          </a:bodyPr>
          <a:lstStyle/>
          <a:p>
            <a:pPr algn="ctr"/>
            <a:r>
              <a:rPr lang="en-US" sz="1100" i="1" dirty="0" smtClean="0"/>
              <a:t>Example from comp</a:t>
            </a:r>
            <a:endParaRPr lang="en-US" sz="1100" i="1" dirty="0"/>
          </a:p>
        </p:txBody>
      </p:sp>
      <p:cxnSp>
        <p:nvCxnSpPr>
          <p:cNvPr id="10" name="Straight Arrow Connector 9"/>
          <p:cNvCxnSpPr/>
          <p:nvPr/>
        </p:nvCxnSpPr>
        <p:spPr>
          <a:xfrm flipH="1">
            <a:off x="3059183" y="3520426"/>
            <a:ext cx="777256" cy="1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836439" y="3389621"/>
            <a:ext cx="1776353" cy="261610"/>
          </a:xfrm>
          <a:prstGeom prst="rect">
            <a:avLst/>
          </a:prstGeom>
          <a:noFill/>
        </p:spPr>
        <p:txBody>
          <a:bodyPr wrap="square" rtlCol="0">
            <a:spAutoFit/>
          </a:bodyPr>
          <a:lstStyle/>
          <a:p>
            <a:r>
              <a:rPr lang="en-US" sz="1100" dirty="0" smtClean="0"/>
              <a:t>Harsh gradient</a:t>
            </a:r>
            <a:endParaRPr lang="en-US" sz="1100" dirty="0"/>
          </a:p>
        </p:txBody>
      </p:sp>
      <p:cxnSp>
        <p:nvCxnSpPr>
          <p:cNvPr id="11" name="Straight Arrow Connector 10"/>
          <p:cNvCxnSpPr/>
          <p:nvPr/>
        </p:nvCxnSpPr>
        <p:spPr>
          <a:xfrm flipH="1">
            <a:off x="2343806" y="2684526"/>
            <a:ext cx="1192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36631" y="2553721"/>
            <a:ext cx="1776353" cy="430887"/>
          </a:xfrm>
          <a:prstGeom prst="rect">
            <a:avLst/>
          </a:prstGeom>
          <a:noFill/>
        </p:spPr>
        <p:txBody>
          <a:bodyPr wrap="square" rtlCol="0">
            <a:spAutoFit/>
          </a:bodyPr>
          <a:lstStyle/>
          <a:p>
            <a:r>
              <a:rPr lang="en-US" sz="1100" dirty="0" smtClean="0"/>
              <a:t>Need spacing above. Too close to gray box above</a:t>
            </a:r>
            <a:endParaRPr lang="en-US" sz="1100" dirty="0"/>
          </a:p>
        </p:txBody>
      </p:sp>
      <p:cxnSp>
        <p:nvCxnSpPr>
          <p:cNvPr id="16" name="Straight Arrow Connector 15"/>
          <p:cNvCxnSpPr/>
          <p:nvPr/>
        </p:nvCxnSpPr>
        <p:spPr>
          <a:xfrm flipH="1">
            <a:off x="2343806" y="1808438"/>
            <a:ext cx="1192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536631" y="1677633"/>
            <a:ext cx="1776353" cy="430887"/>
          </a:xfrm>
          <a:prstGeom prst="rect">
            <a:avLst/>
          </a:prstGeom>
          <a:noFill/>
        </p:spPr>
        <p:txBody>
          <a:bodyPr wrap="square" rtlCol="0">
            <a:spAutoFit/>
          </a:bodyPr>
          <a:lstStyle/>
          <a:p>
            <a:r>
              <a:rPr lang="en-US" sz="1100" dirty="0" smtClean="0"/>
              <a:t>Brand logo too close to name below</a:t>
            </a:r>
            <a:endParaRPr lang="en-US" sz="1100" dirty="0"/>
          </a:p>
        </p:txBody>
      </p:sp>
      <p:pic>
        <p:nvPicPr>
          <p:cNvPr id="5" name="Picture 4"/>
          <p:cNvPicPr>
            <a:picLocks noChangeAspect="1"/>
          </p:cNvPicPr>
          <p:nvPr/>
        </p:nvPicPr>
        <p:blipFill>
          <a:blip r:embed="rId3"/>
          <a:stretch>
            <a:fillRect/>
          </a:stretch>
        </p:blipFill>
        <p:spPr>
          <a:xfrm>
            <a:off x="5951704" y="1565108"/>
            <a:ext cx="2502488" cy="4304279"/>
          </a:xfrm>
          <a:prstGeom prst="rect">
            <a:avLst/>
          </a:prstGeom>
          <a:ln>
            <a:solidFill>
              <a:srgbClr val="D9D9D9"/>
            </a:solidFill>
          </a:ln>
        </p:spPr>
      </p:pic>
      <p:cxnSp>
        <p:nvCxnSpPr>
          <p:cNvPr id="18" name="Straight Arrow Connector 17"/>
          <p:cNvCxnSpPr/>
          <p:nvPr/>
        </p:nvCxnSpPr>
        <p:spPr>
          <a:xfrm flipH="1">
            <a:off x="1776353" y="4300064"/>
            <a:ext cx="1891279" cy="80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31948" y="4084620"/>
            <a:ext cx="1776353" cy="430887"/>
          </a:xfrm>
          <a:prstGeom prst="rect">
            <a:avLst/>
          </a:prstGeom>
          <a:noFill/>
        </p:spPr>
        <p:txBody>
          <a:bodyPr wrap="square" rtlCol="0">
            <a:spAutoFit/>
          </a:bodyPr>
          <a:lstStyle/>
          <a:p>
            <a:r>
              <a:rPr lang="en-US" sz="1100" dirty="0" smtClean="0"/>
              <a:t>Can we move this next to the QTY field like in comp? </a:t>
            </a:r>
            <a:endParaRPr lang="en-US" sz="1100" dirty="0"/>
          </a:p>
        </p:txBody>
      </p:sp>
    </p:spTree>
    <p:extLst>
      <p:ext uri="{BB962C8B-B14F-4D97-AF65-F5344CB8AC3E}">
        <p14:creationId xmlns:p14="http://schemas.microsoft.com/office/powerpoint/2010/main" val="87340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65" y="897289"/>
            <a:ext cx="2726145" cy="4846480"/>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Quote cont.</a:t>
            </a:r>
            <a:endParaRPr lang="en-US" dirty="0"/>
          </a:p>
        </p:txBody>
      </p:sp>
      <p:sp>
        <p:nvSpPr>
          <p:cNvPr id="9" name="TextBox 8"/>
          <p:cNvSpPr txBox="1"/>
          <p:nvPr/>
        </p:nvSpPr>
        <p:spPr>
          <a:xfrm>
            <a:off x="6422201" y="1151578"/>
            <a:ext cx="1577540" cy="261610"/>
          </a:xfrm>
          <a:prstGeom prst="rect">
            <a:avLst/>
          </a:prstGeom>
          <a:noFill/>
        </p:spPr>
        <p:txBody>
          <a:bodyPr wrap="square" rtlCol="0">
            <a:spAutoFit/>
          </a:bodyPr>
          <a:lstStyle/>
          <a:p>
            <a:pPr algn="ctr"/>
            <a:r>
              <a:rPr lang="en-US" sz="1100" i="1" dirty="0" smtClean="0"/>
              <a:t>Example from comp</a:t>
            </a:r>
            <a:endParaRPr lang="en-US" sz="1100" i="1" dirty="0"/>
          </a:p>
        </p:txBody>
      </p:sp>
      <p:cxnSp>
        <p:nvCxnSpPr>
          <p:cNvPr id="10" name="Straight Arrow Connector 9"/>
          <p:cNvCxnSpPr/>
          <p:nvPr/>
        </p:nvCxnSpPr>
        <p:spPr>
          <a:xfrm flipH="1">
            <a:off x="3101781" y="3086401"/>
            <a:ext cx="777256" cy="1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879037" y="2955596"/>
            <a:ext cx="1776353" cy="600164"/>
          </a:xfrm>
          <a:prstGeom prst="rect">
            <a:avLst/>
          </a:prstGeom>
          <a:noFill/>
        </p:spPr>
        <p:txBody>
          <a:bodyPr wrap="square" rtlCol="0">
            <a:spAutoFit/>
          </a:bodyPr>
          <a:lstStyle/>
          <a:p>
            <a:r>
              <a:rPr lang="en-US" sz="1100" dirty="0" smtClean="0"/>
              <a:t>Harsh gradient. Gradient should start just below the price and not be behind it.</a:t>
            </a:r>
            <a:endParaRPr lang="en-US" sz="1100" dirty="0"/>
          </a:p>
        </p:txBody>
      </p:sp>
      <p:pic>
        <p:nvPicPr>
          <p:cNvPr id="3" name="Picture 2"/>
          <p:cNvPicPr>
            <a:picLocks noChangeAspect="1"/>
          </p:cNvPicPr>
          <p:nvPr/>
        </p:nvPicPr>
        <p:blipFill>
          <a:blip r:embed="rId3"/>
          <a:stretch>
            <a:fillRect/>
          </a:stretch>
        </p:blipFill>
        <p:spPr>
          <a:xfrm>
            <a:off x="5852300" y="1452582"/>
            <a:ext cx="2682412" cy="3006027"/>
          </a:xfrm>
          <a:prstGeom prst="rect">
            <a:avLst/>
          </a:prstGeom>
          <a:ln>
            <a:solidFill>
              <a:schemeClr val="bg1">
                <a:lumMod val="85000"/>
              </a:schemeClr>
            </a:solidFill>
          </a:ln>
        </p:spPr>
      </p:pic>
      <p:cxnSp>
        <p:nvCxnSpPr>
          <p:cNvPr id="20" name="Straight Arrow Connector 19"/>
          <p:cNvCxnSpPr/>
          <p:nvPr/>
        </p:nvCxnSpPr>
        <p:spPr>
          <a:xfrm flipV="1">
            <a:off x="5562156" y="2644339"/>
            <a:ext cx="1816543" cy="442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84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65" y="897289"/>
            <a:ext cx="2726145" cy="4846480"/>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Battery Page</a:t>
            </a:r>
            <a:endParaRPr lang="en-US" dirty="0"/>
          </a:p>
        </p:txBody>
      </p:sp>
      <p:sp>
        <p:nvSpPr>
          <p:cNvPr id="13" name="TextBox 12"/>
          <p:cNvSpPr txBox="1"/>
          <p:nvPr/>
        </p:nvSpPr>
        <p:spPr>
          <a:xfrm>
            <a:off x="3135249" y="2273828"/>
            <a:ext cx="1398069" cy="261610"/>
          </a:xfrm>
          <a:prstGeom prst="rect">
            <a:avLst/>
          </a:prstGeom>
          <a:solidFill>
            <a:srgbClr val="FFFFFF"/>
          </a:solidFill>
        </p:spPr>
        <p:txBody>
          <a:bodyPr wrap="square" rtlCol="0">
            <a:spAutoFit/>
          </a:bodyPr>
          <a:lstStyle/>
          <a:p>
            <a:r>
              <a:rPr lang="en-US" sz="1100" dirty="0" smtClean="0"/>
              <a:t>Too much space </a:t>
            </a:r>
            <a:endParaRPr lang="en-US" sz="1100" dirty="0"/>
          </a:p>
        </p:txBody>
      </p:sp>
      <p:sp>
        <p:nvSpPr>
          <p:cNvPr id="14" name="TextBox 13"/>
          <p:cNvSpPr txBox="1"/>
          <p:nvPr/>
        </p:nvSpPr>
        <p:spPr>
          <a:xfrm>
            <a:off x="1362940" y="635679"/>
            <a:ext cx="1125292" cy="261610"/>
          </a:xfrm>
          <a:prstGeom prst="rect">
            <a:avLst/>
          </a:prstGeom>
          <a:noFill/>
        </p:spPr>
        <p:txBody>
          <a:bodyPr wrap="square" rtlCol="0">
            <a:spAutoFit/>
          </a:bodyPr>
          <a:lstStyle/>
          <a:p>
            <a:pPr algn="ctr"/>
            <a:r>
              <a:rPr lang="en-US" sz="1100" b="1" dirty="0" smtClean="0"/>
              <a:t>Top Area</a:t>
            </a:r>
            <a:endParaRPr lang="en-US" sz="1100" b="1" dirty="0"/>
          </a:p>
        </p:txBody>
      </p:sp>
      <p:sp>
        <p:nvSpPr>
          <p:cNvPr id="19" name="TextBox 18"/>
          <p:cNvSpPr txBox="1"/>
          <p:nvPr/>
        </p:nvSpPr>
        <p:spPr>
          <a:xfrm>
            <a:off x="3190050" y="3264309"/>
            <a:ext cx="1801422" cy="430887"/>
          </a:xfrm>
          <a:prstGeom prst="rect">
            <a:avLst/>
          </a:prstGeom>
          <a:solidFill>
            <a:srgbClr val="FFFFFF"/>
          </a:solidFill>
        </p:spPr>
        <p:txBody>
          <a:bodyPr wrap="square" rtlCol="0">
            <a:spAutoFit/>
          </a:bodyPr>
          <a:lstStyle/>
          <a:p>
            <a:r>
              <a:rPr lang="en-US" sz="1100" dirty="0" smtClean="0"/>
              <a:t>Center this info if we’re not going to follow the comp. </a:t>
            </a:r>
            <a:endParaRPr lang="en-US" sz="1100" dirty="0"/>
          </a:p>
        </p:txBody>
      </p:sp>
      <p:sp>
        <p:nvSpPr>
          <p:cNvPr id="11" name="Rectangle 10"/>
          <p:cNvSpPr/>
          <p:nvPr/>
        </p:nvSpPr>
        <p:spPr>
          <a:xfrm>
            <a:off x="762000" y="2233638"/>
            <a:ext cx="2373249" cy="385800"/>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IMG_234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275" y="779637"/>
            <a:ext cx="2695704" cy="4792362"/>
          </a:xfrm>
          <a:prstGeom prst="rect">
            <a:avLst/>
          </a:prstGeom>
          <a:ln>
            <a:solidFill>
              <a:srgbClr val="D9D9D9"/>
            </a:solidFill>
          </a:ln>
        </p:spPr>
      </p:pic>
      <p:sp>
        <p:nvSpPr>
          <p:cNvPr id="15" name="TextBox 14"/>
          <p:cNvSpPr txBox="1"/>
          <p:nvPr/>
        </p:nvSpPr>
        <p:spPr>
          <a:xfrm>
            <a:off x="6844718" y="486593"/>
            <a:ext cx="1125292" cy="261610"/>
          </a:xfrm>
          <a:prstGeom prst="rect">
            <a:avLst/>
          </a:prstGeom>
          <a:noFill/>
        </p:spPr>
        <p:txBody>
          <a:bodyPr wrap="square" rtlCol="0">
            <a:spAutoFit/>
          </a:bodyPr>
          <a:lstStyle/>
          <a:p>
            <a:pPr algn="ctr"/>
            <a:r>
              <a:rPr lang="en-US" sz="1100" b="1" dirty="0" smtClean="0"/>
              <a:t>Lower on page</a:t>
            </a:r>
            <a:endParaRPr lang="en-US" sz="1100" b="1" dirty="0"/>
          </a:p>
        </p:txBody>
      </p:sp>
      <p:sp>
        <p:nvSpPr>
          <p:cNvPr id="16" name="Rectangle 15"/>
          <p:cNvSpPr/>
          <p:nvPr/>
        </p:nvSpPr>
        <p:spPr>
          <a:xfrm>
            <a:off x="762000" y="3068387"/>
            <a:ext cx="2373249" cy="861952"/>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5586270" y="4362159"/>
            <a:ext cx="1117254" cy="122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916803" y="4362159"/>
            <a:ext cx="1785215" cy="430887"/>
          </a:xfrm>
          <a:prstGeom prst="rect">
            <a:avLst/>
          </a:prstGeom>
          <a:noFill/>
        </p:spPr>
        <p:txBody>
          <a:bodyPr wrap="square" rtlCol="0">
            <a:spAutoFit/>
          </a:bodyPr>
          <a:lstStyle/>
          <a:p>
            <a:r>
              <a:rPr lang="en-US" sz="1100" dirty="0" smtClean="0"/>
              <a:t>Way too crowded and image area isn’t tall enough </a:t>
            </a:r>
            <a:endParaRPr lang="en-US" sz="1100" dirty="0"/>
          </a:p>
        </p:txBody>
      </p:sp>
    </p:spTree>
    <p:extLst>
      <p:ext uri="{BB962C8B-B14F-4D97-AF65-F5344CB8AC3E}">
        <p14:creationId xmlns:p14="http://schemas.microsoft.com/office/powerpoint/2010/main" val="26603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710201" y="3162608"/>
            <a:ext cx="1360068" cy="584776"/>
          </a:xfrm>
          <a:prstGeom prst="rect">
            <a:avLst/>
          </a:prstGeom>
          <a:noFill/>
        </p:spPr>
        <p:txBody>
          <a:bodyPr wrap="none" rtlCol="0">
            <a:spAutoFit/>
          </a:bodyPr>
          <a:lstStyle/>
          <a:p>
            <a:pPr algn="ctr"/>
            <a:r>
              <a:rPr lang="en-US" sz="3200" dirty="0" smtClean="0"/>
              <a:t>Mobile</a:t>
            </a:r>
            <a:endParaRPr lang="en-US" sz="3200" dirty="0"/>
          </a:p>
        </p:txBody>
      </p:sp>
    </p:spTree>
    <p:extLst>
      <p:ext uri="{BB962C8B-B14F-4D97-AF65-F5344CB8AC3E}">
        <p14:creationId xmlns:p14="http://schemas.microsoft.com/office/powerpoint/2010/main" val="349021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4" y="913361"/>
            <a:ext cx="2726149" cy="4846487"/>
          </a:xfrm>
          <a:prstGeom prst="rect">
            <a:avLst/>
          </a:prstGeom>
          <a:ln>
            <a:solidFill>
              <a:schemeClr val="bg1">
                <a:lumMod val="85000"/>
              </a:schemeClr>
            </a:solidFill>
          </a:ln>
        </p:spPr>
      </p:pic>
      <p:sp>
        <p:nvSpPr>
          <p:cNvPr id="5" name="TextBox 4"/>
          <p:cNvSpPr txBox="1"/>
          <p:nvPr/>
        </p:nvSpPr>
        <p:spPr>
          <a:xfrm>
            <a:off x="5550707" y="2762736"/>
            <a:ext cx="1490404" cy="253916"/>
          </a:xfrm>
          <a:prstGeom prst="rect">
            <a:avLst/>
          </a:prstGeom>
          <a:noFill/>
        </p:spPr>
        <p:txBody>
          <a:bodyPr wrap="square" rtlCol="0">
            <a:spAutoFit/>
          </a:bodyPr>
          <a:lstStyle/>
          <a:p>
            <a:r>
              <a:rPr lang="en-US" sz="1050" i="1" dirty="0" smtClean="0"/>
              <a:t>Example from comp</a:t>
            </a:r>
            <a:endParaRPr lang="en-US" sz="1050" i="1" dirty="0"/>
          </a:p>
        </p:txBody>
      </p:sp>
      <p:sp>
        <p:nvSpPr>
          <p:cNvPr id="6" name="Rectangle 5"/>
          <p:cNvSpPr/>
          <p:nvPr/>
        </p:nvSpPr>
        <p:spPr>
          <a:xfrm>
            <a:off x="2785521" y="3068398"/>
            <a:ext cx="2530896" cy="1128243"/>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Homepage – Offers Module</a:t>
            </a:r>
            <a:endParaRPr lang="en-US" dirty="0"/>
          </a:p>
        </p:txBody>
      </p:sp>
      <p:sp>
        <p:nvSpPr>
          <p:cNvPr id="13" name="TextBox 12"/>
          <p:cNvSpPr txBox="1"/>
          <p:nvPr/>
        </p:nvSpPr>
        <p:spPr>
          <a:xfrm>
            <a:off x="622265" y="3228058"/>
            <a:ext cx="2037049" cy="1277273"/>
          </a:xfrm>
          <a:prstGeom prst="rect">
            <a:avLst/>
          </a:prstGeom>
          <a:noFill/>
        </p:spPr>
        <p:txBody>
          <a:bodyPr wrap="square" rtlCol="0">
            <a:spAutoFit/>
          </a:bodyPr>
          <a:lstStyle/>
          <a:p>
            <a:r>
              <a:rPr lang="en-US" sz="1100" dirty="0" smtClean="0"/>
              <a:t>Coupon layout is all wrong. Check padding above headline. Size of headline and subhead are too small. Subhead shouldn’t be underlined. And position of the expiration date is too close to subhead. .  </a:t>
            </a:r>
            <a:endParaRPr lang="en-US" sz="1100" dirty="0"/>
          </a:p>
        </p:txBody>
      </p:sp>
      <p:pic>
        <p:nvPicPr>
          <p:cNvPr id="3" name="Picture 2"/>
          <p:cNvPicPr>
            <a:picLocks noChangeAspect="1"/>
          </p:cNvPicPr>
          <p:nvPr/>
        </p:nvPicPr>
        <p:blipFill>
          <a:blip r:embed="rId3"/>
          <a:stretch>
            <a:fillRect/>
          </a:stretch>
        </p:blipFill>
        <p:spPr>
          <a:xfrm>
            <a:off x="5468047" y="2991072"/>
            <a:ext cx="3049737" cy="1225974"/>
          </a:xfrm>
          <a:prstGeom prst="rect">
            <a:avLst/>
          </a:prstGeom>
        </p:spPr>
      </p:pic>
      <p:sp>
        <p:nvSpPr>
          <p:cNvPr id="9" name="Rectangle 8"/>
          <p:cNvSpPr/>
          <p:nvPr/>
        </p:nvSpPr>
        <p:spPr>
          <a:xfrm>
            <a:off x="2724814" y="2113863"/>
            <a:ext cx="2591603" cy="514402"/>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22265" y="1713799"/>
            <a:ext cx="2037049" cy="769441"/>
          </a:xfrm>
          <a:prstGeom prst="rect">
            <a:avLst/>
          </a:prstGeom>
          <a:noFill/>
        </p:spPr>
        <p:txBody>
          <a:bodyPr wrap="square" rtlCol="0">
            <a:spAutoFit/>
          </a:bodyPr>
          <a:lstStyle/>
          <a:p>
            <a:r>
              <a:rPr lang="en-US" sz="1100" dirty="0" smtClean="0"/>
              <a:t>Headline should be same size as TIRE OFFERS. Form field is too small and should be a square, not have rounded corners. </a:t>
            </a:r>
            <a:endParaRPr lang="en-US" sz="1100" dirty="0"/>
          </a:p>
        </p:txBody>
      </p:sp>
      <p:pic>
        <p:nvPicPr>
          <p:cNvPr id="4" name="Picture 3"/>
          <p:cNvPicPr>
            <a:picLocks noChangeAspect="1"/>
          </p:cNvPicPr>
          <p:nvPr/>
        </p:nvPicPr>
        <p:blipFill>
          <a:blip r:embed="rId4"/>
          <a:stretch>
            <a:fillRect/>
          </a:stretch>
        </p:blipFill>
        <p:spPr>
          <a:xfrm>
            <a:off x="5532353" y="1967360"/>
            <a:ext cx="2505445" cy="713880"/>
          </a:xfrm>
          <a:prstGeom prst="rect">
            <a:avLst/>
          </a:prstGeom>
        </p:spPr>
      </p:pic>
      <p:sp>
        <p:nvSpPr>
          <p:cNvPr id="15" name="TextBox 14"/>
          <p:cNvSpPr txBox="1"/>
          <p:nvPr/>
        </p:nvSpPr>
        <p:spPr>
          <a:xfrm>
            <a:off x="5550707" y="1586841"/>
            <a:ext cx="1490404" cy="253916"/>
          </a:xfrm>
          <a:prstGeom prst="rect">
            <a:avLst/>
          </a:prstGeom>
          <a:noFill/>
        </p:spPr>
        <p:txBody>
          <a:bodyPr wrap="square" rtlCol="0">
            <a:spAutoFit/>
          </a:bodyPr>
          <a:lstStyle/>
          <a:p>
            <a:r>
              <a:rPr lang="en-US" sz="1050" i="1" dirty="0" smtClean="0"/>
              <a:t>Example from comp</a:t>
            </a:r>
            <a:endParaRPr lang="en-US" sz="1050" i="1" dirty="0"/>
          </a:p>
        </p:txBody>
      </p:sp>
    </p:spTree>
    <p:extLst>
      <p:ext uri="{BB962C8B-B14F-4D97-AF65-F5344CB8AC3E}">
        <p14:creationId xmlns:p14="http://schemas.microsoft.com/office/powerpoint/2010/main" val="127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4" y="913361"/>
            <a:ext cx="2726148" cy="4846487"/>
          </a:xfrm>
          <a:prstGeom prst="rect">
            <a:avLst/>
          </a:prstGeom>
          <a:ln>
            <a:solidFill>
              <a:schemeClr val="bg1">
                <a:lumMod val="85000"/>
              </a:schemeClr>
            </a:solidFill>
          </a:ln>
        </p:spPr>
      </p:pic>
      <p:sp>
        <p:nvSpPr>
          <p:cNvPr id="6" name="Rectangle 5"/>
          <p:cNvSpPr/>
          <p:nvPr/>
        </p:nvSpPr>
        <p:spPr>
          <a:xfrm>
            <a:off x="2724814" y="3383788"/>
            <a:ext cx="2530896" cy="506363"/>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Homepage</a:t>
            </a:r>
            <a:endParaRPr lang="en-US" dirty="0"/>
          </a:p>
        </p:txBody>
      </p:sp>
      <p:sp>
        <p:nvSpPr>
          <p:cNvPr id="13" name="TextBox 12"/>
          <p:cNvSpPr txBox="1"/>
          <p:nvPr/>
        </p:nvSpPr>
        <p:spPr>
          <a:xfrm>
            <a:off x="590113" y="3412920"/>
            <a:ext cx="2037049" cy="430887"/>
          </a:xfrm>
          <a:prstGeom prst="rect">
            <a:avLst/>
          </a:prstGeom>
          <a:noFill/>
        </p:spPr>
        <p:txBody>
          <a:bodyPr wrap="square" rtlCol="0">
            <a:spAutoFit/>
          </a:bodyPr>
          <a:lstStyle/>
          <a:p>
            <a:pPr algn="r"/>
            <a:r>
              <a:rPr lang="en-US" sz="1100" dirty="0" smtClean="0"/>
              <a:t>Too much space/separation here. </a:t>
            </a:r>
            <a:endParaRPr lang="en-US" sz="1100" dirty="0"/>
          </a:p>
        </p:txBody>
      </p:sp>
      <p:sp>
        <p:nvSpPr>
          <p:cNvPr id="9" name="Rectangle 8"/>
          <p:cNvSpPr/>
          <p:nvPr/>
        </p:nvSpPr>
        <p:spPr>
          <a:xfrm>
            <a:off x="2724814" y="2113863"/>
            <a:ext cx="2591603" cy="514402"/>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0113" y="2276425"/>
            <a:ext cx="2037049" cy="261610"/>
          </a:xfrm>
          <a:prstGeom prst="rect">
            <a:avLst/>
          </a:prstGeom>
          <a:noFill/>
        </p:spPr>
        <p:txBody>
          <a:bodyPr wrap="square" rtlCol="0">
            <a:spAutoFit/>
          </a:bodyPr>
          <a:lstStyle/>
          <a:p>
            <a:pPr algn="r"/>
            <a:r>
              <a:rPr lang="en-US" sz="1100" dirty="0" smtClean="0"/>
              <a:t>Gradient too harsh</a:t>
            </a:r>
            <a:endParaRPr lang="en-US" sz="1100" dirty="0"/>
          </a:p>
        </p:txBody>
      </p:sp>
    </p:spTree>
    <p:extLst>
      <p:ext uri="{BB962C8B-B14F-4D97-AF65-F5344CB8AC3E}">
        <p14:creationId xmlns:p14="http://schemas.microsoft.com/office/powerpoint/2010/main" val="38469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4" y="913362"/>
            <a:ext cx="2726148" cy="4846485"/>
          </a:xfrm>
          <a:prstGeom prst="rect">
            <a:avLst/>
          </a:prstGeom>
          <a:ln>
            <a:solidFill>
              <a:schemeClr val="bg1">
                <a:lumMod val="85000"/>
              </a:schemeClr>
            </a:solidFill>
          </a:ln>
        </p:spPr>
      </p:pic>
      <p:sp>
        <p:nvSpPr>
          <p:cNvPr id="6" name="Rectangle 5"/>
          <p:cNvSpPr/>
          <p:nvPr/>
        </p:nvSpPr>
        <p:spPr>
          <a:xfrm>
            <a:off x="2724814" y="3383788"/>
            <a:ext cx="2530896" cy="506363"/>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Homepage</a:t>
            </a:r>
            <a:endParaRPr lang="en-US" dirty="0"/>
          </a:p>
        </p:txBody>
      </p:sp>
      <p:sp>
        <p:nvSpPr>
          <p:cNvPr id="13" name="TextBox 12"/>
          <p:cNvSpPr txBox="1"/>
          <p:nvPr/>
        </p:nvSpPr>
        <p:spPr>
          <a:xfrm>
            <a:off x="590113" y="3412920"/>
            <a:ext cx="2037049" cy="430887"/>
          </a:xfrm>
          <a:prstGeom prst="rect">
            <a:avLst/>
          </a:prstGeom>
          <a:noFill/>
        </p:spPr>
        <p:txBody>
          <a:bodyPr wrap="square" rtlCol="0">
            <a:spAutoFit/>
          </a:bodyPr>
          <a:lstStyle/>
          <a:p>
            <a:pPr algn="r"/>
            <a:r>
              <a:rPr lang="en-US" sz="1100" dirty="0" smtClean="0"/>
              <a:t>Too much space/separation here. </a:t>
            </a:r>
            <a:endParaRPr lang="en-US" sz="1100" dirty="0"/>
          </a:p>
        </p:txBody>
      </p:sp>
      <p:sp>
        <p:nvSpPr>
          <p:cNvPr id="9" name="Rectangle 8"/>
          <p:cNvSpPr/>
          <p:nvPr/>
        </p:nvSpPr>
        <p:spPr>
          <a:xfrm>
            <a:off x="3130136" y="1332923"/>
            <a:ext cx="1780960" cy="514402"/>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0113" y="1456599"/>
            <a:ext cx="2037049" cy="261610"/>
          </a:xfrm>
          <a:prstGeom prst="rect">
            <a:avLst/>
          </a:prstGeom>
          <a:noFill/>
        </p:spPr>
        <p:txBody>
          <a:bodyPr wrap="square" rtlCol="0">
            <a:spAutoFit/>
          </a:bodyPr>
          <a:lstStyle/>
          <a:p>
            <a:pPr algn="r"/>
            <a:r>
              <a:rPr lang="en-US" sz="1100" dirty="0" smtClean="0"/>
              <a:t>Headline should </a:t>
            </a:r>
            <a:r>
              <a:rPr lang="en-US" sz="1100" dirty="0" smtClean="0"/>
              <a:t>be wider</a:t>
            </a:r>
            <a:endParaRPr lang="en-US" sz="1100" dirty="0"/>
          </a:p>
        </p:txBody>
      </p:sp>
      <p:sp>
        <p:nvSpPr>
          <p:cNvPr id="15" name="TextBox 14"/>
          <p:cNvSpPr txBox="1"/>
          <p:nvPr/>
        </p:nvSpPr>
        <p:spPr>
          <a:xfrm>
            <a:off x="6306260" y="1887486"/>
            <a:ext cx="1490404" cy="253916"/>
          </a:xfrm>
          <a:prstGeom prst="rect">
            <a:avLst/>
          </a:prstGeom>
          <a:noFill/>
        </p:spPr>
        <p:txBody>
          <a:bodyPr wrap="square" rtlCol="0">
            <a:spAutoFit/>
          </a:bodyPr>
          <a:lstStyle/>
          <a:p>
            <a:pPr algn="ctr"/>
            <a:r>
              <a:rPr lang="en-US" sz="1050" i="1" dirty="0" smtClean="0"/>
              <a:t>Example from comp</a:t>
            </a:r>
            <a:endParaRPr lang="en-US" sz="1050" i="1" dirty="0"/>
          </a:p>
        </p:txBody>
      </p:sp>
      <p:pic>
        <p:nvPicPr>
          <p:cNvPr id="3" name="Picture 2"/>
          <p:cNvPicPr>
            <a:picLocks noChangeAspect="1"/>
          </p:cNvPicPr>
          <p:nvPr/>
        </p:nvPicPr>
        <p:blipFill>
          <a:blip r:embed="rId3"/>
          <a:stretch>
            <a:fillRect/>
          </a:stretch>
        </p:blipFill>
        <p:spPr>
          <a:xfrm>
            <a:off x="5715648" y="2202547"/>
            <a:ext cx="2661979" cy="3266974"/>
          </a:xfrm>
          <a:prstGeom prst="rect">
            <a:avLst/>
          </a:prstGeom>
        </p:spPr>
      </p:pic>
      <p:sp>
        <p:nvSpPr>
          <p:cNvPr id="17" name="Rectangle 16"/>
          <p:cNvSpPr/>
          <p:nvPr/>
        </p:nvSpPr>
        <p:spPr>
          <a:xfrm>
            <a:off x="2724814" y="4586340"/>
            <a:ext cx="2530896" cy="506363"/>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5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4" y="913363"/>
            <a:ext cx="2726147" cy="4846483"/>
          </a:xfrm>
          <a:prstGeom prst="rect">
            <a:avLst/>
          </a:prstGeom>
          <a:ln>
            <a:solidFill>
              <a:schemeClr val="bg1">
                <a:lumMod val="85000"/>
              </a:schemeClr>
            </a:solidFill>
          </a:ln>
        </p:spPr>
      </p:pic>
      <p:sp>
        <p:nvSpPr>
          <p:cNvPr id="6" name="Rectangle 5"/>
          <p:cNvSpPr/>
          <p:nvPr/>
        </p:nvSpPr>
        <p:spPr>
          <a:xfrm>
            <a:off x="2724814" y="1723537"/>
            <a:ext cx="2530896" cy="414440"/>
          </a:xfrm>
          <a:prstGeom prst="rect">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Results</a:t>
            </a:r>
            <a:endParaRPr lang="en-US" dirty="0"/>
          </a:p>
        </p:txBody>
      </p:sp>
      <p:sp>
        <p:nvSpPr>
          <p:cNvPr id="13" name="TextBox 12"/>
          <p:cNvSpPr txBox="1"/>
          <p:nvPr/>
        </p:nvSpPr>
        <p:spPr>
          <a:xfrm>
            <a:off x="590113" y="1728555"/>
            <a:ext cx="2037049" cy="430887"/>
          </a:xfrm>
          <a:prstGeom prst="rect">
            <a:avLst/>
          </a:prstGeom>
          <a:noFill/>
        </p:spPr>
        <p:txBody>
          <a:bodyPr wrap="square" rtlCol="0">
            <a:spAutoFit/>
          </a:bodyPr>
          <a:lstStyle/>
          <a:p>
            <a:pPr algn="r"/>
            <a:r>
              <a:rPr lang="en-US" sz="1100" dirty="0" smtClean="0"/>
              <a:t>Too much space here. Reduce by 25%. </a:t>
            </a:r>
            <a:endParaRPr lang="en-US" sz="1100" dirty="0"/>
          </a:p>
        </p:txBody>
      </p:sp>
      <p:sp>
        <p:nvSpPr>
          <p:cNvPr id="14" name="TextBox 13"/>
          <p:cNvSpPr txBox="1"/>
          <p:nvPr/>
        </p:nvSpPr>
        <p:spPr>
          <a:xfrm>
            <a:off x="590113" y="4514058"/>
            <a:ext cx="2037049" cy="769441"/>
          </a:xfrm>
          <a:prstGeom prst="rect">
            <a:avLst/>
          </a:prstGeom>
          <a:noFill/>
        </p:spPr>
        <p:txBody>
          <a:bodyPr wrap="square" rtlCol="0">
            <a:spAutoFit/>
          </a:bodyPr>
          <a:lstStyle/>
          <a:p>
            <a:pPr algn="r"/>
            <a:r>
              <a:rPr lang="en-US" sz="1100" dirty="0" smtClean="0"/>
              <a:t>Not sure where all this copy came from. Maybe it should be at the bottom of the page </a:t>
            </a:r>
            <a:r>
              <a:rPr lang="en-US" sz="1100" dirty="0" err="1" smtClean="0"/>
              <a:t>vs</a:t>
            </a:r>
            <a:r>
              <a:rPr lang="en-US" sz="1100" dirty="0" smtClean="0"/>
              <a:t> at the top. </a:t>
            </a:r>
            <a:endParaRPr lang="en-US" sz="1100" dirty="0"/>
          </a:p>
        </p:txBody>
      </p:sp>
      <p:sp>
        <p:nvSpPr>
          <p:cNvPr id="8" name="TextBox 7"/>
          <p:cNvSpPr txBox="1"/>
          <p:nvPr/>
        </p:nvSpPr>
        <p:spPr>
          <a:xfrm>
            <a:off x="5653926" y="1816967"/>
            <a:ext cx="2037049" cy="430887"/>
          </a:xfrm>
          <a:prstGeom prst="rect">
            <a:avLst/>
          </a:prstGeom>
          <a:noFill/>
        </p:spPr>
        <p:txBody>
          <a:bodyPr wrap="square" rtlCol="0">
            <a:spAutoFit/>
          </a:bodyPr>
          <a:lstStyle/>
          <a:p>
            <a:r>
              <a:rPr lang="en-US" sz="1100" dirty="0" smtClean="0"/>
              <a:t>Too crowded here. Add space between results title and sort. </a:t>
            </a:r>
            <a:endParaRPr lang="en-US" sz="1100" dirty="0"/>
          </a:p>
        </p:txBody>
      </p:sp>
      <p:cxnSp>
        <p:nvCxnSpPr>
          <p:cNvPr id="4" name="Straight Arrow Connector 3"/>
          <p:cNvCxnSpPr/>
          <p:nvPr/>
        </p:nvCxnSpPr>
        <p:spPr>
          <a:xfrm flipH="1">
            <a:off x="4292184" y="1953113"/>
            <a:ext cx="1294086" cy="417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24814" y="2539851"/>
            <a:ext cx="253089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653926" y="2371064"/>
            <a:ext cx="2037049" cy="600164"/>
          </a:xfrm>
          <a:prstGeom prst="rect">
            <a:avLst/>
          </a:prstGeom>
          <a:noFill/>
        </p:spPr>
        <p:txBody>
          <a:bodyPr wrap="square" rtlCol="0">
            <a:spAutoFit/>
          </a:bodyPr>
          <a:lstStyle/>
          <a:p>
            <a:r>
              <a:rPr lang="en-US" sz="1100" dirty="0" smtClean="0"/>
              <a:t>Filter visual is too high and should be center aligned with the Sort field. </a:t>
            </a:r>
            <a:endParaRPr lang="en-US" sz="1100" dirty="0"/>
          </a:p>
        </p:txBody>
      </p:sp>
    </p:spTree>
    <p:extLst>
      <p:ext uri="{BB962C8B-B14F-4D97-AF65-F5344CB8AC3E}">
        <p14:creationId xmlns:p14="http://schemas.microsoft.com/office/powerpoint/2010/main" val="112196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4" y="913363"/>
            <a:ext cx="2726146" cy="4846483"/>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Results cont.</a:t>
            </a:r>
            <a:endParaRPr lang="en-US" dirty="0"/>
          </a:p>
        </p:txBody>
      </p:sp>
      <p:cxnSp>
        <p:nvCxnSpPr>
          <p:cNvPr id="4" name="Straight Arrow Connector 3"/>
          <p:cNvCxnSpPr/>
          <p:nvPr/>
        </p:nvCxnSpPr>
        <p:spPr>
          <a:xfrm flipH="1">
            <a:off x="4525281" y="3152711"/>
            <a:ext cx="1294086" cy="417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19367" y="2907176"/>
            <a:ext cx="2037049" cy="261610"/>
          </a:xfrm>
          <a:prstGeom prst="rect">
            <a:avLst/>
          </a:prstGeom>
          <a:noFill/>
        </p:spPr>
        <p:txBody>
          <a:bodyPr wrap="square" rtlCol="0">
            <a:spAutoFit/>
          </a:bodyPr>
          <a:lstStyle/>
          <a:p>
            <a:r>
              <a:rPr lang="en-US" sz="1100" dirty="0" smtClean="0"/>
              <a:t>Should this be </a:t>
            </a:r>
            <a:r>
              <a:rPr lang="en-US" sz="1100" dirty="0" smtClean="0"/>
              <a:t>an </a:t>
            </a:r>
            <a:r>
              <a:rPr lang="en-US" sz="1100" dirty="0" smtClean="0"/>
              <a:t>asterisk?</a:t>
            </a:r>
            <a:endParaRPr lang="en-US" sz="1100" dirty="0"/>
          </a:p>
        </p:txBody>
      </p:sp>
    </p:spTree>
    <p:extLst>
      <p:ext uri="{BB962C8B-B14F-4D97-AF65-F5344CB8AC3E}">
        <p14:creationId xmlns:p14="http://schemas.microsoft.com/office/powerpoint/2010/main" val="56433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65" y="897289"/>
            <a:ext cx="2726146" cy="4846481"/>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Product Detail</a:t>
            </a:r>
            <a:endParaRPr lang="en-US" dirty="0"/>
          </a:p>
        </p:txBody>
      </p:sp>
      <p:cxnSp>
        <p:nvCxnSpPr>
          <p:cNvPr id="4" name="Straight Arrow Connector 3"/>
          <p:cNvCxnSpPr/>
          <p:nvPr/>
        </p:nvCxnSpPr>
        <p:spPr>
          <a:xfrm flipH="1">
            <a:off x="2488232" y="3570662"/>
            <a:ext cx="9760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64292" y="3439857"/>
            <a:ext cx="1125292" cy="261610"/>
          </a:xfrm>
          <a:prstGeom prst="rect">
            <a:avLst/>
          </a:prstGeom>
          <a:noFill/>
        </p:spPr>
        <p:txBody>
          <a:bodyPr wrap="square" rtlCol="0">
            <a:spAutoFit/>
          </a:bodyPr>
          <a:lstStyle/>
          <a:p>
            <a:r>
              <a:rPr lang="en-US" sz="1100" dirty="0" smtClean="0"/>
              <a:t>Harsh gradient</a:t>
            </a:r>
            <a:endParaRPr lang="en-US" sz="1100" dirty="0"/>
          </a:p>
        </p:txBody>
      </p:sp>
      <p:sp>
        <p:nvSpPr>
          <p:cNvPr id="8" name="TextBox 7"/>
          <p:cNvSpPr txBox="1"/>
          <p:nvPr/>
        </p:nvSpPr>
        <p:spPr>
          <a:xfrm>
            <a:off x="1362940" y="635679"/>
            <a:ext cx="1125292" cy="261610"/>
          </a:xfrm>
          <a:prstGeom prst="rect">
            <a:avLst/>
          </a:prstGeom>
          <a:noFill/>
        </p:spPr>
        <p:txBody>
          <a:bodyPr wrap="square" rtlCol="0">
            <a:spAutoFit/>
          </a:bodyPr>
          <a:lstStyle/>
          <a:p>
            <a:pPr algn="ctr"/>
            <a:r>
              <a:rPr lang="en-US" sz="1100" b="1" dirty="0" smtClean="0"/>
              <a:t>Top Area</a:t>
            </a:r>
            <a:endParaRPr lang="en-US" sz="1100" b="1" dirty="0"/>
          </a:p>
        </p:txBody>
      </p:sp>
    </p:spTree>
    <p:extLst>
      <p:ext uri="{BB962C8B-B14F-4D97-AF65-F5344CB8AC3E}">
        <p14:creationId xmlns:p14="http://schemas.microsoft.com/office/powerpoint/2010/main" val="19069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65" y="897289"/>
            <a:ext cx="2726145" cy="4846481"/>
          </a:xfrm>
          <a:prstGeom prst="rect">
            <a:avLst/>
          </a:prstGeom>
          <a:ln>
            <a:solidFill>
              <a:schemeClr val="bg1">
                <a:lumMod val="85000"/>
              </a:schemeClr>
            </a:solidFill>
          </a:ln>
        </p:spPr>
      </p:pic>
      <p:sp>
        <p:nvSpPr>
          <p:cNvPr id="12" name="TextBox 11"/>
          <p:cNvSpPr txBox="1"/>
          <p:nvPr/>
        </p:nvSpPr>
        <p:spPr>
          <a:xfrm>
            <a:off x="357526" y="159343"/>
            <a:ext cx="3310106" cy="369332"/>
          </a:xfrm>
          <a:prstGeom prst="rect">
            <a:avLst/>
          </a:prstGeom>
          <a:noFill/>
        </p:spPr>
        <p:txBody>
          <a:bodyPr wrap="square" rtlCol="0">
            <a:spAutoFit/>
          </a:bodyPr>
          <a:lstStyle/>
          <a:p>
            <a:r>
              <a:rPr lang="en-US" dirty="0" smtClean="0"/>
              <a:t>Tire Product Detail cont.</a:t>
            </a:r>
            <a:endParaRPr lang="en-US" dirty="0"/>
          </a:p>
        </p:txBody>
      </p:sp>
      <p:sp>
        <p:nvSpPr>
          <p:cNvPr id="8" name="TextBox 7"/>
          <p:cNvSpPr txBox="1"/>
          <p:nvPr/>
        </p:nvSpPr>
        <p:spPr>
          <a:xfrm>
            <a:off x="1362940" y="635679"/>
            <a:ext cx="1125292" cy="261610"/>
          </a:xfrm>
          <a:prstGeom prst="rect">
            <a:avLst/>
          </a:prstGeom>
          <a:noFill/>
        </p:spPr>
        <p:txBody>
          <a:bodyPr wrap="square" rtlCol="0">
            <a:spAutoFit/>
          </a:bodyPr>
          <a:lstStyle/>
          <a:p>
            <a:pPr algn="ctr"/>
            <a:r>
              <a:rPr lang="en-US" sz="1100" b="1" dirty="0" smtClean="0"/>
              <a:t>Top Area</a:t>
            </a:r>
            <a:endParaRPr lang="en-US" sz="1100" b="1" dirty="0"/>
          </a:p>
        </p:txBody>
      </p:sp>
      <p:sp>
        <p:nvSpPr>
          <p:cNvPr id="9" name="TextBox 8"/>
          <p:cNvSpPr txBox="1"/>
          <p:nvPr/>
        </p:nvSpPr>
        <p:spPr>
          <a:xfrm>
            <a:off x="6422201" y="1151578"/>
            <a:ext cx="1577540" cy="261610"/>
          </a:xfrm>
          <a:prstGeom prst="rect">
            <a:avLst/>
          </a:prstGeom>
          <a:noFill/>
        </p:spPr>
        <p:txBody>
          <a:bodyPr wrap="square" rtlCol="0">
            <a:spAutoFit/>
          </a:bodyPr>
          <a:lstStyle/>
          <a:p>
            <a:pPr algn="ctr"/>
            <a:r>
              <a:rPr lang="en-US" sz="1100" i="1" dirty="0" smtClean="0"/>
              <a:t>Example from comp</a:t>
            </a:r>
            <a:endParaRPr lang="en-US" sz="1100" i="1" dirty="0"/>
          </a:p>
        </p:txBody>
      </p:sp>
      <p:cxnSp>
        <p:nvCxnSpPr>
          <p:cNvPr id="10" name="Straight Arrow Connector 9"/>
          <p:cNvCxnSpPr/>
          <p:nvPr/>
        </p:nvCxnSpPr>
        <p:spPr>
          <a:xfrm flipH="1">
            <a:off x="2860380" y="2700601"/>
            <a:ext cx="777256" cy="1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67632" y="2359841"/>
            <a:ext cx="1776353" cy="600164"/>
          </a:xfrm>
          <a:prstGeom prst="rect">
            <a:avLst/>
          </a:prstGeom>
          <a:noFill/>
        </p:spPr>
        <p:txBody>
          <a:bodyPr wrap="square" rtlCol="0">
            <a:spAutoFit/>
          </a:bodyPr>
          <a:lstStyle/>
          <a:p>
            <a:r>
              <a:rPr lang="en-US" sz="1100" dirty="0" err="1" smtClean="0"/>
              <a:t>Linespacing</a:t>
            </a:r>
            <a:r>
              <a:rPr lang="en-US" sz="1100" dirty="0" smtClean="0"/>
              <a:t> too crowded. Also, tire name link shouldn’t be underlined. </a:t>
            </a:r>
            <a:endParaRPr lang="en-US" sz="1100" dirty="0"/>
          </a:p>
        </p:txBody>
      </p:sp>
      <p:pic>
        <p:nvPicPr>
          <p:cNvPr id="6" name="Picture 5"/>
          <p:cNvPicPr>
            <a:picLocks noChangeAspect="1"/>
          </p:cNvPicPr>
          <p:nvPr/>
        </p:nvPicPr>
        <p:blipFill>
          <a:blip r:embed="rId3"/>
          <a:stretch>
            <a:fillRect/>
          </a:stretch>
        </p:blipFill>
        <p:spPr>
          <a:xfrm>
            <a:off x="5771139" y="1508845"/>
            <a:ext cx="2754231" cy="4054637"/>
          </a:xfrm>
          <a:prstGeom prst="rect">
            <a:avLst/>
          </a:prstGeom>
        </p:spPr>
      </p:pic>
    </p:spTree>
    <p:extLst>
      <p:ext uri="{BB962C8B-B14F-4D97-AF65-F5344CB8AC3E}">
        <p14:creationId xmlns:p14="http://schemas.microsoft.com/office/powerpoint/2010/main" val="406082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1343</TotalTime>
  <Words>307</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iCrossing,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iCrossing</dc:creator>
  <cp:lastModifiedBy>Sean Dunlop</cp:lastModifiedBy>
  <cp:revision>32</cp:revision>
  <dcterms:created xsi:type="dcterms:W3CDTF">2016-06-28T15:04:31Z</dcterms:created>
  <dcterms:modified xsi:type="dcterms:W3CDTF">2016-07-08T23:53:30Z</dcterms:modified>
</cp:coreProperties>
</file>