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8" r:id="rId4"/>
    <p:sldId id="282" r:id="rId5"/>
    <p:sldId id="276" r:id="rId6"/>
    <p:sldId id="277" r:id="rId7"/>
    <p:sldId id="278" r:id="rId8"/>
    <p:sldId id="279" r:id="rId9"/>
    <p:sldId id="280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99"/>
    <a:srgbClr val="000D26"/>
    <a:srgbClr val="0000FF"/>
    <a:srgbClr val="00AEEF"/>
    <a:srgbClr val="484C52"/>
    <a:srgbClr val="002776"/>
    <a:srgbClr val="003FBC"/>
    <a:srgbClr val="001746"/>
    <a:srgbClr val="001848"/>
    <a:srgbClr val="0031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1" autoAdjust="0"/>
    <p:restoredTop sz="94628" autoAdjust="0"/>
  </p:normalViewPr>
  <p:slideViewPr>
    <p:cSldViewPr>
      <p:cViewPr>
        <p:scale>
          <a:sx n="81" d="100"/>
          <a:sy n="81" d="100"/>
        </p:scale>
        <p:origin x="-1146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5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1121-8603-46FB-8199-07596741B1D7}" type="datetimeFigureOut">
              <a:rPr lang="en-IN" smtClean="0"/>
              <a:pPr/>
              <a:t>24-07-2014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C28ED-DE07-41E2-A44E-2EAC93B353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4635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50F44-BF2B-4622-BBC6-D340127FE4DC}" type="datetimeFigureOut">
              <a:rPr lang="en-IN" smtClean="0"/>
              <a:pPr/>
              <a:t>24-07-2014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BE2EA-89FA-40F3-AB76-2A937FABAC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809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6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C:\Users\css94394.CSSCORP\Desktop\ppt5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" y="-12192"/>
            <a:ext cx="9219282" cy="6914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8560" y="3648456"/>
            <a:ext cx="4887906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AEE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0" y="5226106"/>
            <a:ext cx="4874190" cy="990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7544" y="6510536"/>
            <a:ext cx="2813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© CSS Corp  |  Confidential  |  </a:t>
            </a:r>
            <a:r>
              <a:rPr lang="en-US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www.csscorp.com</a:t>
            </a:r>
            <a:endParaRPr lang="en-US" sz="9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3" descr="C:\Users\css94394.CSSCORP\Desktop\final 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6941"/>
          <a:stretch/>
        </p:blipFill>
        <p:spPr bwMode="auto">
          <a:xfrm>
            <a:off x="6444208" y="800707"/>
            <a:ext cx="2228702" cy="5040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5474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29837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074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343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6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C:\Users\css94394.CSSCORP\Desktop\ppt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95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457200" y="2057400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solidFill>
                  <a:srgbClr val="484C52"/>
                </a:solidFill>
                <a:latin typeface="+mj-lt"/>
              </a:rPr>
              <a:t>© CSS Corp</a:t>
            </a:r>
          </a:p>
          <a:p>
            <a:pPr algn="just"/>
            <a:r>
              <a:rPr lang="en-US" sz="1000" dirty="0" smtClean="0">
                <a:solidFill>
                  <a:srgbClr val="484C52"/>
                </a:solidFill>
                <a:latin typeface="+mj-lt"/>
              </a:rPr>
              <a:t>The information contained herein is subject to change without notice. All other trademarks mentioned herein are the property of their respective owners.</a:t>
            </a:r>
            <a:endParaRPr lang="en-US" sz="1200" dirty="0">
              <a:solidFill>
                <a:srgbClr val="484C5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1219200"/>
            <a:ext cx="3661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b="1" dirty="0" smtClean="0">
                <a:solidFill>
                  <a:srgbClr val="00AEEF"/>
                </a:solidFill>
              </a:rPr>
              <a:t>Thank You</a:t>
            </a:r>
            <a:endParaRPr lang="en-IN" sz="4400" b="1" dirty="0">
              <a:solidFill>
                <a:srgbClr val="00AEEF"/>
              </a:solidFill>
            </a:endParaRPr>
          </a:p>
        </p:txBody>
      </p:sp>
      <p:pic>
        <p:nvPicPr>
          <p:cNvPr id="10" name="Picture 3" descr="C:\Users\css94394.CSSCORP\Desktop\final 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6941"/>
          <a:stretch/>
        </p:blipFill>
        <p:spPr bwMode="auto">
          <a:xfrm>
            <a:off x="6303738" y="548680"/>
            <a:ext cx="2228702" cy="5040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7798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4146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6360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2339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473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55123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9108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4226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ss94394.CSSCORP\Desktop\Untitled-1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" y="5589240"/>
            <a:ext cx="1274816" cy="12748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1535876" y="6440986"/>
            <a:ext cx="7146576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97463" y="6538334"/>
            <a:ext cx="2813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© CSS Corp  |  Confidential  |  </a:t>
            </a:r>
            <a:r>
              <a:rPr lang="en-US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www.csscorp.com</a:t>
            </a:r>
            <a:endParaRPr lang="en-US" sz="9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58200" y="655310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0BB1058-09E5-4C56-A1FD-6F21A42EBF03}" type="slidenum">
              <a:rPr lang="en-IN" sz="1000" smtClean="0">
                <a:solidFill>
                  <a:schemeClr val="tx1">
                    <a:lumMod val="50000"/>
                  </a:schemeClr>
                </a:solidFill>
              </a:rPr>
              <a:pPr/>
              <a:t>‹#›</a:t>
            </a:fld>
            <a:endParaRPr lang="en-IN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Picture 2" descr="C:\Users\css94394.CSSCORP\Desktop\Logo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750" y="304800"/>
            <a:ext cx="1419702" cy="323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3525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2438400"/>
            <a:ext cx="8469306" cy="3733800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BSRO Database Architecture Review </a:t>
            </a:r>
            <a:br>
              <a:rPr lang="en-US" sz="3200" dirty="0" smtClean="0"/>
            </a:br>
            <a:r>
              <a:rPr lang="en-US" sz="3200" dirty="0" smtClean="0"/>
              <a:t>and  </a:t>
            </a:r>
            <a:br>
              <a:rPr lang="en-US" sz="3200" dirty="0" smtClean="0"/>
            </a:br>
            <a:r>
              <a:rPr lang="en-US" sz="3200" dirty="0" smtClean="0"/>
              <a:t>Performance Monitoring</a:t>
            </a:r>
            <a:endParaRPr lang="en-IN" sz="3200" dirty="0"/>
          </a:p>
        </p:txBody>
      </p:sp>
      <p:pic>
        <p:nvPicPr>
          <p:cNvPr id="4" name="Picture 3" descr="logo_bridgeston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2133600"/>
            <a:ext cx="3124200" cy="6647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84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Discliamer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3810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Objective &amp; Scope of engagement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Key Monitoring Observations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Recommendations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Conclusion</a:t>
            </a:r>
          </a:p>
          <a:p>
            <a:pPr algn="just">
              <a:lnSpc>
                <a:spcPct val="150000"/>
              </a:lnSpc>
            </a:pPr>
            <a:endParaRPr lang="en-US" sz="2800" dirty="0" smtClean="0"/>
          </a:p>
          <a:p>
            <a:pPr algn="just">
              <a:lnSpc>
                <a:spcPct val="150000"/>
              </a:lnSpc>
            </a:pPr>
            <a:endParaRPr lang="en-US" sz="2800" dirty="0" smtClean="0"/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748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15240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7200" dirty="0" smtClean="0"/>
              <a:t>Database architecture review 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7200" dirty="0" smtClean="0"/>
              <a:t>Identify performance bottlenecks, if any and suggest for improvements 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7200" dirty="0" smtClean="0"/>
              <a:t>Evaluate the performance of DB architecture for future load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 smtClean="0"/>
          </a:p>
          <a:p>
            <a:pPr algn="just">
              <a:lnSpc>
                <a:spcPct val="150000"/>
              </a:lnSpc>
            </a:pPr>
            <a:endParaRPr lang="en-US" sz="2800" dirty="0" smtClean="0"/>
          </a:p>
          <a:p>
            <a:pPr algn="just">
              <a:lnSpc>
                <a:spcPct val="150000"/>
              </a:lnSpc>
            </a:pPr>
            <a:endParaRPr lang="en-US" sz="2800" dirty="0" smtClean="0"/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124200"/>
            <a:ext cx="8382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Scope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3810000"/>
            <a:ext cx="7924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2"/>
                </a:solidFill>
              </a:rPr>
              <a:t>Review the database architecture </a:t>
            </a:r>
          </a:p>
          <a:p>
            <a:pPr marL="342900" indent="-342900" algn="just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2"/>
                </a:solidFill>
              </a:rPr>
              <a:t>Review SQL &amp; PL/SQL coding standards and techniques </a:t>
            </a:r>
          </a:p>
          <a:p>
            <a:pPr marL="342900" indent="-342900" algn="just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2"/>
                </a:solidFill>
              </a:rPr>
              <a:t>Review database performance for current load and future load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48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Monitoring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Oracle instance was properly configured on control files, Log files, Data files, Tablespace memory management </a:t>
            </a:r>
            <a:r>
              <a:rPr lang="en-US" sz="1400" dirty="0" smtClean="0">
                <a:solidFill>
                  <a:srgbClr val="006699"/>
                </a:solidFill>
              </a:rPr>
              <a:t>(Refer: Report 1 : Section : 6.2)</a:t>
            </a:r>
          </a:p>
          <a:p>
            <a:endParaRPr lang="en-US" sz="1400" dirty="0" smtClean="0">
              <a:solidFill>
                <a:srgbClr val="00669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/>
              <a:t>On Analysis of collected monitoring logs, the spike of 60% CPU is observed for every 1 hour due to ‘local connection process’ which was archiving the log for CRMDATA2 backup. This process can be eliminated by switching to Oracle 11g </a:t>
            </a:r>
            <a:r>
              <a:rPr lang="en-US" sz="1400" dirty="0" smtClean="0">
                <a:solidFill>
                  <a:srgbClr val="006699"/>
                </a:solidFill>
              </a:rPr>
              <a:t>(Refer: Report 1 : Section : 4.1.1 &amp; 4.1.2 - CPU Statistics) </a:t>
            </a:r>
            <a:endParaRPr lang="en-US" sz="1400" dirty="0" smtClean="0"/>
          </a:p>
          <a:p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Apart from CPU Utilization, all other resources like Memory, Disk and Network were observed to be 35% </a:t>
            </a:r>
            <a:r>
              <a:rPr lang="en-US" sz="1400" dirty="0" smtClean="0">
                <a:solidFill>
                  <a:srgbClr val="006699"/>
                </a:solidFill>
              </a:rPr>
              <a:t>(Refer: Report 1 : Section : 4 - Server Statistics)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06090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9325498"/>
              </p:ext>
            </p:extLst>
          </p:nvPr>
        </p:nvGraphicFramePr>
        <p:xfrm>
          <a:off x="762000" y="914400"/>
          <a:ext cx="7848599" cy="4596907"/>
        </p:xfrm>
        <a:graphic>
          <a:graphicData uri="http://schemas.openxmlformats.org/drawingml/2006/table">
            <a:tbl>
              <a:tblPr/>
              <a:tblGrid>
                <a:gridCol w="560613"/>
                <a:gridCol w="1658060"/>
                <a:gridCol w="1250339"/>
                <a:gridCol w="2966159"/>
                <a:gridCol w="1413428"/>
              </a:tblGrid>
              <a:tr h="544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S.No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Task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Responsibility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93251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General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1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6.1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Oracle version upgrade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7475" lvl="0" indent="-117475" algn="l" rtl="0" fontAlgn="ctr"/>
                      <a:r>
                        <a:rPr lang="en-US" sz="1200" b="0" i="0" u="none" strike="noStrike" spc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Recommended </a:t>
                      </a:r>
                      <a:r>
                        <a:rPr lang="en-US" sz="1200" b="0" i="0" u="none" strike="noStrike" spc="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 change </a:t>
                      </a:r>
                      <a:endParaRPr lang="en-US" sz="1200" b="0" i="0" u="none" strike="noStrike" spc="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17475" lvl="0" indent="-117475" algn="l" rtl="0" fontAlgn="ctr"/>
                      <a:r>
                        <a:rPr lang="en-US" sz="1200" b="0" i="0" u="none" strike="noStrike" spc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production </a:t>
                      </a:r>
                      <a:r>
                        <a:rPr lang="en-US" sz="1200" b="0" i="0" u="none" strike="noStrike" spc="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database </a:t>
                      </a:r>
                      <a:endParaRPr lang="en-US" sz="1200" b="0" i="0" u="none" strike="noStrike" spc="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17475" lvl="0" indent="-117475" algn="l" rtl="0" fontAlgn="ctr"/>
                      <a:r>
                        <a:rPr lang="en-US" sz="1200" b="0" i="0" u="none" strike="noStrike" spc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from </a:t>
                      </a:r>
                      <a:r>
                        <a:rPr lang="en-US" sz="1200" b="0" i="0" u="none" strike="noStrike" spc="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10g to 11g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65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Instance Parameter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1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: 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: 6.2.5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DISK ASYNCH IO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Enable disk asynchronous setting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: 1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: 6.2.5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SESSION CACHED CURSORS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Increase session cached cursors settings to 100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: 1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: 6.3.1 – 1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KEEP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DB_CACHE the mentioned tables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46418155"/>
              </p:ext>
            </p:extLst>
          </p:nvPr>
        </p:nvGraphicFramePr>
        <p:xfrm>
          <a:off x="304797" y="877470"/>
          <a:ext cx="8458203" cy="5066130"/>
        </p:xfrm>
        <a:graphic>
          <a:graphicData uri="http://schemas.openxmlformats.org/drawingml/2006/table">
            <a:tbl>
              <a:tblPr/>
              <a:tblGrid>
                <a:gridCol w="615043"/>
                <a:gridCol w="1819037"/>
                <a:gridCol w="1371731"/>
                <a:gridCol w="3254137"/>
                <a:gridCol w="1398255"/>
              </a:tblGrid>
              <a:tr h="406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S.No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Task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Responsibility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31864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Query Tuning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: 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: 6.3.1 – 3, 4, 5, 6, 11, 12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Indexing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Introduce indexes for mentioned tables to reduce the gets per execute and avoid ‘full table scan’ accesses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: 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: 6.3.1 – 8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Remove unused columns from Query’s fetch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Recommended to fetch only the required columns to avoid unnecessary network data transmission 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: 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: 6.3.2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 indexes on Foreign keys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Missing indexes on foreign key columns leads to a table-level locks for the following kinds of transaction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: 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: 6.3.3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Shrink Fragmented Segments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is recommended to periodically shrink or move the segment to reduce the number of unwanted block reads in production 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06090"/>
          </a:xfrm>
        </p:spPr>
        <p:txBody>
          <a:bodyPr/>
          <a:lstStyle/>
          <a:p>
            <a:r>
              <a:rPr lang="en-US" dirty="0" smtClean="0"/>
              <a:t>Recommendations 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59605594"/>
              </p:ext>
            </p:extLst>
          </p:nvPr>
        </p:nvGraphicFramePr>
        <p:xfrm>
          <a:off x="304801" y="685800"/>
          <a:ext cx="8305799" cy="5522806"/>
        </p:xfrm>
        <a:graphic>
          <a:graphicData uri="http://schemas.openxmlformats.org/drawingml/2006/table">
            <a:tbl>
              <a:tblPr/>
              <a:tblGrid>
                <a:gridCol w="593271"/>
                <a:gridCol w="1754646"/>
                <a:gridCol w="1323174"/>
                <a:gridCol w="3138945"/>
                <a:gridCol w="1495763"/>
              </a:tblGrid>
              <a:tr h="38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S.No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Task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Responsibility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64931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latin typeface="Segoe UI Symbo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Query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Tuning</a:t>
                      </a:r>
                      <a:endParaRPr lang="en-US" sz="1200" b="1" i="0" u="none" strike="noStrike" kern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96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: 1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: 6.3.5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Remove Unnecessary Views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The following database views are very simple SQL queries. Separate views are not necessary for these functionalities. 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: 2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: 3.1 –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1, 2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Tune the Query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Implement adding index and recommendations mentioned to reduce the execution time, logical reads and cost of the mentioned query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4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: 2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: 3.1 – 6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Club tables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Mentioned tables can be clubbed to single table for easy usage and maintenance. 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06090"/>
          </a:xfrm>
        </p:spPr>
        <p:txBody>
          <a:bodyPr/>
          <a:lstStyle/>
          <a:p>
            <a:r>
              <a:rPr lang="en-US" dirty="0" smtClean="0"/>
              <a:t>Recommendations ..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30091877"/>
              </p:ext>
            </p:extLst>
          </p:nvPr>
        </p:nvGraphicFramePr>
        <p:xfrm>
          <a:off x="304800" y="761999"/>
          <a:ext cx="8381999" cy="5556740"/>
        </p:xfrm>
        <a:graphic>
          <a:graphicData uri="http://schemas.openxmlformats.org/drawingml/2006/table">
            <a:tbl>
              <a:tblPr/>
              <a:tblGrid>
                <a:gridCol w="669471"/>
                <a:gridCol w="1754646"/>
                <a:gridCol w="1323174"/>
                <a:gridCol w="3138945"/>
                <a:gridCol w="1495763"/>
              </a:tblGrid>
              <a:tr h="38100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S.No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Task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Responsibility</a:t>
                      </a:r>
                    </a:p>
                  </a:txBody>
                  <a:tcPr marL="7924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26833">
                <a:tc gridSpan="5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Query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Tuning</a:t>
                      </a:r>
                      <a:endParaRPr lang="en-US" sz="1200" b="1" i="0" u="none" strike="noStrike" kern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: 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: 6.3.1 – 9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Use Bind Variables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Recommended to use bind variables instead of hard coded literals for better performance 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: 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: 6.3.1 – 7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Review Application Logic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Mentioned queries execute 200 times per minute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: 1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: 6.3.1 - 2, 10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Maintain Query Standards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Same query is written in different ways which will result in Hard parse and unnecessary library cache usage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Report  : 2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Section : 3.1 –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3, 4, 5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Review these tables necessity 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Recommended to review the necessity of specified tables most of which has only one column, or with no data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Bridgestone admin team</a:t>
                      </a:r>
                    </a:p>
                  </a:txBody>
                  <a:tcPr marL="64008" marR="7924" marT="7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06090"/>
          </a:xfrm>
        </p:spPr>
        <p:txBody>
          <a:bodyPr/>
          <a:lstStyle/>
          <a:p>
            <a:r>
              <a:rPr lang="en-US" dirty="0" smtClean="0"/>
              <a:t>Recommendations ..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29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Oracle database version has to be upgrade from 10g to 11g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Instance level parameters, storage parameters and maintenance parameters were reviewed and recommendations were provided for performance improvement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SQL standards were reviewed and suggestions were provided to improve it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CPU, Memory, Disk and Network utilization were observed to be within limit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DB server can withstand further 2 times of current load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_Template5_2011">
  <a:themeElements>
    <a:clrScheme name="CSS Corp 2012">
      <a:dk1>
        <a:srgbClr val="FFFFFF"/>
      </a:dk1>
      <a:lt1>
        <a:srgbClr val="FFFFFF"/>
      </a:lt1>
      <a:dk2>
        <a:srgbClr val="00B0F0"/>
      </a:dk2>
      <a:lt2>
        <a:srgbClr val="58595B"/>
      </a:lt2>
      <a:accent1>
        <a:srgbClr val="047CC1"/>
      </a:accent1>
      <a:accent2>
        <a:srgbClr val="91969D"/>
      </a:accent2>
      <a:accent3>
        <a:srgbClr val="002F65"/>
      </a:accent3>
      <a:accent4>
        <a:srgbClr val="EF4135"/>
      </a:accent4>
      <a:accent5>
        <a:srgbClr val="F99D2B"/>
      </a:accent5>
      <a:accent6>
        <a:srgbClr val="16A9F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perative Performance Spike Analysis [Repaired]" id="{F41AC895-E322-4AFD-B121-07145C79DEEB}" vid="{8DC74294-ECFE-4195-B91F-0C764D261F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Operative Performance Spike Analysis</Template>
  <TotalTime>1415</TotalTime>
  <Words>647</Words>
  <Application>Microsoft Office PowerPoint</Application>
  <PresentationFormat>On-screen Show (4:3)</PresentationFormat>
  <Paragraphs>138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PPT_Template5_2011</vt:lpstr>
      <vt:lpstr>BSRO Database Architecture Review  and   Performance Monitoring</vt:lpstr>
      <vt:lpstr>Agenda</vt:lpstr>
      <vt:lpstr>Objective</vt:lpstr>
      <vt:lpstr>Key Monitoring Observations</vt:lpstr>
      <vt:lpstr>Recommendations</vt:lpstr>
      <vt:lpstr>Recommendations ..</vt:lpstr>
      <vt:lpstr>Recommendations ..</vt:lpstr>
      <vt:lpstr>Recommendations ..</vt:lpstr>
      <vt:lpstr>Conclusion</vt:lpstr>
      <vt:lpstr>Discliamer</vt:lpstr>
    </vt:vector>
  </TitlesOfParts>
  <Company>CSS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Bridgestone</dc:title>
  <dc:subject>Oracle - Database Server - Report Summary</dc:subject>
  <dc:creator>Gururajan Natarajan;Manikandan Ramachandran</dc:creator>
  <cp:keywords>Production Monitoring; Performance Report</cp:keywords>
  <dc:description>Performance Report</dc:description>
  <cp:lastModifiedBy>sl060166</cp:lastModifiedBy>
  <cp:revision>231</cp:revision>
  <dcterms:created xsi:type="dcterms:W3CDTF">2014-02-14T13:08:16Z</dcterms:created>
  <dcterms:modified xsi:type="dcterms:W3CDTF">2014-07-24T11:52:13Z</dcterms:modified>
  <cp:category>Performance Engineering;Performance Reports;Production Monitoring</cp:category>
  <cp:contentStatus>Draft</cp:contentStatus>
</cp:coreProperties>
</file>