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499" r:id="rId2"/>
    <p:sldId id="500" r:id="rId3"/>
    <p:sldId id="256" r:id="rId4"/>
    <p:sldId id="365" r:id="rId5"/>
    <p:sldId id="258" r:id="rId6"/>
    <p:sldId id="368" r:id="rId7"/>
    <p:sldId id="259" r:id="rId8"/>
    <p:sldId id="466" r:id="rId9"/>
    <p:sldId id="467" r:id="rId10"/>
    <p:sldId id="261" r:id="rId11"/>
    <p:sldId id="371" r:id="rId12"/>
    <p:sldId id="372" r:id="rId13"/>
    <p:sldId id="373" r:id="rId14"/>
    <p:sldId id="468" r:id="rId15"/>
    <p:sldId id="469" r:id="rId16"/>
    <p:sldId id="470" r:id="rId17"/>
    <p:sldId id="263" r:id="rId18"/>
    <p:sldId id="264" r:id="rId19"/>
    <p:sldId id="265" r:id="rId20"/>
    <p:sldId id="445" r:id="rId21"/>
    <p:sldId id="471" r:id="rId22"/>
    <p:sldId id="502" r:id="rId23"/>
    <p:sldId id="447" r:id="rId24"/>
    <p:sldId id="411" r:id="rId25"/>
    <p:sldId id="477" r:id="rId26"/>
    <p:sldId id="454" r:id="rId27"/>
    <p:sldId id="419" r:id="rId28"/>
    <p:sldId id="420" r:id="rId29"/>
    <p:sldId id="452" r:id="rId30"/>
    <p:sldId id="423" r:id="rId31"/>
    <p:sldId id="501" r:id="rId32"/>
    <p:sldId id="472" r:id="rId33"/>
    <p:sldId id="473" r:id="rId34"/>
    <p:sldId id="456" r:id="rId35"/>
    <p:sldId id="427" r:id="rId36"/>
    <p:sldId id="428" r:id="rId37"/>
    <p:sldId id="429" r:id="rId38"/>
    <p:sldId id="457" r:id="rId39"/>
    <p:sldId id="458" r:id="rId40"/>
    <p:sldId id="431" r:id="rId41"/>
    <p:sldId id="432" r:id="rId42"/>
    <p:sldId id="433" r:id="rId43"/>
    <p:sldId id="434" r:id="rId44"/>
    <p:sldId id="459" r:id="rId45"/>
    <p:sldId id="436" r:id="rId46"/>
    <p:sldId id="437" r:id="rId47"/>
    <p:sldId id="475" r:id="rId48"/>
    <p:sldId id="320" r:id="rId49"/>
    <p:sldId id="321" r:id="rId50"/>
    <p:sldId id="378" r:id="rId51"/>
    <p:sldId id="379" r:id="rId52"/>
    <p:sldId id="381" r:id="rId53"/>
    <p:sldId id="383" r:id="rId54"/>
    <p:sldId id="384" r:id="rId55"/>
    <p:sldId id="478" r:id="rId56"/>
    <p:sldId id="326" r:id="rId57"/>
    <p:sldId id="480" r:id="rId58"/>
    <p:sldId id="325" r:id="rId59"/>
    <p:sldId id="386" r:id="rId60"/>
    <p:sldId id="451" r:id="rId61"/>
    <p:sldId id="483" r:id="rId62"/>
    <p:sldId id="486" r:id="rId63"/>
    <p:sldId id="489" r:id="rId64"/>
    <p:sldId id="491" r:id="rId65"/>
    <p:sldId id="498" r:id="rId66"/>
    <p:sldId id="394" r:id="rId67"/>
    <p:sldId id="503" r:id="rId68"/>
    <p:sldId id="395" r:id="rId69"/>
    <p:sldId id="398" r:id="rId70"/>
    <p:sldId id="397" r:id="rId71"/>
    <p:sldId id="399" r:id="rId72"/>
    <p:sldId id="443" r:id="rId73"/>
    <p:sldId id="347" r:id="rId74"/>
    <p:sldId id="348" r:id="rId75"/>
    <p:sldId id="401" r:id="rId76"/>
    <p:sldId id="354" r:id="rId7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8E7CC24-E752-41B4-AEFB-CBEC996FE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5AB27CB-80FF-40FC-97CC-F2B7B712A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C4AF29-B8F6-4E2B-A598-7382B18EC0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A06D50-445A-49B9-AC36-E6EC8F84524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8DD5FF-5CC9-45B3-AAB5-714CCE6F54F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35232-BE5D-4408-BFE5-658C509034E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FA51C41-106F-4234-B6B7-AE5CD2AEB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DD04B9D-24F6-4675-82A2-86D78A59D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2A68B8A-73A8-4AE3-A310-EDE3EF8E1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AB38B5A-7EDB-4F22-93EF-9F935A01E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6A6ABAA-438E-43FD-B6CA-8A986F3F2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23D763A-B002-43BB-A0D0-C4B80712E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F33BBF2-9F1D-49BB-9264-B2585BCF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5973567-CD00-4862-B000-8EF43FB05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E06A2B1-EF8B-4DFA-8C03-64465ECE8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6C0C1A7-4E30-4D8D-9B61-822154980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7795D99-DF86-4D3B-AFA2-C832D5D97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500E528B-771C-468A-BBD4-70EE2E052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 Layer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A1763B3-5C54-4ECE-8E24-49C8D087AD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Chapter 3</a:t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Transport Layer</a:t>
            </a:r>
          </a:p>
        </p:txBody>
      </p:sp>
      <p:pic>
        <p:nvPicPr>
          <p:cNvPr id="5129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AF0C9363-E056-3E8F-CCA0-F275592C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5754059"/>
            <a:ext cx="5378450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sz="1200" dirty="0"/>
          </a:p>
          <a:p>
            <a:pPr marL="173038" indent="-173038">
              <a:lnSpc>
                <a:spcPct val="85000"/>
              </a:lnSpc>
            </a:pPr>
            <a:r>
              <a:rPr lang="en-US" sz="1200" dirty="0"/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3279FF4-A352-2A19-D011-DD85C229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4EB570-EFBD-4960-94F9-CEC4DBD4A6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4340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434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434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How demultiplexing works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host receives IP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datagram has source IP address, destination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datagram carries one 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segment has source, destination port number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cs typeface="+mn-cs"/>
              </a:rPr>
              <a:t>IP addresses &amp; port numbers</a:t>
            </a:r>
            <a:r>
              <a:rPr lang="en-US">
                <a:cs typeface="+mn-cs"/>
              </a:rPr>
              <a:t> to direct segment to appropriate socket</a:t>
            </a:r>
          </a:p>
        </p:txBody>
      </p:sp>
      <p:sp>
        <p:nvSpPr>
          <p:cNvPr id="1434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434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434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32 bits</a:t>
            </a:r>
            <a:endParaRPr lang="en-US" sz="2400"/>
          </a:p>
        </p:txBody>
      </p:sp>
      <p:sp>
        <p:nvSpPr>
          <p:cNvPr id="1435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application</a:t>
            </a:r>
          </a:p>
          <a:p>
            <a:pPr algn="ctr" eaLnBrk="0" hangingPunct="0"/>
            <a:r>
              <a:rPr lang="en-US" sz="2000"/>
              <a:t>data </a:t>
            </a:r>
          </a:p>
          <a:p>
            <a:pPr algn="ctr" eaLnBrk="0" hangingPunct="0"/>
            <a:r>
              <a:rPr lang="en-US" sz="2000"/>
              <a:t>(payload)</a:t>
            </a:r>
            <a:endParaRPr lang="en-US" sz="2400"/>
          </a:p>
        </p:txBody>
      </p:sp>
      <p:sp>
        <p:nvSpPr>
          <p:cNvPr id="1435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other header fields</a:t>
            </a:r>
            <a:endParaRPr lang="en-US" sz="2400"/>
          </a:p>
        </p:txBody>
      </p:sp>
      <p:sp>
        <p:nvSpPr>
          <p:cNvPr id="1435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TCP/UDP segment format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E696AD9-08A1-471A-A97B-5343413D41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5364" name="Picture 1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demultiplexing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i="1">
                <a:ea typeface="ＭＳ Ｐゴシック" pitchFamily="34" charset="-128"/>
              </a:rPr>
              <a:t>recall:</a:t>
            </a:r>
            <a:r>
              <a:rPr lang="en-US">
                <a:ea typeface="ＭＳ Ｐゴシック" pitchFamily="34" charset="-128"/>
              </a:rPr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12534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marL="347663" indent="-290513">
              <a:buFont typeface="Wingdings" pitchFamily="2" charset="2"/>
              <a:buNone/>
            </a:pPr>
            <a:endParaRPr lang="en-US" sz="200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directs UDP segment to socket with that port #</a:t>
            </a:r>
          </a:p>
        </p:txBody>
      </p:sp>
      <p:sp>
        <p:nvSpPr>
          <p:cNvPr id="1536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290513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000">
              <a:latin typeface="Courier New" pitchFamily="49" charset="0"/>
            </a:endParaRPr>
          </a:p>
          <a:p>
            <a:pPr marL="347663" indent="-290513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latin typeface="Gill Sans MT" pitchFamily="34" charset="0"/>
              </a:rPr>
              <a:t>recall:</a:t>
            </a:r>
            <a:r>
              <a:rPr lang="en-US" sz="2800">
                <a:latin typeface="Gill Sans MT" pitchFamily="34" charset="0"/>
              </a:rPr>
              <a:t> when creating datagram to send into UDP socket, must specify</a:t>
            </a:r>
          </a:p>
          <a:p>
            <a:pPr marL="850900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destination IP address</a:t>
            </a:r>
          </a:p>
          <a:p>
            <a:pPr marL="850900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latin typeface="Gill Sans MT" pitchFamily="34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same dest. port #,</a:t>
            </a:r>
            <a:r>
              <a:rPr lang="en-US" sz="2400">
                <a:latin typeface="Gill Sans MT" pitchFamily="34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same socket </a:t>
            </a:r>
            <a:r>
              <a:rPr lang="en-US" sz="2400">
                <a:latin typeface="Gill Sans MT" pitchFamily="34" charset="0"/>
              </a:rPr>
              <a:t>at dest</a:t>
            </a:r>
          </a:p>
        </p:txBody>
      </p:sp>
      <p:sp>
        <p:nvSpPr>
          <p:cNvPr id="1537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3F27E11-5019-4ED7-99B5-81CF428EA8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6388" name="Picture 2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DatagramSocket serverSocket = new DatagramSocket</a:t>
            </a:r>
          </a:p>
          <a:p>
            <a:pPr marL="173038" indent="-173038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6428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marL="173038" indent="-173038"/>
            <a:endParaRPr lang="en-US" sz="4000">
              <a:ea typeface="ＭＳ Ｐゴシック" pitchFamily="34" charset="-128"/>
            </a:endParaRPr>
          </a:p>
        </p:txBody>
      </p:sp>
      <p:sp>
        <p:nvSpPr>
          <p:cNvPr id="16391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394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395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397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01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02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03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0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651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13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14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15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P1</a:t>
            </a:r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650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419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20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21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423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27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28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29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3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6431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650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5775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DatagramSocket mySocket2 = new DatagramSocket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9157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649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0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port: 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port: 6428</a:t>
              </a:r>
            </a:p>
          </p:txBody>
        </p:sp>
      </p:grpSp>
      <p:grpSp>
        <p:nvGrpSpPr>
          <p:cNvPr id="6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649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port: 6428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port: 9157</a:t>
              </a:r>
            </a:p>
          </p:txBody>
        </p:sp>
      </p:grpSp>
      <p:grpSp>
        <p:nvGrpSpPr>
          <p:cNvPr id="7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649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port: ?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8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649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port: ?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16451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16488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9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52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16486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7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53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16454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56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59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8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61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8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6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64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8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5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66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47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7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68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1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7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  <p:bldP spid="241841" grpId="0" animBg="1"/>
      <p:bldP spid="241842" grpId="0" animBg="1"/>
      <p:bldP spid="241844" grpId="0" animBg="1"/>
      <p:bldP spid="241845" grpId="0" animBg="1"/>
      <p:bldP spid="241846" grpId="0" animBg="1"/>
      <p:bldP spid="241847" grpId="0" animBg="1"/>
      <p:bldP spid="241848" grpId="0" animBg="1"/>
      <p:bldP spid="241849" grpId="0" animBg="1"/>
      <p:bldP spid="241850" grpId="0" animBg="1"/>
      <p:bldP spid="241851" grpId="0" animBg="1"/>
      <p:bldP spid="241852" grpId="0" animBg="1"/>
      <p:bldP spid="2418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EFC882E-F489-4C01-B2B4-38874462404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dest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dest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non-persistent HTTP will have different socket for each request</a:t>
            </a:r>
          </a:p>
        </p:txBody>
      </p:sp>
      <p:pic>
        <p:nvPicPr>
          <p:cNvPr id="17415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1F1CE58-CD12-4DC2-94CC-BBBF78EEFE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8436" name="Picture 159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18438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41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42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44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48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49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50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857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53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54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56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5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8460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61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62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63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64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65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66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6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P2</a:t>
            </a:r>
          </a:p>
        </p:txBody>
      </p:sp>
      <p:sp>
        <p:nvSpPr>
          <p:cNvPr id="18468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69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856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7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IP,port: A,9157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18470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856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6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B,80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847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A</a:t>
            </a:r>
          </a:p>
        </p:txBody>
      </p:sp>
      <p:sp>
        <p:nvSpPr>
          <p:cNvPr id="1847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C</a:t>
            </a:r>
          </a:p>
        </p:txBody>
      </p:sp>
      <p:sp>
        <p:nvSpPr>
          <p:cNvPr id="1847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5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7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78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856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7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P6</a:t>
            </a:r>
          </a:p>
        </p:txBody>
      </p:sp>
      <p:sp>
        <p:nvSpPr>
          <p:cNvPr id="1848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P5</a:t>
            </a:r>
          </a:p>
        </p:txBody>
      </p:sp>
      <p:grpSp>
        <p:nvGrpSpPr>
          <p:cNvPr id="18481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855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482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855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8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87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854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488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854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8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sp>
        <p:nvSpPr>
          <p:cNvPr id="18490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1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2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93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854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4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C,5775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18494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853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4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C,9157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 algn="ctr" eaLnBrk="0" hangingPunct="0"/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server: IP address B</a:t>
            </a:r>
          </a:p>
        </p:txBody>
      </p:sp>
      <p:grpSp>
        <p:nvGrpSpPr>
          <p:cNvPr id="18500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8507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09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2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53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4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53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1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7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53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8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19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3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2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1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4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852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3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501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8505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06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02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8503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04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  <p:bldP spid="364700" grpId="0" animBg="1"/>
      <p:bldP spid="364701" grpId="0" animBg="1"/>
      <p:bldP spid="3647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3DFABB8-7EDF-445D-89CA-4BE7C66268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19461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64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65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67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71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72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959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476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77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78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79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80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82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83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85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86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87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88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8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P2</a:t>
            </a:r>
          </a:p>
        </p:txBody>
      </p:sp>
      <p:sp>
        <p:nvSpPr>
          <p:cNvPr id="19490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91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958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9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IP,port: A,9157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19492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958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8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B,80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949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A</a:t>
            </a:r>
          </a:p>
        </p:txBody>
      </p:sp>
      <p:sp>
        <p:nvSpPr>
          <p:cNvPr id="1949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C</a:t>
            </a:r>
          </a:p>
        </p:txBody>
      </p:sp>
      <p:sp>
        <p:nvSpPr>
          <p:cNvPr id="1949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server: IP address B</a:t>
            </a:r>
          </a:p>
        </p:txBody>
      </p:sp>
      <p:sp>
        <p:nvSpPr>
          <p:cNvPr id="1949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8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9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01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958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2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957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3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957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50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08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956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9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956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51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sp>
        <p:nvSpPr>
          <p:cNvPr id="19511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2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3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14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956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6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C,5775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19515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955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6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C,9157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sp>
        <p:nvSpPr>
          <p:cNvPr id="1951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951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951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9519" name="Picture 103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520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9557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58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1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9555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56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2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9523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25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6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28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55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2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30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5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3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33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54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4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35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54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4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37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8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0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954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A52567C-D2A6-4114-A305-120FDE9967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0487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CA80736-98DF-4A96-AE73-84EBAF5047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1508" name="Picture 10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UDP: User Datagram Protocol </a:t>
            </a:r>
            <a:r>
              <a:rPr lang="en-US" sz="3200">
                <a:ea typeface="ＭＳ Ｐゴシック" pitchFamily="34" charset="-128"/>
              </a:rPr>
              <a:t>[RFC 768]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no frills,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bare bones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Internet transport protocol</a:t>
            </a:r>
          </a:p>
          <a:p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best effort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service, UDP segments may be:</a:t>
            </a:r>
          </a:p>
          <a:p>
            <a:pPr lvl="1"/>
            <a:r>
              <a:rPr lang="en-US">
                <a:ea typeface="ＭＳ Ｐゴシック" pitchFamily="34" charset="-128"/>
              </a:rPr>
              <a:t>lost</a:t>
            </a:r>
          </a:p>
          <a:p>
            <a:pPr lvl="1"/>
            <a:r>
              <a:rPr lang="en-US">
                <a:ea typeface="ＭＳ Ｐゴシック" pitchFamily="34" charset="-128"/>
              </a:rPr>
              <a:t>delivered out-of-order to app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connectionless: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 lvl="1"/>
            <a:r>
              <a:rPr lang="en-US">
                <a:ea typeface="ＭＳ Ｐゴシック" pitchFamily="34" charset="-128"/>
              </a:rPr>
              <a:t>no handshaking between UDP sender, receiver</a:t>
            </a:r>
          </a:p>
          <a:p>
            <a:pPr lvl="1"/>
            <a:r>
              <a:rPr lang="en-US">
                <a:ea typeface="ＭＳ Ｐゴシック" pitchFamily="34" charset="-128"/>
              </a:rPr>
              <a:t>each UDP segment handled independently of others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UDP use: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streaming multimedia apps (loss tolerant, rate sensitive)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DNS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SNMP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reliable transfer over UDP: 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add reliability at application layer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application-specific error recovery!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85B1FFB-5DD9-4054-B099-2898DA61258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2532" name="Picture 3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UDP: segment header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source port #</a:t>
            </a:r>
            <a:endParaRPr lang="en-US" sz="2400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dest port #</a:t>
            </a:r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32 bits</a:t>
            </a: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application</a:t>
            </a:r>
          </a:p>
          <a:p>
            <a:pPr algn="ctr" eaLnBrk="0" hangingPunct="0"/>
            <a:r>
              <a:rPr lang="en-US" sz="2000"/>
              <a:t>data </a:t>
            </a:r>
          </a:p>
          <a:p>
            <a:pPr algn="ctr" eaLnBrk="0" hangingPunct="0"/>
            <a:r>
              <a:rPr lang="en-US" sz="2000"/>
              <a:t>(payload)</a:t>
            </a:r>
            <a:endParaRPr lang="en-US" sz="2400"/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UDP segment format</a:t>
            </a:r>
            <a:endParaRPr lang="en-US" sz="2400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length</a:t>
            </a:r>
            <a:endParaRPr lang="en-US" sz="2400"/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checksum</a:t>
            </a:r>
            <a:endParaRPr lang="en-US" sz="2400"/>
          </a:p>
        </p:txBody>
      </p:sp>
      <p:sp>
        <p:nvSpPr>
          <p:cNvPr id="2254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/>
              <a:t>length, in bytes of UDP segment, including header</a:t>
            </a:r>
            <a:endParaRPr lang="en-US" sz="2400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congestion control: UDP can blast away as fast as desired</a:t>
            </a:r>
          </a:p>
        </p:txBody>
      </p:sp>
      <p:sp>
        <p:nvSpPr>
          <p:cNvPr id="2255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255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why is there a UDP?</a:t>
            </a:r>
            <a:endParaRPr lang="en-US">
              <a:latin typeface="Gill Sans MT" pitchFamily="34" charset="0"/>
            </a:endParaRPr>
          </a:p>
        </p:txBody>
      </p:sp>
      <p:pic>
        <p:nvPicPr>
          <p:cNvPr id="22554" name="Picture 27" descr="https://encrypted-tbn2.gstatic.com/images?q=tbn:ANd9GcQ1ImS9ynegMhqWIItbUPrJSYeedUWbfIlgD8KEVsYQYzyaKIgqQDBjxL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4325" y="0"/>
            <a:ext cx="12096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04E67BA-4B6D-4280-9D8A-373C1EF416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UDP checksum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checksum: addition (one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endParaRPr lang="en-US" sz="3200">
              <a:ea typeface="ＭＳ Ｐゴシック" pitchFamily="34" charset="-128"/>
            </a:endParaRP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receiver:</a:t>
            </a:r>
          </a:p>
          <a:p>
            <a:r>
              <a:rPr lang="en-US" sz="2400">
                <a:ea typeface="ＭＳ Ｐゴシック" pitchFamily="34" charset="-128"/>
              </a:rPr>
              <a:t>compute checksum of received segment</a:t>
            </a:r>
          </a:p>
          <a:p>
            <a:r>
              <a:rPr lang="en-US" sz="2400">
                <a:ea typeface="ＭＳ Ｐゴシック" pitchFamily="34" charset="-128"/>
              </a:rPr>
              <a:t>check if computed checksum equals checksum field value:</a:t>
            </a:r>
          </a:p>
          <a:p>
            <a:pPr lvl="1"/>
            <a:r>
              <a:rPr lang="en-US">
                <a:ea typeface="ＭＳ Ｐゴシック" pitchFamily="34" charset="-128"/>
              </a:rPr>
              <a:t>NO - error detected</a:t>
            </a:r>
          </a:p>
          <a:p>
            <a:pPr lvl="1"/>
            <a:r>
              <a:rPr lang="en-US">
                <a:ea typeface="ＭＳ Ｐゴシック" pitchFamily="34" charset="-128"/>
              </a:rPr>
              <a:t>YES - no error detected. </a:t>
            </a:r>
            <a:r>
              <a:rPr lang="en-US" i="1">
                <a:ea typeface="ＭＳ Ｐゴシック" pitchFamily="34" charset="-128"/>
              </a:rPr>
              <a:t>But maybe errors nonetheless?</a:t>
            </a:r>
            <a:r>
              <a:rPr lang="en-US">
                <a:ea typeface="ＭＳ Ｐゴシック" pitchFamily="34" charset="-128"/>
              </a:rPr>
              <a:t> More later ….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800">
                <a:latin typeface="Gill Sans MT" pitchFamily="34" charset="0"/>
              </a:rPr>
              <a:t> detect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errors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(e.g., flipped bits) in transmitted segment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pic>
        <p:nvPicPr>
          <p:cNvPr id="23560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105C978-9DB1-4897-9576-EDB15F1986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968500" y="2905125"/>
            <a:ext cx="5164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Reading assignment: Chapter 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64095E6-DF78-4195-89A0-89D8402A07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4580" name="Picture 1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example: add two 16-bit integers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1  1  1  0  0  1  1  0  0  1  1  0  0  1  1  0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1  1  0  1  0  1  0  1  0  1  0  1  0  1  0  1</a:t>
            </a:r>
          </a:p>
          <a:p>
            <a:pPr eaLnBrk="0" hangingPunct="0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eaLnBrk="0" hangingPunct="0"/>
            <a:r>
              <a:rPr lang="en-US" sz="2000" b="1">
                <a:latin typeface="Comic Sans MS" pitchFamily="66" charset="0"/>
              </a:rPr>
              <a:t>1  1  0  1  1  1  0  1  1  1  0  1  1  1  0  1  1</a:t>
            </a:r>
          </a:p>
          <a:p>
            <a:pPr eaLnBrk="0" hangingPunct="0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1  0  1  1  1  0  1  1  1  0  1  1  1  1  0  0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0  1  0  0  0  1  0  0  0  1  0  0  0  0  1  1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wraparound</a:t>
            </a:r>
          </a:p>
        </p:txBody>
      </p: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sum</a:t>
            </a:r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checksum</a:t>
            </a:r>
          </a:p>
        </p:txBody>
      </p:sp>
      <p:sp>
        <p:nvSpPr>
          <p:cNvPr id="2458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>
                <a:latin typeface="Gill Sans MT" pitchFamily="34" charset="0"/>
              </a:rPr>
              <a:t>Note:</a:t>
            </a:r>
            <a:r>
              <a:rPr lang="en-US" sz="2400"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pPr algn="ctr" eaLnBrk="0" hangingPunct="0"/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C612227-4CAF-495E-845C-5ACF46B69DE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5607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8BEF-429D-43AB-BFDE-8D064B8C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2BC3-5459-4300-A29E-F6510E32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23D763A-B002-43BB-A0D0-C4B80712E4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02855-41E3-49F9-8474-3643F70069F2}"/>
              </a:ext>
            </a:extLst>
          </p:cNvPr>
          <p:cNvSpPr txBox="1"/>
          <p:nvPr/>
        </p:nvSpPr>
        <p:spPr>
          <a:xfrm>
            <a:off x="1556657" y="1143000"/>
            <a:ext cx="73464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video</a:t>
            </a:r>
          </a:p>
          <a:p>
            <a:endParaRPr lang="en-US" dirty="0"/>
          </a:p>
          <a:p>
            <a:r>
              <a:rPr lang="en-US" dirty="0"/>
              <a:t>How to handle packet corruption, packet loss, packet duplicate, ack corruption,</a:t>
            </a:r>
          </a:p>
          <a:p>
            <a:r>
              <a:rPr lang="en-US" dirty="0"/>
              <a:t>ack loss, ack duplicate and premature timeout?</a:t>
            </a:r>
          </a:p>
        </p:txBody>
      </p:sp>
    </p:spTree>
    <p:extLst>
      <p:ext uri="{BB962C8B-B14F-4D97-AF65-F5344CB8AC3E}">
        <p14:creationId xmlns:p14="http://schemas.microsoft.com/office/powerpoint/2010/main" val="288393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907166D-AA19-40F7-9CD2-3119139FFB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0563" y="1616075"/>
            <a:ext cx="7781925" cy="46672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Internet communication channel is unreliable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Packets may be corrupted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Packets may be dropped by routers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Packets may arrive out of order</a:t>
            </a:r>
          </a:p>
          <a:p>
            <a:r>
              <a:rPr lang="en-US" sz="2400" dirty="0">
                <a:ea typeface="ＭＳ Ｐゴシック" pitchFamily="34" charset="-128"/>
              </a:rPr>
              <a:t>How to ensure reliable data transfer with unreliable communication channel?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A sequence of packets should be received, without any corrupted packet, without any loss of packets, without any duplicate of packets, in the same order as being sent out.  </a:t>
            </a:r>
          </a:p>
          <a:p>
            <a:r>
              <a:rPr lang="en-US" sz="2400" dirty="0">
                <a:ea typeface="ＭＳ Ｐゴシック" pitchFamily="34" charset="-128"/>
              </a:rPr>
              <a:t>Characteristics of unreliable channel will determine complexity of reliable data transfer protocol (</a:t>
            </a:r>
            <a:r>
              <a:rPr lang="en-US" sz="2400" dirty="0" err="1">
                <a:ea typeface="ＭＳ Ｐゴシック" pitchFamily="34" charset="-128"/>
              </a:rPr>
              <a:t>rdt</a:t>
            </a:r>
            <a:r>
              <a:rPr lang="en-US" sz="2400" dirty="0">
                <a:ea typeface="ＭＳ Ｐゴシック" pitchFamily="34" charset="-128"/>
              </a:rPr>
              <a:t>)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28679" name="Picture 1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6A6EE81-2F16-47C3-8A0F-41BEC249FAA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rdt1.0: </a:t>
            </a:r>
            <a:r>
              <a:rPr lang="en-US" sz="3200">
                <a:cs typeface="+mj-cs"/>
              </a:rPr>
              <a:t>reliable transfer over a reliable channel</a:t>
            </a:r>
          </a:p>
        </p:txBody>
      </p:sp>
      <p:pic>
        <p:nvPicPr>
          <p:cNvPr id="31767" name="Picture 2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B331-38D7-4AF4-99C3-DC9F96B7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269163" cy="1828800"/>
          </a:xfrm>
        </p:spPr>
        <p:txBody>
          <a:bodyPr/>
          <a:lstStyle/>
          <a:p>
            <a:r>
              <a:rPr lang="en-US" dirty="0"/>
              <a:t>UDP</a:t>
            </a:r>
          </a:p>
          <a:p>
            <a:pPr lvl="1"/>
            <a:r>
              <a:rPr lang="en-US" dirty="0"/>
              <a:t>The sender sends each packet once and remove it locally after sending.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B92C49B-B414-4EE2-BA56-31A389C65E3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cs typeface="+mn-cs"/>
              </a:rPr>
              <a:t>the</a:t>
            </a:r>
            <a:r>
              <a:rPr lang="en-US" dirty="0"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</a:rPr>
              <a:t>acknowledgements (ACKs):</a:t>
            </a:r>
            <a:r>
              <a:rPr lang="en-US" dirty="0"/>
              <a:t> receiver explicitly tells sender that pkt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</a:rPr>
              <a:t>negative acknowledgements (NAKs):</a:t>
            </a:r>
            <a:r>
              <a:rPr lang="en-US" dirty="0"/>
              <a:t> receiver explicitly tells sender that pkt 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cs typeface="+mn-cs"/>
              </a:rPr>
              <a:t>rdt2.0</a:t>
            </a:r>
            <a:r>
              <a:rPr lang="en-US" dirty="0"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cs typeface="+mn-cs"/>
              </a:rPr>
              <a:t>rdt1.0</a:t>
            </a:r>
            <a:r>
              <a:rPr lang="en-US" dirty="0"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feedback: control </a:t>
            </a:r>
            <a:r>
              <a:rPr lang="en-US" dirty="0" err="1"/>
              <a:t>msgs</a:t>
            </a:r>
            <a:r>
              <a:rPr lang="en-US" dirty="0"/>
              <a:t>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rdt2.0: channel with bit errors</a:t>
            </a:r>
          </a:p>
        </p:txBody>
      </p:sp>
      <p:pic>
        <p:nvPicPr>
          <p:cNvPr id="33798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21300" y="6457156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Transport</a:t>
            </a:r>
            <a:r>
              <a:rPr lang="en-US" sz="14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Layer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F3243CA-A03F-4D7A-8AD7-8177947588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sender </a:t>
            </a:r>
            <a:r>
              <a:rPr lang="en-US" sz="2400" dirty="0" err="1">
                <a:ea typeface="ＭＳ Ｐゴシック" pitchFamily="34" charset="-128"/>
              </a:rPr>
              <a:t>doesn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know what happened at receiver!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can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just retransmit: possible duplicate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CC0000"/>
                </a:solidFill>
                <a:ea typeface="ＭＳ Ｐゴシック" pitchFamily="34" charset="-128"/>
              </a:rPr>
              <a:t>handling duplicates</a:t>
            </a:r>
            <a:r>
              <a:rPr lang="en-US" sz="3200" dirty="0">
                <a:solidFill>
                  <a:srgbClr val="FF0000"/>
                </a:solidFill>
                <a:ea typeface="ＭＳ Ｐゴシック" pitchFamily="34" charset="-128"/>
              </a:rPr>
              <a:t>: </a:t>
            </a:r>
          </a:p>
          <a:p>
            <a:r>
              <a:rPr lang="en-US" sz="2400" dirty="0">
                <a:ea typeface="ＭＳ Ｐゴシック" pitchFamily="34" charset="-128"/>
              </a:rPr>
              <a:t>sender retransmits current pkt if ACK/NAK corrupted</a:t>
            </a:r>
          </a:p>
          <a:p>
            <a:r>
              <a:rPr lang="en-US" sz="2400" dirty="0">
                <a:ea typeface="ＭＳ Ｐゴシック" pitchFamily="34" charset="-128"/>
              </a:rPr>
              <a:t>sender adds </a:t>
            </a:r>
            <a:r>
              <a:rPr lang="en-US" sz="2400" i="1" dirty="0">
                <a:solidFill>
                  <a:srgbClr val="000099"/>
                </a:solidFill>
                <a:ea typeface="ＭＳ Ｐゴシック" pitchFamily="34" charset="-128"/>
              </a:rPr>
              <a:t>sequence number</a:t>
            </a:r>
            <a:r>
              <a:rPr lang="en-US" sz="2400" dirty="0">
                <a:ea typeface="ＭＳ Ｐゴシック" pitchFamily="34" charset="-128"/>
              </a:rPr>
              <a:t> to each pkt</a:t>
            </a:r>
          </a:p>
          <a:p>
            <a:r>
              <a:rPr lang="en-US" sz="2400" dirty="0">
                <a:ea typeface="ＭＳ Ｐゴシック" pitchFamily="34" charset="-128"/>
              </a:rPr>
              <a:t>receiver discards (</a:t>
            </a:r>
            <a:r>
              <a:rPr lang="en-US" sz="2400" dirty="0" err="1">
                <a:ea typeface="ＭＳ Ｐゴシック" pitchFamily="34" charset="-128"/>
              </a:rPr>
              <a:t>doesn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deliver up) duplicate pkt</a:t>
            </a: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37895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225" y="4738688"/>
            <a:ext cx="4092575" cy="1603375"/>
            <a:chOff x="1552" y="2800"/>
            <a:chExt cx="2578" cy="1010"/>
          </a:xfrm>
        </p:grpSpPr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CC0000"/>
                  </a:solidFill>
                  <a:latin typeface="Gill Sans MT" pitchFamily="34" charset="0"/>
                </a:rPr>
                <a:t>stop and wait</a:t>
              </a:r>
            </a:p>
          </p:txBody>
        </p:sp>
        <p:sp>
          <p:nvSpPr>
            <p:cNvPr id="3790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800" dirty="0">
                  <a:latin typeface="Gill Sans MT" pitchFamily="34" charset="0"/>
                </a:rPr>
                <a:t>sender sends one packet,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800" dirty="0">
                  <a:latin typeface="Gill Sans MT" pitchFamily="34" charset="0"/>
                </a:rPr>
                <a:t>then waits for receiver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800" dirty="0">
                  <a:latin typeface="Gill Sans MT" pitchFamily="34" charset="0"/>
                </a:rPr>
                <a:t>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E50DFC7-4798-47AE-85E9-67F51A730A1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rdt2.1: discussion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  <a:endParaRPr lang="en-US" dirty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seq # added to pkt</a:t>
            </a:r>
          </a:p>
          <a:p>
            <a:r>
              <a:rPr lang="en-US" dirty="0">
                <a:ea typeface="ＭＳ Ｐゴシック" pitchFamily="34" charset="-128"/>
              </a:rPr>
              <a:t>must check if received ACK/NAK corrupted </a:t>
            </a:r>
          </a:p>
          <a:p>
            <a:r>
              <a:rPr lang="en-US" dirty="0">
                <a:ea typeface="ＭＳ Ｐゴシック" pitchFamily="34" charset="-128"/>
              </a:rPr>
              <a:t>must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remember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whether the</a:t>
            </a:r>
            <a:r>
              <a:rPr lang="ja-JP" altLang="en-US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next pkt should have seq # of 0 or 1 </a:t>
            </a:r>
          </a:p>
          <a:p>
            <a:r>
              <a:rPr lang="en-US" dirty="0">
                <a:ea typeface="ＭＳ Ｐゴシック" pitchFamily="34" charset="-128"/>
              </a:rPr>
              <a:t>two seq. #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(0,1) will suffice.  Why?</a:t>
            </a:r>
          </a:p>
          <a:p>
            <a:endParaRPr lang="en-US" altLang="ja-JP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receiver:</a:t>
            </a:r>
            <a:endParaRPr lang="en-US" dirty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must check if received packet is duplicate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must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remember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whether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expected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pkt should have seq # of 0 or 1 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receiver can </a:t>
            </a:r>
            <a:r>
              <a:rPr lang="en-US" i="1" dirty="0">
                <a:ea typeface="ＭＳ Ｐゴシック" pitchFamily="34" charset="-128"/>
              </a:rPr>
              <a:t>not</a:t>
            </a:r>
            <a:r>
              <a:rPr lang="en-US" dirty="0">
                <a:ea typeface="ＭＳ Ｐゴシック" pitchFamily="34" charset="-128"/>
              </a:rPr>
              <a:t> know if its last ACK/NAK received OK at sender</a:t>
            </a:r>
          </a:p>
        </p:txBody>
      </p:sp>
      <p:pic>
        <p:nvPicPr>
          <p:cNvPr id="40967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E008ADB-42A5-443E-AEA8-85DF8D3880E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1988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rdt2.2: a NAK-free protocol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same functionality as rdt2.1, using ACKs only</a:t>
            </a:r>
          </a:p>
          <a:p>
            <a:r>
              <a:rPr lang="en-US">
                <a:ea typeface="ＭＳ Ｐゴシック" pitchFamily="34" charset="-128"/>
              </a:rPr>
              <a:t>instead of NAK, receiver sends ACK for last pkt received OK</a:t>
            </a:r>
          </a:p>
          <a:p>
            <a:pPr lvl="1"/>
            <a:r>
              <a:rPr lang="en-US">
                <a:ea typeface="ＭＳ Ｐゴシック" pitchFamily="34" charset="-128"/>
              </a:rPr>
              <a:t>receiver must </a:t>
            </a:r>
            <a:r>
              <a:rPr lang="en-US" i="1">
                <a:ea typeface="ＭＳ Ｐゴシック" pitchFamily="34" charset="-128"/>
              </a:rPr>
              <a:t>explicitly</a:t>
            </a:r>
            <a:r>
              <a:rPr lang="en-US">
                <a:ea typeface="ＭＳ Ｐゴシック" pitchFamily="34" charset="-128"/>
              </a:rPr>
              <a:t> include seq # of pkt being ACKed </a:t>
            </a:r>
          </a:p>
          <a:p>
            <a:r>
              <a:rPr lang="en-US">
                <a:ea typeface="ＭＳ Ｐゴシック" pitchFamily="34" charset="-128"/>
              </a:rPr>
              <a:t>duplicate ACK at sender results in same action as NAK: </a:t>
            </a:r>
            <a:r>
              <a:rPr lang="en-US" i="1">
                <a:ea typeface="ＭＳ Ｐゴシック" pitchFamily="34" charset="-128"/>
              </a:rPr>
              <a:t>retransmit current pkt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677B92A-15DC-4FA8-A497-3D6B7349407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rdt3.0: channels with errors </a:t>
            </a:r>
            <a:r>
              <a:rPr lang="en-US" sz="3600" i="1">
                <a:ea typeface="ＭＳ Ｐゴシック" pitchFamily="34" charset="-128"/>
              </a:rPr>
              <a:t>and</a:t>
            </a:r>
            <a:r>
              <a:rPr lang="en-US" sz="3600">
                <a:ea typeface="ＭＳ Ｐゴシック" pitchFamily="34" charset="-128"/>
              </a:rPr>
              <a:t> loss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new assumption:</a:t>
            </a:r>
            <a:r>
              <a:rPr lang="en-US" dirty="0">
                <a:ea typeface="ＭＳ Ｐゴシック" pitchFamily="34" charset="-128"/>
              </a:rPr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approach:</a:t>
            </a:r>
            <a:r>
              <a:rPr lang="en-US" dirty="0">
                <a:ea typeface="ＭＳ Ｐゴシック" pitchFamily="34" charset="-128"/>
              </a:rPr>
              <a:t> sender waits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reasonable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if pkt (or ACK) just delayed (not lost):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retransmission will be  duplicate, but seq. #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already handles this</a:t>
            </a:r>
            <a:endParaRPr lang="en-US" altLang="ja-JP" sz="2000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receiver must specify seq # of pkt being </a:t>
            </a:r>
            <a:r>
              <a:rPr lang="en-US" dirty="0" err="1">
                <a:ea typeface="ＭＳ Ｐゴシック" pitchFamily="34" charset="-128"/>
              </a:rPr>
              <a:t>ACKed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requires countdown timer</a:t>
            </a:r>
          </a:p>
        </p:txBody>
      </p:sp>
      <p:pic>
        <p:nvPicPr>
          <p:cNvPr id="44039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9081A8E-1DF5-4DD3-B9A0-B5016E0DE88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172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Chapter 3: Transport Layer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>
                <a:solidFill>
                  <a:srgbClr val="CC0000"/>
                </a:solidFill>
                <a:ea typeface="ＭＳ Ｐゴシック" pitchFamily="34" charset="-128"/>
              </a:rPr>
              <a:t>our goals: </a:t>
            </a:r>
          </a:p>
          <a:p>
            <a:r>
              <a:rPr lang="en-US">
                <a:ea typeface="ＭＳ Ｐゴシック" pitchFamily="34" charset="-128"/>
              </a:rPr>
              <a:t>understand principles behind transport layer services:</a:t>
            </a:r>
          </a:p>
          <a:p>
            <a:pPr lvl="1"/>
            <a:r>
              <a:rPr lang="en-US">
                <a:ea typeface="ＭＳ Ｐゴシック" pitchFamily="34" charset="-128"/>
              </a:rPr>
              <a:t>multiplexing, demultiplexing</a:t>
            </a:r>
          </a:p>
          <a:p>
            <a:pPr lvl="1"/>
            <a:r>
              <a:rPr lang="en-US">
                <a:ea typeface="ＭＳ Ｐゴシック" pitchFamily="34" charset="-128"/>
              </a:rPr>
              <a:t>reliable data transfer</a:t>
            </a:r>
          </a:p>
          <a:p>
            <a:pPr lvl="1"/>
            <a:r>
              <a:rPr lang="en-US">
                <a:ea typeface="ＭＳ Ｐゴシック" pitchFamily="34" charset="-128"/>
              </a:rPr>
              <a:t>flow control</a:t>
            </a:r>
          </a:p>
          <a:p>
            <a:pPr lvl="1"/>
            <a:r>
              <a:rPr lang="en-US">
                <a:ea typeface="ＭＳ Ｐゴシック" pitchFamily="34" charset="-128"/>
              </a:rPr>
              <a:t>congestion control</a:t>
            </a:r>
            <a:endParaRPr lang="en-US" sz="2800">
              <a:ea typeface="ＭＳ Ｐゴシック" pitchFamily="34" charset="-128"/>
            </a:endParaRP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learn about Internet transport layer protocols:</a:t>
            </a:r>
          </a:p>
          <a:p>
            <a:pPr lvl="1"/>
            <a:r>
              <a:rPr lang="en-US">
                <a:ea typeface="ＭＳ Ｐゴシック" pitchFamily="34" charset="-128"/>
              </a:rPr>
              <a:t>UDP: connectionless transport</a:t>
            </a:r>
          </a:p>
          <a:p>
            <a:pPr lvl="1"/>
            <a:r>
              <a:rPr lang="en-US">
                <a:ea typeface="ＭＳ Ｐゴシック" pitchFamily="34" charset="-128"/>
              </a:rPr>
              <a:t>TCP: connection-oriented reliable transport</a:t>
            </a:r>
          </a:p>
          <a:p>
            <a:pPr lvl="1"/>
            <a:r>
              <a:rPr lang="en-US">
                <a:ea typeface="ＭＳ Ｐゴシック" pitchFamily="34" charset="-128"/>
              </a:rPr>
              <a:t>TCP congestion control</a:t>
            </a:r>
            <a:endParaRPr lang="en-US" sz="2000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DF38908-230F-4F45-A866-ACDD6FF3F0B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rdt3.0 sender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make_pkt(0, data, checksum)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5065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5113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4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66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 </a:t>
            </a:r>
          </a:p>
          <a:p>
            <a:pPr eaLnBrk="0" hangingPunct="0"/>
            <a:r>
              <a:rPr lang="en-US" sz="1400">
                <a:latin typeface="Arial" charset="0"/>
              </a:rPr>
              <a:t>( corrupt(rcvpkt) ||</a:t>
            </a:r>
          </a:p>
          <a:p>
            <a:pPr eaLnBrk="0" hangingPunct="0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5070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5111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2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71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2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make_pkt(1, data, checksum)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75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7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 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5078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9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 </a:t>
            </a:r>
          </a:p>
          <a:p>
            <a:pPr eaLnBrk="0" hangingPunct="0"/>
            <a:r>
              <a:rPr lang="en-US" sz="1400">
                <a:latin typeface="Arial" charset="0"/>
              </a:rPr>
              <a:t>( corrupt(rcvpkt) ||</a:t>
            </a:r>
          </a:p>
          <a:p>
            <a:pPr eaLnBrk="0" hangingPunct="0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0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 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5082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4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5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6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7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8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9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0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1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92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93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4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5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45096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5109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0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call 0from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97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5098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5107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08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99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10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1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102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pic>
        <p:nvPicPr>
          <p:cNvPr id="45106" name="Picture 5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2B7546-DEC0-41BD-BF87-3BE988EF957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9971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9972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0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(ACK,0,chksum)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 corrupt(rcvpkt) &amp;&amp;</a:t>
            </a:r>
          </a:p>
          <a:p>
            <a:pPr eaLnBrk="0" hangingPunct="0"/>
            <a:r>
              <a:rPr lang="en-US" sz="1400">
                <a:latin typeface="Arial" charset="0"/>
              </a:rPr>
              <a:t>   has_seq0(rcvpkt)</a:t>
            </a:r>
          </a:p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extract(</a:t>
            </a:r>
            <a:r>
              <a:rPr lang="en-US" sz="1400" dirty="0" err="1">
                <a:latin typeface="Arial" charset="0"/>
              </a:rPr>
              <a:t>rcvpkt,data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deliver_data</a:t>
            </a:r>
            <a:r>
              <a:rPr lang="en-US" sz="14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(ACK,1,chksum)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grpSp>
        <p:nvGrpSpPr>
          <p:cNvPr id="39950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9969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9970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1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9951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53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extract(</a:t>
            </a:r>
            <a:r>
              <a:rPr lang="en-US" sz="1400" dirty="0" err="1">
                <a:latin typeface="Arial" charset="0"/>
              </a:rPr>
              <a:t>rcvpkt,data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deliver_data</a:t>
            </a:r>
            <a:r>
              <a:rPr lang="en-US" sz="14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(ACK,0,chksum)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55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6075363" y="2655887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57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6075362" y="4424363"/>
            <a:ext cx="306863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(ACK,0,chksum)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 corrupt(rcvpkt) &amp;&amp;</a:t>
            </a:r>
          </a:p>
          <a:p>
            <a:pPr eaLnBrk="0" hangingPunct="0"/>
            <a:r>
              <a:rPr lang="en-US" sz="1400">
                <a:latin typeface="Arial" charset="0"/>
              </a:rPr>
              <a:t>   has_seq1(rcvpkt)</a:t>
            </a:r>
          </a:p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39960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62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128587" y="4381500"/>
            <a:ext cx="30368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(ACK,1,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(ACK,1,chksum)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65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67" name="Picture 34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6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r>
              <a:rPr lang="en-US" sz="3600" dirty="0">
                <a:ea typeface="ＭＳ Ｐゴシック" pitchFamily="34" charset="-128"/>
              </a:rPr>
              <a:t>Rdt3.0: receiver</a:t>
            </a:r>
          </a:p>
        </p:txBody>
      </p:sp>
    </p:spTree>
    <p:extLst>
      <p:ext uri="{BB962C8B-B14F-4D97-AF65-F5344CB8AC3E}">
        <p14:creationId xmlns:p14="http://schemas.microsoft.com/office/powerpoint/2010/main" val="3151999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457E085-15CD-420B-A0BD-C87E0669EAB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609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616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615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615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615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615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615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610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(a) no loss</a:t>
            </a:r>
          </a:p>
        </p:txBody>
      </p:sp>
      <p:sp>
        <p:nvSpPr>
          <p:cNvPr id="4610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610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/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611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614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614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614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614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614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612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(b) packet loss</a:t>
            </a:r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613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613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3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613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613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6129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3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rdt3.0 in action</a:t>
            </a:r>
          </a:p>
        </p:txBody>
      </p:sp>
      <p:pic>
        <p:nvPicPr>
          <p:cNvPr id="46128" name="Picture 9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AC14B67-532A-485B-B156-1B1C2BD068C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rdt3.0 in action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47109" name="Picture 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(detect duplicate)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722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711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711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712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722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721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721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721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721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713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(c) ACK loss</a:t>
            </a: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720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721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1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720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720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7202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20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/>
              <a:t>(detect duplicate)</a:t>
            </a:r>
          </a:p>
        </p:txBody>
      </p: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720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714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714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rcv</a:t>
            </a:r>
            <a:r>
              <a:rPr lang="en-US" sz="1800" dirty="0"/>
              <a:t>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4714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719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719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715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(d) premature timeout/ delayed ACK</a:t>
            </a:r>
          </a:p>
        </p:txBody>
      </p:sp>
      <p:grpSp>
        <p:nvGrpSpPr>
          <p:cNvPr id="15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719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719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7189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9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grpSp>
        <p:nvGrpSpPr>
          <p:cNvPr id="18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718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718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58" name="Text Box 93"/>
          <p:cNvSpPr txBox="1">
            <a:spLocks noChangeArrowheads="1"/>
          </p:cNvSpPr>
          <p:nvPr/>
        </p:nvSpPr>
        <p:spPr bwMode="auto">
          <a:xfrm>
            <a:off x="7604125" y="3954463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/>
              <a:t>send ack1</a:t>
            </a:r>
          </a:p>
        </p:txBody>
      </p:sp>
      <p:sp>
        <p:nvSpPr>
          <p:cNvPr id="47159" name="Text Box 96"/>
          <p:cNvSpPr txBox="1">
            <a:spLocks noChangeArrowheads="1"/>
          </p:cNvSpPr>
          <p:nvPr/>
        </p:nvSpPr>
        <p:spPr bwMode="auto">
          <a:xfrm>
            <a:off x="4918076" y="3945731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/>
              <a:t>send pkt0</a:t>
            </a:r>
          </a:p>
        </p:txBody>
      </p:sp>
      <p:sp>
        <p:nvSpPr>
          <p:cNvPr id="47160" name="Text Box 98"/>
          <p:cNvSpPr txBox="1">
            <a:spLocks noChangeArrowheads="1"/>
          </p:cNvSpPr>
          <p:nvPr/>
        </p:nvSpPr>
        <p:spPr bwMode="auto">
          <a:xfrm>
            <a:off x="5065713" y="4392612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rcv</a:t>
            </a:r>
            <a:r>
              <a:rPr lang="en-US" sz="1800" dirty="0"/>
              <a:t> ack1</a:t>
            </a:r>
          </a:p>
        </p:txBody>
      </p:sp>
      <p:grpSp>
        <p:nvGrpSpPr>
          <p:cNvPr id="47161" name="Group 148"/>
          <p:cNvGrpSpPr>
            <a:grpSpLocks/>
          </p:cNvGrpSpPr>
          <p:nvPr/>
        </p:nvGrpSpPr>
        <p:grpSpPr bwMode="auto">
          <a:xfrm>
            <a:off x="6180138" y="4017963"/>
            <a:ext cx="1392238" cy="969964"/>
            <a:chOff x="3899" y="2519"/>
            <a:chExt cx="877" cy="611"/>
          </a:xfrm>
        </p:grpSpPr>
        <p:sp>
          <p:nvSpPr>
            <p:cNvPr id="47184" name="Line 105"/>
            <p:cNvSpPr>
              <a:spLocks noChangeShapeType="1"/>
            </p:cNvSpPr>
            <p:nvPr/>
          </p:nvSpPr>
          <p:spPr bwMode="auto">
            <a:xfrm>
              <a:off x="3899" y="2519"/>
              <a:ext cx="877" cy="61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5" name="Text Box 106"/>
            <p:cNvSpPr txBox="1">
              <a:spLocks noChangeArrowheads="1"/>
            </p:cNvSpPr>
            <p:nvPr/>
          </p:nvSpPr>
          <p:spPr bwMode="auto">
            <a:xfrm>
              <a:off x="4334" y="288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47162" name="Group 150"/>
          <p:cNvGrpSpPr>
            <a:grpSpLocks/>
          </p:cNvGrpSpPr>
          <p:nvPr/>
        </p:nvGrpSpPr>
        <p:grpSpPr bwMode="auto">
          <a:xfrm>
            <a:off x="5947279" y="4230690"/>
            <a:ext cx="1471613" cy="414338"/>
            <a:chOff x="2229" y="3431"/>
            <a:chExt cx="927" cy="261"/>
          </a:xfrm>
        </p:grpSpPr>
        <p:sp>
          <p:nvSpPr>
            <p:cNvPr id="47182" name="Line 108"/>
            <p:cNvSpPr>
              <a:spLocks noChangeShapeType="1"/>
            </p:cNvSpPr>
            <p:nvPr/>
          </p:nvSpPr>
          <p:spPr bwMode="auto">
            <a:xfrm flipH="1">
              <a:off x="2229" y="3467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3" name="Text Box 109"/>
            <p:cNvSpPr txBox="1">
              <a:spLocks noChangeArrowheads="1"/>
            </p:cNvSpPr>
            <p:nvPr/>
          </p:nvSpPr>
          <p:spPr bwMode="auto">
            <a:xfrm>
              <a:off x="2283" y="3431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47163" name="Group 113"/>
          <p:cNvGrpSpPr>
            <a:grpSpLocks/>
          </p:cNvGrpSpPr>
          <p:nvPr/>
        </p:nvGrpSpPr>
        <p:grpSpPr bwMode="auto">
          <a:xfrm>
            <a:off x="6096000" y="4937126"/>
            <a:ext cx="1471613" cy="461963"/>
            <a:chOff x="837" y="2540"/>
            <a:chExt cx="927" cy="291"/>
          </a:xfrm>
        </p:grpSpPr>
        <p:sp>
          <p:nvSpPr>
            <p:cNvPr id="47180" name="Line 114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1" name="Text Box 115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47164" name="Group 137"/>
          <p:cNvGrpSpPr>
            <a:grpSpLocks/>
          </p:cNvGrpSpPr>
          <p:nvPr/>
        </p:nvGrpSpPr>
        <p:grpSpPr bwMode="auto">
          <a:xfrm>
            <a:off x="5076825" y="3738563"/>
            <a:ext cx="1022350" cy="598488"/>
            <a:chOff x="2916" y="3285"/>
            <a:chExt cx="644" cy="377"/>
          </a:xfrm>
        </p:grpSpPr>
        <p:sp>
          <p:nvSpPr>
            <p:cNvPr id="47178" name="Text Box 134"/>
            <p:cNvSpPr txBox="1">
              <a:spLocks noChangeArrowheads="1"/>
            </p:cNvSpPr>
            <p:nvPr/>
          </p:nvSpPr>
          <p:spPr bwMode="auto">
            <a:xfrm>
              <a:off x="3150" y="3429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1800" dirty="0"/>
            </a:p>
          </p:txBody>
        </p:sp>
        <p:sp>
          <p:nvSpPr>
            <p:cNvPr id="47179" name="Text Box 135"/>
            <p:cNvSpPr txBox="1">
              <a:spLocks noChangeArrowheads="1"/>
            </p:cNvSpPr>
            <p:nvPr/>
          </p:nvSpPr>
          <p:spPr bwMode="auto">
            <a:xfrm>
              <a:off x="2916" y="3285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rcv ack1</a:t>
              </a:r>
            </a:p>
          </p:txBody>
        </p:sp>
      </p:grpSp>
      <p:grpSp>
        <p:nvGrpSpPr>
          <p:cNvPr id="47168" name="Group 152"/>
          <p:cNvGrpSpPr>
            <a:grpSpLocks/>
          </p:cNvGrpSpPr>
          <p:nvPr/>
        </p:nvGrpSpPr>
        <p:grpSpPr bwMode="auto">
          <a:xfrm>
            <a:off x="7588251" y="4710113"/>
            <a:ext cx="1200150" cy="606425"/>
            <a:chOff x="4780" y="2967"/>
            <a:chExt cx="756" cy="382"/>
          </a:xfrm>
        </p:grpSpPr>
        <p:sp>
          <p:nvSpPr>
            <p:cNvPr id="47169" name="Text Box 91"/>
            <p:cNvSpPr txBox="1">
              <a:spLocks noChangeArrowheads="1"/>
            </p:cNvSpPr>
            <p:nvPr/>
          </p:nvSpPr>
          <p:spPr bwMode="auto">
            <a:xfrm>
              <a:off x="4780" y="2967"/>
              <a:ext cx="6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rcv pkt0</a:t>
              </a:r>
            </a:p>
          </p:txBody>
        </p:sp>
        <p:sp>
          <p:nvSpPr>
            <p:cNvPr id="47170" name="Text Box 94"/>
            <p:cNvSpPr txBox="1">
              <a:spLocks noChangeArrowheads="1"/>
            </p:cNvSpPr>
            <p:nvPr/>
          </p:nvSpPr>
          <p:spPr bwMode="auto">
            <a:xfrm>
              <a:off x="4782" y="3118"/>
              <a:ext cx="7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/>
                <a:t>send ack0</a:t>
              </a:r>
            </a:p>
          </p:txBody>
        </p:sp>
      </p:grpSp>
      <p:sp>
        <p:nvSpPr>
          <p:cNvPr id="19" name="Text Box 95">
            <a:extLst>
              <a:ext uri="{FF2B5EF4-FFF2-40B4-BE49-F238E27FC236}">
                <a16:creationId xmlns:a16="http://schemas.microsoft.com/office/drawing/2014/main" id="{3C070FF0-1FC9-466E-8CB3-D002BEAD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5032376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rcv</a:t>
            </a:r>
            <a:r>
              <a:rPr lang="en-US" sz="1800" dirty="0"/>
              <a:t> ack0</a:t>
            </a:r>
          </a:p>
        </p:txBody>
      </p:sp>
      <p:sp>
        <p:nvSpPr>
          <p:cNvPr id="20" name="Text Box 97">
            <a:extLst>
              <a:ext uri="{FF2B5EF4-FFF2-40B4-BE49-F238E27FC236}">
                <a16:creationId xmlns:a16="http://schemas.microsoft.com/office/drawing/2014/main" id="{A77A5721-D3D4-D0AD-C861-B554518A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5251451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grpSp>
        <p:nvGrpSpPr>
          <p:cNvPr id="21" name="Group 85">
            <a:extLst>
              <a:ext uri="{FF2B5EF4-FFF2-40B4-BE49-F238E27FC236}">
                <a16:creationId xmlns:a16="http://schemas.microsoft.com/office/drawing/2014/main" id="{9E79A578-63E6-4CE4-DA0E-FFAD93831582}"/>
              </a:ext>
            </a:extLst>
          </p:cNvPr>
          <p:cNvGrpSpPr>
            <a:grpSpLocks/>
          </p:cNvGrpSpPr>
          <p:nvPr/>
        </p:nvGrpSpPr>
        <p:grpSpPr bwMode="auto">
          <a:xfrm>
            <a:off x="6165123" y="5349383"/>
            <a:ext cx="1471612" cy="504825"/>
            <a:chOff x="855" y="1710"/>
            <a:chExt cx="927" cy="318"/>
          </a:xfrm>
        </p:grpSpPr>
        <p:sp>
          <p:nvSpPr>
            <p:cNvPr id="22" name="Line 86">
              <a:extLst>
                <a:ext uri="{FF2B5EF4-FFF2-40B4-BE49-F238E27FC236}">
                  <a16:creationId xmlns:a16="http://schemas.microsoft.com/office/drawing/2014/main" id="{B62AE98C-685E-C011-60DC-D549EC5DB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Text Box 87">
              <a:extLst>
                <a:ext uri="{FF2B5EF4-FFF2-40B4-BE49-F238E27FC236}">
                  <a16:creationId xmlns:a16="http://schemas.microsoft.com/office/drawing/2014/main" id="{AB981E42-3CEA-E319-90D6-E20511BCD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  <p:bldP spid="369800" grpId="0" animBg="1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C5E3357-AB79-403D-8C1F-9EB05445F82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Performance of rdt3.0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rdt3.0 is correct, but performance stinks</a:t>
            </a:r>
          </a:p>
          <a:p>
            <a:r>
              <a:rPr lang="en-US">
                <a:ea typeface="ＭＳ Ｐゴシック" pitchFamily="34" charset="-128"/>
              </a:rPr>
              <a:t>e.g.: 1 Gbps link, 15 ms prop. delay, 8000 bit packet: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dirty="0">
                <a:latin typeface="Gill Sans MT" pitchFamily="34" charset="0"/>
              </a:rPr>
              <a:t>U </a:t>
            </a:r>
            <a:r>
              <a:rPr lang="en-US" sz="2400" baseline="-25000" dirty="0">
                <a:latin typeface="Gill Sans MT" pitchFamily="34" charset="0"/>
              </a:rPr>
              <a:t>sender</a:t>
            </a:r>
            <a:r>
              <a:rPr lang="en-US" sz="2400" dirty="0">
                <a:latin typeface="Gill Sans MT" pitchFamily="34" charset="0"/>
              </a:rPr>
              <a:t>: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utilization</a:t>
            </a:r>
            <a:r>
              <a:rPr lang="en-US" sz="2400" dirty="0">
                <a:latin typeface="Gill Sans MT" pitchFamily="34" charset="0"/>
              </a:rPr>
              <a:t> ---- fraction of time sender busy sending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581400" imgH="495300" progId="Word.Picture.8">
                  <p:embed/>
                </p:oleObj>
              </mc:Choice>
              <mc:Fallback>
                <p:oleObj name="Picture" r:id="rId2" imgW="3581400" imgH="4953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if RTT=30 msec, 1KB pkt every 30 msec: 33kB/sec thruput over 1 Gbps link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network protocol limits use of physical resources!</a:t>
            </a:r>
          </a:p>
        </p:txBody>
      </p:sp>
      <p:pic>
        <p:nvPicPr>
          <p:cNvPr id="1033" name="Picture 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25" y="100647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4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1035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i="1">
                  <a:latin typeface="Arial" charset="0"/>
                </a:rPr>
                <a:t>D</a:t>
              </a:r>
              <a:r>
                <a:rPr lang="en-US" sz="2400" i="1" baseline="-25000">
                  <a:latin typeface="Arial" charset="0"/>
                </a:rPr>
                <a:t>trans</a:t>
              </a:r>
              <a:r>
                <a:rPr lang="en-US" sz="2400" i="1">
                  <a:latin typeface="Arial" charset="0"/>
                </a:rPr>
                <a:t> =</a:t>
              </a:r>
            </a:p>
          </p:txBody>
        </p:sp>
        <p:grpSp>
          <p:nvGrpSpPr>
            <p:cNvPr id="1036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1045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/>
                  <a:t>L</a:t>
                </a:r>
              </a:p>
            </p:txBody>
          </p:sp>
          <p:sp>
            <p:nvSpPr>
              <p:cNvPr id="1046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latin typeface="Arial" charset="0"/>
                  </a:rPr>
                  <a:t>R</a:t>
                </a:r>
              </a:p>
            </p:txBody>
          </p:sp>
          <p:sp>
            <p:nvSpPr>
              <p:cNvPr id="1047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7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041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2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1043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 i="1"/>
                  <a:t>10</a:t>
                </a:r>
                <a:r>
                  <a:rPr lang="en-US" sz="2400" i="1" baseline="30000"/>
                  <a:t>9 </a:t>
                </a:r>
                <a:r>
                  <a:rPr lang="en-US" sz="2400" i="1"/>
                  <a:t>bits/sec</a:t>
                </a:r>
              </a:p>
            </p:txBody>
          </p:sp>
          <p:sp>
            <p:nvSpPr>
              <p:cNvPr id="1044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38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</a:rPr>
                <a:t>=</a:t>
              </a:r>
            </a:p>
          </p:txBody>
        </p:sp>
        <p:sp>
          <p:nvSpPr>
            <p:cNvPr id="1039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</a:rPr>
                <a:t>=</a:t>
              </a:r>
            </a:p>
          </p:txBody>
        </p:sp>
        <p:sp>
          <p:nvSpPr>
            <p:cNvPr id="1040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i="1">
                  <a:latin typeface="Arial" charset="0"/>
                </a:rPr>
                <a:t>8 microsecs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57CBC28-146C-4CFB-B3FB-4D0909891D5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053" name="Picture 3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rdt3.0: stop-and-wait operation</a:t>
            </a:r>
          </a:p>
        </p:txBody>
      </p:sp>
      <p:sp>
        <p:nvSpPr>
          <p:cNvPr id="2055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first packet bit transmitted, t = 0</a:t>
            </a:r>
          </a:p>
        </p:txBody>
      </p:sp>
      <p:sp>
        <p:nvSpPr>
          <p:cNvPr id="2057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61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solidFill>
                  <a:srgbClr val="CC0000"/>
                </a:solidFill>
                <a:latin typeface="Arial" charset="0"/>
              </a:rPr>
              <a:t>RTT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last packet bit transmitted,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L / R</a:t>
            </a:r>
            <a:endParaRPr lang="en-US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74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76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ACK arrives, send next </a:t>
            </a:r>
          </a:p>
          <a:p>
            <a:pPr algn="r" eaLnBrk="0" hangingPunct="0"/>
            <a:r>
              <a:rPr lang="en-US">
                <a:latin typeface="Arial" charset="0"/>
              </a:rPr>
              <a:t>packet,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RTT + L / R</a:t>
            </a:r>
            <a:endParaRPr lang="en-US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77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78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2081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9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0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FA42CB0-D9DD-41A8-A450-594C59CB219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8132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Pipelined protocols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pipelining:</a:t>
            </a:r>
            <a:r>
              <a:rPr lang="en-US">
                <a:ea typeface="ＭＳ Ｐゴシック" pitchFamily="34" charset="-128"/>
              </a:rPr>
              <a:t> sender allows multiple,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in-flight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, yet-to-be-acknowledged pkts</a:t>
            </a:r>
          </a:p>
          <a:p>
            <a:pPr lvl="1"/>
            <a:r>
              <a:rPr lang="en-US">
                <a:ea typeface="ＭＳ Ｐゴシック" pitchFamily="34" charset="-128"/>
              </a:rPr>
              <a:t>range of sequence numbers must be increased</a:t>
            </a:r>
          </a:p>
          <a:p>
            <a:pPr lvl="1"/>
            <a:r>
              <a:rPr lang="en-US">
                <a:ea typeface="ＭＳ Ｐゴシック" pitchFamily="34" charset="-128"/>
              </a:rPr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cs typeface="+mn-cs"/>
              </a:rPr>
              <a:t>go-Back-N, selective repeat</a:t>
            </a:r>
          </a:p>
        </p:txBody>
      </p:sp>
      <p:pic>
        <p:nvPicPr>
          <p:cNvPr id="48136" name="Picture 5" descr="rdt_pipeline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7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8210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211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8212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213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8138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8139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8206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207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8208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209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8140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8174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76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79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204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5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0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81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202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3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2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83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84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8200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1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5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86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8198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99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7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88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9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1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3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4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5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8196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7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8141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8142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44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47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172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73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48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49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170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71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0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1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52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8168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9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3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54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8166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7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5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6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9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1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2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3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8164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5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E04370-A185-49D1-B0E7-DB581C88EFF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3077" name="Picture 6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Pipelining: increased utilization</a:t>
            </a:r>
          </a:p>
        </p:txBody>
      </p:sp>
      <p:sp>
        <p:nvSpPr>
          <p:cNvPr id="3079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first packet bit transmitted, t = 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1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4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5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RTT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1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last bit transmitted, t = L / 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4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6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8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ACK arrives, send next </a:t>
            </a:r>
          </a:p>
          <a:p>
            <a:pPr algn="r" eaLnBrk="0" hangingPunct="0"/>
            <a:r>
              <a:rPr lang="en-US">
                <a:latin typeface="Arial" charset="0"/>
              </a:rPr>
              <a:t>packet, t = RTT + L / 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099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127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32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0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0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1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04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3120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2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25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23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5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3113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5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18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6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6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bit of 2</a:t>
            </a:r>
            <a:r>
              <a:rPr lang="en-US" baseline="30000">
                <a:latin typeface="Arial" charset="0"/>
              </a:rPr>
              <a:t>nd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08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9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0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bit of 3</a:t>
            </a:r>
            <a:r>
              <a:rPr lang="en-US" baseline="30000">
                <a:latin typeface="Arial" charset="0"/>
              </a:rPr>
              <a:t>rd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11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3112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5967F21-1512-4631-86D5-6C7320E15A3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9156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Pipelined protocols: overview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dirty="0">
                <a:ea typeface="ＭＳ Ｐゴシック" pitchFamily="34" charset="-128"/>
              </a:rPr>
              <a:t>sender can have up to N </a:t>
            </a:r>
            <a:r>
              <a:rPr lang="en-US" dirty="0" err="1">
                <a:ea typeface="ＭＳ Ｐゴシック" pitchFamily="34" charset="-128"/>
              </a:rPr>
              <a:t>unacked</a:t>
            </a:r>
            <a:r>
              <a:rPr lang="en-US" dirty="0">
                <a:ea typeface="ＭＳ Ｐゴシック" pitchFamily="34" charset="-128"/>
              </a:rPr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dirty="0">
                <a:ea typeface="ＭＳ Ｐゴシック" pitchFamily="34" charset="-128"/>
              </a:rPr>
              <a:t>receiver only sends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cumulative ack</a:t>
            </a:r>
          </a:p>
          <a:p>
            <a:pPr lvl="1"/>
            <a:r>
              <a:rPr lang="en-US" dirty="0" err="1">
                <a:ea typeface="ＭＳ Ｐゴシック" pitchFamily="34" charset="-128"/>
              </a:rPr>
              <a:t>doesn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t ack packet if there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a gap</a:t>
            </a:r>
          </a:p>
          <a:p>
            <a:pPr>
              <a:lnSpc>
                <a:spcPct val="75000"/>
              </a:lnSpc>
            </a:pPr>
            <a:r>
              <a:rPr lang="en-US" dirty="0">
                <a:ea typeface="ＭＳ Ｐゴシック" pitchFamily="34" charset="-128"/>
              </a:rPr>
              <a:t>sender has timer for oldest </a:t>
            </a:r>
            <a:r>
              <a:rPr lang="en-US" dirty="0" err="1">
                <a:ea typeface="ＭＳ Ｐゴシック" pitchFamily="34" charset="-128"/>
              </a:rPr>
              <a:t>unacked</a:t>
            </a:r>
            <a:r>
              <a:rPr lang="en-US" dirty="0">
                <a:ea typeface="ＭＳ Ｐゴシック" pitchFamily="34" charset="-128"/>
              </a:rPr>
              <a:t> packet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when timer expires, retransmit </a:t>
            </a:r>
            <a:r>
              <a:rPr lang="en-US" i="1" dirty="0">
                <a:ea typeface="ＭＳ Ｐゴシック" pitchFamily="34" charset="-128"/>
              </a:rPr>
              <a:t>all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unacked</a:t>
            </a:r>
            <a:r>
              <a:rPr lang="en-US" dirty="0">
                <a:ea typeface="ＭＳ Ｐゴシック" pitchFamily="34" charset="-128"/>
              </a:rPr>
              <a:t> packets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sender can have up to N unack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ed packets in pipeline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rcvr sends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individual ack</a:t>
            </a:r>
            <a:r>
              <a:rPr lang="en-US">
                <a:ea typeface="ＭＳ Ｐゴシック" pitchFamily="34" charset="-128"/>
              </a:rPr>
              <a:t> for each packet</a:t>
            </a:r>
          </a:p>
          <a:p>
            <a:pPr>
              <a:lnSpc>
                <a:spcPct val="70000"/>
              </a:lnSpc>
            </a:pPr>
            <a:endParaRPr lang="en-US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>
                <a:ea typeface="ＭＳ Ｐゴシック" pitchFamily="34" charset="-128"/>
              </a:rPr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D5D79AA-685E-4990-A312-92304415F5B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Go-Back-N: sender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k-bit seq # in pkt header</a:t>
            </a:r>
          </a:p>
          <a:p>
            <a:r>
              <a:rPr lang="ja-JP" altLang="en-US" sz="2400" dirty="0">
                <a:ea typeface="ＭＳ Ｐゴシック" pitchFamily="34" charset="-128"/>
              </a:rPr>
              <a:t>“</a:t>
            </a:r>
            <a:r>
              <a:rPr lang="en-US" altLang="ja-JP" sz="2400" dirty="0">
                <a:ea typeface="ＭＳ Ｐゴシック" pitchFamily="34" charset="-128"/>
              </a:rPr>
              <a:t>window</a:t>
            </a:r>
            <a:r>
              <a:rPr lang="ja-JP" altLang="en-US" sz="2400" dirty="0">
                <a:ea typeface="ＭＳ Ｐゴシック" pitchFamily="34" charset="-128"/>
              </a:rPr>
              <a:t>”</a:t>
            </a:r>
            <a:r>
              <a:rPr lang="en-US" altLang="ja-JP" sz="2400" dirty="0">
                <a:ea typeface="ＭＳ Ｐゴシック" pitchFamily="34" charset="-128"/>
              </a:rPr>
              <a:t> of up to N, consecutive </a:t>
            </a:r>
            <a:r>
              <a:rPr lang="en-US" altLang="ja-JP" sz="2400" dirty="0" err="1">
                <a:ea typeface="ＭＳ Ｐゴシック" pitchFamily="34" charset="-128"/>
              </a:rPr>
              <a:t>unack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ed pkts allowed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pic>
        <p:nvPicPr>
          <p:cNvPr id="50182" name="Picture 4" descr="gbn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400" i="1">
                <a:solidFill>
                  <a:srgbClr val="CC0000"/>
                </a:solidFill>
                <a:latin typeface="Gill Sans MT" pitchFamily="34" charset="0"/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altLang="ja-JP" sz="2400" i="1">
              <a:solidFill>
                <a:srgbClr val="CC0000"/>
              </a:solidFill>
              <a:latin typeface="Gill Sans MT" pitchFamily="34" charset="0"/>
            </a:endParaRP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may receive duplicate ACKs (see receiver)</a:t>
            </a:r>
            <a:endParaRPr lang="en-US" sz="20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timer for oldest in-flight pkt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latin typeface="Gill Sans MT" pitchFamily="34" charset="0"/>
              </a:rPr>
              <a:t>timeout(n):</a:t>
            </a:r>
            <a:r>
              <a:rPr lang="en-US" sz="2400">
                <a:latin typeface="Gill Sans MT" pitchFamily="34" charset="0"/>
              </a:rPr>
              <a:t> retransmit packet n and all higher seq # pkts in window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50185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DFDEC9-0243-4588-8134-9DA1BDA07E70}"/>
              </a:ext>
            </a:extLst>
          </p:cNvPr>
          <p:cNvSpPr/>
          <p:nvPr/>
        </p:nvSpPr>
        <p:spPr bwMode="auto">
          <a:xfrm>
            <a:off x="7652657" y="2181225"/>
            <a:ext cx="1399268" cy="1428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955E7-3F6B-4A26-98D8-26859C9C3C35}"/>
              </a:ext>
            </a:extLst>
          </p:cNvPr>
          <p:cNvSpPr txBox="1"/>
          <p:nvPr/>
        </p:nvSpPr>
        <p:spPr>
          <a:xfrm>
            <a:off x="7637654" y="2361992"/>
            <a:ext cx="9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4DD332-4DF1-4667-A23B-26E625043B59}"/>
              </a:ext>
            </a:extLst>
          </p:cNvPr>
          <p:cNvSpPr/>
          <p:nvPr/>
        </p:nvSpPr>
        <p:spPr bwMode="auto">
          <a:xfrm>
            <a:off x="3861516" y="2354830"/>
            <a:ext cx="1399268" cy="1428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7EF5D9-9474-4B32-90C0-039FD8ED642A}"/>
              </a:ext>
            </a:extLst>
          </p:cNvPr>
          <p:cNvSpPr/>
          <p:nvPr/>
        </p:nvSpPr>
        <p:spPr bwMode="auto">
          <a:xfrm>
            <a:off x="7263719" y="2798763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D722E0C-6858-4DF8-804E-B1FD79C8B8E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196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0A8A8E-176D-4566-9547-423027D500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GBN: sender extended FSM</a:t>
            </a:r>
            <a:endParaRPr lang="en-US">
              <a:ea typeface="ＭＳ Ｐゴシック" pitchFamily="34" charset="-128"/>
            </a:endParaRP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1226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51227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>
                  <a:latin typeface="Arial" charset="0"/>
                </a:rPr>
                <a:t>Wait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start_timer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udt_send(sndpkt[base])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udt_send(sndpkt[base+1])</a:t>
            </a:r>
          </a:p>
          <a:p>
            <a:pPr eaLnBrk="0" hangingPunct="0"/>
            <a:r>
              <a:rPr lang="en-US" sz="1400">
                <a:latin typeface="Arial" charset="0"/>
              </a:rPr>
              <a:t>…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udt_send(sndpkt[nextseqnum-1])</a:t>
            </a: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if (nextseqnum &lt; base+N) {</a:t>
            </a:r>
          </a:p>
          <a:p>
            <a:pPr eaLnBrk="0" hangingPunct="0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eaLnBrk="0" hangingPunct="0"/>
            <a:r>
              <a:rPr lang="en-US" sz="1400">
                <a:latin typeface="Arial" charset="0"/>
              </a:rPr>
              <a:t>    udt_send(sndpkt[nextseqnum])</a:t>
            </a:r>
          </a:p>
          <a:p>
            <a:pPr eaLnBrk="0" hangingPunct="0"/>
            <a:r>
              <a:rPr lang="en-US" sz="1400">
                <a:latin typeface="Arial" charset="0"/>
              </a:rPr>
              <a:t>    if (base == nextseqnum)</a:t>
            </a:r>
          </a:p>
          <a:p>
            <a:pPr eaLnBrk="0" hangingPunct="0"/>
            <a:r>
              <a:rPr lang="en-US" sz="1400">
                <a:latin typeface="Arial" charset="0"/>
              </a:rPr>
              <a:t>       start_timer</a:t>
            </a:r>
          </a:p>
          <a:p>
            <a:pPr eaLnBrk="0" hangingPunct="0"/>
            <a:r>
              <a:rPr lang="en-US" sz="1400">
                <a:latin typeface="Arial" charset="0"/>
              </a:rPr>
              <a:t>    nextseqnum++</a:t>
            </a:r>
          </a:p>
          <a:p>
            <a:pPr eaLnBrk="0" hangingPunct="0"/>
            <a:r>
              <a:rPr lang="en-US" sz="1400">
                <a:latin typeface="Arial" charset="0"/>
              </a:rPr>
              <a:t>    }</a:t>
            </a:r>
          </a:p>
          <a:p>
            <a:pPr eaLnBrk="0" hangingPunct="0"/>
            <a:r>
              <a:rPr lang="en-US" sz="1400">
                <a:latin typeface="Arial" charset="0"/>
              </a:rPr>
              <a:t>else</a:t>
            </a:r>
          </a:p>
          <a:p>
            <a:pPr eaLnBrk="0" hangingPunct="0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base = getacknum(rcvpkt)+1</a:t>
            </a:r>
          </a:p>
          <a:p>
            <a:pPr eaLnBrk="0" hangingPunct="0"/>
            <a:r>
              <a:rPr lang="en-US" sz="1400">
                <a:latin typeface="Arial" charset="0"/>
              </a:rPr>
              <a:t>If (base == nextseqnum)</a:t>
            </a:r>
          </a:p>
          <a:p>
            <a:pPr eaLnBrk="0" hangingPunct="0"/>
            <a:r>
              <a:rPr lang="en-US" sz="1400">
                <a:latin typeface="Arial" charset="0"/>
              </a:rPr>
              <a:t>    stop_timer</a:t>
            </a:r>
          </a:p>
          <a:p>
            <a:pPr eaLnBrk="0" hangingPunct="0"/>
            <a:r>
              <a:rPr lang="en-US" sz="1400">
                <a:latin typeface="Arial" charset="0"/>
              </a:rPr>
              <a:t>  else</a:t>
            </a:r>
          </a:p>
          <a:p>
            <a:pPr eaLnBrk="0" hangingPunct="0"/>
            <a:r>
              <a:rPr lang="en-US" sz="1400">
                <a:latin typeface="Arial" charset="0"/>
              </a:rPr>
              <a:t>    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notcorrupt(rcvpkt) </a:t>
            </a: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base=1</a:t>
            </a:r>
          </a:p>
          <a:p>
            <a:pPr eaLnBrk="0" hangingPunct="0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pic>
        <p:nvPicPr>
          <p:cNvPr id="51225" name="Picture 2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7500F05-C08C-4547-B29A-2BB47D39298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ACK-only: always send ACK for correctly-received pkt with highest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in-order</a:t>
            </a:r>
            <a:r>
              <a:rPr lang="en-US">
                <a:ea typeface="ＭＳ Ｐゴシック" pitchFamily="34" charset="-128"/>
              </a:rPr>
              <a:t> seq #</a:t>
            </a:r>
          </a:p>
          <a:p>
            <a:pPr lvl="1"/>
            <a:r>
              <a:rPr lang="en-US">
                <a:ea typeface="ＭＳ Ｐゴシック" pitchFamily="34" charset="-128"/>
              </a:rPr>
              <a:t>may generate duplicate ACKs</a:t>
            </a:r>
          </a:p>
          <a:p>
            <a:pPr lvl="1"/>
            <a:r>
              <a:rPr lang="en-US">
                <a:ea typeface="ＭＳ Ｐゴシック" pitchFamily="34" charset="-128"/>
              </a:rPr>
              <a:t>need only remember </a:t>
            </a:r>
            <a:r>
              <a:rPr lang="en-US" b="1">
                <a:latin typeface="Courier New" pitchFamily="49" charset="0"/>
                <a:ea typeface="ＭＳ Ｐゴシック" pitchFamily="34" charset="-128"/>
              </a:rPr>
              <a:t>expectedseqnum</a:t>
            </a:r>
          </a:p>
          <a:p>
            <a:r>
              <a:rPr lang="en-US">
                <a:ea typeface="ＭＳ Ｐゴシック" pitchFamily="34" charset="-128"/>
              </a:rPr>
              <a:t>out-of-order pkt: </a:t>
            </a:r>
          </a:p>
          <a:p>
            <a:pPr lvl="1"/>
            <a:r>
              <a:rPr lang="en-US">
                <a:ea typeface="ＭＳ Ｐゴシック" pitchFamily="34" charset="-128"/>
              </a:rPr>
              <a:t>discard (don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t buffer): </a:t>
            </a:r>
            <a:r>
              <a:rPr lang="en-US" altLang="ja-JP" i="1">
                <a:solidFill>
                  <a:srgbClr val="CC0000"/>
                </a:solidFill>
                <a:ea typeface="ＭＳ Ｐゴシック" pitchFamily="34" charset="-128"/>
              </a:rPr>
              <a:t>no receiver buffering!</a:t>
            </a:r>
          </a:p>
          <a:p>
            <a:pPr lvl="1"/>
            <a:r>
              <a:rPr lang="en-US">
                <a:ea typeface="ＭＳ Ｐゴシック" pitchFamily="34" charset="-128"/>
              </a:rPr>
              <a:t>re-ACK pkt with highest in-order seq #</a:t>
            </a: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2469680" y="1122362"/>
            <a:ext cx="585517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 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expectedseqnum</a:t>
            </a:r>
            <a:r>
              <a:rPr lang="en-US" sz="1400" dirty="0">
                <a:latin typeface="Arial" charset="0"/>
              </a:rPr>
              <a:t> - 1,ACK,chksum)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2469680" y="871632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default</a:t>
            </a:r>
            <a:endParaRPr lang="en-US" sz="1400" dirty="0">
              <a:latin typeface="Times New Roman" pitchFamily="18" charset="0"/>
            </a:endParaRPr>
          </a:p>
          <a:p>
            <a:pPr algn="ctr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2504642" y="1119282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4324350" y="1696814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>
                <a:latin typeface="Arial" charset="0"/>
              </a:rPr>
              <a:t>  &amp;&amp; </a:t>
            </a:r>
            <a:r>
              <a:rPr lang="en-US" sz="1400" dirty="0" err="1">
                <a:latin typeface="Arial" charset="0"/>
              </a:rPr>
              <a:t>notcurrupt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>
                <a:latin typeface="Arial" charset="0"/>
              </a:rPr>
              <a:t>  &amp;&amp; </a:t>
            </a:r>
            <a:r>
              <a:rPr lang="en-US" sz="1400" dirty="0" err="1">
                <a:latin typeface="Arial" charset="0"/>
              </a:rPr>
              <a:t>hasseqnum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rcvpkt,expectedseqnum</a:t>
            </a:r>
            <a:r>
              <a:rPr lang="en-US" sz="1400" dirty="0">
                <a:latin typeface="Arial" charset="0"/>
              </a:rPr>
              <a:t>) 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4538325" y="2477562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4455173" y="2507201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extract(</a:t>
            </a:r>
            <a:r>
              <a:rPr lang="en-US" sz="1400" dirty="0" err="1">
                <a:latin typeface="Arial" charset="0"/>
              </a:rPr>
              <a:t>rcvpkt,data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deliver_data</a:t>
            </a:r>
            <a:r>
              <a:rPr lang="en-US" sz="14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expectedseqnum,ACK,chksum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expectedseqnum</a:t>
            </a:r>
            <a:r>
              <a:rPr lang="en-US" sz="1400" dirty="0">
                <a:latin typeface="Arial" charset="0"/>
              </a:rPr>
              <a:t>++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2239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expectedseqnum</a:t>
            </a:r>
            <a:r>
              <a:rPr lang="en-US" sz="1400" dirty="0">
                <a:latin typeface="Arial" charset="0"/>
              </a:rPr>
              <a:t>=1</a:t>
            </a:r>
          </a:p>
          <a:p>
            <a:pPr eaLnBrk="0" hangingPunct="0"/>
            <a:endParaRPr lang="en-US" sz="1400" dirty="0">
              <a:latin typeface="Times New Roman" pitchFamily="18" charset="0"/>
            </a:endParaRPr>
          </a:p>
          <a:p>
            <a:pPr algn="ctr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GBN: receiver extended FSM</a:t>
            </a:r>
          </a:p>
        </p:txBody>
      </p:sp>
      <p:pic>
        <p:nvPicPr>
          <p:cNvPr id="52244" name="Picture 2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43E1AC5-F908-4F4A-B150-2094C8D4AC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GBN in action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send  pkt0</a:t>
            </a:r>
          </a:p>
          <a:p>
            <a:pPr algn="r" eaLnBrk="0" hangingPunct="0"/>
            <a:r>
              <a:rPr lang="en-US" sz="1800"/>
              <a:t>send  pkt1</a:t>
            </a:r>
          </a:p>
          <a:p>
            <a:pPr algn="r" eaLnBrk="0" hangingPunct="0"/>
            <a:r>
              <a:rPr lang="en-US" sz="1800"/>
              <a:t>send  pkt2</a:t>
            </a:r>
          </a:p>
          <a:p>
            <a:pPr algn="r" eaLnBrk="0" hangingPunct="0"/>
            <a:r>
              <a:rPr lang="en-US" sz="1800"/>
              <a:t>send  pkt3</a:t>
            </a:r>
          </a:p>
          <a:p>
            <a:pPr algn="r" eaLnBrk="0" hangingPunct="0"/>
            <a:r>
              <a:rPr lang="en-US" sz="1800"/>
              <a:t>(wait)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3256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7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pkt0, send ack0</a:t>
            </a:r>
          </a:p>
          <a:p>
            <a:pPr eaLnBrk="0" hangingPunct="0"/>
            <a:r>
              <a:rPr lang="en-US" sz="1800"/>
              <a:t>receive pkt1, send ack1</a:t>
            </a:r>
          </a:p>
          <a:p>
            <a:pPr eaLnBrk="0" hangingPunct="0"/>
            <a:r>
              <a:rPr lang="en-US" sz="1800"/>
              <a:t> </a:t>
            </a:r>
          </a:p>
          <a:p>
            <a:pPr eaLnBrk="0" hangingPunct="0"/>
            <a:r>
              <a:rPr lang="en-US" sz="1800"/>
              <a:t>receive pkt3,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58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rcv ack0, send pkt4</a:t>
            </a:r>
          </a:p>
          <a:p>
            <a:pPr algn="r" eaLnBrk="0" hangingPunct="0"/>
            <a:r>
              <a:rPr lang="en-US" sz="1800"/>
              <a:t>rcv ack1, send pkt5</a:t>
            </a:r>
          </a:p>
          <a:p>
            <a:pPr algn="r" eaLnBrk="0" hangingPunct="0"/>
            <a:endParaRPr lang="en-US" sz="1800"/>
          </a:p>
        </p:txBody>
      </p:sp>
      <p:pic>
        <p:nvPicPr>
          <p:cNvPr id="53259" name="Picture 34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0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75000"/>
              </a:lnSpc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3261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800"/>
              <a:t>send  pkt2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pkt3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pkt4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pkt5</a:t>
            </a:r>
          </a:p>
        </p:txBody>
      </p:sp>
      <p:sp>
        <p:nvSpPr>
          <p:cNvPr id="53262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3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4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5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0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1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2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3273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3319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20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21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74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5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6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7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8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pkt4,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79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pkt5,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80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rcv pkt2, deliver, send ack2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pkt3, deliver, send ack3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pkt4, deliver, send ack4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pkt5, deliver, send ack5</a:t>
            </a:r>
          </a:p>
        </p:txBody>
      </p:sp>
      <p:sp>
        <p:nvSpPr>
          <p:cNvPr id="53281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ignore duplicate ACK</a:t>
            </a:r>
          </a:p>
        </p:txBody>
      </p:sp>
      <p:grpSp>
        <p:nvGrpSpPr>
          <p:cNvPr id="53282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3317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8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3283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3284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3315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6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3285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3313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4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3286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3311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2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3287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3288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53289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3309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0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0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3307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8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1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3305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6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2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3303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4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3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3301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2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pic>
        <p:nvPicPr>
          <p:cNvPr id="53294" name="Picture 9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95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6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7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8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9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300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759D349-E938-4872-B11D-C824D3501C6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4276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Selective repeat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receiver </a:t>
            </a:r>
            <a:r>
              <a:rPr lang="en-US" i="1">
                <a:ea typeface="ＭＳ Ｐゴシック" pitchFamily="34" charset="-128"/>
              </a:rPr>
              <a:t>individually</a:t>
            </a:r>
            <a:r>
              <a:rPr lang="en-US">
                <a:ea typeface="ＭＳ Ｐゴシック" pitchFamily="34" charset="-128"/>
              </a:rPr>
              <a:t> acknowledges all correctly received pkts</a:t>
            </a:r>
          </a:p>
          <a:p>
            <a:pPr lvl="1"/>
            <a:r>
              <a:rPr lang="en-US">
                <a:ea typeface="ＭＳ Ｐゴシック" pitchFamily="34" charset="-128"/>
              </a:rPr>
              <a:t>buffers pkts, as needed, for eventual in-order delivery to upper layer</a:t>
            </a:r>
          </a:p>
          <a:p>
            <a:r>
              <a:rPr lang="en-US">
                <a:ea typeface="ＭＳ Ｐゴシック" pitchFamily="34" charset="-128"/>
              </a:rPr>
              <a:t>sender only resends pkts for which ACK not received</a:t>
            </a:r>
          </a:p>
          <a:p>
            <a:pPr lvl="1"/>
            <a:r>
              <a:rPr lang="en-US">
                <a:ea typeface="ＭＳ Ｐゴシック" pitchFamily="34" charset="-128"/>
              </a:rPr>
              <a:t>sender timer for each unACKed pkt</a:t>
            </a:r>
          </a:p>
          <a:p>
            <a:r>
              <a:rPr lang="en-US">
                <a:ea typeface="ＭＳ Ｐゴシック" pitchFamily="34" charset="-128"/>
              </a:rPr>
              <a:t>sender window</a:t>
            </a:r>
          </a:p>
          <a:p>
            <a:pPr lvl="1"/>
            <a:r>
              <a:rPr lang="en-US" i="1">
                <a:ea typeface="ＭＳ Ｐゴシック" pitchFamily="34" charset="-128"/>
              </a:rPr>
              <a:t>N</a:t>
            </a:r>
            <a:r>
              <a:rPr lang="en-US">
                <a:ea typeface="ＭＳ Ｐゴシック" pitchFamily="34" charset="-128"/>
              </a:rPr>
              <a:t> consecutive seq #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</a:t>
            </a:r>
          </a:p>
          <a:p>
            <a:pPr lvl="1"/>
            <a:r>
              <a:rPr lang="en-US">
                <a:ea typeface="ＭＳ Ｐゴシック" pitchFamily="34" charset="-128"/>
              </a:rPr>
              <a:t>limits seq #s of sent, unACKed pkts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C298AB8-8D57-4ECC-9D93-D96D926CB0A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Selective repeat: sender, receiver windows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55301" name="Picture 3" descr="sr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1720850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55304" name="Picture 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76639D-FD71-4E5B-9F81-FC384B464AF4}"/>
              </a:ext>
            </a:extLst>
          </p:cNvPr>
          <p:cNvSpPr/>
          <p:nvPr/>
        </p:nvSpPr>
        <p:spPr bwMode="auto">
          <a:xfrm>
            <a:off x="7024688" y="2323874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E6249-E4B7-49EC-A677-55CB3714508F}"/>
              </a:ext>
            </a:extLst>
          </p:cNvPr>
          <p:cNvSpPr/>
          <p:nvPr/>
        </p:nvSpPr>
        <p:spPr bwMode="auto">
          <a:xfrm>
            <a:off x="3566433" y="2224881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EF376-D206-4FAA-8581-3769BBC962FB}"/>
              </a:ext>
            </a:extLst>
          </p:cNvPr>
          <p:cNvSpPr/>
          <p:nvPr/>
        </p:nvSpPr>
        <p:spPr bwMode="auto">
          <a:xfrm>
            <a:off x="4159250" y="4737895"/>
            <a:ext cx="806451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68D908-EF78-49C5-A131-B0A3CFAB26ED}"/>
              </a:ext>
            </a:extLst>
          </p:cNvPr>
          <p:cNvSpPr/>
          <p:nvPr/>
        </p:nvSpPr>
        <p:spPr bwMode="auto">
          <a:xfrm>
            <a:off x="6925582" y="4942117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656F4-4C13-478A-B650-AB01AF1DA977}"/>
              </a:ext>
            </a:extLst>
          </p:cNvPr>
          <p:cNvSpPr/>
          <p:nvPr/>
        </p:nvSpPr>
        <p:spPr bwMode="auto">
          <a:xfrm>
            <a:off x="7138988" y="1616756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3B600-7AA9-4D0C-BCE3-8BEE81549BF4}"/>
              </a:ext>
            </a:extLst>
          </p:cNvPr>
          <p:cNvSpPr txBox="1"/>
          <p:nvPr/>
        </p:nvSpPr>
        <p:spPr>
          <a:xfrm>
            <a:off x="7241818" y="1807276"/>
            <a:ext cx="9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C560D72-B495-43D1-BB0D-8F98C916100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6324" name="Picture 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Selective repeat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38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data from app:</a:t>
            </a:r>
          </a:p>
          <a:p>
            <a:r>
              <a:rPr lang="en-US" sz="2400" dirty="0">
                <a:ea typeface="ＭＳ Ｐゴシック" pitchFamily="34" charset="-128"/>
              </a:rPr>
              <a:t>if window is not full, send pkt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timeout(n):</a:t>
            </a:r>
          </a:p>
          <a:p>
            <a:r>
              <a:rPr lang="en-US" sz="2400" dirty="0">
                <a:ea typeface="ＭＳ Ｐゴシック" pitchFamily="34" charset="-128"/>
              </a:rPr>
              <a:t>resend pkt n, restart timer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ACK(n)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in </a:t>
            </a:r>
            <a:r>
              <a:rPr lang="en-US" sz="1800" dirty="0">
                <a:ea typeface="ＭＳ Ｐゴシック" pitchFamily="34" charset="-128"/>
              </a:rPr>
              <a:t>[sendbase,sendbase+N-1]: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mark pkt n as received</a:t>
            </a:r>
          </a:p>
          <a:p>
            <a:r>
              <a:rPr lang="en-US" sz="2400" dirty="0">
                <a:ea typeface="ＭＳ Ｐゴシック" pitchFamily="34" charset="-128"/>
              </a:rPr>
              <a:t>if n smallest </a:t>
            </a:r>
            <a:r>
              <a:rPr lang="en-US" sz="2400" dirty="0" err="1">
                <a:ea typeface="ＭＳ Ｐゴシック" pitchFamily="34" charset="-128"/>
              </a:rPr>
              <a:t>unACKed</a:t>
            </a:r>
            <a:r>
              <a:rPr lang="en-US" sz="2400" dirty="0">
                <a:ea typeface="ＭＳ Ｐゴシック" pitchFamily="34" charset="-128"/>
              </a:rPr>
              <a:t> pkt, advance window base to next </a:t>
            </a:r>
            <a:r>
              <a:rPr lang="en-US" sz="2400" dirty="0" err="1">
                <a:ea typeface="ＭＳ Ｐゴシック" pitchFamily="34" charset="-128"/>
              </a:rPr>
              <a:t>unACKed</a:t>
            </a:r>
            <a:r>
              <a:rPr lang="en-US" sz="2400" dirty="0">
                <a:ea typeface="ＭＳ Ｐゴシック" pitchFamily="34" charset="-128"/>
              </a:rPr>
              <a:t> seq # </a:t>
            </a: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56327" name="Rectangle 4"/>
          <p:cNvSpPr>
            <a:spLocks noChangeArrowheads="1"/>
          </p:cNvSpPr>
          <p:nvPr/>
        </p:nvSpPr>
        <p:spPr bwMode="auto">
          <a:xfrm>
            <a:off x="495300" y="1457325"/>
            <a:ext cx="4076700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6328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6334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6335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99"/>
                  </a:solidFill>
                  <a:latin typeface="Gill Sans MT" pitchFamily="34" charset="0"/>
                </a:rPr>
                <a:t>sender</a:t>
              </a:r>
            </a:p>
          </p:txBody>
        </p:sp>
      </p:grp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[rcvbase, rcvbase+N-1]</a:t>
            </a:r>
            <a:endParaRPr lang="en-US" sz="280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send ACK(n)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out-of-order: buffer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in-order: deliver (also deliver buffered, in-order pkts), advance window to next not-yet-received pkt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sz="280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ACK(n)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ignore </a:t>
            </a:r>
            <a:endParaRPr lang="en-US" sz="28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6331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6332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99"/>
                  </a:solidFill>
                  <a:latin typeface="Gill Sans MT" pitchFamily="34" charset="0"/>
                </a:rPr>
                <a:t>receiver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C311162-1913-42E9-97D0-401A0CAEF1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7348" name="Picture 9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Selective repeat in action</a:t>
            </a: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send  pkt0</a:t>
            </a:r>
          </a:p>
          <a:p>
            <a:pPr algn="r" eaLnBrk="0" hangingPunct="0"/>
            <a:r>
              <a:rPr lang="en-US" sz="1800"/>
              <a:t>send  pkt1</a:t>
            </a:r>
          </a:p>
          <a:p>
            <a:pPr algn="r" eaLnBrk="0" hangingPunct="0"/>
            <a:r>
              <a:rPr lang="en-US" sz="1800"/>
              <a:t>send  pkt2</a:t>
            </a:r>
          </a:p>
          <a:p>
            <a:pPr algn="r" eaLnBrk="0" hangingPunct="0"/>
            <a:r>
              <a:rPr lang="en-US" sz="1800"/>
              <a:t>send  pkt3</a:t>
            </a:r>
          </a:p>
          <a:p>
            <a:pPr algn="r" eaLnBrk="0" hangingPunct="0"/>
            <a:r>
              <a:rPr lang="en-US" sz="1800"/>
              <a:t>(wait)</a:t>
            </a:r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pkt0, send ack0</a:t>
            </a:r>
          </a:p>
          <a:p>
            <a:pPr eaLnBrk="0" hangingPunct="0"/>
            <a:r>
              <a:rPr lang="en-US" sz="1800"/>
              <a:t>receive pkt1, send ack1</a:t>
            </a:r>
          </a:p>
          <a:p>
            <a:pPr eaLnBrk="0" hangingPunct="0"/>
            <a:r>
              <a:rPr lang="en-US" sz="1800"/>
              <a:t> </a:t>
            </a:r>
          </a:p>
          <a:p>
            <a:pPr eaLnBrk="0" hangingPunct="0"/>
            <a:r>
              <a:rPr lang="en-US" sz="1800"/>
              <a:t>receive pkt3, buffer, </a:t>
            </a:r>
          </a:p>
          <a:p>
            <a:pPr eaLnBrk="0" hangingPunct="0"/>
            <a:r>
              <a:rPr lang="en-US" sz="1800"/>
              <a:t>           send ack3</a:t>
            </a: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rcv ack0, send pkt4</a:t>
            </a:r>
          </a:p>
          <a:p>
            <a:pPr algn="r" eaLnBrk="0" hangingPunct="0"/>
            <a:r>
              <a:rPr lang="en-US" sz="1800"/>
              <a:t>rcv ack1, send pkt5</a:t>
            </a:r>
          </a:p>
          <a:p>
            <a:pPr algn="r" eaLnBrk="0" hangingPunct="0"/>
            <a:endParaRPr lang="en-US" sz="1800"/>
          </a:p>
        </p:txBody>
      </p:sp>
      <p:pic>
        <p:nvPicPr>
          <p:cNvPr id="57356" name="Picture 10" descr="alarm_clock_ring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75000"/>
              </a:lnSpc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7358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800"/>
              <a:t>send  pkt2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8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9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7370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7413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14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15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371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72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pkt4, buffer, </a:t>
            </a:r>
          </a:p>
          <a:p>
            <a:pPr eaLnBrk="0" hangingPunct="0"/>
            <a:r>
              <a:rPr lang="en-US" sz="1800"/>
              <a:t>           send ack4</a:t>
            </a:r>
          </a:p>
        </p:txBody>
      </p:sp>
      <p:sp>
        <p:nvSpPr>
          <p:cNvPr id="57373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pkt5, buffer, </a:t>
            </a:r>
          </a:p>
          <a:p>
            <a:pPr eaLnBrk="0" hangingPunct="0"/>
            <a:r>
              <a:rPr lang="en-US" sz="1800"/>
              <a:t>           send ack5</a:t>
            </a:r>
          </a:p>
        </p:txBody>
      </p:sp>
      <p:sp>
        <p:nvSpPr>
          <p:cNvPr id="57374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rcv pkt2; deliver pkt2,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pkt3, pkt4, pkt5; send ack2</a:t>
            </a:r>
          </a:p>
        </p:txBody>
      </p:sp>
      <p:sp>
        <p:nvSpPr>
          <p:cNvPr id="57375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ack3 arrived</a:t>
            </a:r>
          </a:p>
        </p:txBody>
      </p:sp>
      <p:grpSp>
        <p:nvGrpSpPr>
          <p:cNvPr id="57376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7411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12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7377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7378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7379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7409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10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7380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7407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8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7381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7405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6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7382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7383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57384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7403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4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5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7401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2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6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7399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0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7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7397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398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8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7395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396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57389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0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1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ack4 arrived</a:t>
            </a:r>
          </a:p>
        </p:txBody>
      </p:sp>
      <p:sp>
        <p:nvSpPr>
          <p:cNvPr id="57392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ack4 arrived</a:t>
            </a:r>
          </a:p>
        </p:txBody>
      </p:sp>
      <p:sp>
        <p:nvSpPr>
          <p:cNvPr id="57393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4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Q: what happens when ack2 arrives?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948DABD-5052-4408-8F09-0FFE1FA4E09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59399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38B93E4-6B6F-4EBE-A238-8A63E1F8EAA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TCP: Overview  </a:t>
            </a:r>
            <a:r>
              <a:rPr lang="en-US" sz="2400">
                <a:ea typeface="ＭＳ Ｐゴシック" pitchFamily="34" charset="-128"/>
              </a:rPr>
              <a:t>RFCs: 793,1122,1323, 2018, 2581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full duplex data: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bi-directional data flow in same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MSS: maximum segment size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connection-oriented:</a:t>
            </a:r>
            <a:r>
              <a:rPr lang="en-US"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handshaking (exchange of control msgs) inits sender, receiver state before data exchange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flow controlled: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will not overwhelm receiver</a:t>
            </a:r>
          </a:p>
        </p:txBody>
      </p:sp>
      <p:sp>
        <p:nvSpPr>
          <p:cNvPr id="604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point-to-point:</a:t>
            </a:r>
          </a:p>
          <a:p>
            <a:pPr lvl="1"/>
            <a:r>
              <a:rPr lang="en-US">
                <a:ea typeface="ＭＳ Ｐゴシック" pitchFamily="34" charset="-128"/>
              </a:rPr>
              <a:t>one sender, one receiver</a:t>
            </a: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reliable, in-order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byte steam:</a:t>
            </a:r>
          </a:p>
          <a:p>
            <a:pPr lvl="1"/>
            <a:r>
              <a:rPr lang="en-US">
                <a:ea typeface="ＭＳ Ｐゴシック" pitchFamily="34" charset="-128"/>
              </a:rPr>
              <a:t>no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message boundaries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pipelined:</a:t>
            </a:r>
          </a:p>
          <a:p>
            <a:pPr lvl="1"/>
            <a:r>
              <a:rPr lang="en-US">
                <a:ea typeface="ＭＳ Ｐゴシック" pitchFamily="34" charset="-128"/>
              </a:rPr>
              <a:t>TCP congestion and flow control set window size</a:t>
            </a:r>
            <a:endParaRPr lang="en-US" i="1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pic>
        <p:nvPicPr>
          <p:cNvPr id="60423" name="Picture 6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20C9E7A-60F2-44F7-A5EA-F66497CE735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1444" name="Picture 5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 segment structure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Arial" charset="0"/>
            </a:endParaRPr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source port #</a:t>
            </a:r>
            <a:endParaRPr lang="en-US" sz="2400">
              <a:latin typeface="Arial" charset="0"/>
            </a:endParaRPr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dest port #</a:t>
            </a:r>
            <a:endParaRPr lang="en-US" sz="1800">
              <a:latin typeface="Arial" charset="0"/>
            </a:endParaRPr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32 bits</a:t>
            </a:r>
            <a:endParaRPr lang="en-US" sz="2400">
              <a:latin typeface="Arial" charset="0"/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application</a:t>
            </a:r>
          </a:p>
          <a:p>
            <a:pPr algn="ctr" eaLnBrk="0" hangingPunct="0"/>
            <a:r>
              <a:rPr lang="en-US" sz="2000">
                <a:latin typeface="Arial" charset="0"/>
              </a:rPr>
              <a:t>data </a:t>
            </a:r>
          </a:p>
          <a:p>
            <a:pPr algn="ctr" eaLnBrk="0" hangingPunct="0"/>
            <a:r>
              <a:rPr lang="en-US" sz="2000">
                <a:latin typeface="Arial" charset="0"/>
              </a:rPr>
              <a:t>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61457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sequence number</a:t>
            </a:r>
            <a:endParaRPr lang="en-US" sz="2400">
              <a:latin typeface="Arial" charset="0"/>
            </a:endParaRPr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acknowledgement number</a:t>
            </a:r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receive window</a:t>
            </a:r>
          </a:p>
        </p:txBody>
      </p:sp>
      <p:sp>
        <p:nvSpPr>
          <p:cNvPr id="61465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Urg data pointer</a:t>
            </a:r>
          </a:p>
        </p:txBody>
      </p:sp>
      <p:sp>
        <p:nvSpPr>
          <p:cNvPr id="61466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checksum</a:t>
            </a:r>
          </a:p>
        </p:txBody>
      </p:sp>
      <p:sp>
        <p:nvSpPr>
          <p:cNvPr id="61467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F</a:t>
            </a:r>
            <a:endParaRPr lang="en-US" sz="2400">
              <a:latin typeface="Arial" charset="0"/>
            </a:endParaRPr>
          </a:p>
        </p:txBody>
      </p:sp>
      <p:sp>
        <p:nvSpPr>
          <p:cNvPr id="61468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S</a:t>
            </a:r>
            <a:endParaRPr lang="en-US" sz="2400">
              <a:latin typeface="Arial" charset="0"/>
            </a:endParaRPr>
          </a:p>
        </p:txBody>
      </p:sp>
      <p:sp>
        <p:nvSpPr>
          <p:cNvPr id="61475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R</a:t>
            </a:r>
            <a:endParaRPr lang="en-US" sz="2400">
              <a:latin typeface="Arial" charset="0"/>
            </a:endParaRPr>
          </a:p>
        </p:txBody>
      </p:sp>
      <p:sp>
        <p:nvSpPr>
          <p:cNvPr id="61476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P</a:t>
            </a:r>
            <a:endParaRPr lang="en-US" sz="2400">
              <a:latin typeface="Arial" charset="0"/>
            </a:endParaRPr>
          </a:p>
        </p:txBody>
      </p:sp>
      <p:sp>
        <p:nvSpPr>
          <p:cNvPr id="61477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A</a:t>
            </a:r>
            <a:endParaRPr lang="en-US" sz="2400">
              <a:latin typeface="Arial" charset="0"/>
            </a:endParaRPr>
          </a:p>
        </p:txBody>
      </p:sp>
      <p:sp>
        <p:nvSpPr>
          <p:cNvPr id="61478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U</a:t>
            </a:r>
            <a:endParaRPr lang="en-US" sz="2400">
              <a:latin typeface="Arial" charset="0"/>
            </a:endParaRPr>
          </a:p>
        </p:txBody>
      </p:sp>
      <p:sp>
        <p:nvSpPr>
          <p:cNvPr id="61479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head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len</a:t>
            </a:r>
            <a:endParaRPr lang="en-US" sz="1800">
              <a:latin typeface="Arial" charset="0"/>
            </a:endParaRPr>
          </a:p>
        </p:txBody>
      </p:sp>
      <p:sp>
        <p:nvSpPr>
          <p:cNvPr id="61480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not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used</a:t>
            </a:r>
            <a:endParaRPr lang="en-US" sz="1800">
              <a:latin typeface="Arial" charset="0"/>
            </a:endParaRPr>
          </a:p>
        </p:txBody>
      </p:sp>
      <p:sp>
        <p:nvSpPr>
          <p:cNvPr id="61481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options 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61483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URG: urgent data 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(generally not used)</a:t>
            </a:r>
            <a:endParaRPr lang="en-US" sz="1000">
              <a:latin typeface="Arial" charset="0"/>
            </a:endParaRPr>
          </a:p>
        </p:txBody>
      </p:sp>
      <p:sp>
        <p:nvSpPr>
          <p:cNvPr id="61484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ACK: ACK #</a:t>
            </a:r>
          </a:p>
          <a:p>
            <a:pPr algn="r" eaLnBrk="0" hangingPunct="0"/>
            <a:r>
              <a:rPr lang="en-US" sz="1800">
                <a:latin typeface="Arial" charset="0"/>
              </a:rPr>
              <a:t>valid</a:t>
            </a:r>
            <a:endParaRPr lang="en-US" sz="1000">
              <a:latin typeface="Arial" charset="0"/>
            </a:endParaRPr>
          </a:p>
        </p:txBody>
      </p:sp>
      <p:sp>
        <p:nvSpPr>
          <p:cNvPr id="61485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PSH: push data now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(generally not used)</a:t>
            </a:r>
          </a:p>
        </p:txBody>
      </p:sp>
      <p:sp>
        <p:nvSpPr>
          <p:cNvPr id="61486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RST, SYN, FIN: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connection estab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(setup, teardown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commands)</a:t>
            </a:r>
          </a:p>
        </p:txBody>
      </p:sp>
      <p:sp>
        <p:nvSpPr>
          <p:cNvPr id="61487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8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1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# bytes </a:t>
            </a:r>
          </a:p>
          <a:p>
            <a:pPr eaLnBrk="0" hangingPunct="0"/>
            <a:r>
              <a:rPr lang="en-US" sz="1800">
                <a:latin typeface="Arial" charset="0"/>
              </a:rPr>
              <a:t>rcvr willing</a:t>
            </a:r>
          </a:p>
          <a:p>
            <a:pPr eaLnBrk="0" hangingPunct="0"/>
            <a:r>
              <a:rPr lang="en-US" sz="1800">
                <a:latin typeface="Arial" charset="0"/>
              </a:rPr>
              <a:t>to accept</a:t>
            </a:r>
          </a:p>
        </p:txBody>
      </p:sp>
      <p:sp>
        <p:nvSpPr>
          <p:cNvPr id="61492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counting</a:t>
            </a:r>
          </a:p>
          <a:p>
            <a:pPr eaLnBrk="0" hangingPunct="0"/>
            <a:r>
              <a:rPr lang="en-US" sz="1800">
                <a:latin typeface="Arial" charset="0"/>
              </a:rPr>
              <a:t>by bytes </a:t>
            </a:r>
          </a:p>
          <a:p>
            <a:pPr eaLnBrk="0" hangingPunct="0"/>
            <a:r>
              <a:rPr lang="en-US" sz="1800">
                <a:latin typeface="Arial" charset="0"/>
              </a:rPr>
              <a:t>of data</a:t>
            </a:r>
          </a:p>
          <a:p>
            <a:pPr eaLnBrk="0" hangingPunct="0"/>
            <a:r>
              <a:rPr lang="en-US" sz="1800">
                <a:latin typeface="Arial" charset="0"/>
              </a:rPr>
              <a:t>(not segments!)</a:t>
            </a:r>
          </a:p>
        </p:txBody>
      </p:sp>
      <p:sp>
        <p:nvSpPr>
          <p:cNvPr id="61493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Internet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checksum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(as in UDP)</a:t>
            </a:r>
          </a:p>
        </p:txBody>
      </p:sp>
      <p:sp>
        <p:nvSpPr>
          <p:cNvPr id="61494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A90CD8F-45F7-41C1-AEB1-9BB64B664A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220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9249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50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962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62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rgbClr val="00CCFF"/>
                  </a:solidFill>
                  <a:latin typeface="Arial" charset="0"/>
                </a:endParaRPr>
              </a:p>
            </p:txBody>
          </p:sp>
        </p:grpSp>
        <p:sp>
          <p:nvSpPr>
            <p:cNvPr id="9251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66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9626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627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67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86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9609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0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1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2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3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4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5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6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7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8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9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0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1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2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3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9625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87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960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1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602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603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604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9607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8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0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88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95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95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98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9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9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89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95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87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90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1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8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0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95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79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82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3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8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1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956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71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74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5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7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2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956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63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66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7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6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9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94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955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5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5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55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58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9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5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5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954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4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4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47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50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1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4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6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953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39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42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3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4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7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952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31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34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5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3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8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952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23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26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7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2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9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95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15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18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9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1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00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9498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500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1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2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3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4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5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6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7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8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9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0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1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499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301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9484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486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7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8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9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0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1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2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3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4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5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6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7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485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30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03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9482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83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4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9480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81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5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9478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79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6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9476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77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9307" name="Picture 1107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308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9474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75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309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9442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44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47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47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7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4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49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47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7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52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46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6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3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54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6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6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6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7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9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946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9310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9410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12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3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15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44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4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1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17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43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1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1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20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43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21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22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3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2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4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7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943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9311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9387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88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89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90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91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2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3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4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5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6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97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04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5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6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7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8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9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98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9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1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2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3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2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9364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65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66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67" name="Picture 1205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68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3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74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81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2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3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4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5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6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75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6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7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8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9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0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3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341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42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3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44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5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6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7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8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9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0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51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58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9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0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1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2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3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52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4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339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0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15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9316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17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18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19" name="Picture 1256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0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6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33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4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5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6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7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8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7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221" name="Picture 864" descr="underline_base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provide</a:t>
            </a:r>
            <a:r>
              <a:rPr lang="en-US" sz="2400" i="1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i="1">
                <a:solidFill>
                  <a:srgbClr val="CC0000"/>
                </a:solidFill>
                <a:cs typeface="+mn-cs"/>
              </a:rPr>
              <a:t>logical communication</a:t>
            </a:r>
            <a:r>
              <a:rPr lang="en-US" sz="2400">
                <a:cs typeface="+mn-cs"/>
              </a:rPr>
              <a:t> between app processes 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 side: breaks app messages into </a:t>
            </a:r>
            <a:r>
              <a:rPr lang="en-US" i="1">
                <a:solidFill>
                  <a:srgbClr val="CC0000"/>
                </a:solidFill>
              </a:rPr>
              <a:t>segments</a:t>
            </a:r>
            <a:r>
              <a:rPr lang="en-US"/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rcv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Internet: TCP and UDP</a:t>
            </a:r>
          </a:p>
        </p:txBody>
      </p:sp>
      <p:grpSp>
        <p:nvGrpSpPr>
          <p:cNvPr id="4107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9240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4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924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1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9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923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923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9238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9227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2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923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8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9C2C8CF-5667-44E1-9597-6705D8943FB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2468" name="Picture 10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round trip time, timeout</a:t>
            </a:r>
            <a:endParaRPr lang="en-US" sz="4800">
              <a:ea typeface="ＭＳ Ｐゴシック" pitchFamily="34" charset="-128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cs typeface="+mn-cs"/>
              </a:rPr>
              <a:t>Q:</a:t>
            </a:r>
            <a:r>
              <a:rPr lang="en-US" sz="3200"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too short:</a:t>
            </a:r>
            <a:r>
              <a:rPr lang="en-US"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too long:</a:t>
            </a:r>
            <a:r>
              <a:rPr lang="en-US"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  <a:ea typeface="ＭＳ Ｐゴシック" pitchFamily="34" charset="-128"/>
              </a:rPr>
              <a:t>Q:</a:t>
            </a:r>
            <a:r>
              <a:rPr lang="en-US">
                <a:ea typeface="ＭＳ Ｐゴシック" pitchFamily="34" charset="-128"/>
              </a:rPr>
              <a:t> how to estimate RTT?</a:t>
            </a:r>
          </a:p>
          <a:p>
            <a:r>
              <a:rPr lang="en-US" sz="2400" b="1">
                <a:solidFill>
                  <a:srgbClr val="000099"/>
                </a:solidFill>
                <a:latin typeface="Courier New" pitchFamily="49" charset="0"/>
                <a:ea typeface="ＭＳ Ｐゴシック" pitchFamily="34" charset="-128"/>
              </a:rPr>
              <a:t>SampleRTT</a:t>
            </a:r>
            <a:r>
              <a:rPr lang="en-US" sz="2400">
                <a:solidFill>
                  <a:srgbClr val="000099"/>
                </a:solidFill>
                <a:ea typeface="ＭＳ Ｐゴシック" pitchFamily="34" charset="-128"/>
              </a:rPr>
              <a:t>:</a:t>
            </a:r>
            <a:r>
              <a:rPr lang="en-US" sz="2400">
                <a:ea typeface="ＭＳ Ｐゴシック" pitchFamily="34" charset="-128"/>
              </a:rPr>
              <a:t> measured time from segment transmission until ACK receipt</a:t>
            </a:r>
          </a:p>
          <a:p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SampleRTT</a:t>
            </a:r>
            <a:r>
              <a:rPr lang="en-US" sz="2400">
                <a:ea typeface="ＭＳ Ｐゴシック" pitchFamily="34" charset="-128"/>
              </a:rPr>
              <a:t> will vary, want estimated RTT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smoother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pPr lvl="1"/>
            <a:r>
              <a:rPr lang="en-US">
                <a:ea typeface="ＭＳ Ｐゴシック" pitchFamily="34" charset="-128"/>
              </a:rPr>
              <a:t>average several </a:t>
            </a:r>
            <a:r>
              <a:rPr lang="en-US" i="1">
                <a:ea typeface="ＭＳ Ｐゴシック" pitchFamily="34" charset="-128"/>
              </a:rPr>
              <a:t>recent</a:t>
            </a:r>
            <a:r>
              <a:rPr lang="en-US">
                <a:ea typeface="ＭＳ Ｐゴシック" pitchFamily="34" charset="-128"/>
              </a:rPr>
              <a:t> measurements, not just current </a:t>
            </a:r>
            <a:r>
              <a:rPr lang="en-US" b="1">
                <a:latin typeface="Courier New" pitchFamily="49" charset="0"/>
                <a:ea typeface="ＭＳ Ｐゴシック" pitchFamily="34" charset="-128"/>
              </a:rPr>
              <a:t>SampleRTT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9D9DD9A-9630-494B-A706-570796616D3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pSp>
        <p:nvGrpSpPr>
          <p:cNvPr id="63492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3507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Courier New" pitchFamily="49" charset="0"/>
              </a:rPr>
              <a:t>EstimatedRTT = (1-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)*EstimatedRTT +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exponential weighted moving average</a:t>
            </a:r>
          </a:p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influence of past sample decreases exponentially fast</a:t>
            </a:r>
          </a:p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typical value: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 =</a:t>
            </a:r>
            <a:r>
              <a:rPr lang="en-US" sz="2400">
                <a:latin typeface="Gill Sans MT" pitchFamily="34" charset="0"/>
              </a:rPr>
              <a:t> 0.125</a:t>
            </a:r>
          </a:p>
        </p:txBody>
      </p:sp>
      <p:pic>
        <p:nvPicPr>
          <p:cNvPr id="63495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/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RTT: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gaia.cs.umass.edu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to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63504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time (seconds)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02E6328-A0F8-4268-9569-596FA0D98B4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timeout interval: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 EstimatedRTT</a:t>
            </a:r>
            <a:r>
              <a:rPr lang="en-US" sz="2400">
                <a:ea typeface="ＭＳ Ｐゴシック" pitchFamily="34" charset="-128"/>
              </a:rPr>
              <a:t> plus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safety margin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 sz="240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large variation in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EstimatedRTT -&gt;</a:t>
            </a:r>
            <a:r>
              <a:rPr lang="en-US" sz="2000">
                <a:ea typeface="ＭＳ Ｐゴシック" pitchFamily="34" charset="-128"/>
              </a:rPr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ea typeface="ＭＳ Ｐゴシック" pitchFamily="34" charset="-128"/>
              </a:rPr>
              <a:t>estimate SampleRTT deviation from EstimatedRTT: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DevRTT = (1-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)*DevRTT +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*|SampleRTT-EstimatedRTT|</a:t>
            </a:r>
          </a:p>
        </p:txBody>
      </p:sp>
      <p:pic>
        <p:nvPicPr>
          <p:cNvPr id="64518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(typically,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r>
              <a:rPr lang="en-US" sz="2400" b="1">
                <a:latin typeface="Courier New" pitchFamily="49" charset="0"/>
              </a:rPr>
              <a:t>TimeoutInterval = EstimatedRTT + 4*DevRTT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ja-JP" altLang="en-US" sz="2000">
                <a:solidFill>
                  <a:srgbClr val="000099"/>
                </a:solidFill>
              </a:rPr>
              <a:t>“</a:t>
            </a:r>
            <a:r>
              <a:rPr lang="en-US" altLang="ja-JP" sz="2000">
                <a:solidFill>
                  <a:srgbClr val="000099"/>
                </a:solidFill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</a:rPr>
              <a:t>”</a:t>
            </a:r>
            <a:endParaRPr lang="en-US" sz="2000">
              <a:solidFill>
                <a:srgbClr val="000099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64526" name="Picture 20" descr="alarm_clock_ring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4547C71-7A19-46CD-967B-3BA259AB28D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reliable data transfer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creates rdt service on top of IP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unreliable service</a:t>
            </a:r>
          </a:p>
          <a:p>
            <a:pPr lvl="1"/>
            <a:r>
              <a:rPr lang="en-US">
                <a:ea typeface="ＭＳ Ｐゴシック" pitchFamily="34" charset="-128"/>
              </a:rPr>
              <a:t>pipelined segments</a:t>
            </a:r>
          </a:p>
          <a:p>
            <a:pPr lvl="1"/>
            <a:r>
              <a:rPr lang="en-US">
                <a:ea typeface="ＭＳ Ｐゴシック" pitchFamily="34" charset="-128"/>
              </a:rPr>
              <a:t>cumulative acks</a:t>
            </a:r>
          </a:p>
          <a:p>
            <a:pPr lvl="1"/>
            <a:r>
              <a:rPr lang="en-US">
                <a:ea typeface="ＭＳ Ｐゴシック" pitchFamily="34" charset="-128"/>
              </a:rPr>
              <a:t>single retransmission timer</a:t>
            </a:r>
          </a:p>
          <a:p>
            <a:r>
              <a:rPr lang="en-US">
                <a:ea typeface="ＭＳ Ｐゴシック" pitchFamily="34" charset="-128"/>
              </a:rPr>
              <a:t>retransmissions  triggered by:</a:t>
            </a:r>
          </a:p>
          <a:p>
            <a:pPr lvl="1"/>
            <a:r>
              <a:rPr lang="en-US">
                <a:ea typeface="ＭＳ Ｐゴシック" pitchFamily="34" charset="-128"/>
              </a:rPr>
              <a:t>timeout events</a:t>
            </a:r>
          </a:p>
          <a:p>
            <a:pPr lvl="1"/>
            <a:r>
              <a:rPr lang="en-US">
                <a:ea typeface="ＭＳ Ｐゴシック" pitchFamily="34" charset="-128"/>
              </a:rPr>
              <a:t>duplicate acks</a:t>
            </a: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initially consider simplified TCP sender:</a:t>
            </a:r>
          </a:p>
          <a:p>
            <a:pPr lvl="1"/>
            <a:r>
              <a:rPr lang="en-US">
                <a:ea typeface="ＭＳ Ｐゴシック" pitchFamily="34" charset="-128"/>
              </a:rPr>
              <a:t>ignore duplicate acks</a:t>
            </a:r>
          </a:p>
          <a:p>
            <a:pPr lvl="1"/>
            <a:r>
              <a:rPr lang="en-US">
                <a:ea typeface="ＭＳ Ｐゴシック" pitchFamily="34" charset="-128"/>
              </a:rPr>
              <a:t>ignore flow control, congestion control</a:t>
            </a:r>
          </a:p>
        </p:txBody>
      </p:sp>
      <p:pic>
        <p:nvPicPr>
          <p:cNvPr id="65543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666686-0D99-4408-BCF0-9CC1FEEEA57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sender events: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data rcvd from app:</a:t>
            </a:r>
          </a:p>
          <a:p>
            <a:r>
              <a:rPr lang="en-US">
                <a:ea typeface="ＭＳ Ｐゴシック" pitchFamily="34" charset="-128"/>
              </a:rPr>
              <a:t>create segment with seq #</a:t>
            </a:r>
          </a:p>
          <a:p>
            <a:r>
              <a:rPr lang="en-US">
                <a:ea typeface="ＭＳ Ｐゴシック" pitchFamily="34" charset="-128"/>
              </a:rPr>
              <a:t>seq # is byte-stream number of first data byte in  segment</a:t>
            </a:r>
          </a:p>
          <a:p>
            <a:r>
              <a:rPr lang="en-US">
                <a:ea typeface="ＭＳ Ｐゴシック" pitchFamily="34" charset="-128"/>
              </a:rPr>
              <a:t>start timer if not already running </a:t>
            </a:r>
          </a:p>
          <a:p>
            <a:pPr lvl="1"/>
            <a:r>
              <a:rPr lang="en-US">
                <a:ea typeface="ＭＳ Ｐゴシック" pitchFamily="34" charset="-128"/>
              </a:rPr>
              <a:t>think of timer as for oldest unacked segment</a:t>
            </a:r>
          </a:p>
          <a:p>
            <a:pPr lvl="1"/>
            <a:r>
              <a:rPr lang="en-US">
                <a:ea typeface="ＭＳ Ｐゴシック" pitchFamily="34" charset="-128"/>
              </a:rPr>
              <a:t>expiration interval: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TimeOutInterval</a:t>
            </a:r>
            <a:r>
              <a:rPr lang="en-US">
                <a:latin typeface="Courier New" pitchFamily="49" charset="0"/>
                <a:ea typeface="ＭＳ Ｐゴシック" pitchFamily="34" charset="-128"/>
              </a:rPr>
              <a:t>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timeout:</a:t>
            </a:r>
          </a:p>
          <a:p>
            <a:r>
              <a:rPr lang="en-US">
                <a:ea typeface="ＭＳ Ｐゴシック" pitchFamily="34" charset="-128"/>
              </a:rPr>
              <a:t>retransmit segment that caused timeout</a:t>
            </a:r>
          </a:p>
          <a:p>
            <a:r>
              <a:rPr lang="en-US">
                <a:ea typeface="ＭＳ Ｐゴシック" pitchFamily="34" charset="-128"/>
              </a:rPr>
              <a:t>restart timer</a:t>
            </a: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ack rcvd:</a:t>
            </a:r>
          </a:p>
          <a:p>
            <a:r>
              <a:rPr lang="en-US">
                <a:ea typeface="ＭＳ Ｐゴシック" pitchFamily="34" charset="-128"/>
              </a:rPr>
              <a:t>if ack acknowledges previously unacked segments</a:t>
            </a:r>
          </a:p>
          <a:p>
            <a:pPr lvl="1"/>
            <a:r>
              <a:rPr lang="en-US">
                <a:ea typeface="ＭＳ Ｐゴシック" pitchFamily="34" charset="-128"/>
              </a:rPr>
              <a:t>update what is known to be ACKed</a:t>
            </a:r>
          </a:p>
          <a:p>
            <a:pPr lvl="1"/>
            <a:r>
              <a:rPr lang="en-US">
                <a:ea typeface="ＭＳ Ｐゴシック" pitchFamily="34" charset="-128"/>
              </a:rPr>
              <a:t>start timer if there are  still unacked segments</a:t>
            </a:r>
          </a:p>
          <a:p>
            <a:pPr lvl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66567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46B508E-298F-4539-AA53-A91A1D40EB9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7588" name="Picture 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5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sender </a:t>
            </a:r>
            <a:r>
              <a:rPr lang="en-US" sz="3200">
                <a:ea typeface="ＭＳ Ｐゴシック" pitchFamily="34" charset="-128"/>
              </a:rPr>
              <a:t>(simplified)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7592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wait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for 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event</a:t>
            </a:r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NextSeqNum = InitialSeqNum</a:t>
            </a:r>
          </a:p>
          <a:p>
            <a:pPr eaLnBrk="0" hangingPunct="0"/>
            <a:r>
              <a:rPr lang="en-US" sz="1400">
                <a:latin typeface="Arial" charset="0"/>
              </a:rPr>
              <a:t>SendBase = InitialSeqNum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6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Symbol" pitchFamily="18" charset="2"/>
              </a:rPr>
              <a:t>L</a:t>
            </a:r>
          </a:p>
        </p:txBody>
      </p:sp>
      <p:grpSp>
        <p:nvGrpSpPr>
          <p:cNvPr id="67597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7609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en-US"/>
                <a:t>create segment, seq. #: NextSeqNum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pass segment to IP (i.e., </a:t>
              </a:r>
              <a:r>
                <a:rPr lang="ja-JP" altLang="en-US"/>
                <a:t>“</a:t>
              </a:r>
              <a:r>
                <a:rPr lang="en-US" altLang="ja-JP"/>
                <a:t>send</a:t>
              </a:r>
              <a:r>
                <a:rPr lang="ja-JP" altLang="en-US"/>
                <a:t>”</a:t>
              </a:r>
              <a:r>
                <a:rPr lang="en-US" altLang="ja-JP"/>
                <a:t>)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NextSeqNum = NextSeqNum + length(data) 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if (timer currently not running)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    start timer</a:t>
              </a:r>
            </a:p>
            <a:p>
              <a:pPr eaLnBrk="0" hangingPunct="0"/>
              <a:r>
                <a:rPr lang="en-US"/>
                <a:t>                 </a:t>
              </a:r>
            </a:p>
          </p:txBody>
        </p:sp>
        <p:sp>
          <p:nvSpPr>
            <p:cNvPr id="67610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data received from application above</a:t>
              </a:r>
            </a:p>
          </p:txBody>
        </p:sp>
        <p:sp>
          <p:nvSpPr>
            <p:cNvPr id="67611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598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7606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retransmit not-yet-acked segment         	with smallest seq. #</a:t>
              </a:r>
            </a:p>
            <a:p>
              <a:pPr eaLnBrk="0" hangingPunct="0"/>
              <a:r>
                <a:rPr lang="en-US"/>
                <a:t>start timer</a:t>
              </a:r>
            </a:p>
          </p:txBody>
        </p:sp>
        <p:sp>
          <p:nvSpPr>
            <p:cNvPr id="67607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timeout</a:t>
              </a:r>
            </a:p>
          </p:txBody>
        </p:sp>
        <p:sp>
          <p:nvSpPr>
            <p:cNvPr id="67608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599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7603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if (y &gt; SendBase) {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SendBase = y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/* SendBase–1: last cumulatively ACKed byte */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if (there are currently not-yet-acked segments)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  start timer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else stop timer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} </a:t>
              </a:r>
            </a:p>
          </p:txBody>
        </p:sp>
        <p:sp>
          <p:nvSpPr>
            <p:cNvPr id="67604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 received, with ACK field value y </a:t>
              </a:r>
            </a:p>
          </p:txBody>
        </p:sp>
        <p:sp>
          <p:nvSpPr>
            <p:cNvPr id="67605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00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1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2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7F97152-8732-47FC-A267-DA6980AF5DE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TCP: retransmission scenarios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8613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lost ACK scenario</a:t>
            </a:r>
            <a:endParaRPr lang="en-US" sz="1000"/>
          </a:p>
        </p:txBody>
      </p:sp>
      <p:sp>
        <p:nvSpPr>
          <p:cNvPr id="68614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8618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8619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0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sp>
        <p:nvSpPr>
          <p:cNvPr id="68621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2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68623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4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5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6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sp>
        <p:nvSpPr>
          <p:cNvPr id="68627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628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 sz="1400"/>
              <a:t>timeout</a:t>
            </a:r>
          </a:p>
        </p:txBody>
      </p:sp>
      <p:sp>
        <p:nvSpPr>
          <p:cNvPr id="68629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31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68632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8686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7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33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8684" name="Line 136"/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5" name="Line 137"/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34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premature timeout</a:t>
            </a:r>
            <a:endParaRPr lang="en-US" sz="1000"/>
          </a:p>
        </p:txBody>
      </p:sp>
      <p:sp>
        <p:nvSpPr>
          <p:cNvPr id="68635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8639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8640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41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68642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8682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83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8643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44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45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46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Seq=92,  8</a:t>
            </a:r>
          </a:p>
          <a:p>
            <a:pPr eaLnBrk="0" hangingPunct="0"/>
            <a:r>
              <a:rPr lang="en-US" sz="1400"/>
              <a:t>bytes of data</a:t>
            </a:r>
          </a:p>
        </p:txBody>
      </p:sp>
      <p:sp>
        <p:nvSpPr>
          <p:cNvPr id="68647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 sz="1400"/>
              <a:t>timeout</a:t>
            </a:r>
          </a:p>
        </p:txBody>
      </p:sp>
      <p:sp>
        <p:nvSpPr>
          <p:cNvPr id="68648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50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68651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8680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1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52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8678" name="Line 199"/>
            <p:cNvSpPr>
              <a:spLocks noChangeShapeType="1"/>
            </p:cNvSpPr>
            <p:nvPr/>
          </p:nvSpPr>
          <p:spPr bwMode="auto">
            <a:xfrm flipV="1">
              <a:off x="3131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9" name="Line 200"/>
            <p:cNvSpPr>
              <a:spLocks noChangeShapeType="1"/>
            </p:cNvSpPr>
            <p:nvPr/>
          </p:nvSpPr>
          <p:spPr bwMode="auto">
            <a:xfrm>
              <a:off x="3101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53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8675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6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77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Seq=100, 20 bytes of data</a:t>
              </a:r>
            </a:p>
          </p:txBody>
        </p:sp>
      </p:grpSp>
      <p:sp>
        <p:nvSpPr>
          <p:cNvPr id="68654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55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8673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74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8656" name="Text Box 211"/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SendBase=100</a:t>
            </a:r>
          </a:p>
        </p:txBody>
      </p:sp>
      <p:sp>
        <p:nvSpPr>
          <p:cNvPr id="68657" name="Text Box 212"/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SendBase=120</a:t>
            </a:r>
          </a:p>
        </p:txBody>
      </p:sp>
      <p:sp>
        <p:nvSpPr>
          <p:cNvPr id="68658" name="Text Box 213"/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SendBase=120</a:t>
            </a:r>
          </a:p>
        </p:txBody>
      </p:sp>
      <p:sp>
        <p:nvSpPr>
          <p:cNvPr id="68659" name="Text Box 214"/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SendBase=92</a:t>
            </a:r>
          </a:p>
        </p:txBody>
      </p:sp>
      <p:pic>
        <p:nvPicPr>
          <p:cNvPr id="68660" name="Picture 2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61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68671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72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2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68669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70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3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68667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68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4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68665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66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B61A8A9-F79B-48DE-8A3E-86C6D8E8547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TCP: retransmission scenarios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9637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38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cumulative ACK</a:t>
            </a:r>
            <a:endParaRPr lang="en-US" sz="1000"/>
          </a:p>
        </p:txBody>
      </p:sp>
      <p:sp>
        <p:nvSpPr>
          <p:cNvPr id="69639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9643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9644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9645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69646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69675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76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9647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8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9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9650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Seq=120,  15 bytes of data</a:t>
            </a:r>
          </a:p>
        </p:txBody>
      </p:sp>
      <p:sp>
        <p:nvSpPr>
          <p:cNvPr id="69651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69652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69668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/>
              <a:r>
                <a:rPr lang="en-US" sz="1400"/>
                <a:t>timeout</a:t>
              </a:r>
            </a:p>
          </p:txBody>
        </p:sp>
        <p:grpSp>
          <p:nvGrpSpPr>
            <p:cNvPr id="69669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69673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4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9670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69671" name="Line 61"/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2" name="Line 62"/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9653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69665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6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67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Seq=100, 20 bytes of data</a:t>
              </a:r>
            </a:p>
          </p:txBody>
        </p:sp>
      </p:grpSp>
      <p:sp>
        <p:nvSpPr>
          <p:cNvPr id="69654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55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69663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64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</p:grpSp>
      <p:pic>
        <p:nvPicPr>
          <p:cNvPr id="69656" name="Picture 7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657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69661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62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58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69659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60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2B3609C-5DB5-42A2-8B4A-93B9AB1057A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 ACK generation</a:t>
            </a:r>
            <a:r>
              <a:rPr lang="en-US">
                <a:cs typeface="+mj-cs"/>
              </a:rPr>
              <a:t> </a:t>
            </a:r>
            <a:r>
              <a:rPr lang="en-US" sz="1800">
                <a:cs typeface="+mj-cs"/>
              </a:rPr>
              <a:t>[RFC 1122, RFC 2581]</a:t>
            </a: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in-order segment with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#. All data up to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 already ACKed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in-order segment with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#. One other </a:t>
            </a:r>
          </a:p>
          <a:p>
            <a:pPr eaLnBrk="0" hangingPunct="0"/>
            <a:r>
              <a:rPr lang="en-US" sz="1800">
                <a:latin typeface="Arial" charset="0"/>
              </a:rPr>
              <a:t>segment has ACK pending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out-of-order segment</a:t>
            </a:r>
          </a:p>
          <a:p>
            <a:pPr eaLnBrk="0" hangingPunct="0"/>
            <a:r>
              <a:rPr lang="en-US" sz="1800">
                <a:latin typeface="Arial" charset="0"/>
              </a:rPr>
              <a:t>higher-than-expect seq. # .</a:t>
            </a:r>
          </a:p>
          <a:p>
            <a:pPr eaLnBrk="0" hangingPunct="0"/>
            <a:r>
              <a:rPr lang="en-US" sz="1800">
                <a:latin typeface="Arial" charset="0"/>
              </a:rPr>
              <a:t>Gap detected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segment that </a:t>
            </a:r>
          </a:p>
          <a:p>
            <a:pPr eaLnBrk="0" hangingPunct="0"/>
            <a:r>
              <a:rPr lang="en-US" sz="1800">
                <a:latin typeface="Arial" charset="0"/>
              </a:rPr>
              <a:t>partially or completely fills gap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delayed ACK. Wait up to 500ms</a:t>
            </a:r>
          </a:p>
          <a:p>
            <a:pPr eaLnBrk="0" hangingPunct="0"/>
            <a:r>
              <a:rPr lang="en-US" sz="1800">
                <a:latin typeface="Arial" charset="0"/>
              </a:rPr>
              <a:t>for next segment. If no next segment,</a:t>
            </a:r>
          </a:p>
          <a:p>
            <a:pPr eaLnBrk="0" hangingPunct="0"/>
            <a:r>
              <a:rPr lang="en-US" sz="1800">
                <a:latin typeface="Arial" charset="0"/>
              </a:rPr>
              <a:t>send ACK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immediately send single cumulative </a:t>
            </a:r>
          </a:p>
          <a:p>
            <a:pPr eaLnBrk="0" hangingPunct="0"/>
            <a:r>
              <a:rPr lang="en-US" sz="1800">
                <a:latin typeface="Arial" charset="0"/>
              </a:rPr>
              <a:t>ACK, ACKing both in-order segments 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immediately send </a:t>
            </a:r>
            <a:r>
              <a:rPr lang="en-US" sz="1800" i="1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,</a:t>
            </a:r>
            <a:r>
              <a:rPr lang="en-US" sz="1800">
                <a:latin typeface="Arial" charset="0"/>
              </a:rPr>
              <a:t> </a:t>
            </a:r>
          </a:p>
          <a:p>
            <a:pPr eaLnBrk="0" hangingPunct="0"/>
            <a:r>
              <a:rPr lang="en-US" sz="1800">
                <a:latin typeface="Arial" charset="0"/>
              </a:rPr>
              <a:t>indicating seq. # of next expected byte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 send ACK, provided that</a:t>
            </a:r>
          </a:p>
          <a:p>
            <a:pPr eaLnBrk="0" hangingPunct="0"/>
            <a:r>
              <a:rPr lang="en-US" sz="1800">
                <a:latin typeface="Arial" charset="0"/>
              </a:rPr>
              <a:t>segment starts at lower end of gap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066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6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7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8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2FBD17-45A6-43F5-BB00-E133EC8658A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time-out period  often relatively long:</a:t>
            </a:r>
          </a:p>
          <a:p>
            <a:pPr lvl="1"/>
            <a:r>
              <a:rPr lang="en-US">
                <a:ea typeface="ＭＳ Ｐゴシック" pitchFamily="34" charset="-128"/>
              </a:rPr>
              <a:t>long delay before resending lost packet</a:t>
            </a:r>
          </a:p>
          <a:p>
            <a:r>
              <a:rPr lang="en-US">
                <a:ea typeface="ＭＳ Ｐゴシック" pitchFamily="34" charset="-128"/>
              </a:rPr>
              <a:t>detect lost segments via duplicate ACKs.</a:t>
            </a:r>
          </a:p>
          <a:p>
            <a:pPr lvl="1"/>
            <a:r>
              <a:rPr lang="en-US">
                <a:ea typeface="ＭＳ Ｐゴシック" pitchFamily="34" charset="-128"/>
              </a:rPr>
              <a:t>sender often sends many segments back-to-back</a:t>
            </a:r>
          </a:p>
          <a:p>
            <a:pPr lvl="1"/>
            <a:r>
              <a:rPr lang="en-US">
                <a:ea typeface="ＭＳ Ｐゴシック" pitchFamily="34" charset="-128"/>
              </a:rPr>
              <a:t>if segment is lost, there will likely be many duplicate ACKs.</a:t>
            </a:r>
          </a:p>
          <a:p>
            <a:pPr lvl="1"/>
            <a:endParaRPr lang="en-US">
              <a:ea typeface="ＭＳ Ｐゴシック" pitchFamily="34" charset="-128"/>
            </a:endParaRPr>
          </a:p>
          <a:p>
            <a:pPr lvl="1"/>
            <a:endParaRPr lang="en-US">
              <a:ea typeface="ＭＳ Ｐゴシック" pitchFamily="34" charset="-128"/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4827588" y="1987551"/>
            <a:ext cx="3567112" cy="3968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dirty="0">
                <a:latin typeface="Gill Sans MT" pitchFamily="34" charset="0"/>
              </a:rPr>
              <a:t>if sender receives 3 additional ACKs for same data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Gill Sans MT" pitchFamily="34" charset="0"/>
              </a:rPr>
              <a:t>(</a:t>
            </a:r>
            <a:r>
              <a:rPr lang="ja-JP" altLang="en-US" sz="2400" dirty="0">
                <a:latin typeface="Gill Sans MT" pitchFamily="34" charset="0"/>
              </a:rPr>
              <a:t>“</a:t>
            </a:r>
            <a:r>
              <a:rPr lang="en-US" altLang="ja-JP" sz="2400" dirty="0">
                <a:latin typeface="Gill Sans MT" pitchFamily="34" charset="0"/>
              </a:rPr>
              <a:t>triple duplicate ACKs</a:t>
            </a:r>
            <a:r>
              <a:rPr lang="ja-JP" altLang="en-US" sz="2400" dirty="0">
                <a:latin typeface="Gill Sans MT" pitchFamily="34" charset="0"/>
              </a:rPr>
              <a:t>”</a:t>
            </a:r>
            <a:r>
              <a:rPr lang="en-US" altLang="ja-JP" sz="2400" dirty="0">
                <a:latin typeface="Gill Sans MT" pitchFamily="34" charset="0"/>
              </a:rPr>
              <a:t>),</a:t>
            </a:r>
            <a:r>
              <a:rPr lang="en-US" altLang="ja-JP" sz="2800" dirty="0">
                <a:latin typeface="Gill Sans MT" pitchFamily="34" charset="0"/>
              </a:rPr>
              <a:t> resend </a:t>
            </a:r>
            <a:r>
              <a:rPr lang="en-US" altLang="ja-JP" sz="2800" dirty="0" err="1">
                <a:latin typeface="Gill Sans MT" pitchFamily="34" charset="0"/>
              </a:rPr>
              <a:t>unacked</a:t>
            </a:r>
            <a:r>
              <a:rPr lang="en-US" altLang="ja-JP" sz="2800" dirty="0">
                <a:latin typeface="Gill Sans MT" pitchFamily="34" charset="0"/>
              </a:rPr>
              <a:t> segment with smallest seq #</a:t>
            </a:r>
          </a:p>
          <a:p>
            <a:pPr marL="463550" lvl="1" indent="-2381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dirty="0">
                <a:latin typeface="Gill Sans MT" pitchFamily="34" charset="0"/>
              </a:rPr>
              <a:t>likely that </a:t>
            </a:r>
            <a:r>
              <a:rPr lang="en-US" sz="2400" dirty="0" err="1">
                <a:latin typeface="Gill Sans MT" pitchFamily="34" charset="0"/>
              </a:rPr>
              <a:t>unacked</a:t>
            </a:r>
            <a:r>
              <a:rPr lang="en-US" sz="2400" dirty="0">
                <a:latin typeface="Gill Sans MT" pitchFamily="34" charset="0"/>
              </a:rPr>
              <a:t> segment lost, so don</a:t>
            </a:r>
            <a:r>
              <a:rPr lang="ja-JP" altLang="en-US" sz="2400" dirty="0">
                <a:latin typeface="Gill Sans MT" pitchFamily="34" charset="0"/>
              </a:rPr>
              <a:t>’</a:t>
            </a:r>
            <a:r>
              <a:rPr lang="en-US" altLang="ja-JP" sz="2400" dirty="0">
                <a:latin typeface="Gill Sans MT" pitchFamily="34" charset="0"/>
              </a:rPr>
              <a:t>t wait for timeout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4751387" y="1271847"/>
            <a:ext cx="4043477" cy="529087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4916488" y="1530350"/>
            <a:ext cx="27733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i="1" dirty="0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827588" y="2776538"/>
            <a:ext cx="3408363" cy="440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ja-JP" sz="2800" dirty="0">
                <a:latin typeface="Gill Sans MT" pitchFamily="34" charset="0"/>
              </a:rPr>
              <a:t>the same data </a:t>
            </a:r>
            <a:endParaRPr lang="en-US" sz="3200" dirty="0">
              <a:latin typeface="Gill Sans MT" pitchFamily="34" charset="0"/>
            </a:endParaRPr>
          </a:p>
        </p:txBody>
      </p:sp>
      <p:pic>
        <p:nvPicPr>
          <p:cNvPr id="71690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2476453-B489-43D4-81D1-7DCCB35253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44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cs typeface="+mn-cs"/>
              </a:rPr>
              <a:t>network layer:</a:t>
            </a:r>
            <a:r>
              <a:rPr lang="en-US" sz="3200"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cs typeface="+mn-cs"/>
              </a:rPr>
              <a:t>transport layer:</a:t>
            </a:r>
            <a:r>
              <a:rPr lang="en-US" sz="3200">
                <a:cs typeface="+mn-cs"/>
              </a:rPr>
              <a:t> logical communication between processes</a:t>
            </a:r>
            <a:r>
              <a:rPr lang="en-US"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/>
              <a:t>relies on, enhances, network layer services</a:t>
            </a: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i="1">
                <a:ea typeface="ＭＳ Ｐゴシック" pitchFamily="34" charset="-128"/>
              </a:rPr>
              <a:t>12 kids in Ann</a:t>
            </a:r>
            <a:r>
              <a:rPr lang="ja-JP" altLang="en-US" sz="2400" i="1">
                <a:ea typeface="ＭＳ Ｐゴシック" pitchFamily="34" charset="-128"/>
              </a:rPr>
              <a:t>’</a:t>
            </a:r>
            <a:r>
              <a:rPr lang="en-US" altLang="ja-JP" sz="2400" i="1">
                <a:ea typeface="ＭＳ Ｐゴシック" pitchFamily="34" charset="-128"/>
              </a:rPr>
              <a:t>s house sending letters to 12 kids in Bill</a:t>
            </a:r>
            <a:r>
              <a:rPr lang="ja-JP" altLang="en-US" sz="2400" i="1">
                <a:ea typeface="ＭＳ Ｐゴシック" pitchFamily="34" charset="-128"/>
              </a:rPr>
              <a:t>’</a:t>
            </a:r>
            <a:r>
              <a:rPr lang="en-US" altLang="ja-JP" sz="2400" i="1">
                <a:ea typeface="ＭＳ Ｐゴシック" pitchFamily="34" charset="-128"/>
              </a:rPr>
              <a:t>s house:</a:t>
            </a:r>
            <a:endParaRPr lang="en-US" altLang="ja-JP" sz="240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hosts = houses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processes = kids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transport protocol = Ann and Bill who demux to in-house siblings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sz="2800" i="1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5E63922-2E96-41EA-9F4A-F97549576F7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2708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2720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fast retransmit after sender </a:t>
            </a:r>
          </a:p>
          <a:p>
            <a:pPr algn="ctr" eaLnBrk="0" hangingPunct="0"/>
            <a:r>
              <a:rPr lang="en-US" sz="1800"/>
              <a:t>receipt of triple duplicate ACK</a:t>
            </a:r>
            <a:endParaRPr lang="en-US" sz="1000"/>
          </a:p>
        </p:txBody>
      </p:sp>
      <p:sp>
        <p:nvSpPr>
          <p:cNvPr id="72722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72723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72724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72725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2755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56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6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2748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/>
              <a:r>
                <a:rPr lang="en-US" sz="1400"/>
                <a:t>timeout</a:t>
              </a:r>
            </a:p>
          </p:txBody>
        </p:sp>
        <p:grpSp>
          <p:nvGrpSpPr>
            <p:cNvPr id="72749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2753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4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50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2751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2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2727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2746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7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8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2744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5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9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2742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3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pic>
        <p:nvPicPr>
          <p:cNvPr id="72731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32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2733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Seq=100, 20 bytes of data</a:t>
            </a:r>
          </a:p>
        </p:txBody>
      </p:sp>
      <p:sp>
        <p:nvSpPr>
          <p:cNvPr id="72734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2735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Seq=100, 20 bytes of data</a:t>
            </a:r>
          </a:p>
        </p:txBody>
      </p:sp>
      <p:grpSp>
        <p:nvGrpSpPr>
          <p:cNvPr id="72736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2740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41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37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273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3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AB75FD2-85E3-45EA-8710-E9FCD078E96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flow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control</a:t>
            </a:r>
          </a:p>
        </p:txBody>
      </p:sp>
      <p:grpSp>
        <p:nvGrpSpPr>
          <p:cNvPr id="73733" name="Group 72"/>
          <p:cNvGrpSpPr>
            <a:grpSpLocks/>
          </p:cNvGrpSpPr>
          <p:nvPr/>
        </p:nvGrpSpPr>
        <p:grpSpPr bwMode="auto">
          <a:xfrm>
            <a:off x="5959475" y="3017838"/>
            <a:ext cx="2578100" cy="2155825"/>
            <a:chOff x="512" y="1294"/>
            <a:chExt cx="1888" cy="1358"/>
          </a:xfrm>
        </p:grpSpPr>
        <p:grpSp>
          <p:nvGrpSpPr>
            <p:cNvPr id="73748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3757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58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59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60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3749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0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51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2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3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4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/>
                <a:t>buffered data</a:t>
              </a:r>
            </a:p>
          </p:txBody>
        </p:sp>
        <p:sp>
          <p:nvSpPr>
            <p:cNvPr id="73755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56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/>
                <a:t>free buffer space</a:t>
              </a:r>
            </a:p>
          </p:txBody>
        </p:sp>
      </p:grpSp>
      <p:sp>
        <p:nvSpPr>
          <p:cNvPr id="73734" name="Text Box 62"/>
          <p:cNvSpPr txBox="1">
            <a:spLocks noChangeArrowheads="1"/>
          </p:cNvSpPr>
          <p:nvPr/>
        </p:nvSpPr>
        <p:spPr bwMode="auto">
          <a:xfrm>
            <a:off x="5072063" y="416242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rwnd</a:t>
            </a:r>
          </a:p>
        </p:txBody>
      </p:sp>
      <p:sp>
        <p:nvSpPr>
          <p:cNvPr id="73735" name="Line 64"/>
          <p:cNvSpPr>
            <a:spLocks noChangeShapeType="1"/>
          </p:cNvSpPr>
          <p:nvPr/>
        </p:nvSpPr>
        <p:spPr bwMode="auto">
          <a:xfrm>
            <a:off x="5583238" y="38957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6" name="Line 65"/>
          <p:cNvSpPr>
            <a:spLocks noChangeShapeType="1"/>
          </p:cNvSpPr>
          <p:nvPr/>
        </p:nvSpPr>
        <p:spPr bwMode="auto">
          <a:xfrm flipV="1">
            <a:off x="5583238" y="44211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7" name="Line 66"/>
          <p:cNvSpPr>
            <a:spLocks noChangeShapeType="1"/>
          </p:cNvSpPr>
          <p:nvPr/>
        </p:nvSpPr>
        <p:spPr bwMode="auto">
          <a:xfrm>
            <a:off x="5429250" y="47529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8" name="Line 67"/>
          <p:cNvSpPr>
            <a:spLocks noChangeShapeType="1"/>
          </p:cNvSpPr>
          <p:nvPr/>
        </p:nvSpPr>
        <p:spPr bwMode="auto">
          <a:xfrm>
            <a:off x="5478463" y="38846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9" name="Line 68"/>
          <p:cNvSpPr>
            <a:spLocks noChangeShapeType="1"/>
          </p:cNvSpPr>
          <p:nvPr/>
        </p:nvSpPr>
        <p:spPr bwMode="auto">
          <a:xfrm>
            <a:off x="5451475" y="33591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0" name="Line 69"/>
          <p:cNvSpPr>
            <a:spLocks noChangeShapeType="1"/>
          </p:cNvSpPr>
          <p:nvPr/>
        </p:nvSpPr>
        <p:spPr bwMode="auto">
          <a:xfrm>
            <a:off x="5840413" y="33639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1" name="Line 70"/>
          <p:cNvSpPr>
            <a:spLocks noChangeShapeType="1"/>
          </p:cNvSpPr>
          <p:nvPr/>
        </p:nvSpPr>
        <p:spPr bwMode="auto">
          <a:xfrm flipH="1">
            <a:off x="5838825" y="37877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2" name="Text Box 71"/>
          <p:cNvSpPr txBox="1">
            <a:spLocks noChangeArrowheads="1"/>
          </p:cNvSpPr>
          <p:nvPr/>
        </p:nvSpPr>
        <p:spPr bwMode="auto">
          <a:xfrm>
            <a:off x="4686300" y="3524250"/>
            <a:ext cx="1284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>
                <a:latin typeface="Courier New" pitchFamily="49" charset="0"/>
              </a:rPr>
              <a:t>RcvBuffer</a:t>
            </a:r>
          </a:p>
        </p:txBody>
      </p:sp>
      <p:sp>
        <p:nvSpPr>
          <p:cNvPr id="73743" name="Text Box 73"/>
          <p:cNvSpPr txBox="1">
            <a:spLocks noChangeArrowheads="1"/>
          </p:cNvSpPr>
          <p:nvPr/>
        </p:nvSpPr>
        <p:spPr bwMode="auto">
          <a:xfrm>
            <a:off x="6116638" y="5153025"/>
            <a:ext cx="222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TCP segment payloads</a:t>
            </a:r>
          </a:p>
        </p:txBody>
      </p:sp>
      <p:sp>
        <p:nvSpPr>
          <p:cNvPr id="73744" name="Text Box 74"/>
          <p:cNvSpPr txBox="1">
            <a:spLocks noChangeArrowheads="1"/>
          </p:cNvSpPr>
          <p:nvPr/>
        </p:nvSpPr>
        <p:spPr bwMode="auto">
          <a:xfrm>
            <a:off x="6189663" y="2652713"/>
            <a:ext cx="213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to application process</a:t>
            </a:r>
          </a:p>
        </p:txBody>
      </p:sp>
      <p:sp>
        <p:nvSpPr>
          <p:cNvPr id="73745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112713" y="1566863"/>
            <a:ext cx="4054475" cy="4906962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receiver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advertises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free buffer space by including 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rwnd</a:t>
            </a:r>
            <a:r>
              <a:rPr lang="en-US" altLang="ja-JP" sz="2400">
                <a:ea typeface="ＭＳ Ｐゴシック" pitchFamily="34" charset="-128"/>
              </a:rPr>
              <a:t> value in TCP header of receiver-to-sender segments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RcvBuffer </a:t>
            </a:r>
            <a:r>
              <a:rPr lang="en-US" sz="2000">
                <a:ea typeface="ＭＳ Ｐゴシック" pitchFamily="34" charset="-128"/>
              </a:rPr>
              <a:t>size set via socket options (typical default is 4096 bytes)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many operating systems autoadjust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RcvBuffer</a:t>
            </a:r>
            <a:endParaRPr lang="en-US" sz="2000"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sender limits amount of unacked (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in-flight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) data to receiver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rwnd </a:t>
            </a:r>
            <a:r>
              <a:rPr lang="en-US" altLang="ja-JP" sz="2400">
                <a:ea typeface="ＭＳ Ｐゴシック" pitchFamily="34" charset="-128"/>
              </a:rPr>
              <a:t>value </a:t>
            </a:r>
          </a:p>
          <a:p>
            <a:r>
              <a:rPr lang="en-US" sz="2400">
                <a:ea typeface="ＭＳ Ｐゴシック" pitchFamily="34" charset="-128"/>
              </a:rPr>
              <a:t>guarantees receive buffer will not overflow</a:t>
            </a:r>
          </a:p>
        </p:txBody>
      </p:sp>
      <p:sp>
        <p:nvSpPr>
          <p:cNvPr id="73746" name="Text Box 76"/>
          <p:cNvSpPr txBox="1">
            <a:spLocks noChangeArrowheads="1"/>
          </p:cNvSpPr>
          <p:nvPr/>
        </p:nvSpPr>
        <p:spPr bwMode="auto">
          <a:xfrm>
            <a:off x="5800725" y="5805488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/>
              <a:t>receiver-side buffering</a:t>
            </a:r>
          </a:p>
        </p:txBody>
      </p:sp>
      <p:pic>
        <p:nvPicPr>
          <p:cNvPr id="73747" name="Picture 77" descr="http://condor.depaul.edu/jkristof/technotes/tcp-segment-form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3050" y="0"/>
            <a:ext cx="506095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9D2ABA-1D4D-4397-9E11-3C54B05C207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74756" name="Picture 8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58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59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Connection Management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476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ea typeface="ＭＳ Ｐゴシック" pitchFamily="34" charset="-128"/>
              </a:rPr>
              <a:t>before exchanging data, sender/receiver </a:t>
            </a:r>
            <a:r>
              <a:rPr lang="ja-JP" altLang="en-US" sz="2800">
                <a:ea typeface="ＭＳ Ｐゴシック" pitchFamily="34" charset="-128"/>
              </a:rPr>
              <a:t>“</a:t>
            </a:r>
            <a:r>
              <a:rPr lang="en-US" altLang="ja-JP" sz="2800">
                <a:ea typeface="ＭＳ Ｐゴシック" pitchFamily="34" charset="-128"/>
              </a:rPr>
              <a:t>handshake</a:t>
            </a:r>
            <a:r>
              <a:rPr lang="ja-JP" altLang="en-US" sz="2800">
                <a:ea typeface="ＭＳ Ｐゴシック" pitchFamily="34" charset="-128"/>
              </a:rPr>
              <a:t>”</a:t>
            </a:r>
            <a:r>
              <a:rPr lang="en-US" altLang="ja-JP" sz="2800">
                <a:ea typeface="ＭＳ Ｐゴシック" pitchFamily="34" charset="-128"/>
              </a:rPr>
              <a:t>:</a:t>
            </a:r>
          </a:p>
          <a:p>
            <a:r>
              <a:rPr lang="en-US" sz="2400">
                <a:ea typeface="ＭＳ Ｐゴシック" pitchFamily="34" charset="-128"/>
              </a:rPr>
              <a:t>agree to establish connection (each knowing the other willing to establish connection)</a:t>
            </a:r>
          </a:p>
          <a:p>
            <a:r>
              <a:rPr lang="en-US" sz="2400">
                <a:ea typeface="ＭＳ Ｐゴシック" pitchFamily="34" charset="-128"/>
              </a:rPr>
              <a:t>agree on connection parameters</a:t>
            </a:r>
          </a:p>
        </p:txBody>
      </p:sp>
      <p:sp>
        <p:nvSpPr>
          <p:cNvPr id="74761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dirty="0"/>
              <a:t>connection state: ESTAB</a:t>
            </a:r>
          </a:p>
          <a:p>
            <a:pPr eaLnBrk="0" hangingPunct="0"/>
            <a:r>
              <a:rPr lang="en-US" sz="1400" dirty="0"/>
              <a:t>connection variables:</a:t>
            </a:r>
          </a:p>
          <a:p>
            <a:pPr marL="230188" lvl="1" eaLnBrk="0" hangingPunct="0"/>
            <a:r>
              <a:rPr lang="en-US" sz="1400" dirty="0"/>
              <a:t>seq # client-to-server</a:t>
            </a:r>
          </a:p>
          <a:p>
            <a:pPr marL="230188" lvl="1" eaLnBrk="0" hangingPunct="0"/>
            <a:r>
              <a:rPr lang="en-US" sz="1400" dirty="0"/>
              <a:t>         server-to-client</a:t>
            </a:r>
          </a:p>
          <a:p>
            <a:pPr marL="230188" lvl="1" eaLnBrk="0" hangingPunct="0"/>
            <a:r>
              <a:rPr lang="en-US" sz="1400" b="1" dirty="0" err="1">
                <a:latin typeface="Courier New" pitchFamily="49" charset="0"/>
              </a:rPr>
              <a:t>rcvBuffer</a:t>
            </a:r>
            <a:r>
              <a:rPr lang="en-US" sz="1400" dirty="0"/>
              <a:t> size</a:t>
            </a:r>
          </a:p>
          <a:p>
            <a:pPr marL="230188" lvl="1" eaLnBrk="0" hangingPunct="0"/>
            <a:r>
              <a:rPr lang="en-US" sz="1400" dirty="0"/>
              <a:t>   at server </a:t>
            </a:r>
          </a:p>
          <a:p>
            <a:pPr marL="230188" lvl="1" eaLnBrk="0" hangingPunct="0"/>
            <a:r>
              <a:rPr lang="en-US" sz="1400" dirty="0"/>
              <a:t>           </a:t>
            </a:r>
          </a:p>
        </p:txBody>
      </p:sp>
      <p:grpSp>
        <p:nvGrpSpPr>
          <p:cNvPr id="74763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4825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6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7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8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74764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application</a:t>
            </a:r>
          </a:p>
        </p:txBody>
      </p:sp>
      <p:sp>
        <p:nvSpPr>
          <p:cNvPr id="74765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6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network</a:t>
            </a:r>
          </a:p>
        </p:txBody>
      </p:sp>
      <p:sp>
        <p:nvSpPr>
          <p:cNvPr id="74767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68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9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0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1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72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73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4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dirty="0"/>
              <a:t>connection state: ESTAB</a:t>
            </a:r>
          </a:p>
          <a:p>
            <a:pPr eaLnBrk="0" hangingPunct="0"/>
            <a:r>
              <a:rPr lang="en-US" sz="1400" dirty="0"/>
              <a:t>connection Variables:</a:t>
            </a:r>
          </a:p>
          <a:p>
            <a:pPr marL="230188" lvl="1" eaLnBrk="0" hangingPunct="0"/>
            <a:r>
              <a:rPr lang="en-US" sz="1400" dirty="0"/>
              <a:t>seq # client-to-server</a:t>
            </a:r>
          </a:p>
          <a:p>
            <a:pPr marL="230188" lvl="1" eaLnBrk="0" hangingPunct="0"/>
            <a:r>
              <a:rPr lang="en-US" sz="1400" dirty="0"/>
              <a:t>          server-to-client</a:t>
            </a:r>
          </a:p>
          <a:p>
            <a:pPr marL="230188" lvl="1" eaLnBrk="0" hangingPunct="0"/>
            <a:r>
              <a:rPr lang="en-US" sz="1400" b="1" dirty="0" err="1">
                <a:latin typeface="Courier New" pitchFamily="49" charset="0"/>
              </a:rPr>
              <a:t>rcvBuffer</a:t>
            </a:r>
            <a:r>
              <a:rPr lang="en-US" sz="1400" dirty="0"/>
              <a:t> size</a:t>
            </a:r>
          </a:p>
          <a:p>
            <a:pPr marL="230188" lvl="1" eaLnBrk="0" hangingPunct="0"/>
            <a:r>
              <a:rPr lang="en-US" sz="1400" dirty="0"/>
              <a:t>   at client </a:t>
            </a:r>
          </a:p>
          <a:p>
            <a:pPr marL="230188" lvl="1" eaLnBrk="0" hangingPunct="0"/>
            <a:r>
              <a:rPr lang="en-US" sz="1400" dirty="0"/>
              <a:t>           </a:t>
            </a:r>
          </a:p>
        </p:txBody>
      </p:sp>
      <p:grpSp>
        <p:nvGrpSpPr>
          <p:cNvPr id="74775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4821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2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3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4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74776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application</a:t>
            </a:r>
          </a:p>
        </p:txBody>
      </p:sp>
      <p:sp>
        <p:nvSpPr>
          <p:cNvPr id="74777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8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network</a:t>
            </a:r>
          </a:p>
        </p:txBody>
      </p:sp>
      <p:sp>
        <p:nvSpPr>
          <p:cNvPr id="74779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80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81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82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3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Socket clientSocket =   </a:t>
            </a:r>
          </a:p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  newSocket("hostname","port number");</a:t>
            </a:r>
          </a:p>
        </p:txBody>
      </p:sp>
      <p:sp>
        <p:nvSpPr>
          <p:cNvPr id="74784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Socket connectionSocket = welcomeSocket.accept();</a:t>
            </a:r>
          </a:p>
        </p:txBody>
      </p:sp>
      <p:grpSp>
        <p:nvGrpSpPr>
          <p:cNvPr id="74785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7481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6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74787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8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789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2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817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8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3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4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815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6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5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796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7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813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4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8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799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811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2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800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1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4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5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6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7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8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4809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10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570663"/>
            <a:ext cx="2895600" cy="28733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Transport</a:t>
            </a:r>
            <a:r>
              <a:rPr lang="en-US" sz="14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Layer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7725" y="6408738"/>
            <a:ext cx="676275" cy="276225"/>
          </a:xfrm>
        </p:spPr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C6648EA2-60C0-49F9-A536-89FB3E596652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75780" name="Picture 8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356225" cy="8493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TCP 3-way handshake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 flipH="1">
            <a:off x="2284413" y="3121025"/>
            <a:ext cx="1587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98450" y="3048000"/>
            <a:ext cx="4494213" cy="955675"/>
            <a:chOff x="810" y="1363"/>
            <a:chExt cx="2831" cy="602"/>
          </a:xfrm>
        </p:grpSpPr>
        <p:sp>
          <p:nvSpPr>
            <p:cNvPr id="75836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37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38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SYNbit=1, Seq=x</a:t>
              </a:r>
            </a:p>
          </p:txBody>
        </p:sp>
        <p:sp>
          <p:nvSpPr>
            <p:cNvPr id="75839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choose init seq num, x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TCP SYN msg</a:t>
              </a:r>
            </a:p>
          </p:txBody>
        </p:sp>
      </p:grpSp>
      <p:sp>
        <p:nvSpPr>
          <p:cNvPr id="75784" name="Line 22"/>
          <p:cNvSpPr>
            <a:spLocks noChangeShapeType="1"/>
          </p:cNvSpPr>
          <p:nvPr/>
        </p:nvSpPr>
        <p:spPr bwMode="auto">
          <a:xfrm flipH="1">
            <a:off x="4873625" y="3190875"/>
            <a:ext cx="1588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2282825" y="3717925"/>
            <a:ext cx="4519613" cy="1425575"/>
            <a:chOff x="2060" y="1785"/>
            <a:chExt cx="2847" cy="898"/>
          </a:xfrm>
        </p:grpSpPr>
        <p:sp>
          <p:nvSpPr>
            <p:cNvPr id="75832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33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34" name="Text Box 83"/>
            <p:cNvSpPr txBox="1">
              <a:spLocks noChangeArrowheads="1"/>
            </p:cNvSpPr>
            <p:nvPr/>
          </p:nvSpPr>
          <p:spPr bwMode="auto">
            <a:xfrm>
              <a:off x="2152" y="2169"/>
              <a:ext cx="15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err="1"/>
                <a:t>SYNbit</a:t>
              </a:r>
              <a:r>
                <a:rPr lang="en-US" dirty="0"/>
                <a:t>=1, </a:t>
              </a:r>
              <a:r>
                <a:rPr lang="en-US" dirty="0" err="1"/>
                <a:t>Seq</a:t>
              </a:r>
              <a:r>
                <a:rPr lang="en-US" dirty="0"/>
                <a:t>=y</a:t>
              </a:r>
            </a:p>
            <a:p>
              <a:pPr algn="ctr" eaLnBrk="0" hangingPunct="0"/>
              <a:r>
                <a:rPr lang="en-US" dirty="0" err="1"/>
                <a:t>ACKbit</a:t>
              </a:r>
              <a:r>
                <a:rPr lang="en-US" dirty="0"/>
                <a:t>=1; </a:t>
              </a:r>
              <a:r>
                <a:rPr lang="en-US" dirty="0" err="1"/>
                <a:t>ACKnum</a:t>
              </a:r>
              <a:r>
                <a:rPr lang="en-US" dirty="0"/>
                <a:t>=x+1</a:t>
              </a:r>
            </a:p>
          </p:txBody>
        </p:sp>
        <p:sp>
          <p:nvSpPr>
            <p:cNvPr id="75835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choose init seq num, 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send TCP SYNACK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msg, acking SYN</a:t>
              </a: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0" y="4816475"/>
            <a:ext cx="6630988" cy="1373188"/>
            <a:chOff x="622" y="2477"/>
            <a:chExt cx="4177" cy="865"/>
          </a:xfrm>
        </p:grpSpPr>
        <p:sp>
          <p:nvSpPr>
            <p:cNvPr id="75827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28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29" name="Text Box 90"/>
            <p:cNvSpPr txBox="1">
              <a:spLocks noChangeArrowheads="1"/>
            </p:cNvSpPr>
            <p:nvPr/>
          </p:nvSpPr>
          <p:spPr bwMode="auto">
            <a:xfrm>
              <a:off x="2085" y="2852"/>
              <a:ext cx="15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err="1"/>
                <a:t>ACKbit</a:t>
              </a:r>
              <a:r>
                <a:rPr lang="en-US" dirty="0"/>
                <a:t>=1, </a:t>
              </a:r>
              <a:r>
                <a:rPr lang="en-US" dirty="0" err="1"/>
                <a:t>ACKnum</a:t>
              </a:r>
              <a:r>
                <a:rPr lang="en-US"/>
                <a:t>=y+1</a:t>
              </a:r>
            </a:p>
          </p:txBody>
        </p:sp>
        <p:sp>
          <p:nvSpPr>
            <p:cNvPr id="75830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received SYNACK(x)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indicates server is live;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ACK for SYNACK;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this segment may contain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client-to-server data</a:t>
              </a:r>
            </a:p>
          </p:txBody>
        </p:sp>
        <p:sp>
          <p:nvSpPr>
            <p:cNvPr id="75831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received ACK(y)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indicates client is live</a:t>
              </a:r>
            </a:p>
          </p:txBody>
        </p:sp>
      </p:grpSp>
      <p:grpSp>
        <p:nvGrpSpPr>
          <p:cNvPr id="75787" name="Group 113"/>
          <p:cNvGrpSpPr>
            <a:grpSpLocks/>
          </p:cNvGrpSpPr>
          <p:nvPr/>
        </p:nvGrpSpPr>
        <p:grpSpPr bwMode="auto">
          <a:xfrm>
            <a:off x="1474788" y="2397125"/>
            <a:ext cx="4556125" cy="674688"/>
            <a:chOff x="1558" y="1002"/>
            <a:chExt cx="2870" cy="425"/>
          </a:xfrm>
        </p:grpSpPr>
        <p:sp>
          <p:nvSpPr>
            <p:cNvPr id="75789" name="Text Box 114"/>
            <p:cNvSpPr txBox="1">
              <a:spLocks noChangeArrowheads="1"/>
            </p:cNvSpPr>
            <p:nvPr/>
          </p:nvSpPr>
          <p:spPr bwMode="auto">
            <a:xfrm>
              <a:off x="1558" y="1002"/>
              <a:ext cx="4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>
                  <a:solidFill>
                    <a:srgbClr val="000099"/>
                  </a:solidFill>
                </a:rPr>
                <a:t>client</a:t>
              </a:r>
            </a:p>
            <a:p>
              <a:pPr algn="r" eaLnBrk="0" hangingPunct="0"/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75790" name="Text Box 116"/>
            <p:cNvSpPr txBox="1">
              <a:spLocks noChangeArrowheads="1"/>
            </p:cNvSpPr>
            <p:nvPr/>
          </p:nvSpPr>
          <p:spPr bwMode="auto">
            <a:xfrm>
              <a:off x="3962" y="1030"/>
              <a:ext cx="46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>
                  <a:solidFill>
                    <a:srgbClr val="000099"/>
                  </a:solidFill>
                </a:rPr>
                <a:t>server</a:t>
              </a:r>
            </a:p>
            <a:p>
              <a:pPr algn="r" eaLnBrk="0" hangingPunct="0"/>
              <a:endParaRPr lang="en-US" i="1">
                <a:solidFill>
                  <a:srgbClr val="000099"/>
                </a:solidFill>
              </a:endParaRPr>
            </a:p>
          </p:txBody>
        </p:sp>
        <p:grpSp>
          <p:nvGrpSpPr>
            <p:cNvPr id="75791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75825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26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5792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75793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795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6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798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582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79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800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582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0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803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581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4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805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581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1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07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8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0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7581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</p:grpSp>
      <p:pic>
        <p:nvPicPr>
          <p:cNvPr id="75788" name="Picture 77" descr="http://condor.depaul.edu/jkristof/technotes/tcp-segment-forma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3050" y="0"/>
            <a:ext cx="506095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7D7ACE-934C-4916-AD7C-BC31F12E9D4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76804" name="Picture 6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6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76869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70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71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FINbit=1, seq=y</a:t>
              </a: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76866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7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68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ACKbit=1; ACKnum=y+1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76861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2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63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ACKbit=1; ACKnum=x+1</a:t>
              </a:r>
            </a:p>
          </p:txBody>
        </p:sp>
        <p:sp>
          <p:nvSpPr>
            <p:cNvPr id="76864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wait for server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close</a:t>
              </a:r>
            </a:p>
          </p:txBody>
        </p:sp>
        <p:sp>
          <p:nvSpPr>
            <p:cNvPr id="76865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can still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send data</a:t>
              </a:r>
            </a:p>
          </p:txBody>
        </p:sp>
      </p:grpSp>
      <p:sp>
        <p:nvSpPr>
          <p:cNvPr id="76810" name="Text Box 50"/>
          <p:cNvSpPr txBox="1">
            <a:spLocks noChangeArrowheads="1"/>
          </p:cNvSpPr>
          <p:nvPr/>
        </p:nvSpPr>
        <p:spPr bwMode="auto">
          <a:xfrm>
            <a:off x="6059488" y="4291013"/>
            <a:ext cx="1257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can no longer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send data</a:t>
            </a: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1930400" y="4486275"/>
            <a:ext cx="1487488" cy="1692275"/>
            <a:chOff x="1216" y="2826"/>
            <a:chExt cx="937" cy="1066"/>
          </a:xfrm>
        </p:grpSpPr>
        <p:sp>
          <p:nvSpPr>
            <p:cNvPr id="76857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58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timed wait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for 2*max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segment lifetime</a:t>
              </a:r>
            </a:p>
          </p:txBody>
        </p:sp>
        <p:sp>
          <p:nvSpPr>
            <p:cNvPr id="76859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0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7685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5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54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FINbit=1, seq=x</a:t>
              </a:r>
            </a:p>
          </p:txBody>
        </p:sp>
        <p:sp>
          <p:nvSpPr>
            <p:cNvPr id="76855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can no longer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but can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receive data</a:t>
              </a:r>
            </a:p>
          </p:txBody>
        </p:sp>
        <p:sp>
          <p:nvSpPr>
            <p:cNvPr id="76856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Courier New" pitchFamily="49" charset="0"/>
                </a:rPr>
                <a:t>clientSocket.close()</a:t>
              </a:r>
            </a:p>
          </p:txBody>
        </p:sp>
      </p:grpSp>
      <p:sp>
        <p:nvSpPr>
          <p:cNvPr id="76814" name="Text Box 84"/>
          <p:cNvSpPr txBox="1">
            <a:spLocks noChangeArrowheads="1"/>
          </p:cNvSpPr>
          <p:nvPr/>
        </p:nvSpPr>
        <p:spPr bwMode="auto">
          <a:xfrm>
            <a:off x="2371725" y="1350963"/>
            <a:ext cx="663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solidFill>
                  <a:srgbClr val="000099"/>
                </a:solidFill>
              </a:rPr>
              <a:t>client</a:t>
            </a:r>
          </a:p>
        </p:txBody>
      </p:sp>
      <p:sp>
        <p:nvSpPr>
          <p:cNvPr id="76815" name="Text Box 85"/>
          <p:cNvSpPr txBox="1">
            <a:spLocks noChangeArrowheads="1"/>
          </p:cNvSpPr>
          <p:nvPr/>
        </p:nvSpPr>
        <p:spPr bwMode="auto">
          <a:xfrm>
            <a:off x="6294438" y="1349375"/>
            <a:ext cx="739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solidFill>
                  <a:srgbClr val="000099"/>
                </a:solidFill>
              </a:rPr>
              <a:t>server</a:t>
            </a:r>
          </a:p>
        </p:txBody>
      </p:sp>
      <p:grpSp>
        <p:nvGrpSpPr>
          <p:cNvPr id="76816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76850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51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17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76818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20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3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848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9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4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5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6846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7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6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27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8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6844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5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9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0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842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3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31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2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5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7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8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9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6840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41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4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0B9406E-93E5-41C9-B343-00D29143F81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003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3.7 TCP congestion control</a:t>
            </a:r>
          </a:p>
        </p:txBody>
      </p:sp>
      <p:pic>
        <p:nvPicPr>
          <p:cNvPr id="77831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44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D0588FA-23EB-457E-81E0-03C193B0CB3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630527" y="313893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Window size controls TCP sending rate (throughput)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sender limits transmission:</a:t>
            </a: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r>
              <a:rPr lang="en-US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>
                <a:ea typeface="ＭＳ Ｐゴシック" pitchFamily="34" charset="-128"/>
              </a:rPr>
              <a:t> is dynamic, function of perceived network congestion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roughly:</a:t>
            </a:r>
            <a:r>
              <a:rPr lang="en-US">
                <a:cs typeface="+mn-cs"/>
              </a:rPr>
              <a:t> send cwnd bytes, wait RTT for ACKS, then send more bytes</a:t>
            </a:r>
          </a:p>
        </p:txBody>
      </p:sp>
      <p:sp>
        <p:nvSpPr>
          <p:cNvPr id="79880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1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2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3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4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5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6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7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8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9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0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1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2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3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4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5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6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7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8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9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0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1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2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3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4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5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6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7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8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9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0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1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2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3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4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5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6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7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18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19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20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last byte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ACKed</a:t>
            </a:r>
          </a:p>
        </p:txBody>
      </p:sp>
      <p:sp>
        <p:nvSpPr>
          <p:cNvPr id="79921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sent, not-yet ACKed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sz="1400"/>
          </a:p>
        </p:txBody>
      </p:sp>
      <p:sp>
        <p:nvSpPr>
          <p:cNvPr id="79922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last byte sent</a:t>
            </a:r>
          </a:p>
        </p:txBody>
      </p:sp>
      <p:sp>
        <p:nvSpPr>
          <p:cNvPr id="79923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b="1">
                <a:latin typeface="Courier New" pitchFamily="49" charset="0"/>
              </a:rPr>
              <a:t>cwnd</a:t>
            </a:r>
            <a:endParaRPr lang="en-US" sz="1400" b="1" i="1">
              <a:latin typeface="Courier New" pitchFamily="49" charset="0"/>
            </a:endParaRPr>
          </a:p>
        </p:txBody>
      </p:sp>
      <p:grpSp>
        <p:nvGrpSpPr>
          <p:cNvPr id="79924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79946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47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925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79944" name="Line 66"/>
            <p:cNvSpPr>
              <a:spLocks noChangeShapeType="1"/>
            </p:cNvSpPr>
            <p:nvPr/>
          </p:nvSpPr>
          <p:spPr bwMode="auto">
            <a:xfrm>
              <a:off x="4253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45" name="Line 67"/>
            <p:cNvSpPr>
              <a:spLocks noChangeShapeType="1"/>
            </p:cNvSpPr>
            <p:nvPr/>
          </p:nvSpPr>
          <p:spPr bwMode="auto">
            <a:xfrm>
              <a:off x="4624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26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27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LastByteSent-</a:t>
            </a:r>
          </a:p>
          <a:p>
            <a:pPr marL="225425" indent="-2254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LastByteAcked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79928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79942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&lt;</a:t>
              </a:r>
            </a:p>
          </p:txBody>
        </p:sp>
        <p:sp>
          <p:nvSpPr>
            <p:cNvPr id="79943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29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urier New" pitchFamily="49" charset="0"/>
              </a:rPr>
              <a:t>cwnd</a:t>
            </a:r>
          </a:p>
        </p:txBody>
      </p:sp>
      <p:sp>
        <p:nvSpPr>
          <p:cNvPr id="79930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31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/>
              <a:t>sender sequence number space </a:t>
            </a:r>
          </a:p>
        </p:txBody>
      </p:sp>
      <p:sp>
        <p:nvSpPr>
          <p:cNvPr id="79932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rate</a:t>
            </a:r>
          </a:p>
        </p:txBody>
      </p:sp>
      <p:grpSp>
        <p:nvGrpSpPr>
          <p:cNvPr id="79933" name="Group 82"/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79940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/>
                <a:t>~</a:t>
              </a:r>
            </a:p>
          </p:txBody>
        </p:sp>
        <p:sp>
          <p:nvSpPr>
            <p:cNvPr id="79941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/>
                <a:t>~</a:t>
              </a:r>
            </a:p>
          </p:txBody>
        </p:sp>
      </p:grpSp>
      <p:grpSp>
        <p:nvGrpSpPr>
          <p:cNvPr id="79934" name="Group 86"/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79937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cwnd</a:t>
              </a:r>
            </a:p>
          </p:txBody>
        </p:sp>
        <p:sp>
          <p:nvSpPr>
            <p:cNvPr id="79938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RTT</a:t>
              </a:r>
            </a:p>
          </p:txBody>
        </p:sp>
        <p:sp>
          <p:nvSpPr>
            <p:cNvPr id="79939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35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bytes/sec</a:t>
            </a:r>
          </a:p>
        </p:txBody>
      </p:sp>
      <p:sp>
        <p:nvSpPr>
          <p:cNvPr id="79936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AED3-9598-45F3-9335-61892E83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TCP detect packet loss?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699C-D2F9-4AC3-94EF-E00B368A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7DE9-E6B3-42D9-8230-293471A4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23D763A-B002-43BB-A0D0-C4B80712E4A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E50B8F8-6400-4489-A853-398DC3FA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2119745"/>
            <a:ext cx="8375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 dirty="0">
                <a:latin typeface="Gill Sans MT" pitchFamily="34" charset="0"/>
              </a:rPr>
              <a:t>Loss indicates congestion in the network.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 dirty="0">
                <a:latin typeface="Gill Sans MT" pitchFamily="34" charset="0"/>
              </a:rPr>
              <a:t>Triple duplicate acks: there is loss but some packets are getting through. Mild congestion.</a:t>
            </a:r>
            <a:endParaRPr lang="en-US" sz="2800" dirty="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dirty="0">
                <a:latin typeface="Gill Sans MT" pitchFamily="34" charset="0"/>
              </a:rPr>
              <a:t>Timeout: no acks are back. Severe congestion.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dirty="0">
                <a:latin typeface="Gill Sans MT" pitchFamily="34" charset="0"/>
              </a:rPr>
              <a:t>Reduce sending rate (window) to relieve congestion.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sz="28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67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0E6A64A-F6A5-4673-97FA-F151C415D58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309" y="188912"/>
            <a:ext cx="9273309" cy="1143000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3200" dirty="0">
                <a:cs typeface="+mj-cs"/>
              </a:rPr>
              <a:t>TCP Congestion Avoidance (CA) for mild congestion</a:t>
            </a:r>
            <a:br>
              <a:rPr lang="en-US" sz="4000" dirty="0">
                <a:cs typeface="+mj-cs"/>
              </a:rPr>
            </a:br>
            <a:r>
              <a:rPr lang="en-US" sz="4000" dirty="0">
                <a:cs typeface="+mj-cs"/>
              </a:rPr>
              <a:t> </a:t>
            </a:r>
            <a:r>
              <a:rPr lang="en-US" sz="3200" dirty="0">
                <a:cs typeface="+mj-cs"/>
              </a:rPr>
              <a:t>additive increase multiplicative decrease     </a:t>
            </a:r>
          </a:p>
        </p:txBody>
      </p:sp>
      <p:sp>
        <p:nvSpPr>
          <p:cNvPr id="78854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dirty="0">
                <a:latin typeface="Gill Sans MT" pitchFamily="34" charset="0"/>
              </a:rPr>
              <a:t>sender</a:t>
            </a:r>
            <a:r>
              <a:rPr lang="en-US" sz="2800" i="1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dirty="0">
                <a:latin typeface="Gill Sans MT" pitchFamily="34" charset="0"/>
              </a:rPr>
              <a:t>increases transmission rate (window size), probing for usable bandwidth, until loss (triple duplicate acks) occurs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additive increase:</a:t>
            </a:r>
            <a:r>
              <a:rPr lang="en-US" sz="2800" dirty="0">
                <a:latin typeface="Gill Sans MT" pitchFamily="34" charset="0"/>
              </a:rPr>
              <a:t> increase  </a:t>
            </a:r>
            <a:r>
              <a:rPr lang="en-US" sz="2800" b="1" dirty="0" err="1">
                <a:latin typeface="Courier New" pitchFamily="49" charset="0"/>
              </a:rPr>
              <a:t>cwnd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>
                <a:latin typeface="Gill Sans MT" pitchFamily="34" charset="0"/>
              </a:rPr>
              <a:t>by 1 MSS every RTT until loss detected</a:t>
            </a:r>
            <a:endParaRPr lang="en-US" sz="2800" i="1" dirty="0">
              <a:latin typeface="Gill Sans MT" pitchFamily="34" charset="0"/>
            </a:endParaRP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Gill Sans MT" pitchFamily="34" charset="0"/>
              </a:rPr>
              <a:t>:</a:t>
            </a:r>
            <a:r>
              <a:rPr lang="en-US" sz="2800" dirty="0">
                <a:latin typeface="Gill Sans MT" pitchFamily="34" charset="0"/>
              </a:rPr>
              <a:t> cut </a:t>
            </a:r>
            <a:r>
              <a:rPr lang="en-US" sz="2800" b="1" dirty="0" err="1">
                <a:latin typeface="Courier New" pitchFamily="49" charset="0"/>
              </a:rPr>
              <a:t>cwnd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dirty="0">
                <a:latin typeface="Gill Sans MT" pitchFamily="34" charset="0"/>
              </a:rPr>
              <a:t>in half after loss 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 dirty="0">
              <a:latin typeface="Gill Sans MT" pitchFamily="34" charset="0"/>
            </a:endParaRPr>
          </a:p>
        </p:txBody>
      </p:sp>
      <p:sp>
        <p:nvSpPr>
          <p:cNvPr id="78855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urier New" pitchFamily="49" charset="0"/>
              </a:rPr>
              <a:t>cwnd:</a:t>
            </a:r>
            <a:r>
              <a:rPr lang="en-US" sz="1400">
                <a:latin typeface="Arial" charset="0"/>
              </a:rPr>
              <a:t> TCP sender 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congestion window size</a:t>
            </a:r>
          </a:p>
        </p:txBody>
      </p:sp>
      <p:sp>
        <p:nvSpPr>
          <p:cNvPr id="78857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AIMD saw tooth</a:t>
            </a:r>
          </a:p>
          <a:p>
            <a:pPr algn="r" eaLnBrk="0" hangingPunct="0"/>
            <a:r>
              <a:rPr lang="en-US" sz="2000">
                <a:latin typeface="Arial" charset="0"/>
              </a:rPr>
              <a:t>behavior: probing</a:t>
            </a:r>
          </a:p>
          <a:p>
            <a:pPr algn="r" eaLnBrk="0" hangingPunct="0"/>
            <a:r>
              <a:rPr lang="en-US" sz="2000">
                <a:latin typeface="Arial" charset="0"/>
              </a:rPr>
              <a:t>for bandwidth</a:t>
            </a:r>
          </a:p>
        </p:txBody>
      </p:sp>
      <p:sp>
        <p:nvSpPr>
          <p:cNvPr id="78858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59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872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78873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4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5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6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7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8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8865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additively increase window size …</a:t>
            </a:r>
          </a:p>
          <a:p>
            <a:pPr eaLnBrk="0" hangingPunct="0"/>
            <a:r>
              <a:rPr lang="en-US"/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70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7" grpId="0" animBg="1"/>
      <p:bldP spid="268308" grpId="0" animBg="1"/>
      <p:bldP spid="268309" grpId="0" animBg="1"/>
      <p:bldP spid="268310" grpId="0" animBg="1"/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54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C1FF14-2645-43C0-A843-2090F63F1B0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How TCP initializes its window size: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when connection begins, increase sending rate (i.e., congestion window size, </a:t>
            </a:r>
            <a:r>
              <a:rPr lang="en-US" dirty="0" err="1">
                <a:cs typeface="+mn-cs"/>
              </a:rPr>
              <a:t>cwnd</a:t>
            </a:r>
            <a:r>
              <a:rPr lang="en-US" dirty="0">
                <a:cs typeface="+mn-cs"/>
              </a:rPr>
              <a:t>)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initial rate is slow but ramps up exponentially fast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Host A</a:t>
            </a:r>
          </a:p>
        </p:txBody>
      </p:sp>
      <p:sp>
        <p:nvSpPr>
          <p:cNvPr id="80904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RTT</a:t>
            </a:r>
            <a:endParaRPr lang="en-US" sz="1000">
              <a:latin typeface="Arial" charset="0"/>
            </a:endParaRP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Host B</a:t>
            </a:r>
          </a:p>
        </p:txBody>
      </p:sp>
      <p:sp>
        <p:nvSpPr>
          <p:cNvPr id="80907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6"/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12" name="Group 18"/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80966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67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time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80913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0918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80919" name="Group 27"/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80962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3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4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5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20" name="Group 32"/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80958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9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0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1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22" name="Group 43"/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80956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57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3" name="Group 46"/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80924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5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26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7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29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954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5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0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31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952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3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2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33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34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950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1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5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36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948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49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7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38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1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3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4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5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0946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7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81BB731-5F05-4229-B753-EB16F41E05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1268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11398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99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177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77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rgbClr val="00CCFF"/>
                  </a:solidFill>
                  <a:latin typeface="Arial" charset="0"/>
                </a:endParaRPr>
              </a:p>
            </p:txBody>
          </p:sp>
        </p:grpSp>
        <p:sp>
          <p:nvSpPr>
            <p:cNvPr id="11400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15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1775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76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416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35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175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5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11774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36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174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5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5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53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1756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57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5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7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17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44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47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8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4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8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17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36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39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0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3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9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17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28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31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32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2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0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17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20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23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24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2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1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17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12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15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16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1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4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43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17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04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07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8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0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4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16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96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99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0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9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5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16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88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91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92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6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16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80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83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4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7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16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72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75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6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7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8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166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6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6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64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67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8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6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9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1647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649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0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1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2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3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4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5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6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7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8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9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0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1648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50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1633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635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6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7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8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9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0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1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2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3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4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5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6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1634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45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52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1631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32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3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1629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30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4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1627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28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5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1625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26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1456" name="Picture 1153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457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1623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24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58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1591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93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96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62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2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9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98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61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2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9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601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61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1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602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603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1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1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60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5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6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8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161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1459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1559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61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2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4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58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9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6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6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58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6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6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9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58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70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71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58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7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3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6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8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158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8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1460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1536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37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38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539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40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1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2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3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4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5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46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53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4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5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6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7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8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47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8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9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0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1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2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1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1513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14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15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516" name="Picture 1251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17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8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9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0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1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2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23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30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1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2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3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4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5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24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5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6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7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8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9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2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1490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91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92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93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94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5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6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7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8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00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07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8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9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0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1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2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01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2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3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4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5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6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3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1488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89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64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1465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66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67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68" name="Picture 1302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69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75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482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4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5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6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7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76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269" name="Picture 939" descr="underline_base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transport-layer protocols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reliable, in-order delivery (TCP)</a:t>
            </a:r>
          </a:p>
          <a:p>
            <a:pPr lvl="1"/>
            <a:r>
              <a:rPr lang="en-US">
                <a:ea typeface="ＭＳ Ｐゴシック" pitchFamily="34" charset="-128"/>
              </a:rPr>
              <a:t>congestion control </a:t>
            </a:r>
          </a:p>
          <a:p>
            <a:pPr lvl="1"/>
            <a:r>
              <a:rPr lang="en-US">
                <a:ea typeface="ＭＳ Ｐゴシック" pitchFamily="34" charset="-128"/>
              </a:rPr>
              <a:t>flow control</a:t>
            </a:r>
          </a:p>
          <a:p>
            <a:pPr lvl="1"/>
            <a:r>
              <a:rPr lang="en-US">
                <a:ea typeface="ＭＳ Ｐゴシック" pitchFamily="34" charset="-128"/>
              </a:rPr>
              <a:t>connection setup</a:t>
            </a:r>
            <a:endParaRPr lang="en-US" sz="2800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unreliable, unordered delivery: UDP</a:t>
            </a:r>
          </a:p>
          <a:p>
            <a:pPr lvl="1"/>
            <a:r>
              <a:rPr lang="en-US">
                <a:ea typeface="ＭＳ Ｐゴシック" pitchFamily="34" charset="-128"/>
              </a:rPr>
              <a:t>no-frills extension of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best-effort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IP</a:t>
            </a:r>
          </a:p>
          <a:p>
            <a:r>
              <a:rPr lang="en-US">
                <a:ea typeface="ＭＳ Ｐゴシック" pitchFamily="34" charset="-128"/>
              </a:rPr>
              <a:t>services not available: </a:t>
            </a:r>
          </a:p>
          <a:p>
            <a:pPr lvl="1"/>
            <a:r>
              <a:rPr lang="en-US">
                <a:ea typeface="ＭＳ Ｐゴシック" pitchFamily="34" charset="-128"/>
              </a:rPr>
              <a:t>delay guarantees</a:t>
            </a:r>
          </a:p>
          <a:p>
            <a:pPr lvl="1"/>
            <a:r>
              <a:rPr lang="en-US">
                <a:ea typeface="ＭＳ Ｐゴシック" pitchFamily="34" charset="-128"/>
              </a:rPr>
              <a:t>bandwidth guarantees</a:t>
            </a:r>
          </a:p>
        </p:txBody>
      </p:sp>
      <p:sp>
        <p:nvSpPr>
          <p:cNvPr id="1127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76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1139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9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9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93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96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7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9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7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11382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83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84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85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88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9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8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8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11374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75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76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77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80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1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9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11366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7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8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69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72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3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81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11358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9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0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61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64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5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6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2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1135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53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56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7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5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3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11341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34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1134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2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4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11332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33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1133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3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5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1132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3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6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1132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2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7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1131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2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8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1131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1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9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1130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1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0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1130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0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1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1129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0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2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1129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1295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64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40300F8-474B-4946-B78A-8E44ECE7215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Congestion Control: detecting, reacting to loss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073" y="1782618"/>
            <a:ext cx="9023927" cy="24384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loss detected by timeout, severe congestion:</a:t>
            </a:r>
          </a:p>
          <a:p>
            <a:pPr lvl="1"/>
            <a:r>
              <a:rPr lang="en-US" b="1" dirty="0" err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dirty="0">
                <a:ea typeface="ＭＳ Ｐゴシック" pitchFamily="34" charset="-128"/>
              </a:rPr>
              <a:t> set to 1 MSS, which drops throughput to minimum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window then grows exponentially (as in slow start) to threshold (half of pre-timeout window size), then grows linearly</a:t>
            </a:r>
          </a:p>
          <a:p>
            <a:r>
              <a:rPr lang="en-US" dirty="0">
                <a:ea typeface="ＭＳ Ｐゴシック" pitchFamily="34" charset="-128"/>
              </a:rPr>
              <a:t>loss indicated by 3 duplicate ACKs, mild congestion </a:t>
            </a:r>
          </a:p>
          <a:p>
            <a:pPr marL="0" indent="0">
              <a:buNone/>
            </a:pPr>
            <a:r>
              <a:rPr lang="en-US" sz="2400" dirty="0">
                <a:ea typeface="ＭＳ Ｐゴシック" pitchFamily="34" charset="-128"/>
              </a:rPr>
              <a:t>    TCP RENO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dup ACKs indicate network capable of  delivering some segments </a:t>
            </a:r>
          </a:p>
          <a:p>
            <a:pPr lvl="1"/>
            <a:r>
              <a:rPr lang="en-US" b="1" dirty="0" err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dirty="0">
                <a:ea typeface="ＭＳ Ｐゴシック" pitchFamily="34" charset="-128"/>
              </a:rPr>
              <a:t> is cut in half then grows linearly</a:t>
            </a:r>
          </a:p>
          <a:p>
            <a:r>
              <a:rPr lang="en-US" dirty="0">
                <a:ea typeface="ＭＳ Ｐゴシック" pitchFamily="34" charset="-128"/>
              </a:rPr>
              <a:t>Old version of TCP called TCP Tahoe always sets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dirty="0">
                <a:ea typeface="ＭＳ Ｐゴシック" pitchFamily="34" charset="-128"/>
              </a:rPr>
              <a:t> to 1 for timeout or 3 duplicate acks</a:t>
            </a:r>
          </a:p>
          <a:p>
            <a:pPr lvl="1"/>
            <a:endParaRPr lang="en-US" sz="28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75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1FF8269-9F12-4B6A-8605-DCE784CDF54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Q:</a:t>
            </a:r>
            <a:r>
              <a:rPr lang="en-US" sz="2400">
                <a:ea typeface="ＭＳ Ｐゴシック" pitchFamily="34" charset="-128"/>
              </a:rPr>
              <a:t> when should the exponential increase switch to linear?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A:</a:t>
            </a:r>
            <a:r>
              <a:rPr lang="en-US" sz="2400">
                <a:ea typeface="ＭＳ Ｐゴシック" pitchFamily="34" charset="-128"/>
              </a:rPr>
              <a:t> when 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2400">
                <a:ea typeface="ＭＳ Ｐゴシック" pitchFamily="34" charset="-128"/>
              </a:rPr>
              <a:t> gets to 1/2 of its value before timeout.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</a:t>
            </a:r>
          </a:p>
        </p:txBody>
      </p:sp>
      <p:sp>
        <p:nvSpPr>
          <p:cNvPr id="829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399" y="4010025"/>
            <a:ext cx="6640399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  <a:ea typeface="ＭＳ Ｐゴシック" pitchFamily="34" charset="-128"/>
              </a:rPr>
              <a:t>Implementation:</a:t>
            </a:r>
            <a:endParaRPr lang="en-US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variable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ssthresh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(slow start threshold)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r>
              <a:rPr lang="en-US" sz="2400" dirty="0">
                <a:ea typeface="ＭＳ Ｐゴシック" pitchFamily="34" charset="-128"/>
              </a:rPr>
              <a:t>Initial </a:t>
            </a:r>
            <a:r>
              <a:rPr lang="en-US" sz="2400" dirty="0" err="1">
                <a:ea typeface="ＭＳ Ｐゴシック" pitchFamily="34" charset="-128"/>
              </a:rPr>
              <a:t>sshresh</a:t>
            </a:r>
            <a:r>
              <a:rPr lang="en-US" sz="2400" dirty="0">
                <a:ea typeface="ＭＳ Ｐゴシック" pitchFamily="34" charset="-128"/>
              </a:rPr>
              <a:t> set by OS, e.g., 64K bytes</a:t>
            </a:r>
          </a:p>
          <a:p>
            <a:r>
              <a:rPr lang="en-US" sz="2400" dirty="0">
                <a:ea typeface="ＭＳ Ｐゴシック" pitchFamily="34" charset="-128"/>
              </a:rPr>
              <a:t>on loss event,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ssthresh</a:t>
            </a:r>
            <a:r>
              <a:rPr lang="en-US" sz="2400" dirty="0">
                <a:ea typeface="ＭＳ Ｐゴシック" pitchFamily="34" charset="-128"/>
              </a:rPr>
              <a:t> is set to 1/2 of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just before loss event</a:t>
            </a:r>
          </a:p>
        </p:txBody>
      </p:sp>
      <p:pic>
        <p:nvPicPr>
          <p:cNvPr id="829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7587" y="1219200"/>
            <a:ext cx="51054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1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TCP: switching from slow start to CA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95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E24EC29-29CC-471B-8817-55B8857F82A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83972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steady state throughput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r>
              <a:rPr lang="en-US" sz="2800">
                <a:ea typeface="ＭＳ Ｐゴシック" pitchFamily="34" charset="-128"/>
              </a:rPr>
              <a:t>avg. TCP thruput as function of window size, RTT?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ignore slow start, assume always data to send</a:t>
            </a:r>
          </a:p>
          <a:p>
            <a:r>
              <a:rPr lang="en-US" sz="2800">
                <a:ea typeface="ＭＳ Ｐゴシック" pitchFamily="34" charset="-128"/>
              </a:rPr>
              <a:t>W: window size </a:t>
            </a:r>
            <a:r>
              <a:rPr lang="en-US" sz="1600">
                <a:ea typeface="ＭＳ Ｐゴシック" pitchFamily="34" charset="-128"/>
              </a:rPr>
              <a:t>(measured in bytes)</a:t>
            </a:r>
            <a:r>
              <a:rPr lang="en-US" sz="2800">
                <a:ea typeface="ＭＳ Ｐゴシック" pitchFamily="34" charset="-128"/>
              </a:rPr>
              <a:t> where loss occurs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avg. window size (# in-flight bytes) is ¾ W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avg. thruput is 3/4W per RTT</a:t>
            </a:r>
          </a:p>
        </p:txBody>
      </p:sp>
      <p:grpSp>
        <p:nvGrpSpPr>
          <p:cNvPr id="83975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83986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7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8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9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90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91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W</a:t>
              </a:r>
            </a:p>
          </p:txBody>
        </p:sp>
        <p:sp>
          <p:nvSpPr>
            <p:cNvPr id="83992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W/2</a:t>
              </a:r>
            </a:p>
          </p:txBody>
        </p:sp>
      </p:grpSp>
      <p:grpSp>
        <p:nvGrpSpPr>
          <p:cNvPr id="83976" name="Group 45"/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83977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avg TCP thruput = </a:t>
              </a:r>
            </a:p>
          </p:txBody>
        </p:sp>
        <p:grpSp>
          <p:nvGrpSpPr>
            <p:cNvPr id="83978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83979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3</a:t>
                </a:r>
              </a:p>
            </p:txBody>
          </p:sp>
          <p:sp>
            <p:nvSpPr>
              <p:cNvPr id="83980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4</a:t>
                </a:r>
              </a:p>
            </p:txBody>
          </p:sp>
          <p:sp>
            <p:nvSpPr>
              <p:cNvPr id="83981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82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W</a:t>
                </a:r>
              </a:p>
            </p:txBody>
          </p:sp>
          <p:sp>
            <p:nvSpPr>
              <p:cNvPr id="83983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RTT</a:t>
                </a:r>
              </a:p>
            </p:txBody>
          </p:sp>
          <p:sp>
            <p:nvSpPr>
              <p:cNvPr id="83984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85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bytes/sec</a:t>
                </a:r>
              </a:p>
            </p:txBody>
          </p: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1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C834EEB-DABB-4C5D-8E81-49B2CA3BB252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84996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4997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8502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2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2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5028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31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32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9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30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8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85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5020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23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4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1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fairness goal:</a:t>
            </a:r>
            <a:r>
              <a:rPr lang="en-US" dirty="0">
                <a:cs typeface="+mn-cs"/>
              </a:rPr>
              <a:t> if K TCP sessions share same bottleneck link of bandwidth R, each should have average rate of ¾ R/K</a:t>
            </a:r>
          </a:p>
        </p:txBody>
      </p:sp>
      <p:sp>
        <p:nvSpPr>
          <p:cNvPr id="85000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1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2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3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TCP connection 1</a:t>
            </a:r>
          </a:p>
        </p:txBody>
      </p:sp>
      <p:sp>
        <p:nvSpPr>
          <p:cNvPr id="85004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bottleneck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router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capacity R</a:t>
            </a:r>
          </a:p>
        </p:txBody>
      </p:sp>
      <p:sp>
        <p:nvSpPr>
          <p:cNvPr id="85005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7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Fairness</a:t>
            </a:r>
          </a:p>
        </p:txBody>
      </p:sp>
      <p:pic>
        <p:nvPicPr>
          <p:cNvPr id="85009" name="Picture 4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10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TCP connection 2</a:t>
            </a:r>
          </a:p>
        </p:txBody>
      </p:sp>
      <p:grpSp>
        <p:nvGrpSpPr>
          <p:cNvPr id="85011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8501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1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12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85013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14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2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11900CE-4B6D-4226-8E68-B22D32C42E0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86020" name="Picture 2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two competing sessions: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additive increase gives slope of 1, as throughout increases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multiplicative decrease decreases throughput proportionally </a:t>
            </a: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86028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86029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equal bandwidth share</a:t>
            </a:r>
            <a:endParaRPr lang="en-US" sz="1000">
              <a:latin typeface="Arial" charset="0"/>
            </a:endParaRPr>
          </a:p>
        </p:txBody>
      </p:sp>
      <p:sp>
        <p:nvSpPr>
          <p:cNvPr id="86030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Connection 1 throughput</a:t>
            </a:r>
            <a:endParaRPr lang="en-US" sz="1000">
              <a:latin typeface="Arial" charset="0"/>
            </a:endParaRPr>
          </a:p>
        </p:txBody>
      </p:sp>
      <p:sp>
        <p:nvSpPr>
          <p:cNvPr id="86031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Connection 2 throughput</a:t>
            </a:r>
            <a:endParaRPr lang="en-US" sz="1000">
              <a:latin typeface="Arial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utoUpdateAnimBg="0"/>
      <p:bldP spid="215055" grpId="0" animBg="1"/>
      <p:bldP spid="215056" grpId="0" autoUpdateAnimBg="0"/>
      <p:bldP spid="215057" grpId="0" animBg="1"/>
      <p:bldP spid="215058" grpId="0" autoUpdateAnimBg="0"/>
      <p:bldP spid="215059" grpId="0" animBg="1"/>
      <p:bldP spid="215060" grpId="0" autoUpdateAnimBg="0"/>
      <p:bldP spid="215061" grpId="0" animBg="1"/>
      <p:bldP spid="215062" grpId="0" animBg="1"/>
      <p:bldP spid="21506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3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8B6CF9C-873C-4E84-8642-77A41658AFF1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87044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Fairness (more)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Fairness and UDP</a:t>
            </a:r>
          </a:p>
          <a:p>
            <a:r>
              <a:rPr lang="en-US">
                <a:ea typeface="ＭＳ Ｐゴシック" pitchFamily="34" charset="-128"/>
              </a:rPr>
              <a:t>multimedia apps often do not use TCP</a:t>
            </a:r>
          </a:p>
          <a:p>
            <a:pPr lvl="1"/>
            <a:r>
              <a:rPr lang="en-US">
                <a:ea typeface="ＭＳ Ｐゴシック" pitchFamily="34" charset="-128"/>
              </a:rPr>
              <a:t>do not want rate throttled by congestion control</a:t>
            </a:r>
          </a:p>
          <a:p>
            <a:r>
              <a:rPr lang="en-US">
                <a:ea typeface="ＭＳ Ｐゴシック" pitchFamily="34" charset="-128"/>
              </a:rPr>
              <a:t>instead use UDP:</a:t>
            </a:r>
          </a:p>
          <a:p>
            <a:pPr lvl="1"/>
            <a:r>
              <a:rPr lang="en-US">
                <a:ea typeface="ＭＳ Ｐゴシック" pitchFamily="34" charset="-128"/>
              </a:rPr>
              <a:t>send audio/video at constant rate, tolerate packet loss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70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98963" y="1206500"/>
            <a:ext cx="45783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Fairness, parallel TCP connections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web browsers do this 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new app asks for 1 TCP, gets rate R/10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new app asks for 11 TCPs, gets R/2 </a:t>
            </a:r>
          </a:p>
          <a:p>
            <a:pPr>
              <a:lnSpc>
                <a:spcPct val="90000"/>
              </a:lnSpc>
            </a:pPr>
            <a:endParaRPr lang="en-US" sz="200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4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11FE280-2666-4649-8C51-9B0A9ADF33C9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88068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8" y="90487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188913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3: summary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principles behind transport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multiplexing, demultiplexing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reliable data transfer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flow control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congestion control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instantiation, implementation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UDP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TCP</a:t>
            </a: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95925" y="2389188"/>
            <a:ext cx="3333750" cy="2457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next: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leaving the network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edge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(application, transport layers)</a:t>
            </a:r>
          </a:p>
          <a:p>
            <a:r>
              <a:rPr lang="en-US">
                <a:ea typeface="ＭＳ Ｐゴシック" pitchFamily="34" charset="-128"/>
              </a:rPr>
              <a:t>into the network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core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9B33F47-9C6D-4C9B-803C-A9D623397E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12295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3913505-582E-444E-BD30-727C006ECA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3316" name="Picture 17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Multiplexing/demultiplexing</a:t>
            </a:r>
          </a:p>
        </p:txBody>
      </p:sp>
      <p:sp>
        <p:nvSpPr>
          <p:cNvPr id="1331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process</a:t>
            </a:r>
          </a:p>
        </p:txBody>
      </p:sp>
      <p:sp>
        <p:nvSpPr>
          <p:cNvPr id="1332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socket</a:t>
            </a: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1344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use header info to deliver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received segments to correct 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socket</a:t>
              </a:r>
            </a:p>
          </p:txBody>
        </p:sp>
        <p:grpSp>
          <p:nvGrpSpPr>
            <p:cNvPr id="13444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1344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4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solidFill>
                      <a:srgbClr val="CC0000"/>
                    </a:solidFill>
                    <a:latin typeface="Gill Sans MT" pitchFamily="34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1343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handle data from multiple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sockets, add transport header (later used for demultiplexing)</a:t>
              </a:r>
            </a:p>
          </p:txBody>
        </p:sp>
        <p:sp>
          <p:nvSpPr>
            <p:cNvPr id="1343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440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1344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4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solidFill>
                      <a:srgbClr val="CC0000"/>
                    </a:solidFill>
                    <a:latin typeface="Gill Sans MT" pitchFamily="34" charset="0"/>
                  </a:rPr>
                  <a:t>multiplexing at sender:</a:t>
                </a:r>
              </a:p>
            </p:txBody>
          </p:sp>
        </p:grpSp>
      </p:grpSp>
      <p:grpSp>
        <p:nvGrpSpPr>
          <p:cNvPr id="13323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1343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24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26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28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30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31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32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3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13334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P1</a:t>
            </a:r>
          </a:p>
        </p:txBody>
      </p:sp>
      <p:grpSp>
        <p:nvGrpSpPr>
          <p:cNvPr id="13337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3338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1342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39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1"/>
              <a:gd name="T19" fmla="*/ 0 h 1253"/>
              <a:gd name="T20" fmla="*/ 1361 w 1361"/>
              <a:gd name="T21" fmla="*/ 1253 h 12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0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36"/>
              <a:gd name="T16" fmla="*/ 0 h 1195"/>
              <a:gd name="T17" fmla="*/ 1236 w 1236"/>
              <a:gd name="T18" fmla="*/ 1195 h 1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1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42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43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45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49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50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51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5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P4</a:t>
            </a:r>
          </a:p>
        </p:txBody>
      </p:sp>
      <p:sp>
        <p:nvSpPr>
          <p:cNvPr id="13353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4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5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57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59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63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64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65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6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P3</a:t>
            </a:r>
          </a:p>
        </p:txBody>
      </p:sp>
      <p:grpSp>
        <p:nvGrpSpPr>
          <p:cNvPr id="13367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1342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3368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1341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69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9"/>
              <a:gd name="T16" fmla="*/ 0 h 1253"/>
              <a:gd name="T17" fmla="*/ 1369 w 1369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70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0"/>
              <a:gd name="T16" fmla="*/ 0 h 1182"/>
              <a:gd name="T17" fmla="*/ 1250 w 1250"/>
              <a:gd name="T18" fmla="*/ 1182 h 1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7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1341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7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  <a:gd name="T9" fmla="*/ 0 w 434"/>
                <a:gd name="T10" fmla="*/ 0 h 904"/>
                <a:gd name="T11" fmla="*/ 434 w 434"/>
                <a:gd name="T12" fmla="*/ 904 h 9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1341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4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810"/>
                <a:gd name="T14" fmla="*/ 586 w 586"/>
                <a:gd name="T15" fmla="*/ 810 h 8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4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13411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2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5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13409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0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6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13377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79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2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0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4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0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8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7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0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8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9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0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9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1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4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339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0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26150</TotalTime>
  <Words>6276</Words>
  <Application>Microsoft Office PowerPoint</Application>
  <PresentationFormat>On-screen Show (4:3)</PresentationFormat>
  <Paragraphs>1451</Paragraphs>
  <Slides>76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PowerPoint Presentation</vt:lpstr>
      <vt:lpstr>PowerPoint Presentation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Chapter 3 outline</vt:lpstr>
      <vt:lpstr>UDP: User Datagram Protocol [RFC 768]</vt:lpstr>
      <vt:lpstr>UDP: segment header</vt:lpstr>
      <vt:lpstr>UDP checksum</vt:lpstr>
      <vt:lpstr>Internet checksum: example</vt:lpstr>
      <vt:lpstr>Chapter 3 outline</vt:lpstr>
      <vt:lpstr>PowerPoint Presentation</vt:lpstr>
      <vt:lpstr>Principles of reliable data transfer</vt:lpstr>
      <vt:lpstr>rdt1.0: reliable transfer over a reliable channel</vt:lpstr>
      <vt:lpstr>rdt2.0: channel with bit errors</vt:lpstr>
      <vt:lpstr>rdt2.0 has a fatal flaw!</vt:lpstr>
      <vt:lpstr>rdt2.1: discussion</vt:lpstr>
      <vt:lpstr>rdt2.2: a NAK-free protocol</vt:lpstr>
      <vt:lpstr>rdt3.0: channels with errors and loss</vt:lpstr>
      <vt:lpstr>rdt3.0 sender</vt:lpstr>
      <vt:lpstr>Rdt3.0: receiver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Chapter 3 outline</vt:lpstr>
      <vt:lpstr>TCP: Overview  RFCs: 793,1122,1323, 2018, 2581</vt:lpstr>
      <vt:lpstr>TCP segment structure</vt:lpstr>
      <vt:lpstr>TCP round trip time, timeout</vt:lpstr>
      <vt:lpstr>TCP round trip time, timeout</vt:lpstr>
      <vt:lpstr>TCP round trip time, timeout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TCP flow  control</vt:lpstr>
      <vt:lpstr>Connection Management</vt:lpstr>
      <vt:lpstr>TCP 3-way handshake</vt:lpstr>
      <vt:lpstr>TCP: closing a connection</vt:lpstr>
      <vt:lpstr>Chapter 3 outline</vt:lpstr>
      <vt:lpstr>Window size controls TCP sending rate (throughput)</vt:lpstr>
      <vt:lpstr>How TCP detect packet loss?</vt:lpstr>
      <vt:lpstr>TCP Congestion Avoidance (CA) for mild congestion  additive increase multiplicative decrease     </vt:lpstr>
      <vt:lpstr>How TCP initializes its window size: Slow Start </vt:lpstr>
      <vt:lpstr>TCP Congestion Control: detecting, reacting to loss</vt:lpstr>
      <vt:lpstr>TCP: switching from slow start to CA</vt:lpstr>
      <vt:lpstr>TCP steady state throughput</vt:lpstr>
      <vt:lpstr>TCP Fairness</vt:lpstr>
      <vt:lpstr>Why is TCP fair?</vt:lpstr>
      <vt:lpstr>Fairness (more)</vt:lpstr>
      <vt:lpstr>Chapter 3: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Chen,Shigang</cp:lastModifiedBy>
  <cp:revision>356</cp:revision>
  <cp:lastPrinted>2022-02-22T05:29:24Z</cp:lastPrinted>
  <dcterms:created xsi:type="dcterms:W3CDTF">1999-10-08T19:08:27Z</dcterms:created>
  <dcterms:modified xsi:type="dcterms:W3CDTF">2023-02-21T19:44:03Z</dcterms:modified>
</cp:coreProperties>
</file>