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3" autoAdjust="0"/>
    <p:restoredTop sz="94660"/>
  </p:normalViewPr>
  <p:slideViewPr>
    <p:cSldViewPr snapToGrid="0">
      <p:cViewPr>
        <p:scale>
          <a:sx n="75" d="100"/>
          <a:sy n="75" d="100"/>
        </p:scale>
        <p:origin x="532"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1D812-BA62-5151-F94D-013DE4C98A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96CA88-EE15-0B00-809B-CBAA5039D8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F08E0B2-763C-F71D-98CA-0000F5E661F9}"/>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5" name="Footer Placeholder 4">
            <a:extLst>
              <a:ext uri="{FF2B5EF4-FFF2-40B4-BE49-F238E27FC236}">
                <a16:creationId xmlns:a16="http://schemas.microsoft.com/office/drawing/2014/main" id="{3B820541-61C4-8B76-63A3-54E608FE9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A413ED-2B53-25E9-A5AF-34BE49FC7BE1}"/>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311430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A131-9897-8B2D-823C-DC815BD9563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FEA0B8-9E05-1D49-D7F2-88C06464D7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BDEAC1-0F14-9F3F-D1F0-1C7C2AE6B8EC}"/>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5" name="Footer Placeholder 4">
            <a:extLst>
              <a:ext uri="{FF2B5EF4-FFF2-40B4-BE49-F238E27FC236}">
                <a16:creationId xmlns:a16="http://schemas.microsoft.com/office/drawing/2014/main" id="{CBC6A607-2E31-D4CE-C2AF-7651983505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07307-BF68-524D-A1B7-89A5D82EA209}"/>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20230741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B04DD7-0A1E-C7BA-DBA1-6EE4455B21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99171-C676-7D31-C678-21B3102E64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EB363B-F927-83A8-EE7A-12F49BC9F96A}"/>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5" name="Footer Placeholder 4">
            <a:extLst>
              <a:ext uri="{FF2B5EF4-FFF2-40B4-BE49-F238E27FC236}">
                <a16:creationId xmlns:a16="http://schemas.microsoft.com/office/drawing/2014/main" id="{5FDF6B19-FDF4-55DA-03D3-4E6AD9648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FF6F0-36BD-1153-6FF4-6D6E16982AAD}"/>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3384039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06130-EC83-6318-AD7A-27C5E7E69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81CB39-E283-35F4-17B5-1DD4161C7C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5423EC-2179-1686-9DFC-2C9D6A49879D}"/>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5" name="Footer Placeholder 4">
            <a:extLst>
              <a:ext uri="{FF2B5EF4-FFF2-40B4-BE49-F238E27FC236}">
                <a16:creationId xmlns:a16="http://schemas.microsoft.com/office/drawing/2014/main" id="{89917588-D0A0-669E-1DC8-3B1C6A465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3C4873-ACC4-7E58-E09B-E6A407467053}"/>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248634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0226-22A2-4319-696D-32E1DC9ADD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41CE4D-691C-78C7-808E-48F7F1EF6B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E9B0CF-03D5-2296-1E2D-54DAB0FC5348}"/>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5" name="Footer Placeholder 4">
            <a:extLst>
              <a:ext uri="{FF2B5EF4-FFF2-40B4-BE49-F238E27FC236}">
                <a16:creationId xmlns:a16="http://schemas.microsoft.com/office/drawing/2014/main" id="{9519EF56-1199-1822-F9D3-807CAFA187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34B148-1B3B-D0D1-5849-2244A84911D2}"/>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696690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94112-CE25-1482-A93A-BB21CCA0CD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AB8ABF-3A2D-3ECF-1B8E-78EDC7BBB8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5BB909-D1C2-D996-A29A-E8FE155243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8988D7-601B-6CBC-8863-8EA5A1C0353F}"/>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6" name="Footer Placeholder 5">
            <a:extLst>
              <a:ext uri="{FF2B5EF4-FFF2-40B4-BE49-F238E27FC236}">
                <a16:creationId xmlns:a16="http://schemas.microsoft.com/office/drawing/2014/main" id="{57A274D4-D7E1-FC08-E0C6-79A68CDB0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0582BC-390B-D20D-4AB3-8C96D444D226}"/>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672203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454D-3A15-EAF1-25F6-02FAD4AF1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B9873D-D88A-4923-A0E3-F1EAA45C4C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C85D2F-3C45-9F00-6C33-5A18947A7E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C6F2B5-EF02-4B9D-96D2-4B39289B7D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4A39C2-EA46-E3F4-7241-442B68271D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43A1EA-FF0A-15CB-A5B9-7BFF0D361D10}"/>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8" name="Footer Placeholder 7">
            <a:extLst>
              <a:ext uri="{FF2B5EF4-FFF2-40B4-BE49-F238E27FC236}">
                <a16:creationId xmlns:a16="http://schemas.microsoft.com/office/drawing/2014/main" id="{17841376-EE2C-2269-4766-47ADC79D7B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956112C-2525-AC86-8149-7E6A9E45D0DF}"/>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2840502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452A9-4326-DED3-B03F-AE9041FCDE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E155CC-CAA2-EAA4-0A70-161B23EA8409}"/>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4" name="Footer Placeholder 3">
            <a:extLst>
              <a:ext uri="{FF2B5EF4-FFF2-40B4-BE49-F238E27FC236}">
                <a16:creationId xmlns:a16="http://schemas.microsoft.com/office/drawing/2014/main" id="{4311D517-E760-08AE-9FAC-BCB7C422F20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B0284B-6930-551B-D6D5-9C1802B987DC}"/>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177297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D54902-12C7-A869-A2DF-7211DC7851E3}"/>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3" name="Footer Placeholder 2">
            <a:extLst>
              <a:ext uri="{FF2B5EF4-FFF2-40B4-BE49-F238E27FC236}">
                <a16:creationId xmlns:a16="http://schemas.microsoft.com/office/drawing/2014/main" id="{1D78EB40-EA5E-4A5A-C0B9-82BBBBCBF7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7AC78-353F-AE38-3462-FB9E7150F586}"/>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415801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B580E-2769-6F3B-169C-9B1D1E3342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3ABF59-27E0-103D-65F7-870DA653C2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859D50-970F-F006-7CFA-2AFB93CC6B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22A224-0FBD-B741-4585-F4FAD1616513}"/>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6" name="Footer Placeholder 5">
            <a:extLst>
              <a:ext uri="{FF2B5EF4-FFF2-40B4-BE49-F238E27FC236}">
                <a16:creationId xmlns:a16="http://schemas.microsoft.com/office/drawing/2014/main" id="{C026C3F9-2DD5-B209-5386-B473D41BC4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4C1108-B2A2-379A-73EF-ACBD7E76735B}"/>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1566748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EAEE5-19A8-E5A6-B036-A39E55591C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9A0434A-B996-8310-591A-0E9CEAF0D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FEE64F-41C9-7BF1-C43A-4FE64FC62D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7BA6DA-E9C9-E004-6995-E81E09E71F7F}"/>
              </a:ext>
            </a:extLst>
          </p:cNvPr>
          <p:cNvSpPr>
            <a:spLocks noGrp="1"/>
          </p:cNvSpPr>
          <p:nvPr>
            <p:ph type="dt" sz="half" idx="10"/>
          </p:nvPr>
        </p:nvSpPr>
        <p:spPr/>
        <p:txBody>
          <a:bodyPr/>
          <a:lstStyle/>
          <a:p>
            <a:fld id="{AA4CABC9-FE6C-404C-84F5-66A0E48061EC}" type="datetimeFigureOut">
              <a:rPr lang="en-US" smtClean="0"/>
              <a:t>4/20/2025</a:t>
            </a:fld>
            <a:endParaRPr lang="en-US"/>
          </a:p>
        </p:txBody>
      </p:sp>
      <p:sp>
        <p:nvSpPr>
          <p:cNvPr id="6" name="Footer Placeholder 5">
            <a:extLst>
              <a:ext uri="{FF2B5EF4-FFF2-40B4-BE49-F238E27FC236}">
                <a16:creationId xmlns:a16="http://schemas.microsoft.com/office/drawing/2014/main" id="{55621683-A093-74CA-7085-62DD842E32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C5268E-8007-E7B4-7433-F2C5039C0BF5}"/>
              </a:ext>
            </a:extLst>
          </p:cNvPr>
          <p:cNvSpPr>
            <a:spLocks noGrp="1"/>
          </p:cNvSpPr>
          <p:nvPr>
            <p:ph type="sldNum" sz="quarter" idx="12"/>
          </p:nvPr>
        </p:nvSpPr>
        <p:spPr/>
        <p:txBody>
          <a:bodyPr/>
          <a:lstStyle/>
          <a:p>
            <a:fld id="{17D09B90-24FD-4788-BBEB-9C013E3FF753}" type="slidenum">
              <a:rPr lang="en-US" smtClean="0"/>
              <a:t>‹#›</a:t>
            </a:fld>
            <a:endParaRPr lang="en-US"/>
          </a:p>
        </p:txBody>
      </p:sp>
    </p:spTree>
    <p:extLst>
      <p:ext uri="{BB962C8B-B14F-4D97-AF65-F5344CB8AC3E}">
        <p14:creationId xmlns:p14="http://schemas.microsoft.com/office/powerpoint/2010/main" val="3233617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1A7281-4FA9-814A-0D52-B3CBF523CC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14D85F-341B-B661-514E-191714F0AB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0E530-4232-A245-5877-6587524BE9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4CABC9-FE6C-404C-84F5-66A0E48061EC}" type="datetimeFigureOut">
              <a:rPr lang="en-US" smtClean="0"/>
              <a:t>4/20/2025</a:t>
            </a:fld>
            <a:endParaRPr lang="en-US"/>
          </a:p>
        </p:txBody>
      </p:sp>
      <p:sp>
        <p:nvSpPr>
          <p:cNvPr id="5" name="Footer Placeholder 4">
            <a:extLst>
              <a:ext uri="{FF2B5EF4-FFF2-40B4-BE49-F238E27FC236}">
                <a16:creationId xmlns:a16="http://schemas.microsoft.com/office/drawing/2014/main" id="{B8ACCA4A-8AF7-5BFF-2E38-5964D63592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37BF6F-1BB6-5CEC-CD7B-3DB076C901B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09B90-24FD-4788-BBEB-9C013E3FF753}" type="slidenum">
              <a:rPr lang="en-US" smtClean="0"/>
              <a:t>‹#›</a:t>
            </a:fld>
            <a:endParaRPr lang="en-US"/>
          </a:p>
        </p:txBody>
      </p:sp>
    </p:spTree>
    <p:extLst>
      <p:ext uri="{BB962C8B-B14F-4D97-AF65-F5344CB8AC3E}">
        <p14:creationId xmlns:p14="http://schemas.microsoft.com/office/powerpoint/2010/main" val="28267814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udemy.com/course/the-full-stack-data-scientist-bootcamp/" TargetMode="External"/><Relationship Id="rId7" Type="http://schemas.openxmlformats.org/officeDocument/2006/relationships/hyperlink" Target="https://en.wikipedia.org/wiki/R%C3%A9sum%C3%A9_parsing"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7.xml"/><Relationship Id="rId6" Type="http://schemas.openxmlformats.org/officeDocument/2006/relationships/hyperlink" Target="https://www.rchilli.com/blog/resume-parsing-101/" TargetMode="External"/><Relationship Id="rId5" Type="http://schemas.openxmlformats.org/officeDocument/2006/relationships/hyperlink" Target="https://www.academia.edu/32543544/Resume_Parser_with_Natural_Language_Processing" TargetMode="External"/><Relationship Id="rId4" Type="http://schemas.openxmlformats.org/officeDocument/2006/relationships/hyperlink" Target="https://www.ijitee.org/wp-content/uploads/papers/v9i7/F4078049620.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F49742-103C-392A-FE0E-AFBDFB1655BB}"/>
              </a:ext>
            </a:extLst>
          </p:cNvPr>
          <p:cNvSpPr txBox="1"/>
          <p:nvPr/>
        </p:nvSpPr>
        <p:spPr>
          <a:xfrm>
            <a:off x="716889" y="1928988"/>
            <a:ext cx="10416845" cy="1354217"/>
          </a:xfrm>
          <a:prstGeom prst="rect">
            <a:avLst/>
          </a:prstGeom>
          <a:noFill/>
        </p:spPr>
        <p:txBody>
          <a:bodyPr wrap="square" rtlCol="0">
            <a:spAutoFit/>
          </a:bodyPr>
          <a:lstStyle/>
          <a:p>
            <a:pPr algn="ct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ARTIFICIAL INTELLIGEN</a:t>
            </a:r>
            <a:r>
              <a:rPr lang="en-US" sz="2400" b="1" kern="100" dirty="0">
                <a:latin typeface="Times New Roman" panose="02020603050405020304" pitchFamily="18" charset="0"/>
                <a:ea typeface="Calibri" panose="020F0502020204030204" pitchFamily="34" charset="0"/>
                <a:cs typeface="Times New Roman" panose="02020603050405020304" pitchFamily="18" charset="0"/>
              </a:rPr>
              <a:t>CE BASED RESUME ANALYZER</a:t>
            </a:r>
            <a:endPar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endParaRPr lang="en-US" sz="2000" b="1" kern="100" dirty="0">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20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DOMAIN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ARTIFICIAL INTELLIGENCE</a:t>
            </a:r>
            <a:endPar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89528EE7-201D-84A1-6DA1-055ADF56238A}"/>
              </a:ext>
            </a:extLst>
          </p:cNvPr>
          <p:cNvSpPr txBox="1"/>
          <p:nvPr/>
        </p:nvSpPr>
        <p:spPr>
          <a:xfrm>
            <a:off x="560831" y="3895185"/>
            <a:ext cx="5071873" cy="2289345"/>
          </a:xfrm>
          <a:prstGeom prst="rect">
            <a:avLst/>
          </a:prstGeom>
          <a:noFill/>
          <a:ln>
            <a:noFill/>
          </a:ln>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Presented by</a:t>
            </a:r>
          </a:p>
          <a:p>
            <a:endParaRPr lang="en-US" dirty="0"/>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S.HARIHARAN                       830121106013</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Y.M.KOHILA                           830121106020</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J.SABITHA SRI                       830121106034</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K.SENTHIL                              830121106039</a:t>
            </a:r>
          </a:p>
        </p:txBody>
      </p:sp>
      <p:sp>
        <p:nvSpPr>
          <p:cNvPr id="6" name="TextBox 5">
            <a:extLst>
              <a:ext uri="{FF2B5EF4-FFF2-40B4-BE49-F238E27FC236}">
                <a16:creationId xmlns:a16="http://schemas.microsoft.com/office/drawing/2014/main" id="{7B3A099F-8569-C9F6-48DD-0766FF45BABC}"/>
              </a:ext>
            </a:extLst>
          </p:cNvPr>
          <p:cNvSpPr txBox="1"/>
          <p:nvPr/>
        </p:nvSpPr>
        <p:spPr>
          <a:xfrm>
            <a:off x="5844844" y="3884053"/>
            <a:ext cx="5947257" cy="2631490"/>
          </a:xfrm>
          <a:prstGeom prst="rect">
            <a:avLst/>
          </a:prstGeom>
          <a:noFill/>
          <a:ln>
            <a:noFill/>
          </a:ln>
        </p:spPr>
        <p:txBody>
          <a:bodyPr wrap="square" rtlCol="0">
            <a:spAutoFit/>
          </a:bodyPr>
          <a:lstStyle/>
          <a:p>
            <a:pPr algn="ctr">
              <a:lnSpc>
                <a:spcPct val="150000"/>
              </a:lnSpc>
            </a:pPr>
            <a:r>
              <a:rPr lang="en-US" b="1" dirty="0">
                <a:latin typeface="Times New Roman" panose="02020603050405020304" pitchFamily="18" charset="0"/>
                <a:cs typeface="Times New Roman" panose="02020603050405020304" pitchFamily="18" charset="0"/>
              </a:rPr>
              <a:t>Under the Guidance of</a:t>
            </a:r>
          </a:p>
          <a:p>
            <a:pPr algn="ctr">
              <a:lnSpc>
                <a:spcPct val="150000"/>
              </a:lnSpc>
            </a:pPr>
            <a:r>
              <a:rPr lang="en-US" sz="1600" dirty="0" err="1">
                <a:latin typeface="Times New Roman" panose="02020603050405020304" pitchFamily="18" charset="0"/>
                <a:cs typeface="Times New Roman" panose="02020603050405020304" pitchFamily="18" charset="0"/>
              </a:rPr>
              <a:t>Dr.R.RANJITH</a:t>
            </a:r>
            <a:endParaRPr lang="en-US" sz="1600" dirty="0">
              <a:latin typeface="Times New Roman" panose="02020603050405020304" pitchFamily="18" charset="0"/>
              <a:cs typeface="Times New Roman" panose="02020603050405020304" pitchFamily="18" charset="0"/>
            </a:endParaRPr>
          </a:p>
          <a:p>
            <a:pPr algn="ctr">
              <a:lnSpc>
                <a:spcPct val="150000"/>
              </a:lnSpc>
            </a:pPr>
            <a:r>
              <a:rPr lang="en-US" sz="1600" dirty="0">
                <a:latin typeface="Times New Roman" panose="02020603050405020304" pitchFamily="18" charset="0"/>
                <a:cs typeface="Times New Roman" panose="02020603050405020304" pitchFamily="18" charset="0"/>
              </a:rPr>
              <a:t>ASSISTANT PROFESSOR</a:t>
            </a:r>
          </a:p>
          <a:p>
            <a:pPr algn="ctr">
              <a:lnSpc>
                <a:spcPct val="150000"/>
              </a:lnSpc>
            </a:pPr>
            <a:r>
              <a:rPr lang="en-US" sz="1600" dirty="0">
                <a:latin typeface="Times New Roman" panose="02020603050405020304" pitchFamily="18" charset="0"/>
                <a:cs typeface="Times New Roman" panose="02020603050405020304" pitchFamily="18" charset="0"/>
              </a:rPr>
              <a:t>DEPARTMENT OF ELECTRONICS AND COMMUNICATION</a:t>
            </a:r>
          </a:p>
          <a:p>
            <a:pPr algn="ctr">
              <a:lnSpc>
                <a:spcPct val="150000"/>
              </a:lnSpc>
            </a:pPr>
            <a:r>
              <a:rPr lang="en-US" sz="1600" dirty="0">
                <a:latin typeface="Times New Roman" panose="02020603050405020304" pitchFamily="18" charset="0"/>
                <a:cs typeface="Times New Roman" panose="02020603050405020304" pitchFamily="18" charset="0"/>
              </a:rPr>
              <a:t>ENGINEERING</a:t>
            </a:r>
          </a:p>
          <a:p>
            <a:pPr algn="ctr">
              <a:lnSpc>
                <a:spcPct val="150000"/>
              </a:lnSpc>
            </a:pPr>
            <a:r>
              <a:rPr lang="en-US" sz="1600" dirty="0">
                <a:latin typeface="Times New Roman" panose="02020603050405020304" pitchFamily="18" charset="0"/>
                <a:cs typeface="Times New Roman" panose="02020603050405020304" pitchFamily="18" charset="0"/>
              </a:rPr>
              <a:t>GOVERNMENT COLLEGE OF ENGINEERING SRIRANGAM</a:t>
            </a:r>
          </a:p>
          <a:p>
            <a:endParaRPr lang="en-US" dirty="0"/>
          </a:p>
        </p:txBody>
      </p:sp>
      <p:sp>
        <p:nvSpPr>
          <p:cNvPr id="7" name="TextBox 6">
            <a:extLst>
              <a:ext uri="{FF2B5EF4-FFF2-40B4-BE49-F238E27FC236}">
                <a16:creationId xmlns:a16="http://schemas.microsoft.com/office/drawing/2014/main" id="{EA88A331-8C96-9A5F-8201-7CABCEECE87F}"/>
              </a:ext>
            </a:extLst>
          </p:cNvPr>
          <p:cNvSpPr txBox="1"/>
          <p:nvPr/>
        </p:nvSpPr>
        <p:spPr>
          <a:xfrm>
            <a:off x="499872" y="443436"/>
            <a:ext cx="11192256" cy="873572"/>
          </a:xfrm>
          <a:prstGeom prst="rect">
            <a:avLst/>
          </a:prstGeom>
          <a:noFill/>
        </p:spPr>
        <p:txBody>
          <a:bodyPr wrap="square" rtlCol="0">
            <a:spAutoFit/>
          </a:bodyPr>
          <a:lstStyle/>
          <a:p>
            <a:pPr algn="ctr">
              <a:lnSpc>
                <a:spcPct val="150000"/>
              </a:lnSpc>
            </a:pPr>
            <a:r>
              <a:rPr lang="en-US" b="1" dirty="0">
                <a:solidFill>
                  <a:srgbClr val="C00000"/>
                </a:solidFill>
                <a:latin typeface="Times New Roman" panose="02020603050405020304" pitchFamily="18" charset="0"/>
                <a:cs typeface="Times New Roman" panose="02020603050405020304" pitchFamily="18" charset="0"/>
              </a:rPr>
              <a:t>GOVERNMENT COLLEGE OF ENGINEERING SRIRANGAM </a:t>
            </a:r>
          </a:p>
          <a:p>
            <a:pPr algn="ctr">
              <a:lnSpc>
                <a:spcPct val="150000"/>
              </a:lnSpc>
            </a:pPr>
            <a:r>
              <a:rPr lang="en-US" b="1" dirty="0">
                <a:solidFill>
                  <a:srgbClr val="C00000"/>
                </a:solidFill>
                <a:latin typeface="Times New Roman" panose="02020603050405020304" pitchFamily="18" charset="0"/>
                <a:cs typeface="Times New Roman" panose="02020603050405020304" pitchFamily="18" charset="0"/>
              </a:rPr>
              <a:t>DEPARTMENT OF ELECTRRONICS AND COMMUNICATION ENGINEERING</a:t>
            </a:r>
          </a:p>
        </p:txBody>
      </p:sp>
    </p:spTree>
    <p:extLst>
      <p:ext uri="{BB962C8B-B14F-4D97-AF65-F5344CB8AC3E}">
        <p14:creationId xmlns:p14="http://schemas.microsoft.com/office/powerpoint/2010/main" val="18209371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ED22F8-DCAE-827D-DED0-9A5A9B2123A5}"/>
              </a:ext>
            </a:extLst>
          </p:cNvPr>
          <p:cNvSpPr txBox="1"/>
          <p:nvPr/>
        </p:nvSpPr>
        <p:spPr>
          <a:xfrm>
            <a:off x="4308653" y="321869"/>
            <a:ext cx="3547872" cy="400110"/>
          </a:xfrm>
          <a:prstGeom prst="rect">
            <a:avLst/>
          </a:prstGeom>
          <a:noFill/>
        </p:spPr>
        <p:txBody>
          <a:bodyPr wrap="square" rtlCol="0">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RESULTS</a:t>
            </a:r>
          </a:p>
        </p:txBody>
      </p:sp>
      <p:sp>
        <p:nvSpPr>
          <p:cNvPr id="3" name="TextBox 2">
            <a:extLst>
              <a:ext uri="{FF2B5EF4-FFF2-40B4-BE49-F238E27FC236}">
                <a16:creationId xmlns:a16="http://schemas.microsoft.com/office/drawing/2014/main" id="{301E4FF4-88E3-C76C-DD96-83FF3712738F}"/>
              </a:ext>
            </a:extLst>
          </p:cNvPr>
          <p:cNvSpPr txBox="1"/>
          <p:nvPr/>
        </p:nvSpPr>
        <p:spPr>
          <a:xfrm>
            <a:off x="768096" y="721979"/>
            <a:ext cx="215798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1.Home Page</a:t>
            </a:r>
          </a:p>
        </p:txBody>
      </p:sp>
      <p:pic>
        <p:nvPicPr>
          <p:cNvPr id="5" name="Picture 4">
            <a:extLst>
              <a:ext uri="{FF2B5EF4-FFF2-40B4-BE49-F238E27FC236}">
                <a16:creationId xmlns:a16="http://schemas.microsoft.com/office/drawing/2014/main" id="{A1D33589-0D20-7255-D147-DDAC9D5E55E7}"/>
              </a:ext>
            </a:extLst>
          </p:cNvPr>
          <p:cNvPicPr>
            <a:picLocks noChangeAspect="1"/>
          </p:cNvPicPr>
          <p:nvPr/>
        </p:nvPicPr>
        <p:blipFill>
          <a:blip r:embed="rId2"/>
          <a:stretch>
            <a:fillRect/>
          </a:stretch>
        </p:blipFill>
        <p:spPr>
          <a:xfrm>
            <a:off x="694943" y="1400775"/>
            <a:ext cx="10731399" cy="4662415"/>
          </a:xfrm>
          <a:prstGeom prst="rect">
            <a:avLst/>
          </a:prstGeom>
        </p:spPr>
      </p:pic>
    </p:spTree>
    <p:extLst>
      <p:ext uri="{BB962C8B-B14F-4D97-AF65-F5344CB8AC3E}">
        <p14:creationId xmlns:p14="http://schemas.microsoft.com/office/powerpoint/2010/main" val="238303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A940D76-CBDD-B7C3-522C-A28E1C59310D}"/>
              </a:ext>
            </a:extLst>
          </p:cNvPr>
          <p:cNvSpPr txBox="1"/>
          <p:nvPr/>
        </p:nvSpPr>
        <p:spPr>
          <a:xfrm>
            <a:off x="446227" y="336499"/>
            <a:ext cx="2874874"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2.Upload and View resume</a:t>
            </a:r>
          </a:p>
        </p:txBody>
      </p:sp>
      <p:pic>
        <p:nvPicPr>
          <p:cNvPr id="6" name="Picture 5">
            <a:extLst>
              <a:ext uri="{FF2B5EF4-FFF2-40B4-BE49-F238E27FC236}">
                <a16:creationId xmlns:a16="http://schemas.microsoft.com/office/drawing/2014/main" id="{A430A5AD-00F4-0917-47D8-E7B654FD00A0}"/>
              </a:ext>
            </a:extLst>
          </p:cNvPr>
          <p:cNvPicPr>
            <a:picLocks noChangeAspect="1"/>
          </p:cNvPicPr>
          <p:nvPr/>
        </p:nvPicPr>
        <p:blipFill>
          <a:blip r:embed="rId2"/>
          <a:stretch>
            <a:fillRect/>
          </a:stretch>
        </p:blipFill>
        <p:spPr>
          <a:xfrm>
            <a:off x="1038086" y="826618"/>
            <a:ext cx="9532378" cy="5769830"/>
          </a:xfrm>
          <a:prstGeom prst="rect">
            <a:avLst/>
          </a:prstGeom>
        </p:spPr>
      </p:pic>
    </p:spTree>
    <p:extLst>
      <p:ext uri="{BB962C8B-B14F-4D97-AF65-F5344CB8AC3E}">
        <p14:creationId xmlns:p14="http://schemas.microsoft.com/office/powerpoint/2010/main" val="2257588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7EE0AB-4E22-6C85-353A-7D1299178CEC}"/>
              </a:ext>
            </a:extLst>
          </p:cNvPr>
          <p:cNvPicPr>
            <a:picLocks noChangeAspect="1"/>
          </p:cNvPicPr>
          <p:nvPr/>
        </p:nvPicPr>
        <p:blipFill>
          <a:blip r:embed="rId2"/>
          <a:stretch>
            <a:fillRect/>
          </a:stretch>
        </p:blipFill>
        <p:spPr>
          <a:xfrm>
            <a:off x="899769" y="966273"/>
            <a:ext cx="9712751" cy="5767368"/>
          </a:xfrm>
          <a:prstGeom prst="rect">
            <a:avLst/>
          </a:prstGeom>
        </p:spPr>
      </p:pic>
      <p:sp>
        <p:nvSpPr>
          <p:cNvPr id="4" name="TextBox 3">
            <a:extLst>
              <a:ext uri="{FF2B5EF4-FFF2-40B4-BE49-F238E27FC236}">
                <a16:creationId xmlns:a16="http://schemas.microsoft.com/office/drawing/2014/main" id="{AE6ED17E-9184-D395-44E7-F234C81DDCE9}"/>
              </a:ext>
            </a:extLst>
          </p:cNvPr>
          <p:cNvSpPr txBox="1"/>
          <p:nvPr/>
        </p:nvSpPr>
        <p:spPr>
          <a:xfrm>
            <a:off x="863194" y="241402"/>
            <a:ext cx="39502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Analysis </a:t>
            </a:r>
          </a:p>
        </p:txBody>
      </p:sp>
    </p:spTree>
    <p:extLst>
      <p:ext uri="{BB962C8B-B14F-4D97-AF65-F5344CB8AC3E}">
        <p14:creationId xmlns:p14="http://schemas.microsoft.com/office/powerpoint/2010/main" val="785406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478D7-50EB-F200-0BDB-7B0C16A0D4A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9B32453-EE37-7ABA-44E8-EA9FDEB9C747}"/>
              </a:ext>
            </a:extLst>
          </p:cNvPr>
          <p:cNvSpPr txBox="1"/>
          <p:nvPr/>
        </p:nvSpPr>
        <p:spPr>
          <a:xfrm>
            <a:off x="863194" y="241402"/>
            <a:ext cx="3950208"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3. Recommendation &amp; Prediction </a:t>
            </a:r>
          </a:p>
        </p:txBody>
      </p:sp>
      <p:pic>
        <p:nvPicPr>
          <p:cNvPr id="5" name="Picture 4">
            <a:extLst>
              <a:ext uri="{FF2B5EF4-FFF2-40B4-BE49-F238E27FC236}">
                <a16:creationId xmlns:a16="http://schemas.microsoft.com/office/drawing/2014/main" id="{55A47EA9-36F7-C1CC-B524-CDA66BE1B952}"/>
              </a:ext>
            </a:extLst>
          </p:cNvPr>
          <p:cNvPicPr>
            <a:picLocks noChangeAspect="1"/>
          </p:cNvPicPr>
          <p:nvPr/>
        </p:nvPicPr>
        <p:blipFill>
          <a:blip r:embed="rId2"/>
          <a:stretch>
            <a:fillRect/>
          </a:stretch>
        </p:blipFill>
        <p:spPr>
          <a:xfrm>
            <a:off x="321327" y="1027618"/>
            <a:ext cx="6926139" cy="5076848"/>
          </a:xfrm>
          <a:prstGeom prst="rect">
            <a:avLst/>
          </a:prstGeom>
        </p:spPr>
      </p:pic>
      <p:pic>
        <p:nvPicPr>
          <p:cNvPr id="7" name="Picture 6">
            <a:extLst>
              <a:ext uri="{FF2B5EF4-FFF2-40B4-BE49-F238E27FC236}">
                <a16:creationId xmlns:a16="http://schemas.microsoft.com/office/drawing/2014/main" id="{5E6C2D71-1E83-1886-4976-EB05407D7E33}"/>
              </a:ext>
            </a:extLst>
          </p:cNvPr>
          <p:cNvPicPr>
            <a:picLocks noChangeAspect="1"/>
          </p:cNvPicPr>
          <p:nvPr/>
        </p:nvPicPr>
        <p:blipFill>
          <a:blip r:embed="rId3"/>
          <a:stretch>
            <a:fillRect/>
          </a:stretch>
        </p:blipFill>
        <p:spPr>
          <a:xfrm>
            <a:off x="6900333" y="1938675"/>
            <a:ext cx="4825593" cy="2980650"/>
          </a:xfrm>
          <a:prstGeom prst="rect">
            <a:avLst/>
          </a:prstGeom>
        </p:spPr>
      </p:pic>
    </p:spTree>
    <p:extLst>
      <p:ext uri="{BB962C8B-B14F-4D97-AF65-F5344CB8AC3E}">
        <p14:creationId xmlns:p14="http://schemas.microsoft.com/office/powerpoint/2010/main" val="3332591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A8AE4-BC54-D48F-3BC4-CACCDE9A2DC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F87E0F7-9076-BE96-DC97-AC6C1E2182D2}"/>
              </a:ext>
            </a:extLst>
          </p:cNvPr>
          <p:cNvSpPr txBox="1"/>
          <p:nvPr/>
        </p:nvSpPr>
        <p:spPr>
          <a:xfrm>
            <a:off x="863193" y="241402"/>
            <a:ext cx="494493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5. Resume tips &amp; ideas with overall Scorer </a:t>
            </a:r>
          </a:p>
        </p:txBody>
      </p:sp>
      <p:pic>
        <p:nvPicPr>
          <p:cNvPr id="5" name="Picture 4">
            <a:extLst>
              <a:ext uri="{FF2B5EF4-FFF2-40B4-BE49-F238E27FC236}">
                <a16:creationId xmlns:a16="http://schemas.microsoft.com/office/drawing/2014/main" id="{5042AAD4-3313-C170-A4FE-180A50A7EA1C}"/>
              </a:ext>
            </a:extLst>
          </p:cNvPr>
          <p:cNvPicPr>
            <a:picLocks noChangeAspect="1"/>
          </p:cNvPicPr>
          <p:nvPr/>
        </p:nvPicPr>
        <p:blipFill>
          <a:blip r:embed="rId2"/>
          <a:stretch>
            <a:fillRect/>
          </a:stretch>
        </p:blipFill>
        <p:spPr>
          <a:xfrm>
            <a:off x="965199" y="922866"/>
            <a:ext cx="10507134" cy="5486831"/>
          </a:xfrm>
          <a:prstGeom prst="rect">
            <a:avLst/>
          </a:prstGeom>
        </p:spPr>
      </p:pic>
    </p:spTree>
    <p:extLst>
      <p:ext uri="{BB962C8B-B14F-4D97-AF65-F5344CB8AC3E}">
        <p14:creationId xmlns:p14="http://schemas.microsoft.com/office/powerpoint/2010/main" val="1642328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0CA-6F67-D4FC-F3AE-F8CB5721618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406CFB5-5883-DBB6-32FF-D909893518C1}"/>
              </a:ext>
            </a:extLst>
          </p:cNvPr>
          <p:cNvSpPr txBox="1"/>
          <p:nvPr/>
        </p:nvSpPr>
        <p:spPr>
          <a:xfrm>
            <a:off x="338260" y="326068"/>
            <a:ext cx="4944939"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6.Bonus tips for resume writing and interview tips </a:t>
            </a:r>
          </a:p>
        </p:txBody>
      </p:sp>
      <p:pic>
        <p:nvPicPr>
          <p:cNvPr id="3" name="Picture 2">
            <a:extLst>
              <a:ext uri="{FF2B5EF4-FFF2-40B4-BE49-F238E27FC236}">
                <a16:creationId xmlns:a16="http://schemas.microsoft.com/office/drawing/2014/main" id="{E5715A29-8C54-E6A2-A20D-4784EC583814}"/>
              </a:ext>
            </a:extLst>
          </p:cNvPr>
          <p:cNvPicPr>
            <a:picLocks noChangeAspect="1"/>
          </p:cNvPicPr>
          <p:nvPr/>
        </p:nvPicPr>
        <p:blipFill>
          <a:blip r:embed="rId2"/>
          <a:srcRect r="7897"/>
          <a:stretch/>
        </p:blipFill>
        <p:spPr>
          <a:xfrm>
            <a:off x="6096000" y="1149237"/>
            <a:ext cx="5731933" cy="4912896"/>
          </a:xfrm>
          <a:prstGeom prst="rect">
            <a:avLst/>
          </a:prstGeom>
        </p:spPr>
      </p:pic>
      <p:pic>
        <p:nvPicPr>
          <p:cNvPr id="7" name="Picture 6">
            <a:extLst>
              <a:ext uri="{FF2B5EF4-FFF2-40B4-BE49-F238E27FC236}">
                <a16:creationId xmlns:a16="http://schemas.microsoft.com/office/drawing/2014/main" id="{9FADF904-6926-2EBF-0E49-3C442278AFC5}"/>
              </a:ext>
            </a:extLst>
          </p:cNvPr>
          <p:cNvPicPr>
            <a:picLocks noChangeAspect="1"/>
          </p:cNvPicPr>
          <p:nvPr/>
        </p:nvPicPr>
        <p:blipFill>
          <a:blip r:embed="rId3">
            <a:extLst>
              <a:ext uri="{28A0092B-C50C-407E-A947-70E740481C1C}">
                <a14:useLocalDpi xmlns:a14="http://schemas.microsoft.com/office/drawing/2010/main" val="0"/>
              </a:ext>
            </a:extLst>
          </a:blip>
          <a:srcRect r="4950"/>
          <a:stretch/>
        </p:blipFill>
        <p:spPr>
          <a:xfrm>
            <a:off x="247264" y="1037827"/>
            <a:ext cx="5848736" cy="5024306"/>
          </a:xfrm>
          <a:prstGeom prst="rect">
            <a:avLst/>
          </a:prstGeom>
        </p:spPr>
      </p:pic>
    </p:spTree>
    <p:extLst>
      <p:ext uri="{BB962C8B-B14F-4D97-AF65-F5344CB8AC3E}">
        <p14:creationId xmlns:p14="http://schemas.microsoft.com/office/powerpoint/2010/main" val="995412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015F7-61D8-1CEA-870C-380B01BF6DCD}"/>
              </a:ext>
            </a:extLst>
          </p:cNvPr>
          <p:cNvSpPr txBox="1"/>
          <p:nvPr/>
        </p:nvSpPr>
        <p:spPr>
          <a:xfrm>
            <a:off x="1524000" y="2114604"/>
            <a:ext cx="9144000" cy="2805063"/>
          </a:xfrm>
          <a:prstGeom prst="rect">
            <a:avLst/>
          </a:prstGeom>
          <a:noFill/>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Enhance the system by including additional roles and their respective recommendations. Implement functionality to rank resumes based on a scoring system, allowing detailed analysis of individual user profiles. This will support more accurate and informed decision-making regarding job offers for candidates.</a:t>
            </a:r>
          </a:p>
        </p:txBody>
      </p:sp>
      <p:sp>
        <p:nvSpPr>
          <p:cNvPr id="4" name="TextBox 3">
            <a:extLst>
              <a:ext uri="{FF2B5EF4-FFF2-40B4-BE49-F238E27FC236}">
                <a16:creationId xmlns:a16="http://schemas.microsoft.com/office/drawing/2014/main" id="{FA89BE15-CAEB-C559-FC1D-24883D77EFC1}"/>
              </a:ext>
            </a:extLst>
          </p:cNvPr>
          <p:cNvSpPr txBox="1"/>
          <p:nvPr/>
        </p:nvSpPr>
        <p:spPr>
          <a:xfrm>
            <a:off x="1532467" y="491067"/>
            <a:ext cx="9127066" cy="461665"/>
          </a:xfrm>
          <a:prstGeom prst="rect">
            <a:avLst/>
          </a:prstGeom>
          <a:noFill/>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FUTURE WORKS</a:t>
            </a:r>
          </a:p>
        </p:txBody>
      </p:sp>
    </p:spTree>
    <p:extLst>
      <p:ext uri="{BB962C8B-B14F-4D97-AF65-F5344CB8AC3E}">
        <p14:creationId xmlns:p14="http://schemas.microsoft.com/office/powerpoint/2010/main" val="291729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A3F4C4-569E-CC5C-C8F8-BA6CA211EB6C}"/>
              </a:ext>
            </a:extLst>
          </p:cNvPr>
          <p:cNvSpPr txBox="1"/>
          <p:nvPr/>
        </p:nvSpPr>
        <p:spPr>
          <a:xfrm>
            <a:off x="3562503" y="329184"/>
            <a:ext cx="4864608" cy="461665"/>
          </a:xfrm>
          <a:prstGeom prst="rect">
            <a:avLst/>
          </a:prstGeom>
          <a:noFill/>
        </p:spPr>
        <p:txBody>
          <a:bodyPr wrap="square" rtlCol="0">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REFERENCE</a:t>
            </a:r>
          </a:p>
        </p:txBody>
      </p:sp>
      <p:sp>
        <p:nvSpPr>
          <p:cNvPr id="4" name="TextBox 3">
            <a:extLst>
              <a:ext uri="{FF2B5EF4-FFF2-40B4-BE49-F238E27FC236}">
                <a16:creationId xmlns:a16="http://schemas.microsoft.com/office/drawing/2014/main" id="{33D62D8E-CC7A-542A-BB1B-DD634DB1316B}"/>
              </a:ext>
            </a:extLst>
          </p:cNvPr>
          <p:cNvSpPr txBox="1"/>
          <p:nvPr/>
        </p:nvSpPr>
        <p:spPr>
          <a:xfrm>
            <a:off x="1673047" y="1464191"/>
            <a:ext cx="8845905" cy="3338735"/>
          </a:xfrm>
          <a:prstGeom prst="rect">
            <a:avLst/>
          </a:prstGeom>
          <a:noFill/>
        </p:spPr>
        <p:txBody>
          <a:bodyPr wrap="square">
            <a:spAutoFit/>
          </a:bodyPr>
          <a:lstStyle/>
          <a:p>
            <a:pPr>
              <a:lnSpc>
                <a:spcPct val="200000"/>
              </a:lnSpc>
            </a:pPr>
            <a:r>
              <a:rPr lang="en-US" dirty="0">
                <a:latin typeface="Times New Roman" panose="02020603050405020304" pitchFamily="18" charset="0"/>
                <a:cs typeface="Times New Roman" panose="02020603050405020304" pitchFamily="18" charset="0"/>
                <a:hlinkClick r:id="rId2"/>
              </a:rPr>
              <a:t>https://docs.streamlit.io/</a:t>
            </a:r>
            <a:r>
              <a:rPr lang="en-US" dirty="0">
                <a:latin typeface="Times New Roman" panose="02020603050405020304" pitchFamily="18" charset="0"/>
                <a:cs typeface="Times New Roman" panose="02020603050405020304" pitchFamily="18" charset="0"/>
              </a:rPr>
              <a:t> </a:t>
            </a:r>
          </a:p>
          <a:p>
            <a:pPr>
              <a:lnSpc>
                <a:spcPct val="200000"/>
              </a:lnSpc>
            </a:pPr>
            <a:r>
              <a:rPr lang="en-US" dirty="0">
                <a:latin typeface="Times New Roman" panose="02020603050405020304" pitchFamily="18" charset="0"/>
                <a:cs typeface="Times New Roman" panose="02020603050405020304" pitchFamily="18" charset="0"/>
                <a:hlinkClick r:id="rId3"/>
              </a:rPr>
              <a:t>https://www.udemy.com/course/the-full-stack-data-scientist-bootcamp/ </a:t>
            </a:r>
            <a:endParaRPr lang="en-US" dirty="0">
              <a:latin typeface="Times New Roman" panose="02020603050405020304" pitchFamily="18" charset="0"/>
              <a:cs typeface="Times New Roman" panose="02020603050405020304" pitchFamily="18" charset="0"/>
            </a:endParaRPr>
          </a:p>
          <a:p>
            <a:pPr>
              <a:lnSpc>
                <a:spcPct val="200000"/>
              </a:lnSpc>
            </a:pPr>
            <a:r>
              <a:rPr lang="en-US" dirty="0">
                <a:latin typeface="Times New Roman" panose="02020603050405020304" pitchFamily="18" charset="0"/>
                <a:cs typeface="Times New Roman" panose="02020603050405020304" pitchFamily="18" charset="0"/>
                <a:hlinkClick r:id="rId4"/>
              </a:rPr>
              <a:t>https://www.ijitee.org/wp-content/uploads/papers/v9i7/F4078049620.pdf </a:t>
            </a:r>
            <a:r>
              <a:rPr lang="en-US" dirty="0">
                <a:latin typeface="Times New Roman" panose="02020603050405020304" pitchFamily="18" charset="0"/>
                <a:cs typeface="Times New Roman" panose="02020603050405020304" pitchFamily="18" charset="0"/>
                <a:hlinkClick r:id="rId5"/>
              </a:rPr>
              <a:t>https://www.academia.edu/32543544/Resume_Parser_with_Natural_Language_Processing </a:t>
            </a:r>
            <a:r>
              <a:rPr lang="en-US" dirty="0">
                <a:latin typeface="Times New Roman" panose="02020603050405020304" pitchFamily="18" charset="0"/>
                <a:cs typeface="Times New Roman" panose="02020603050405020304" pitchFamily="18" charset="0"/>
                <a:hlinkClick r:id="rId6"/>
              </a:rPr>
              <a:t>https://www.rchilli.com/blog/resume-parsing-101/ </a:t>
            </a:r>
            <a:r>
              <a:rPr lang="en-US" dirty="0">
                <a:latin typeface="Times New Roman" panose="02020603050405020304" pitchFamily="18" charset="0"/>
                <a:cs typeface="Times New Roman" panose="02020603050405020304" pitchFamily="18" charset="0"/>
                <a:hlinkClick r:id="rId7"/>
              </a:rPr>
              <a:t>https://en.wikipedia.org/wiki/R%C3%A9sum%C3%A9_parsing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291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4CB7C7-DB35-E30F-67C7-1252B15F5AC9}"/>
              </a:ext>
            </a:extLst>
          </p:cNvPr>
          <p:cNvSpPr txBox="1"/>
          <p:nvPr/>
        </p:nvSpPr>
        <p:spPr>
          <a:xfrm>
            <a:off x="1397203" y="512062"/>
            <a:ext cx="9356141" cy="461665"/>
          </a:xfrm>
          <a:prstGeom prst="rect">
            <a:avLst/>
          </a:prstGeom>
          <a:noFill/>
        </p:spPr>
        <p:txBody>
          <a:bodyPr wrap="square" rtlCol="0">
            <a:spAutoFit/>
          </a:bodyPr>
          <a:lstStyle/>
          <a:p>
            <a:pPr algn="ctr"/>
            <a:r>
              <a:rPr lang="en-US" sz="2400" b="1" dirty="0">
                <a:solidFill>
                  <a:srgbClr val="C00000"/>
                </a:solidFill>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9E9A670D-A234-39DE-D07E-ED6668F75CB1}"/>
              </a:ext>
            </a:extLst>
          </p:cNvPr>
          <p:cNvSpPr txBox="1"/>
          <p:nvPr/>
        </p:nvSpPr>
        <p:spPr>
          <a:xfrm>
            <a:off x="1097280" y="1536192"/>
            <a:ext cx="10497312" cy="255454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aim of this project is to design and develop a tool that results into an easy and helpful solution for applicants as well as recruiters.</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“AI RESUME ANALYZER” which parses information from a resume using natural language processing, finds the keywords, cluster them onto sectors based on their keywords.</a:t>
            </a:r>
          </a:p>
          <a:p>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And lastly show the recommendation, prediction, analytics to the applicant / recruiter based on    keyword matching. </a:t>
            </a:r>
          </a:p>
        </p:txBody>
      </p:sp>
    </p:spTree>
    <p:extLst>
      <p:ext uri="{BB962C8B-B14F-4D97-AF65-F5344CB8AC3E}">
        <p14:creationId xmlns:p14="http://schemas.microsoft.com/office/powerpoint/2010/main" val="729479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B29F8-7FCE-81BF-F4CA-450F5AA85C20}"/>
              </a:ext>
            </a:extLst>
          </p:cNvPr>
          <p:cNvSpPr txBox="1">
            <a:spLocks/>
          </p:cNvSpPr>
          <p:nvPr/>
        </p:nvSpPr>
        <p:spPr>
          <a:xfrm>
            <a:off x="838200" y="365125"/>
            <a:ext cx="10171176" cy="5273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rgbClr val="FF0000"/>
                </a:solidFill>
                <a:latin typeface="Times New Roman" panose="02020603050405020304" pitchFamily="18" charset="0"/>
                <a:cs typeface="Times New Roman" panose="02020603050405020304" pitchFamily="18" charset="0"/>
              </a:rPr>
              <a:t>PRESENT SYSTEM</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99A7BB2-45D4-9AE3-23A7-84FB4F539C4A}"/>
              </a:ext>
            </a:extLst>
          </p:cNvPr>
          <p:cNvSpPr txBox="1"/>
          <p:nvPr/>
        </p:nvSpPr>
        <p:spPr>
          <a:xfrm>
            <a:off x="738835" y="1221638"/>
            <a:ext cx="11089843" cy="2120068"/>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Traditional hiring involved manual resume screening from newspaper ads and postal applications, making the process slow and inefficient. With industry growth, hiring consultancies emerged, requiring applicants to upload resumes in specific formats for structured data processing. However, the lack of standardization and time-consuming manual screening still pose challenges. To overcome these issues, an automated system is needed to parse, classify, and rank resumes efficiently.</a:t>
            </a:r>
          </a:p>
        </p:txBody>
      </p:sp>
      <p:sp>
        <p:nvSpPr>
          <p:cNvPr id="4" name="TextBox 3">
            <a:extLst>
              <a:ext uri="{FF2B5EF4-FFF2-40B4-BE49-F238E27FC236}">
                <a16:creationId xmlns:a16="http://schemas.microsoft.com/office/drawing/2014/main" id="{A24F3EF6-EE32-ED64-86FC-CF557FF90558}"/>
              </a:ext>
            </a:extLst>
          </p:cNvPr>
          <p:cNvSpPr txBox="1"/>
          <p:nvPr/>
        </p:nvSpPr>
        <p:spPr>
          <a:xfrm>
            <a:off x="838200" y="3670890"/>
            <a:ext cx="10116922" cy="2258567"/>
          </a:xfrm>
          <a:prstGeom prst="rect">
            <a:avLst/>
          </a:prstGeom>
          <a:noFill/>
        </p:spPr>
        <p:txBody>
          <a:bodyPr wrap="square" rtlCol="0">
            <a:spAutoFit/>
          </a:bodyPr>
          <a:lstStyle/>
          <a:p>
            <a:r>
              <a:rPr lang="en-US" b="1" dirty="0">
                <a:solidFill>
                  <a:srgbClr val="FF0000"/>
                </a:solidFill>
                <a:latin typeface="Times New Roman" panose="02020603050405020304" pitchFamily="18" charset="0"/>
                <a:cs typeface="Times New Roman" panose="02020603050405020304" pitchFamily="18" charset="0"/>
              </a:rPr>
              <a:t>LIMITATIONS:</a:t>
            </a:r>
          </a:p>
          <a:p>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This is no task for humans and time consuming.</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It is challenging task to handle resume manually.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Clashes due to their own unique format. </a:t>
            </a:r>
          </a:p>
          <a:p>
            <a:pPr marL="342900"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Requires individual review of each resume from hiring managers.</a:t>
            </a:r>
          </a:p>
        </p:txBody>
      </p:sp>
    </p:spTree>
    <p:extLst>
      <p:ext uri="{BB962C8B-B14F-4D97-AF65-F5344CB8AC3E}">
        <p14:creationId xmlns:p14="http://schemas.microsoft.com/office/powerpoint/2010/main" val="963562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B00C-E89F-3F8F-A75B-A44E7F368068}"/>
              </a:ext>
            </a:extLst>
          </p:cNvPr>
          <p:cNvSpPr txBox="1">
            <a:spLocks/>
          </p:cNvSpPr>
          <p:nvPr/>
        </p:nvSpPr>
        <p:spPr>
          <a:xfrm>
            <a:off x="838200" y="365125"/>
            <a:ext cx="10171176" cy="52732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a:solidFill>
                  <a:srgbClr val="FF0000"/>
                </a:solidFill>
                <a:latin typeface="Times New Roman" panose="02020603050405020304" pitchFamily="18" charset="0"/>
                <a:cs typeface="Times New Roman" panose="02020603050405020304" pitchFamily="18" charset="0"/>
              </a:rPr>
              <a:t>PROPOSED SYSTEM</a:t>
            </a:r>
            <a:endParaRPr lang="en-US" sz="2000" b="1" dirty="0">
              <a:solidFill>
                <a:srgbClr val="FF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5603465-2DF1-8C28-A5F7-A7BA5ECB0C99}"/>
              </a:ext>
            </a:extLst>
          </p:cNvPr>
          <p:cNvSpPr txBox="1"/>
          <p:nvPr/>
        </p:nvSpPr>
        <p:spPr>
          <a:xfrm>
            <a:off x="880262" y="1382572"/>
            <a:ext cx="10431475" cy="4247317"/>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proposed system “AI RESUME ANALYZER” is an applicant cum recruiter-based solution which can be widely used by any organization to analyze and get insights of a resume</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model uses natural language processing to understand the resume and then parse the information from it. </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Once information is parsed it is stored in the database.</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Quite productive for applicants because it gives predictions, tips and recommendations based on their resume information.</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System works proper when the uploaded resume is in traditional chronological format. </a:t>
            </a:r>
          </a:p>
          <a:p>
            <a:pPr marL="285750" indent="-28575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Insightful for admin/recruiter due to its powerful analytics and informative data which is fetched from user/applicants resume</a:t>
            </a:r>
          </a:p>
        </p:txBody>
      </p:sp>
    </p:spTree>
    <p:extLst>
      <p:ext uri="{BB962C8B-B14F-4D97-AF65-F5344CB8AC3E}">
        <p14:creationId xmlns:p14="http://schemas.microsoft.com/office/powerpoint/2010/main" val="388285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774431-CD81-EA37-A827-ED73E8EA678B}"/>
              </a:ext>
            </a:extLst>
          </p:cNvPr>
          <p:cNvSpPr txBox="1"/>
          <p:nvPr/>
        </p:nvSpPr>
        <p:spPr>
          <a:xfrm>
            <a:off x="3510076" y="307237"/>
            <a:ext cx="5171847" cy="400110"/>
          </a:xfrm>
          <a:prstGeom prst="rect">
            <a:avLst/>
          </a:prstGeom>
          <a:noFill/>
        </p:spPr>
        <p:txBody>
          <a:bodyPr wrap="square" rtlCol="0">
            <a:spAutoFit/>
          </a:bodyPr>
          <a:lstStyle/>
          <a:p>
            <a:pPr algn="ctr"/>
            <a:r>
              <a:rPr lang="en-US" sz="2000" b="1" dirty="0">
                <a:solidFill>
                  <a:srgbClr val="C00000"/>
                </a:solidFill>
                <a:latin typeface="Times New Roman" panose="02020603050405020304" pitchFamily="18" charset="0"/>
                <a:cs typeface="Times New Roman" panose="02020603050405020304" pitchFamily="18" charset="0"/>
              </a:rPr>
              <a:t>EVENT TABLE</a:t>
            </a:r>
          </a:p>
        </p:txBody>
      </p:sp>
      <p:sp>
        <p:nvSpPr>
          <p:cNvPr id="3" name="TextBox 2">
            <a:extLst>
              <a:ext uri="{FF2B5EF4-FFF2-40B4-BE49-F238E27FC236}">
                <a16:creationId xmlns:a16="http://schemas.microsoft.com/office/drawing/2014/main" id="{23EA0E50-C0AE-AB8D-53AC-35CBA9D1D719}"/>
              </a:ext>
            </a:extLst>
          </p:cNvPr>
          <p:cNvSpPr txBox="1"/>
          <p:nvPr/>
        </p:nvSpPr>
        <p:spPr>
          <a:xfrm>
            <a:off x="1192378" y="1097280"/>
            <a:ext cx="807598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below event table shows types of events that can be used with our tool</a:t>
            </a:r>
          </a:p>
        </p:txBody>
      </p:sp>
      <p:graphicFrame>
        <p:nvGraphicFramePr>
          <p:cNvPr id="6" name="Table 5">
            <a:extLst>
              <a:ext uri="{FF2B5EF4-FFF2-40B4-BE49-F238E27FC236}">
                <a16:creationId xmlns:a16="http://schemas.microsoft.com/office/drawing/2014/main" id="{930D16FA-720B-5E09-0FBC-8D06826F39F3}"/>
              </a:ext>
            </a:extLst>
          </p:cNvPr>
          <p:cNvGraphicFramePr>
            <a:graphicFrameLocks noGrp="1"/>
          </p:cNvGraphicFramePr>
          <p:nvPr>
            <p:extLst>
              <p:ext uri="{D42A27DB-BD31-4B8C-83A1-F6EECF244321}">
                <p14:modId xmlns:p14="http://schemas.microsoft.com/office/powerpoint/2010/main" val="944487938"/>
              </p:ext>
            </p:extLst>
          </p:nvPr>
        </p:nvGraphicFramePr>
        <p:xfrm>
          <a:off x="1192378" y="1886441"/>
          <a:ext cx="10175448" cy="3874279"/>
        </p:xfrm>
        <a:graphic>
          <a:graphicData uri="http://schemas.openxmlformats.org/drawingml/2006/table">
            <a:tbl>
              <a:tblPr firstRow="1" bandRow="1">
                <a:tableStyleId>{5C22544A-7EE6-4342-B048-85BDC9FD1C3A}</a:tableStyleId>
              </a:tblPr>
              <a:tblGrid>
                <a:gridCol w="2209193">
                  <a:extLst>
                    <a:ext uri="{9D8B030D-6E8A-4147-A177-3AD203B41FA5}">
                      <a16:colId xmlns:a16="http://schemas.microsoft.com/office/drawing/2014/main" val="4107328138"/>
                    </a:ext>
                  </a:extLst>
                </a:gridCol>
                <a:gridCol w="1594714">
                  <a:extLst>
                    <a:ext uri="{9D8B030D-6E8A-4147-A177-3AD203B41FA5}">
                      <a16:colId xmlns:a16="http://schemas.microsoft.com/office/drawing/2014/main" val="1335703867"/>
                    </a:ext>
                  </a:extLst>
                </a:gridCol>
                <a:gridCol w="1170432">
                  <a:extLst>
                    <a:ext uri="{9D8B030D-6E8A-4147-A177-3AD203B41FA5}">
                      <a16:colId xmlns:a16="http://schemas.microsoft.com/office/drawing/2014/main" val="1329891829"/>
                    </a:ext>
                  </a:extLst>
                </a:gridCol>
                <a:gridCol w="1792224">
                  <a:extLst>
                    <a:ext uri="{9D8B030D-6E8A-4147-A177-3AD203B41FA5}">
                      <a16:colId xmlns:a16="http://schemas.microsoft.com/office/drawing/2014/main" val="2606754686"/>
                    </a:ext>
                  </a:extLst>
                </a:gridCol>
                <a:gridCol w="1689811">
                  <a:extLst>
                    <a:ext uri="{9D8B030D-6E8A-4147-A177-3AD203B41FA5}">
                      <a16:colId xmlns:a16="http://schemas.microsoft.com/office/drawing/2014/main" val="986633531"/>
                    </a:ext>
                  </a:extLst>
                </a:gridCol>
                <a:gridCol w="1719074">
                  <a:extLst>
                    <a:ext uri="{9D8B030D-6E8A-4147-A177-3AD203B41FA5}">
                      <a16:colId xmlns:a16="http://schemas.microsoft.com/office/drawing/2014/main" val="2306073411"/>
                    </a:ext>
                  </a:extLst>
                </a:gridCol>
              </a:tblGrid>
              <a:tr h="480174">
                <a:tc>
                  <a:txBody>
                    <a:bodyPr/>
                    <a:lstStyle/>
                    <a:p>
                      <a:r>
                        <a:rPr lang="en-US" sz="1400" dirty="0">
                          <a:latin typeface="Times New Roman" panose="02020603050405020304" pitchFamily="18" charset="0"/>
                          <a:cs typeface="Times New Roman" panose="02020603050405020304" pitchFamily="18" charset="0"/>
                        </a:rPr>
                        <a:t>EVENT</a:t>
                      </a:r>
                    </a:p>
                  </a:txBody>
                  <a:tcPr/>
                </a:tc>
                <a:tc>
                  <a:txBody>
                    <a:bodyPr/>
                    <a:lstStyle/>
                    <a:p>
                      <a:r>
                        <a:rPr lang="en-US" sz="1400" dirty="0">
                          <a:latin typeface="Times New Roman" panose="02020603050405020304" pitchFamily="18" charset="0"/>
                          <a:cs typeface="Times New Roman" panose="02020603050405020304" pitchFamily="18" charset="0"/>
                        </a:rPr>
                        <a:t>TRIGGER</a:t>
                      </a:r>
                    </a:p>
                  </a:txBody>
                  <a:tcPr/>
                </a:tc>
                <a:tc>
                  <a:txBody>
                    <a:bodyPr/>
                    <a:lstStyle/>
                    <a:p>
                      <a:r>
                        <a:rPr lang="en-US" sz="1400" dirty="0">
                          <a:latin typeface="Times New Roman" panose="02020603050405020304" pitchFamily="18" charset="0"/>
                          <a:cs typeface="Times New Roman" panose="02020603050405020304" pitchFamily="18" charset="0"/>
                        </a:rPr>
                        <a:t>SOURCE</a:t>
                      </a:r>
                    </a:p>
                  </a:txBody>
                  <a:tcPr/>
                </a:tc>
                <a:tc>
                  <a:txBody>
                    <a:bodyPr/>
                    <a:lstStyle/>
                    <a:p>
                      <a:r>
                        <a:rPr lang="en-US" sz="1400" dirty="0">
                          <a:latin typeface="Times New Roman" panose="02020603050405020304" pitchFamily="18" charset="0"/>
                          <a:cs typeface="Times New Roman" panose="02020603050405020304" pitchFamily="18" charset="0"/>
                        </a:rPr>
                        <a:t>USE CASE</a:t>
                      </a:r>
                    </a:p>
                  </a:txBody>
                  <a:tcPr/>
                </a:tc>
                <a:tc>
                  <a:txBody>
                    <a:bodyPr/>
                    <a:lstStyle/>
                    <a:p>
                      <a:r>
                        <a:rPr lang="en-US" sz="1400" dirty="0">
                          <a:latin typeface="Times New Roman" panose="02020603050405020304" pitchFamily="18" charset="0"/>
                          <a:cs typeface="Times New Roman" panose="02020603050405020304" pitchFamily="18" charset="0"/>
                        </a:rPr>
                        <a:t>RESPONSE</a:t>
                      </a:r>
                    </a:p>
                  </a:txBody>
                  <a:tcPr/>
                </a:tc>
                <a:tc>
                  <a:txBody>
                    <a:bodyPr/>
                    <a:lstStyle/>
                    <a:p>
                      <a:r>
                        <a:rPr lang="en-US" sz="1400" dirty="0">
                          <a:latin typeface="Times New Roman" panose="02020603050405020304" pitchFamily="18" charset="0"/>
                          <a:cs typeface="Times New Roman" panose="02020603050405020304" pitchFamily="18" charset="0"/>
                        </a:rPr>
                        <a:t>DESTINATION</a:t>
                      </a:r>
                    </a:p>
                  </a:txBody>
                  <a:tcPr/>
                </a:tc>
                <a:extLst>
                  <a:ext uri="{0D108BD9-81ED-4DB2-BD59-A6C34878D82A}">
                    <a16:rowId xmlns:a16="http://schemas.microsoft.com/office/drawing/2014/main" val="3520335278"/>
                  </a:ext>
                </a:extLst>
              </a:tr>
              <a:tr h="947192">
                <a:tc>
                  <a:txBody>
                    <a:bodyPr/>
                    <a:lstStyle/>
                    <a:p>
                      <a:r>
                        <a:rPr lang="en-US" sz="1400" dirty="0">
                          <a:latin typeface="Times New Roman" panose="02020603050405020304" pitchFamily="18" charset="0"/>
                          <a:cs typeface="Times New Roman" panose="02020603050405020304" pitchFamily="18" charset="0"/>
                        </a:rPr>
                        <a:t>User Want's to analyze his resume</a:t>
                      </a:r>
                    </a:p>
                  </a:txBody>
                  <a:tcPr/>
                </a:tc>
                <a:tc>
                  <a:txBody>
                    <a:bodyPr/>
                    <a:lstStyle/>
                    <a:p>
                      <a:r>
                        <a:rPr lang="en-US" sz="1400" dirty="0">
                          <a:latin typeface="Times New Roman" panose="02020603050405020304" pitchFamily="18" charset="0"/>
                          <a:cs typeface="Times New Roman" panose="02020603050405020304" pitchFamily="18" charset="0"/>
                        </a:rPr>
                        <a:t>Upload Resume</a:t>
                      </a:r>
                    </a:p>
                  </a:txBody>
                  <a:tcPr/>
                </a:tc>
                <a:tc>
                  <a:txBody>
                    <a:bodyPr/>
                    <a:lstStyle/>
                    <a:p>
                      <a:r>
                        <a:rPr lang="en-US" sz="1400" dirty="0">
                          <a:latin typeface="Times New Roman" panose="02020603050405020304" pitchFamily="18" charset="0"/>
                          <a:cs typeface="Times New Roman" panose="02020603050405020304" pitchFamily="18" charset="0"/>
                        </a:rPr>
                        <a:t>User</a:t>
                      </a:r>
                    </a:p>
                  </a:txBody>
                  <a:tcPr/>
                </a:tc>
                <a:tc>
                  <a:txBody>
                    <a:bodyPr/>
                    <a:lstStyle/>
                    <a:p>
                      <a:r>
                        <a:rPr lang="en-US" sz="1400" dirty="0">
                          <a:latin typeface="Times New Roman" panose="02020603050405020304" pitchFamily="18" charset="0"/>
                          <a:cs typeface="Times New Roman" panose="02020603050405020304" pitchFamily="18" charset="0"/>
                        </a:rPr>
                        <a:t>Analyze Resume</a:t>
                      </a:r>
                    </a:p>
                  </a:txBody>
                  <a:tcPr/>
                </a:tc>
                <a:tc>
                  <a:txBody>
                    <a:bodyPr/>
                    <a:lstStyle/>
                    <a:p>
                      <a:r>
                        <a:rPr lang="en-US" sz="1400" dirty="0">
                          <a:latin typeface="Times New Roman" panose="02020603050405020304" pitchFamily="18" charset="0"/>
                          <a:cs typeface="Times New Roman" panose="02020603050405020304" pitchFamily="18" charset="0"/>
                        </a:rPr>
                        <a:t>Analyzed </a:t>
                      </a:r>
                      <a:r>
                        <a:rPr lang="en-US" sz="1400" dirty="0" err="1">
                          <a:latin typeface="Times New Roman" panose="02020603050405020304" pitchFamily="18" charset="0"/>
                          <a:cs typeface="Times New Roman" panose="02020603050405020304" pitchFamily="18" charset="0"/>
                        </a:rPr>
                        <a:t>Precdicted</a:t>
                      </a:r>
                      <a:r>
                        <a:rPr lang="en-US" sz="1400" dirty="0">
                          <a:latin typeface="Times New Roman" panose="02020603050405020304" pitchFamily="18" charset="0"/>
                          <a:cs typeface="Times New Roman" panose="02020603050405020304" pitchFamily="18" charset="0"/>
                        </a:rPr>
                        <a:t> Result</a:t>
                      </a:r>
                    </a:p>
                  </a:txBody>
                  <a:tcPr/>
                </a:tc>
                <a:tc>
                  <a:txBody>
                    <a:bodyPr/>
                    <a:lstStyle/>
                    <a:p>
                      <a:r>
                        <a:rPr lang="en-US" sz="1400" dirty="0">
                          <a:latin typeface="Times New Roman" panose="02020603050405020304" pitchFamily="18" charset="0"/>
                          <a:cs typeface="Times New Roman" panose="02020603050405020304" pitchFamily="18" charset="0"/>
                        </a:rPr>
                        <a:t>User</a:t>
                      </a:r>
                    </a:p>
                  </a:txBody>
                  <a:tcPr/>
                </a:tc>
                <a:extLst>
                  <a:ext uri="{0D108BD9-81ED-4DB2-BD59-A6C34878D82A}">
                    <a16:rowId xmlns:a16="http://schemas.microsoft.com/office/drawing/2014/main" val="772216218"/>
                  </a:ext>
                </a:extLst>
              </a:tr>
              <a:tr h="947192">
                <a:tc>
                  <a:txBody>
                    <a:bodyPr/>
                    <a:lstStyle/>
                    <a:p>
                      <a:r>
                        <a:rPr lang="en-US" sz="1400" dirty="0">
                          <a:latin typeface="Times New Roman" panose="02020603050405020304" pitchFamily="18" charset="0"/>
                          <a:cs typeface="Times New Roman" panose="02020603050405020304" pitchFamily="18" charset="0"/>
                        </a:rPr>
                        <a:t>User Want's to give feedback about this tool</a:t>
                      </a:r>
                    </a:p>
                  </a:txBody>
                  <a:tcPr/>
                </a:tc>
                <a:tc>
                  <a:txBody>
                    <a:bodyPr/>
                    <a:lstStyle/>
                    <a:p>
                      <a:r>
                        <a:rPr lang="en-US" sz="1400" dirty="0">
                          <a:latin typeface="Times New Roman" panose="02020603050405020304" pitchFamily="18" charset="0"/>
                          <a:cs typeface="Times New Roman" panose="02020603050405020304" pitchFamily="18" charset="0"/>
                        </a:rPr>
                        <a:t>New Feedback</a:t>
                      </a:r>
                    </a:p>
                  </a:txBody>
                  <a:tcPr/>
                </a:tc>
                <a:tc>
                  <a:txBody>
                    <a:bodyPr/>
                    <a:lstStyle/>
                    <a:p>
                      <a:r>
                        <a:rPr lang="en-US" sz="1400" dirty="0">
                          <a:latin typeface="Times New Roman" panose="02020603050405020304" pitchFamily="18" charset="0"/>
                          <a:cs typeface="Times New Roman" panose="02020603050405020304" pitchFamily="18" charset="0"/>
                        </a:rPr>
                        <a:t>User</a:t>
                      </a:r>
                    </a:p>
                  </a:txBody>
                  <a:tcPr/>
                </a:tc>
                <a:tc>
                  <a:txBody>
                    <a:bodyPr/>
                    <a:lstStyle/>
                    <a:p>
                      <a:r>
                        <a:rPr lang="en-US" sz="1400" dirty="0">
                          <a:latin typeface="Times New Roman" panose="02020603050405020304" pitchFamily="18" charset="0"/>
                          <a:cs typeface="Times New Roman" panose="02020603050405020304" pitchFamily="18" charset="0"/>
                        </a:rPr>
                        <a:t>Make a review</a:t>
                      </a:r>
                    </a:p>
                  </a:txBody>
                  <a:tcPr/>
                </a:tc>
                <a:tc>
                  <a:txBody>
                    <a:bodyPr/>
                    <a:lstStyle/>
                    <a:p>
                      <a:r>
                        <a:rPr lang="en-US" sz="1400" dirty="0">
                          <a:latin typeface="Times New Roman" panose="02020603050405020304" pitchFamily="18" charset="0"/>
                          <a:cs typeface="Times New Roman" panose="02020603050405020304" pitchFamily="18" charset="0"/>
                        </a:rPr>
                        <a:t>Review Analyzed History</a:t>
                      </a:r>
                    </a:p>
                  </a:txBody>
                  <a:tcPr/>
                </a:tc>
                <a:tc>
                  <a:txBody>
                    <a:bodyPr/>
                    <a:lstStyle/>
                    <a:p>
                      <a:r>
                        <a:rPr lang="en-US" sz="1400" dirty="0">
                          <a:latin typeface="Times New Roman" panose="02020603050405020304" pitchFamily="18" charset="0"/>
                          <a:cs typeface="Times New Roman" panose="02020603050405020304" pitchFamily="18" charset="0"/>
                        </a:rPr>
                        <a:t>User</a:t>
                      </a:r>
                    </a:p>
                  </a:txBody>
                  <a:tcPr/>
                </a:tc>
                <a:extLst>
                  <a:ext uri="{0D108BD9-81ED-4DB2-BD59-A6C34878D82A}">
                    <a16:rowId xmlns:a16="http://schemas.microsoft.com/office/drawing/2014/main" val="3577701276"/>
                  </a:ext>
                </a:extLst>
              </a:tr>
              <a:tr h="1499721">
                <a:tc>
                  <a:txBody>
                    <a:bodyPr/>
                    <a:lstStyle/>
                    <a:p>
                      <a:r>
                        <a:rPr lang="en-US" sz="1400" dirty="0">
                          <a:latin typeface="Times New Roman" panose="02020603050405020304" pitchFamily="18" charset="0"/>
                          <a:cs typeface="Times New Roman" panose="02020603050405020304" pitchFamily="18" charset="0"/>
                        </a:rPr>
                        <a:t>Admin wants to view user's data, customer feedback and analytics</a:t>
                      </a:r>
                    </a:p>
                  </a:txBody>
                  <a:tcPr/>
                </a:tc>
                <a:tc>
                  <a:txBody>
                    <a:bodyPr/>
                    <a:lstStyle/>
                    <a:p>
                      <a:r>
                        <a:rPr lang="en-US" sz="1400" dirty="0">
                          <a:latin typeface="Times New Roman" panose="02020603050405020304" pitchFamily="18" charset="0"/>
                          <a:cs typeface="Times New Roman" panose="02020603050405020304" pitchFamily="18" charset="0"/>
                        </a:rPr>
                        <a:t>Login as Admin</a:t>
                      </a:r>
                    </a:p>
                  </a:txBody>
                  <a:tcPr/>
                </a:tc>
                <a:tc>
                  <a:txBody>
                    <a:bodyPr/>
                    <a:lstStyle/>
                    <a:p>
                      <a:r>
                        <a:rPr lang="en-US" sz="1400" dirty="0">
                          <a:latin typeface="Times New Roman" panose="02020603050405020304" pitchFamily="18" charset="0"/>
                          <a:cs typeface="Times New Roman" panose="02020603050405020304" pitchFamily="18" charset="0"/>
                        </a:rPr>
                        <a:t>Admin</a:t>
                      </a:r>
                    </a:p>
                  </a:txBody>
                  <a:tcPr/>
                </a:tc>
                <a:tc>
                  <a:txBody>
                    <a:bodyPr/>
                    <a:lstStyle/>
                    <a:p>
                      <a:r>
                        <a:rPr lang="en-US" sz="1400" dirty="0">
                          <a:latin typeface="Times New Roman" panose="02020603050405020304" pitchFamily="18" charset="0"/>
                          <a:cs typeface="Times New Roman" panose="02020603050405020304" pitchFamily="18" charset="0"/>
                        </a:rPr>
                        <a:t>view available user's data, customer feedback and show analytics</a:t>
                      </a:r>
                    </a:p>
                  </a:txBody>
                  <a:tcPr/>
                </a:tc>
                <a:tc>
                  <a:txBody>
                    <a:bodyPr/>
                    <a:lstStyle/>
                    <a:p>
                      <a:r>
                        <a:rPr lang="en-US" sz="1400" dirty="0">
                          <a:latin typeface="Times New Roman" panose="02020603050405020304" pitchFamily="18" charset="0"/>
                          <a:cs typeface="Times New Roman" panose="02020603050405020304" pitchFamily="18" charset="0"/>
                        </a:rPr>
                        <a:t>Data Table's and pie charts</a:t>
                      </a:r>
                    </a:p>
                  </a:txBody>
                  <a:tcPr/>
                </a:tc>
                <a:tc>
                  <a:txBody>
                    <a:bodyPr/>
                    <a:lstStyle/>
                    <a:p>
                      <a:r>
                        <a:rPr lang="en-US" sz="1400" dirty="0">
                          <a:latin typeface="Times New Roman" panose="02020603050405020304" pitchFamily="18" charset="0"/>
                          <a:cs typeface="Times New Roman" panose="02020603050405020304" pitchFamily="18" charset="0"/>
                        </a:rPr>
                        <a:t>Admin</a:t>
                      </a:r>
                    </a:p>
                  </a:txBody>
                  <a:tcPr/>
                </a:tc>
                <a:extLst>
                  <a:ext uri="{0D108BD9-81ED-4DB2-BD59-A6C34878D82A}">
                    <a16:rowId xmlns:a16="http://schemas.microsoft.com/office/drawing/2014/main" val="429159969"/>
                  </a:ext>
                </a:extLst>
              </a:tr>
            </a:tbl>
          </a:graphicData>
        </a:graphic>
      </p:graphicFrame>
    </p:spTree>
    <p:extLst>
      <p:ext uri="{BB962C8B-B14F-4D97-AF65-F5344CB8AC3E}">
        <p14:creationId xmlns:p14="http://schemas.microsoft.com/office/powerpoint/2010/main" val="1647137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11C5AF5-8BE3-3612-5E23-1B196FAC8091}"/>
              </a:ext>
            </a:extLst>
          </p:cNvPr>
          <p:cNvSpPr txBox="1"/>
          <p:nvPr/>
        </p:nvSpPr>
        <p:spPr>
          <a:xfrm>
            <a:off x="4652467" y="424282"/>
            <a:ext cx="4286707" cy="369332"/>
          </a:xfrm>
          <a:prstGeom prst="rect">
            <a:avLst/>
          </a:prstGeom>
          <a:noFill/>
        </p:spPr>
        <p:txBody>
          <a:bodyPr wrap="square" rtlCol="0">
            <a:spAutoFit/>
          </a:bodyPr>
          <a:lstStyle/>
          <a:p>
            <a:r>
              <a:rPr lang="en-US" b="1" dirty="0">
                <a:solidFill>
                  <a:srgbClr val="C00000"/>
                </a:solidFill>
                <a:latin typeface="Times New Roman" panose="02020603050405020304" pitchFamily="18" charset="0"/>
                <a:cs typeface="Times New Roman" panose="02020603050405020304" pitchFamily="18" charset="0"/>
              </a:rPr>
              <a:t>DATA FLOW DIAGRAM</a:t>
            </a:r>
          </a:p>
        </p:txBody>
      </p:sp>
      <p:pic>
        <p:nvPicPr>
          <p:cNvPr id="4" name="Picture 3">
            <a:extLst>
              <a:ext uri="{FF2B5EF4-FFF2-40B4-BE49-F238E27FC236}">
                <a16:creationId xmlns:a16="http://schemas.microsoft.com/office/drawing/2014/main" id="{20446F19-9E16-13C8-2CDF-9E8884BB7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5921" y="1376990"/>
            <a:ext cx="7083703" cy="4350812"/>
          </a:xfrm>
          <a:prstGeom prst="rect">
            <a:avLst/>
          </a:prstGeom>
        </p:spPr>
      </p:pic>
    </p:spTree>
    <p:extLst>
      <p:ext uri="{BB962C8B-B14F-4D97-AF65-F5344CB8AC3E}">
        <p14:creationId xmlns:p14="http://schemas.microsoft.com/office/powerpoint/2010/main" val="85107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7FB335B-5212-E483-3B1E-634AA6CB54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563" y="613807"/>
            <a:ext cx="10052358" cy="2265901"/>
          </a:xfrm>
          <a:prstGeom prst="rect">
            <a:avLst/>
          </a:prstGeom>
        </p:spPr>
      </p:pic>
      <p:pic>
        <p:nvPicPr>
          <p:cNvPr id="3" name="Picture 2">
            <a:extLst>
              <a:ext uri="{FF2B5EF4-FFF2-40B4-BE49-F238E27FC236}">
                <a16:creationId xmlns:a16="http://schemas.microsoft.com/office/drawing/2014/main" id="{46A45AA3-039F-807B-B98E-2BFC1E0D7D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538" y="3322775"/>
            <a:ext cx="11708462" cy="2704950"/>
          </a:xfrm>
          <a:prstGeom prst="rect">
            <a:avLst/>
          </a:prstGeom>
        </p:spPr>
      </p:pic>
    </p:spTree>
    <p:extLst>
      <p:ext uri="{BB962C8B-B14F-4D97-AF65-F5344CB8AC3E}">
        <p14:creationId xmlns:p14="http://schemas.microsoft.com/office/powerpoint/2010/main" val="337243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04F921-1AF4-8A4B-F5A9-05EC734B4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55" y="329351"/>
            <a:ext cx="10965485" cy="2588649"/>
          </a:xfrm>
          <a:prstGeom prst="rect">
            <a:avLst/>
          </a:prstGeom>
        </p:spPr>
      </p:pic>
      <p:pic>
        <p:nvPicPr>
          <p:cNvPr id="5" name="Picture 4">
            <a:extLst>
              <a:ext uri="{FF2B5EF4-FFF2-40B4-BE49-F238E27FC236}">
                <a16:creationId xmlns:a16="http://schemas.microsoft.com/office/drawing/2014/main" id="{FDD6D396-AE4A-4578-3EB0-9C7A197AF5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597" y="3088421"/>
            <a:ext cx="11089843" cy="2469367"/>
          </a:xfrm>
          <a:prstGeom prst="rect">
            <a:avLst/>
          </a:prstGeom>
        </p:spPr>
      </p:pic>
    </p:spTree>
    <p:extLst>
      <p:ext uri="{BB962C8B-B14F-4D97-AF65-F5344CB8AC3E}">
        <p14:creationId xmlns:p14="http://schemas.microsoft.com/office/powerpoint/2010/main" val="4173986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9CAE79-3974-8959-94E4-04E8219BE668}"/>
              </a:ext>
            </a:extLst>
          </p:cNvPr>
          <p:cNvPicPr>
            <a:picLocks noChangeAspect="1"/>
          </p:cNvPicPr>
          <p:nvPr/>
        </p:nvPicPr>
        <p:blipFill>
          <a:blip r:embed="rId2"/>
          <a:stretch>
            <a:fillRect/>
          </a:stretch>
        </p:blipFill>
        <p:spPr>
          <a:xfrm>
            <a:off x="1068019" y="1819365"/>
            <a:ext cx="10208645" cy="2533180"/>
          </a:xfrm>
          <a:prstGeom prst="rect">
            <a:avLst/>
          </a:prstGeom>
        </p:spPr>
      </p:pic>
    </p:spTree>
    <p:extLst>
      <p:ext uri="{BB962C8B-B14F-4D97-AF65-F5344CB8AC3E}">
        <p14:creationId xmlns:p14="http://schemas.microsoft.com/office/powerpoint/2010/main" val="3462715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TotalTime>
  <Words>638</Words>
  <Application>Microsoft Office PowerPoint</Application>
  <PresentationFormat>Widescreen</PresentationFormat>
  <Paragraphs>83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 Haran</dc:creator>
  <cp:lastModifiedBy>Hari Haran</cp:lastModifiedBy>
  <cp:revision>1</cp:revision>
  <dcterms:created xsi:type="dcterms:W3CDTF">2025-04-20T08:25:26Z</dcterms:created>
  <dcterms:modified xsi:type="dcterms:W3CDTF">2025-04-20T09:57:00Z</dcterms:modified>
</cp:coreProperties>
</file>