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0" r:id="rId6"/>
    <p:sldId id="266" r:id="rId7"/>
    <p:sldId id="267" r:id="rId8"/>
    <p:sldId id="258"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4660"/>
  </p:normalViewPr>
  <p:slideViewPr>
    <p:cSldViewPr snapToGrid="0">
      <p:cViewPr varScale="1">
        <p:scale>
          <a:sx n="87" d="100"/>
          <a:sy n="87" d="100"/>
        </p:scale>
        <p:origin x="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7489-C0FB-DAE4-9FB5-F66C3A279C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A9492-CFD3-B1BE-A759-B07BE611BC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E1A5D-E78A-9342-8EE4-EE41E8014F8C}"/>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9EF67C51-C297-65AD-509B-498E96EC8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7F0F6-C4FE-F05A-BFDB-885278CF035D}"/>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384947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0636-5DB2-ADCA-F04B-25C0393735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6E402C-194B-DA88-0681-6931B61E0E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4CFCC-4AB9-6E41-0906-F041D7FDE19E}"/>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DF9E5501-2AE5-14C0-56F8-4929F8D13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913CD-EED4-2EF5-89DC-2587EE6C65F9}"/>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324431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92E61-F668-B3E8-FEAA-0F13E8EAB7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3CDE4E-F2AB-C417-4D7A-2D6EBB0AE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7F6BA-E52C-02AF-6A77-C76442D90E77}"/>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0BB5A339-F89F-0E7D-D252-08F990EA3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C3DC7-310C-39F3-7229-B38471C05CE4}"/>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1641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57C8-2CF3-9A41-0EC5-AA6D841944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1D9A3-BFF0-3E1B-D82A-F0FDD8BF3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5EBD9-49C7-CAEC-7902-491F34D52B16}"/>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B695743E-723A-10D9-1CF4-9FA7B30AD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7E83E-5EBA-C2B2-530B-7038DAD8673C}"/>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12210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D088C-95FC-482F-9E17-F2D9DA6D3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ADE79A-9F88-7DA2-2C8B-0C56FE682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FCB88-C2A5-E92E-3FEE-C4F2A484C16D}"/>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883388D9-B864-3E4F-2787-5DA60F468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AC704-C123-A351-E07D-2318C41C4613}"/>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33622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C26A-1FD7-498C-435D-E1574F275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FB30F-AB6A-EA11-376F-30F886386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8B6105-AEC6-E98B-17D9-39AC0A1F0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BD5D1-75C9-4B18-EA7F-1DA3EC28ED47}"/>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6" name="Footer Placeholder 5">
            <a:extLst>
              <a:ext uri="{FF2B5EF4-FFF2-40B4-BE49-F238E27FC236}">
                <a16:creationId xmlns:a16="http://schemas.microsoft.com/office/drawing/2014/main" id="{EAB5F558-6FFC-A774-71AC-CDAE86CED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51B8F-F88D-E583-5F59-70942E9090B7}"/>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176797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DA2A-0237-8AF0-1753-6288485F1D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660872-EA8D-DA0C-8AD8-911AA3FC7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8213F-7381-A464-F6D3-4DCE8C2F0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EAF077-A11C-05FA-B66F-8098D6667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C393BB-65C5-F9FE-0E11-FE851FF8D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73E74-B163-75E1-9526-6A7302F1AE26}"/>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8" name="Footer Placeholder 7">
            <a:extLst>
              <a:ext uri="{FF2B5EF4-FFF2-40B4-BE49-F238E27FC236}">
                <a16:creationId xmlns:a16="http://schemas.microsoft.com/office/drawing/2014/main" id="{FF59D4BF-9792-B0ED-014A-4D1234D0F5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85CC3B-D5C3-6A8C-AA6A-458DBC3B8EFA}"/>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357189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4418-D8EA-5FCB-5A22-EEFD24FB0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FC27FC-8016-5130-873B-2870F34976B6}"/>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4" name="Footer Placeholder 3">
            <a:extLst>
              <a:ext uri="{FF2B5EF4-FFF2-40B4-BE49-F238E27FC236}">
                <a16:creationId xmlns:a16="http://schemas.microsoft.com/office/drawing/2014/main" id="{986BFC62-FE36-818D-9589-3C808C25F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5067C-D1C6-5E45-8703-513510FFB778}"/>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316518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F0C97D-0962-D16F-00B5-633C02756FF0}"/>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3" name="Footer Placeholder 2">
            <a:extLst>
              <a:ext uri="{FF2B5EF4-FFF2-40B4-BE49-F238E27FC236}">
                <a16:creationId xmlns:a16="http://schemas.microsoft.com/office/drawing/2014/main" id="{120D4702-3F51-FC0C-621E-9EB649D3B5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C95E75-620A-5C87-B112-1C67F39EF993}"/>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119283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06C6-B3B1-9F12-FC6C-7A22AFCDB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4B02E0-135D-F526-CD68-989BF050A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C0EECF-0D5B-159B-DE99-9089B157D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731F5-290F-B416-3636-CAE1CC74B373}"/>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6" name="Footer Placeholder 5">
            <a:extLst>
              <a:ext uri="{FF2B5EF4-FFF2-40B4-BE49-F238E27FC236}">
                <a16:creationId xmlns:a16="http://schemas.microsoft.com/office/drawing/2014/main" id="{D1A07DA6-6B4E-A3C4-9619-CD23E9BC6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4FBEC-AA46-FDEB-2E80-63082466AF24}"/>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421049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E72A-6119-F89A-3A1A-95C1A1F7A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5DB1B7-BEB2-D12D-35ED-7C8ACC73BE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62F552-7ADB-7D05-3623-C2C59CA3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8DAD9-88E5-E8F4-BF8F-04C1424F962D}"/>
              </a:ext>
            </a:extLst>
          </p:cNvPr>
          <p:cNvSpPr>
            <a:spLocks noGrp="1"/>
          </p:cNvSpPr>
          <p:nvPr>
            <p:ph type="dt" sz="half" idx="10"/>
          </p:nvPr>
        </p:nvSpPr>
        <p:spPr/>
        <p:txBody>
          <a:bodyPr/>
          <a:lstStyle/>
          <a:p>
            <a:fld id="{A7EDA44F-8278-42EC-933D-A940E1792EF0}" type="datetimeFigureOut">
              <a:rPr lang="en-US" smtClean="0"/>
              <a:t>3/21/2025</a:t>
            </a:fld>
            <a:endParaRPr lang="en-US"/>
          </a:p>
        </p:txBody>
      </p:sp>
      <p:sp>
        <p:nvSpPr>
          <p:cNvPr id="6" name="Footer Placeholder 5">
            <a:extLst>
              <a:ext uri="{FF2B5EF4-FFF2-40B4-BE49-F238E27FC236}">
                <a16:creationId xmlns:a16="http://schemas.microsoft.com/office/drawing/2014/main" id="{67849133-08D8-6709-BB47-3F8166DD7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A28C13-9E6D-2034-5F3A-F178066ED9FD}"/>
              </a:ext>
            </a:extLst>
          </p:cNvPr>
          <p:cNvSpPr>
            <a:spLocks noGrp="1"/>
          </p:cNvSpPr>
          <p:nvPr>
            <p:ph type="sldNum" sz="quarter" idx="12"/>
          </p:nvPr>
        </p:nvSpPr>
        <p:spPr/>
        <p:txBody>
          <a:bodyPr/>
          <a:lstStyle/>
          <a:p>
            <a:fld id="{609D8016-7302-463C-87CC-6325DF141A99}" type="slidenum">
              <a:rPr lang="en-US" smtClean="0"/>
              <a:t>‹#›</a:t>
            </a:fld>
            <a:endParaRPr lang="en-US"/>
          </a:p>
        </p:txBody>
      </p:sp>
    </p:spTree>
    <p:extLst>
      <p:ext uri="{BB962C8B-B14F-4D97-AF65-F5344CB8AC3E}">
        <p14:creationId xmlns:p14="http://schemas.microsoft.com/office/powerpoint/2010/main" val="405389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2EBB8-9BC1-D62C-724D-3776755FD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A11CFE-08A8-A654-C984-C4BD3BF34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E075A-2551-92C4-2181-81E35BF81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A44F-8278-42EC-933D-A940E1792EF0}" type="datetimeFigureOut">
              <a:rPr lang="en-US" smtClean="0"/>
              <a:t>3/21/2025</a:t>
            </a:fld>
            <a:endParaRPr lang="en-US"/>
          </a:p>
        </p:txBody>
      </p:sp>
      <p:sp>
        <p:nvSpPr>
          <p:cNvPr id="5" name="Footer Placeholder 4">
            <a:extLst>
              <a:ext uri="{FF2B5EF4-FFF2-40B4-BE49-F238E27FC236}">
                <a16:creationId xmlns:a16="http://schemas.microsoft.com/office/drawing/2014/main" id="{F30D2A67-2884-86A7-9FDC-576B7CCEE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63CF3D-C4B1-5A25-0897-F630917AC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D8016-7302-463C-87CC-6325DF141A99}" type="slidenum">
              <a:rPr lang="en-US" smtClean="0"/>
              <a:t>‹#›</a:t>
            </a:fld>
            <a:endParaRPr lang="en-US"/>
          </a:p>
        </p:txBody>
      </p:sp>
    </p:spTree>
    <p:extLst>
      <p:ext uri="{BB962C8B-B14F-4D97-AF65-F5344CB8AC3E}">
        <p14:creationId xmlns:p14="http://schemas.microsoft.com/office/powerpoint/2010/main" val="270084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088D85-BD5D-A122-7A64-FB9305E88738}"/>
              </a:ext>
            </a:extLst>
          </p:cNvPr>
          <p:cNvSpPr txBox="1"/>
          <p:nvPr/>
        </p:nvSpPr>
        <p:spPr>
          <a:xfrm>
            <a:off x="716889" y="1928988"/>
            <a:ext cx="10416845" cy="1354217"/>
          </a:xfrm>
          <a:prstGeom prst="rect">
            <a:avLst/>
          </a:prstGeom>
          <a:noFill/>
        </p:spPr>
        <p:txBody>
          <a:bodyPr wrap="square" rtlCol="0">
            <a:spAutoFit/>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a:t>
            </a: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CE BASED RESUME ANALYZER</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DOMAIN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ARTIFICIAL INTELLIGENCE</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56E1DB07-42BD-D2BA-27A3-ABA7F90F55EA}"/>
              </a:ext>
            </a:extLst>
          </p:cNvPr>
          <p:cNvSpPr txBox="1"/>
          <p:nvPr/>
        </p:nvSpPr>
        <p:spPr>
          <a:xfrm>
            <a:off x="560831" y="3895185"/>
            <a:ext cx="5071873" cy="2289345"/>
          </a:xfrm>
          <a:prstGeom prst="rect">
            <a:avLst/>
          </a:prstGeom>
          <a:noFill/>
          <a:ln>
            <a:no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a:t>
            </a:r>
          </a:p>
          <a:p>
            <a:endParaRPr lang="en-US" dirty="0"/>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S.HARIHARAN                       830121106013</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Y.M.KOHILA                           830121106020</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J.SABITHA SRI                       830121106034</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K.SENTHIL                              830121106039</a:t>
            </a:r>
          </a:p>
        </p:txBody>
      </p:sp>
      <p:sp>
        <p:nvSpPr>
          <p:cNvPr id="6" name="TextBox 5">
            <a:extLst>
              <a:ext uri="{FF2B5EF4-FFF2-40B4-BE49-F238E27FC236}">
                <a16:creationId xmlns:a16="http://schemas.microsoft.com/office/drawing/2014/main" id="{527A90BE-15CB-5F0A-1242-B75DAD810C23}"/>
              </a:ext>
            </a:extLst>
          </p:cNvPr>
          <p:cNvSpPr txBox="1"/>
          <p:nvPr/>
        </p:nvSpPr>
        <p:spPr>
          <a:xfrm>
            <a:off x="5844844" y="3884053"/>
            <a:ext cx="5947257" cy="2631490"/>
          </a:xfrm>
          <a:prstGeom prst="rect">
            <a:avLst/>
          </a:prstGeom>
          <a:noFill/>
          <a:ln>
            <a:noFill/>
          </a:ln>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Under the Guidance of</a:t>
            </a:r>
          </a:p>
          <a:p>
            <a:pPr algn="ctr">
              <a:lnSpc>
                <a:spcPct val="150000"/>
              </a:lnSpc>
            </a:pPr>
            <a:r>
              <a:rPr lang="en-US" sz="1600" dirty="0" err="1">
                <a:latin typeface="Times New Roman" panose="02020603050405020304" pitchFamily="18" charset="0"/>
                <a:cs typeface="Times New Roman" panose="02020603050405020304" pitchFamily="18" charset="0"/>
              </a:rPr>
              <a:t>Dr.R.RANJITH</a:t>
            </a:r>
            <a:endParaRPr lang="en-US" sz="1600" dirty="0">
              <a:latin typeface="Times New Roman" panose="02020603050405020304" pitchFamily="18" charset="0"/>
              <a:cs typeface="Times New Roman" panose="02020603050405020304" pitchFamily="18" charset="0"/>
            </a:endParaRPr>
          </a:p>
          <a:p>
            <a:pPr algn="ctr">
              <a:lnSpc>
                <a:spcPct val="150000"/>
              </a:lnSpc>
            </a:pPr>
            <a:r>
              <a:rPr lang="en-US" sz="1600" dirty="0">
                <a:latin typeface="Times New Roman" panose="02020603050405020304" pitchFamily="18" charset="0"/>
                <a:cs typeface="Times New Roman" panose="02020603050405020304" pitchFamily="18" charset="0"/>
              </a:rPr>
              <a:t>ASSISTANT PROFESSOR</a:t>
            </a:r>
          </a:p>
          <a:p>
            <a:pPr algn="ctr">
              <a:lnSpc>
                <a:spcPct val="150000"/>
              </a:lnSpc>
            </a:pPr>
            <a:r>
              <a:rPr lang="en-US" sz="1600" dirty="0">
                <a:latin typeface="Times New Roman" panose="02020603050405020304" pitchFamily="18" charset="0"/>
                <a:cs typeface="Times New Roman" panose="02020603050405020304" pitchFamily="18" charset="0"/>
              </a:rPr>
              <a:t>DEPARTMENT OF ELECTRONICS AND COMMUNICATION</a:t>
            </a:r>
          </a:p>
          <a:p>
            <a:pPr algn="ctr">
              <a:lnSpc>
                <a:spcPct val="150000"/>
              </a:lnSpc>
            </a:pPr>
            <a:r>
              <a:rPr lang="en-US" sz="1600" dirty="0">
                <a:latin typeface="Times New Roman" panose="02020603050405020304" pitchFamily="18" charset="0"/>
                <a:cs typeface="Times New Roman" panose="02020603050405020304" pitchFamily="18" charset="0"/>
              </a:rPr>
              <a:t>ENGINEERING</a:t>
            </a:r>
          </a:p>
          <a:p>
            <a:pPr algn="ctr">
              <a:lnSpc>
                <a:spcPct val="150000"/>
              </a:lnSpc>
            </a:pPr>
            <a:r>
              <a:rPr lang="en-US" sz="1600" dirty="0">
                <a:latin typeface="Times New Roman" panose="02020603050405020304" pitchFamily="18" charset="0"/>
                <a:cs typeface="Times New Roman" panose="02020603050405020304" pitchFamily="18" charset="0"/>
              </a:rPr>
              <a:t>GOVERNMENT COLLEGE OF ENGINEERING SRIRANGAM</a:t>
            </a:r>
          </a:p>
          <a:p>
            <a:endParaRPr lang="en-US" dirty="0"/>
          </a:p>
        </p:txBody>
      </p:sp>
      <p:sp>
        <p:nvSpPr>
          <p:cNvPr id="7" name="TextBox 6">
            <a:extLst>
              <a:ext uri="{FF2B5EF4-FFF2-40B4-BE49-F238E27FC236}">
                <a16:creationId xmlns:a16="http://schemas.microsoft.com/office/drawing/2014/main" id="{B9DDF7AB-06CB-F891-0871-047D22387087}"/>
              </a:ext>
            </a:extLst>
          </p:cNvPr>
          <p:cNvSpPr txBox="1"/>
          <p:nvPr/>
        </p:nvSpPr>
        <p:spPr>
          <a:xfrm>
            <a:off x="499872" y="443436"/>
            <a:ext cx="11192256" cy="873572"/>
          </a:xfrm>
          <a:prstGeom prst="rect">
            <a:avLst/>
          </a:prstGeom>
          <a:noFill/>
        </p:spPr>
        <p:txBody>
          <a:bodyPr wrap="square" rtlCol="0">
            <a:spAutoFit/>
          </a:bodyPr>
          <a:lstStyle/>
          <a:p>
            <a:pPr algn="ctr">
              <a:lnSpc>
                <a:spcPct val="150000"/>
              </a:lnSpc>
            </a:pPr>
            <a:r>
              <a:rPr lang="en-US" b="1" dirty="0">
                <a:solidFill>
                  <a:srgbClr val="C00000"/>
                </a:solidFill>
                <a:latin typeface="Times New Roman" panose="02020603050405020304" pitchFamily="18" charset="0"/>
                <a:cs typeface="Times New Roman" panose="02020603050405020304" pitchFamily="18" charset="0"/>
              </a:rPr>
              <a:t>GOVERNMENT COLLEGE OF ENGINEERING SRIRANGAM </a:t>
            </a:r>
          </a:p>
          <a:p>
            <a:pPr algn="ctr">
              <a:lnSpc>
                <a:spcPct val="150000"/>
              </a:lnSpc>
            </a:pPr>
            <a:r>
              <a:rPr lang="en-US" b="1" dirty="0">
                <a:solidFill>
                  <a:srgbClr val="C00000"/>
                </a:solidFill>
                <a:latin typeface="Times New Roman" panose="02020603050405020304" pitchFamily="18" charset="0"/>
                <a:cs typeface="Times New Roman" panose="02020603050405020304" pitchFamily="18" charset="0"/>
              </a:rPr>
              <a:t>DEPARTMENT OF ELECTRRONICS AND COMMUNICATION ENGINEERING</a:t>
            </a:r>
          </a:p>
        </p:txBody>
      </p:sp>
    </p:spTree>
    <p:extLst>
      <p:ext uri="{BB962C8B-B14F-4D97-AF65-F5344CB8AC3E}">
        <p14:creationId xmlns:p14="http://schemas.microsoft.com/office/powerpoint/2010/main" val="2259501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F2A4-7ABF-9BE6-D582-BCCD777280BA}"/>
              </a:ext>
            </a:extLst>
          </p:cNvPr>
          <p:cNvSpPr>
            <a:spLocks noGrp="1"/>
          </p:cNvSpPr>
          <p:nvPr>
            <p:ph type="title"/>
          </p:nvPr>
        </p:nvSpPr>
        <p:spPr>
          <a:xfrm>
            <a:off x="838200" y="2991281"/>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298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F189E-4044-25ED-955E-80496605CDC2}"/>
              </a:ext>
            </a:extLst>
          </p:cNvPr>
          <p:cNvSpPr txBox="1"/>
          <p:nvPr/>
        </p:nvSpPr>
        <p:spPr>
          <a:xfrm>
            <a:off x="1397203" y="512062"/>
            <a:ext cx="9356141" cy="461665"/>
          </a:xfrm>
          <a:prstGeom prst="rect">
            <a:avLst/>
          </a:prstGeom>
          <a:noFill/>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4EC35637-C888-806D-A9F7-AF9D96F18785}"/>
              </a:ext>
            </a:extLst>
          </p:cNvPr>
          <p:cNvSpPr txBox="1"/>
          <p:nvPr/>
        </p:nvSpPr>
        <p:spPr>
          <a:xfrm>
            <a:off x="1097280" y="1536192"/>
            <a:ext cx="10497312"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aim of this project is to design and develop a tool that results into an easy and helpful solution for applicants as well as recruiters.</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“AI RESUME ANALYZER” which parses information from a resume using natural language processing, finds the keywords, cluster them onto sectors based on their keywords.</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And lastly show the recommendation, prediction, analytics to the applicant / recruiter based on    keyword matching. </a:t>
            </a:r>
          </a:p>
        </p:txBody>
      </p:sp>
    </p:spTree>
    <p:extLst>
      <p:ext uri="{BB962C8B-B14F-4D97-AF65-F5344CB8AC3E}">
        <p14:creationId xmlns:p14="http://schemas.microsoft.com/office/powerpoint/2010/main" val="95722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614B-5028-639C-13BE-E4C8C1927305}"/>
              </a:ext>
            </a:extLst>
          </p:cNvPr>
          <p:cNvSpPr>
            <a:spLocks noGrp="1"/>
          </p:cNvSpPr>
          <p:nvPr>
            <p:ph type="title"/>
          </p:nvPr>
        </p:nvSpPr>
        <p:spPr>
          <a:xfrm>
            <a:off x="838200" y="365125"/>
            <a:ext cx="10171176" cy="527329"/>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PRESENT SYSTEM</a:t>
            </a:r>
          </a:p>
        </p:txBody>
      </p:sp>
      <p:sp>
        <p:nvSpPr>
          <p:cNvPr id="3" name="TextBox 2">
            <a:extLst>
              <a:ext uri="{FF2B5EF4-FFF2-40B4-BE49-F238E27FC236}">
                <a16:creationId xmlns:a16="http://schemas.microsoft.com/office/drawing/2014/main" id="{68197BAD-20F7-3181-F3B3-BDADFFF1F8AE}"/>
              </a:ext>
            </a:extLst>
          </p:cNvPr>
          <p:cNvSpPr txBox="1"/>
          <p:nvPr/>
        </p:nvSpPr>
        <p:spPr>
          <a:xfrm>
            <a:off x="738835" y="1221638"/>
            <a:ext cx="11089843"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Traditional hiring involved manual resume screening from newspaper ads and postal applications, making the process slow and inefficient. With industry growth, hiring consultancies emerged, requiring applicants to upload resumes in specific formats for structured data processing. However, the lack of standardization and time-consuming manual screening still pose challenges. To overcome these issues, an automated system is needed to parse, classify, and rank resumes efficiently.</a:t>
            </a:r>
          </a:p>
        </p:txBody>
      </p:sp>
      <p:sp>
        <p:nvSpPr>
          <p:cNvPr id="4" name="TextBox 3">
            <a:extLst>
              <a:ext uri="{FF2B5EF4-FFF2-40B4-BE49-F238E27FC236}">
                <a16:creationId xmlns:a16="http://schemas.microsoft.com/office/drawing/2014/main" id="{CC362C83-0A92-E535-BD6A-57B2828FA3FF}"/>
              </a:ext>
            </a:extLst>
          </p:cNvPr>
          <p:cNvSpPr txBox="1"/>
          <p:nvPr/>
        </p:nvSpPr>
        <p:spPr>
          <a:xfrm>
            <a:off x="838200" y="3670890"/>
            <a:ext cx="10116922" cy="2258567"/>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LIMITATIONS:</a:t>
            </a:r>
          </a:p>
          <a:p>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is no task for humans and time consuming.</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It is challenging task to handle resume manually.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Clashes due to their own unique format.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Requires individual review of each resume from hiring managers.</a:t>
            </a:r>
          </a:p>
        </p:txBody>
      </p:sp>
    </p:spTree>
    <p:extLst>
      <p:ext uri="{BB962C8B-B14F-4D97-AF65-F5344CB8AC3E}">
        <p14:creationId xmlns:p14="http://schemas.microsoft.com/office/powerpoint/2010/main" val="28728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F2AED-FDE9-1DED-CF67-8505E6207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74164-BFEA-D081-6933-F1F8CBF9A693}"/>
              </a:ext>
            </a:extLst>
          </p:cNvPr>
          <p:cNvSpPr>
            <a:spLocks noGrp="1"/>
          </p:cNvSpPr>
          <p:nvPr>
            <p:ph type="title"/>
          </p:nvPr>
        </p:nvSpPr>
        <p:spPr>
          <a:xfrm>
            <a:off x="838200" y="365125"/>
            <a:ext cx="10171176" cy="527329"/>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18D8625-7BD4-5959-7EAF-423034807ECB}"/>
              </a:ext>
            </a:extLst>
          </p:cNvPr>
          <p:cNvSpPr txBox="1"/>
          <p:nvPr/>
        </p:nvSpPr>
        <p:spPr>
          <a:xfrm>
            <a:off x="880262" y="1382572"/>
            <a:ext cx="10431475"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proposed system “AI RESUME ANALYZER” is an applicant cum recruiter-based solution which can be widely used by any organization to analyze and get insights of a resume</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uses natural language processing to understand the resume and then parse the information from it.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Once information is parsed it is stored in the database.</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Quite productive for applicants because it gives predictions, tips and recommendations based on their resume information.</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works proper when the uploaded resume is in traditional chronological format.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Insightful for admin/recruiter due to its powerful analytics and informative data which is fetched from user/applicants resume</a:t>
            </a:r>
          </a:p>
        </p:txBody>
      </p:sp>
    </p:spTree>
    <p:extLst>
      <p:ext uri="{BB962C8B-B14F-4D97-AF65-F5344CB8AC3E}">
        <p14:creationId xmlns:p14="http://schemas.microsoft.com/office/powerpoint/2010/main" val="107282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B13B1-47A5-4BF9-2CD9-4A5305466E59}"/>
              </a:ext>
            </a:extLst>
          </p:cNvPr>
          <p:cNvSpPr txBox="1"/>
          <p:nvPr/>
        </p:nvSpPr>
        <p:spPr>
          <a:xfrm>
            <a:off x="726947" y="579464"/>
            <a:ext cx="5008169" cy="2293898"/>
          </a:xfrm>
          <a:prstGeom prst="rect">
            <a:avLst/>
          </a:prstGeom>
          <a:noFill/>
        </p:spPr>
        <p:txBody>
          <a:bodyPr wrap="square">
            <a:spAutoFit/>
          </a:bodyPr>
          <a:lstStyle/>
          <a:p>
            <a:pPr marL="0" marR="0">
              <a:lnSpc>
                <a:spcPct val="107000"/>
              </a:lnSpc>
              <a:spcAft>
                <a:spcPts val="800"/>
              </a:spcAft>
              <a:tabLst>
                <a:tab pos="629285" algn="l"/>
              </a:tabLst>
            </a:pP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HARDWARE </a:t>
            </a:r>
            <a:r>
              <a:rPr lang="en-US"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a:t>
            </a:r>
            <a:endPar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A Laptop / Desktop Connected with Internet.</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Minimum of 4GB ram or more. </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Single Network Connection.</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So that other devices within network can connect through network URL. </a:t>
            </a:r>
            <a:endParaRPr lang="en-US"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22380F-393C-4ACA-761A-DD9EC296B033}"/>
              </a:ext>
            </a:extLst>
          </p:cNvPr>
          <p:cNvSpPr txBox="1"/>
          <p:nvPr/>
        </p:nvSpPr>
        <p:spPr>
          <a:xfrm>
            <a:off x="6309361" y="579464"/>
            <a:ext cx="5350155" cy="1969898"/>
          </a:xfrm>
          <a:prstGeom prst="rect">
            <a:avLst/>
          </a:prstGeom>
          <a:noFill/>
        </p:spPr>
        <p:txBody>
          <a:bodyPr wrap="square">
            <a:spAutoFit/>
          </a:bodyPr>
          <a:lstStyle/>
          <a:p>
            <a:pPr marL="0" marR="0">
              <a:lnSpc>
                <a:spcPct val="107000"/>
              </a:lnSpc>
              <a:spcAft>
                <a:spcPts val="800"/>
              </a:spcAft>
              <a:tabLst>
                <a:tab pos="629285" algn="l"/>
              </a:tabLst>
            </a:pPr>
            <a:r>
              <a:rPr lang="en-US"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SOFTWARE</a:t>
            </a: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MySQL</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Python </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Browser (chrome recommended) </a:t>
            </a:r>
          </a:p>
          <a:p>
            <a:pPr marL="342900" marR="0" indent="-342900">
              <a:lnSpc>
                <a:spcPct val="107000"/>
              </a:lnSpc>
              <a:spcAft>
                <a:spcPts val="800"/>
              </a:spcAft>
              <a:buFont typeface="+mj-lt"/>
              <a:buAutoNum type="arabicPeriod"/>
              <a:tabLst>
                <a:tab pos="629285" algn="l"/>
              </a:tabLst>
            </a:pPr>
            <a:r>
              <a:rPr lang="en-US" dirty="0">
                <a:latin typeface="Times New Roman" panose="02020603050405020304" pitchFamily="18" charset="0"/>
                <a:cs typeface="Times New Roman" panose="02020603050405020304" pitchFamily="18" charset="0"/>
              </a:rPr>
              <a:t>Text Editor (Visual Studio Code recommended)</a:t>
            </a:r>
            <a:endPar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439259E-CB1B-0755-F362-EBE50AE7387C}"/>
              </a:ext>
            </a:extLst>
          </p:cNvPr>
          <p:cNvSpPr txBox="1"/>
          <p:nvPr/>
        </p:nvSpPr>
        <p:spPr>
          <a:xfrm>
            <a:off x="726947" y="3100134"/>
            <a:ext cx="2228394" cy="3462486"/>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TECH STACK</a:t>
            </a:r>
          </a:p>
          <a:p>
            <a:endParaRPr lang="en-US" b="1"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1) Frontend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HTML5</a:t>
            </a:r>
          </a:p>
          <a:p>
            <a:pPr>
              <a:lnSpc>
                <a:spcPct val="150000"/>
              </a:lnSpc>
            </a:pPr>
            <a:r>
              <a:rPr lang="en-US" dirty="0">
                <a:latin typeface="Times New Roman" panose="02020603050405020304" pitchFamily="18" charset="0"/>
                <a:cs typeface="Times New Roman" panose="02020603050405020304" pitchFamily="18" charset="0"/>
              </a:rPr>
              <a:t>	CSS3</a:t>
            </a:r>
          </a:p>
          <a:p>
            <a:pPr>
              <a:lnSpc>
                <a:spcPct val="150000"/>
              </a:lnSpc>
            </a:pPr>
            <a:r>
              <a:rPr lang="en-US" dirty="0">
                <a:latin typeface="Times New Roman" panose="02020603050405020304" pitchFamily="18" charset="0"/>
                <a:cs typeface="Times New Roman" panose="02020603050405020304" pitchFamily="18" charset="0"/>
              </a:rPr>
              <a:t>	JavaScript</a:t>
            </a:r>
          </a:p>
          <a:p>
            <a:pPr>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Streamlit</a:t>
            </a: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46FEF4-C893-98A2-3663-59EED879F09B}"/>
              </a:ext>
            </a:extLst>
          </p:cNvPr>
          <p:cNvSpPr txBox="1"/>
          <p:nvPr/>
        </p:nvSpPr>
        <p:spPr>
          <a:xfrm>
            <a:off x="3950209" y="3844498"/>
            <a:ext cx="253105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Backend</a:t>
            </a:r>
          </a:p>
          <a:p>
            <a:pPr>
              <a:lnSpc>
                <a:spcPct val="150000"/>
              </a:lnSpc>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Python</a:t>
            </a:r>
          </a:p>
          <a:p>
            <a:pPr>
              <a:lnSpc>
                <a:spcPct val="150000"/>
              </a:lnSpc>
            </a:pPr>
            <a:r>
              <a:rPr lang="en-US" sz="1800" dirty="0">
                <a:latin typeface="Times New Roman" panose="02020603050405020304" pitchFamily="18" charset="0"/>
                <a:cs typeface="Times New Roman" panose="02020603050405020304" pitchFamily="18" charset="0"/>
              </a:rPr>
              <a:t>	JSON</a:t>
            </a:r>
          </a:p>
          <a:p>
            <a:endParaRPr lang="en-US" dirty="0"/>
          </a:p>
        </p:txBody>
      </p:sp>
      <p:sp>
        <p:nvSpPr>
          <p:cNvPr id="7" name="TextBox 6">
            <a:extLst>
              <a:ext uri="{FF2B5EF4-FFF2-40B4-BE49-F238E27FC236}">
                <a16:creationId xmlns:a16="http://schemas.microsoft.com/office/drawing/2014/main" id="{1346FEF4-C893-98A2-3663-59EED879F09B}"/>
              </a:ext>
            </a:extLst>
          </p:cNvPr>
          <p:cNvSpPr txBox="1"/>
          <p:nvPr/>
        </p:nvSpPr>
        <p:spPr>
          <a:xfrm>
            <a:off x="7216444" y="3844498"/>
            <a:ext cx="2531059" cy="18928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Database</a:t>
            </a:r>
          </a:p>
          <a:p>
            <a:pPr>
              <a:lnSpc>
                <a:spcPct val="150000"/>
              </a:lnSpc>
            </a:pP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Python</a:t>
            </a:r>
          </a:p>
          <a:p>
            <a:pPr>
              <a:lnSpc>
                <a:spcPct val="150000"/>
              </a:lnSpc>
            </a:pPr>
            <a:r>
              <a:rPr lang="en-US" sz="1800" dirty="0">
                <a:latin typeface="Times New Roman" panose="02020603050405020304" pitchFamily="18" charset="0"/>
                <a:cs typeface="Times New Roman" panose="02020603050405020304" pitchFamily="18" charset="0"/>
              </a:rPr>
              <a:t>	JSON</a:t>
            </a:r>
          </a:p>
          <a:p>
            <a:endParaRPr lang="en-US" dirty="0"/>
          </a:p>
        </p:txBody>
      </p:sp>
    </p:spTree>
    <p:extLst>
      <p:ext uri="{BB962C8B-B14F-4D97-AF65-F5344CB8AC3E}">
        <p14:creationId xmlns:p14="http://schemas.microsoft.com/office/powerpoint/2010/main" val="313284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CA1F-2019-1A84-1D0C-9C618D84BD86}"/>
              </a:ext>
            </a:extLst>
          </p:cNvPr>
          <p:cNvSpPr>
            <a:spLocks noGrp="1"/>
          </p:cNvSpPr>
          <p:nvPr>
            <p:ph type="title"/>
          </p:nvPr>
        </p:nvSpPr>
        <p:spPr>
          <a:xfrm>
            <a:off x="838200" y="365125"/>
            <a:ext cx="10515600" cy="344449"/>
          </a:xfrm>
        </p:spPr>
        <p:txBody>
          <a:bodyPr>
            <a:normAutofit fontScale="90000"/>
          </a:bodyPr>
          <a:lstStyle/>
          <a:p>
            <a:pPr algn="ctr"/>
            <a:r>
              <a:rPr lang="en-US" sz="2400" b="1" dirty="0">
                <a:solidFill>
                  <a:srgbClr val="FF0000"/>
                </a:solidFill>
                <a:latin typeface="Times New Roman" panose="02020603050405020304" pitchFamily="18" charset="0"/>
                <a:cs typeface="Times New Roman" panose="02020603050405020304" pitchFamily="18" charset="0"/>
              </a:rPr>
              <a:t>SYSTEM DESIGN – MODULO DIVISION</a:t>
            </a:r>
          </a:p>
        </p:txBody>
      </p:sp>
      <p:sp>
        <p:nvSpPr>
          <p:cNvPr id="9" name="TextBox 8">
            <a:extLst>
              <a:ext uri="{FF2B5EF4-FFF2-40B4-BE49-F238E27FC236}">
                <a16:creationId xmlns:a16="http://schemas.microsoft.com/office/drawing/2014/main" id="{1D2870C6-9424-48B0-F104-E2101A143338}"/>
              </a:ext>
            </a:extLst>
          </p:cNvPr>
          <p:cNvSpPr txBox="1"/>
          <p:nvPr/>
        </p:nvSpPr>
        <p:spPr>
          <a:xfrm>
            <a:off x="1528877" y="1170432"/>
            <a:ext cx="82661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tool deals with three modules based on the working. </a:t>
            </a:r>
          </a:p>
        </p:txBody>
      </p:sp>
      <p:sp>
        <p:nvSpPr>
          <p:cNvPr id="10" name="TextBox 9">
            <a:extLst>
              <a:ext uri="{FF2B5EF4-FFF2-40B4-BE49-F238E27FC236}">
                <a16:creationId xmlns:a16="http://schemas.microsoft.com/office/drawing/2014/main" id="{92B4D563-0359-7DAE-2C8D-C08BD2CC7B12}"/>
              </a:ext>
            </a:extLst>
          </p:cNvPr>
          <p:cNvSpPr txBox="1"/>
          <p:nvPr/>
        </p:nvSpPr>
        <p:spPr>
          <a:xfrm>
            <a:off x="1528876" y="1843430"/>
            <a:ext cx="6810451" cy="41088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Client: - </a:t>
            </a:r>
          </a:p>
          <a:p>
            <a:pPr>
              <a:lnSpc>
                <a:spcPct val="150000"/>
              </a:lnSpc>
            </a:pPr>
            <a:r>
              <a:rPr lang="en-US" dirty="0">
                <a:latin typeface="Times New Roman" panose="02020603050405020304" pitchFamily="18" charset="0"/>
                <a:cs typeface="Times New Roman" panose="02020603050405020304" pitchFamily="18" charset="0"/>
              </a:rPr>
              <a:t>	1. Fetching Location and Time Stamp Data </a:t>
            </a:r>
          </a:p>
          <a:p>
            <a:pPr>
              <a:lnSpc>
                <a:spcPct val="150000"/>
              </a:lnSpc>
            </a:pPr>
            <a:r>
              <a:rPr lang="en-US" dirty="0">
                <a:latin typeface="Times New Roman" panose="02020603050405020304" pitchFamily="18" charset="0"/>
                <a:cs typeface="Times New Roman" panose="02020603050405020304" pitchFamily="18" charset="0"/>
              </a:rPr>
              <a:t>	2. Using Parsing Techniques to fetch </a:t>
            </a:r>
          </a:p>
          <a:p>
            <a:r>
              <a:rPr lang="en-US" dirty="0">
                <a:latin typeface="Times New Roman" panose="02020603050405020304" pitchFamily="18" charset="0"/>
                <a:cs typeface="Times New Roman" panose="02020603050405020304" pitchFamily="18" charset="0"/>
              </a:rPr>
              <a:t>		 Basic Info  </a:t>
            </a:r>
          </a:p>
          <a:p>
            <a:r>
              <a:rPr lang="en-US" dirty="0">
                <a:latin typeface="Times New Roman" panose="02020603050405020304" pitchFamily="18" charset="0"/>
                <a:cs typeface="Times New Roman" panose="02020603050405020304" pitchFamily="18" charset="0"/>
              </a:rPr>
              <a:t>		 Skills  </a:t>
            </a:r>
          </a:p>
          <a:p>
            <a:r>
              <a:rPr lang="en-US" dirty="0">
                <a:latin typeface="Times New Roman" panose="02020603050405020304" pitchFamily="18" charset="0"/>
                <a:cs typeface="Times New Roman" panose="02020603050405020304" pitchFamily="18" charset="0"/>
              </a:rPr>
              <a:t>		 Keywords  </a:t>
            </a:r>
          </a:p>
          <a:p>
            <a:pPr>
              <a:lnSpc>
                <a:spcPct val="150000"/>
              </a:lnSpc>
            </a:pPr>
            <a:r>
              <a:rPr lang="en-US" dirty="0">
                <a:latin typeface="Times New Roman" panose="02020603050405020304" pitchFamily="18" charset="0"/>
                <a:cs typeface="Times New Roman" panose="02020603050405020304" pitchFamily="18" charset="0"/>
              </a:rPr>
              <a:t>	3. Using logical programs, it will recommend  </a:t>
            </a:r>
          </a:p>
          <a:p>
            <a:r>
              <a:rPr lang="en-US" dirty="0">
                <a:latin typeface="Times New Roman" panose="02020603050405020304" pitchFamily="18" charset="0"/>
                <a:cs typeface="Times New Roman" panose="02020603050405020304" pitchFamily="18" charset="0"/>
              </a:rPr>
              <a:t>		Skills that can be added  					Predicted job role </a:t>
            </a:r>
          </a:p>
          <a:p>
            <a:r>
              <a:rPr lang="en-US" dirty="0">
                <a:latin typeface="Times New Roman" panose="02020603050405020304" pitchFamily="18" charset="0"/>
                <a:cs typeface="Times New Roman" panose="02020603050405020304" pitchFamily="18" charset="0"/>
              </a:rPr>
              <a:t>		Course and certificates  					Resume tips and ideas  </a:t>
            </a:r>
          </a:p>
          <a:p>
            <a:r>
              <a:rPr lang="en-US" dirty="0">
                <a:latin typeface="Times New Roman" panose="02020603050405020304" pitchFamily="18" charset="0"/>
                <a:cs typeface="Times New Roman" panose="02020603050405020304" pitchFamily="18" charset="0"/>
              </a:rPr>
              <a:t>		Overall Score  </a:t>
            </a:r>
          </a:p>
          <a:p>
            <a:r>
              <a:rPr lang="en-US" dirty="0">
                <a:latin typeface="Times New Roman" panose="02020603050405020304" pitchFamily="18" charset="0"/>
                <a:cs typeface="Times New Roman" panose="02020603050405020304" pitchFamily="18" charset="0"/>
              </a:rPr>
              <a:t>		Interview &amp; Resume tip videos</a:t>
            </a:r>
          </a:p>
        </p:txBody>
      </p:sp>
    </p:spTree>
    <p:extLst>
      <p:ext uri="{BB962C8B-B14F-4D97-AF65-F5344CB8AC3E}">
        <p14:creationId xmlns:p14="http://schemas.microsoft.com/office/powerpoint/2010/main" val="222676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6B983-DC15-7B8D-AFA9-BB1C8D2B4C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7B984-FCBC-683B-2118-94AAC4E0FBD5}"/>
              </a:ext>
            </a:extLst>
          </p:cNvPr>
          <p:cNvSpPr>
            <a:spLocks noGrp="1"/>
          </p:cNvSpPr>
          <p:nvPr>
            <p:ph type="title"/>
          </p:nvPr>
        </p:nvSpPr>
        <p:spPr>
          <a:xfrm>
            <a:off x="838200" y="365125"/>
            <a:ext cx="10515600" cy="344449"/>
          </a:xfrm>
        </p:spPr>
        <p:txBody>
          <a:bodyPr>
            <a:normAutofit fontScale="90000"/>
          </a:bodyPr>
          <a:lstStyle/>
          <a:p>
            <a:pPr algn="ctr"/>
            <a:r>
              <a:rPr lang="en-US" sz="2400" b="1" dirty="0">
                <a:solidFill>
                  <a:srgbClr val="FF0000"/>
                </a:solidFill>
                <a:latin typeface="Times New Roman" panose="02020603050405020304" pitchFamily="18" charset="0"/>
                <a:cs typeface="Times New Roman" panose="02020603050405020304" pitchFamily="18" charset="0"/>
              </a:rPr>
              <a:t>SYSTEM DESIGN – MODULO DIVISION</a:t>
            </a:r>
          </a:p>
        </p:txBody>
      </p:sp>
      <p:pic>
        <p:nvPicPr>
          <p:cNvPr id="8" name="Picture 7">
            <a:extLst>
              <a:ext uri="{FF2B5EF4-FFF2-40B4-BE49-F238E27FC236}">
                <a16:creationId xmlns:a16="http://schemas.microsoft.com/office/drawing/2014/main" id="{B4837274-84DE-A755-8BE7-2404F4A11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759" y="3429000"/>
            <a:ext cx="3419952" cy="1619476"/>
          </a:xfrm>
          <a:prstGeom prst="rect">
            <a:avLst/>
          </a:prstGeom>
        </p:spPr>
      </p:pic>
      <p:sp>
        <p:nvSpPr>
          <p:cNvPr id="3" name="TextBox 2">
            <a:extLst>
              <a:ext uri="{FF2B5EF4-FFF2-40B4-BE49-F238E27FC236}">
                <a16:creationId xmlns:a16="http://schemas.microsoft.com/office/drawing/2014/main" id="{AAC717B6-E01A-A1AC-C1B2-812C111EF7F0}"/>
              </a:ext>
            </a:extLst>
          </p:cNvPr>
          <p:cNvSpPr txBox="1"/>
          <p:nvPr/>
        </p:nvSpPr>
        <p:spPr>
          <a:xfrm>
            <a:off x="1006547" y="1316736"/>
            <a:ext cx="6503212" cy="46628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Admin: - </a:t>
            </a:r>
          </a:p>
          <a:p>
            <a:pPr>
              <a:lnSpc>
                <a:spcPct val="150000"/>
              </a:lnSpc>
            </a:pPr>
            <a:r>
              <a:rPr lang="en-US" dirty="0">
                <a:latin typeface="Times New Roman" panose="02020603050405020304" pitchFamily="18" charset="0"/>
                <a:cs typeface="Times New Roman" panose="02020603050405020304" pitchFamily="18" charset="0"/>
              </a:rPr>
              <a:t>	Get all applicant’s data into tabular format  </a:t>
            </a:r>
          </a:p>
          <a:p>
            <a:pPr>
              <a:lnSpc>
                <a:spcPct val="150000"/>
              </a:lnSpc>
            </a:pPr>
            <a:r>
              <a:rPr lang="en-US" dirty="0">
                <a:latin typeface="Times New Roman" panose="02020603050405020304" pitchFamily="18" charset="0"/>
                <a:cs typeface="Times New Roman" panose="02020603050405020304" pitchFamily="18" charset="0"/>
              </a:rPr>
              <a:t>	Download user’s data into csv file  </a:t>
            </a:r>
          </a:p>
          <a:p>
            <a:pPr>
              <a:lnSpc>
                <a:spcPct val="150000"/>
              </a:lnSpc>
            </a:pPr>
            <a:r>
              <a:rPr lang="en-US" dirty="0">
                <a:latin typeface="Times New Roman" panose="02020603050405020304" pitchFamily="18" charset="0"/>
                <a:cs typeface="Times New Roman" panose="02020603050405020304" pitchFamily="18" charset="0"/>
              </a:rPr>
              <a:t>	View all saved uploaded pdf in Uploaded Resume folder </a:t>
            </a:r>
          </a:p>
          <a:p>
            <a:pPr>
              <a:lnSpc>
                <a:spcPct val="150000"/>
              </a:lnSpc>
            </a:pPr>
            <a:r>
              <a:rPr lang="en-US" dirty="0">
                <a:latin typeface="Times New Roman" panose="02020603050405020304" pitchFamily="18" charset="0"/>
                <a:cs typeface="Times New Roman" panose="02020603050405020304" pitchFamily="18" charset="0"/>
              </a:rPr>
              <a:t>	Get user feedback and ratings </a:t>
            </a:r>
          </a:p>
          <a:p>
            <a:pPr>
              <a:lnSpc>
                <a:spcPct val="150000"/>
              </a:lnSpc>
            </a:pPr>
            <a:r>
              <a:rPr lang="en-US" dirty="0">
                <a:latin typeface="Times New Roman" panose="02020603050405020304" pitchFamily="18" charset="0"/>
                <a:cs typeface="Times New Roman" panose="02020603050405020304" pitchFamily="18" charset="0"/>
              </a:rPr>
              <a:t>	Pie Charts for: - </a:t>
            </a:r>
          </a:p>
          <a:p>
            <a:pPr lvl="2"/>
            <a:r>
              <a:rPr lang="en-US" dirty="0">
                <a:latin typeface="Times New Roman" panose="02020603050405020304" pitchFamily="18" charset="0"/>
                <a:cs typeface="Times New Roman" panose="02020603050405020304" pitchFamily="18" charset="0"/>
              </a:rPr>
              <a:t>	 Ratings </a:t>
            </a:r>
          </a:p>
          <a:p>
            <a:pPr lvl="2"/>
            <a:r>
              <a:rPr lang="en-US" dirty="0">
                <a:latin typeface="Times New Roman" panose="02020603050405020304" pitchFamily="18" charset="0"/>
                <a:cs typeface="Times New Roman" panose="02020603050405020304" pitchFamily="18" charset="0"/>
              </a:rPr>
              <a:t>	 Predicted field / roles</a:t>
            </a:r>
          </a:p>
          <a:p>
            <a:pPr lvl="2"/>
            <a:r>
              <a:rPr lang="en-US" dirty="0">
                <a:latin typeface="Times New Roman" panose="02020603050405020304" pitchFamily="18" charset="0"/>
                <a:cs typeface="Times New Roman" panose="02020603050405020304" pitchFamily="18" charset="0"/>
              </a:rPr>
              <a:t>	 Experience level  </a:t>
            </a:r>
          </a:p>
          <a:p>
            <a:pPr lvl="2"/>
            <a:r>
              <a:rPr lang="en-US" dirty="0">
                <a:latin typeface="Times New Roman" panose="02020603050405020304" pitchFamily="18" charset="0"/>
                <a:cs typeface="Times New Roman" panose="02020603050405020304" pitchFamily="18" charset="0"/>
              </a:rPr>
              <a:t>	 Resume score  </a:t>
            </a:r>
          </a:p>
          <a:p>
            <a:pPr lvl="2"/>
            <a:r>
              <a:rPr lang="en-US" dirty="0">
                <a:latin typeface="Times New Roman" panose="02020603050405020304" pitchFamily="18" charset="0"/>
                <a:cs typeface="Times New Roman" panose="02020603050405020304" pitchFamily="18" charset="0"/>
              </a:rPr>
              <a:t>	 User count  </a:t>
            </a:r>
          </a:p>
          <a:p>
            <a:pPr lvl="2"/>
            <a:r>
              <a:rPr lang="en-US" dirty="0">
                <a:latin typeface="Times New Roman" panose="02020603050405020304" pitchFamily="18" charset="0"/>
                <a:cs typeface="Times New Roman" panose="02020603050405020304" pitchFamily="18" charset="0"/>
              </a:rPr>
              <a:t>   	 City  </a:t>
            </a:r>
          </a:p>
          <a:p>
            <a:pPr lvl="2"/>
            <a:r>
              <a:rPr lang="en-US" dirty="0">
                <a:latin typeface="Times New Roman" panose="02020603050405020304" pitchFamily="18" charset="0"/>
                <a:cs typeface="Times New Roman" panose="02020603050405020304" pitchFamily="18" charset="0"/>
              </a:rPr>
              <a:t>	 State  </a:t>
            </a:r>
          </a:p>
          <a:p>
            <a:pPr lvl="2"/>
            <a:r>
              <a:rPr lang="en-US" dirty="0">
                <a:latin typeface="Times New Roman" panose="02020603050405020304" pitchFamily="18" charset="0"/>
                <a:cs typeface="Times New Roman" panose="02020603050405020304" pitchFamily="18" charset="0"/>
              </a:rPr>
              <a:t>	 Country</a:t>
            </a:r>
          </a:p>
        </p:txBody>
      </p:sp>
    </p:spTree>
    <p:extLst>
      <p:ext uri="{BB962C8B-B14F-4D97-AF65-F5344CB8AC3E}">
        <p14:creationId xmlns:p14="http://schemas.microsoft.com/office/powerpoint/2010/main" val="234374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3E22E8-7E8E-F03F-F882-7EBB0F6E5E23}"/>
              </a:ext>
            </a:extLst>
          </p:cNvPr>
          <p:cNvSpPr txBox="1"/>
          <p:nvPr/>
        </p:nvSpPr>
        <p:spPr>
          <a:xfrm>
            <a:off x="1940966" y="497433"/>
            <a:ext cx="8310068" cy="400110"/>
          </a:xfrm>
          <a:prstGeom prst="rect">
            <a:avLst/>
          </a:prstGeom>
          <a:noFill/>
        </p:spPr>
        <p:txBody>
          <a:bodyPr wrap="square" rtlCol="0">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CLASS  DIAGRAM</a:t>
            </a:r>
          </a:p>
        </p:txBody>
      </p:sp>
      <p:pic>
        <p:nvPicPr>
          <p:cNvPr id="8" name="Picture 7">
            <a:extLst>
              <a:ext uri="{FF2B5EF4-FFF2-40B4-BE49-F238E27FC236}">
                <a16:creationId xmlns:a16="http://schemas.microsoft.com/office/drawing/2014/main" id="{A1E03460-1C60-62DD-793E-D1AADBC39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1094" y="1250898"/>
            <a:ext cx="9590227" cy="4839005"/>
          </a:xfrm>
          <a:prstGeom prst="rect">
            <a:avLst/>
          </a:prstGeom>
        </p:spPr>
      </p:pic>
    </p:spTree>
    <p:extLst>
      <p:ext uri="{BB962C8B-B14F-4D97-AF65-F5344CB8AC3E}">
        <p14:creationId xmlns:p14="http://schemas.microsoft.com/office/powerpoint/2010/main" val="89035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FDCD0-F473-8880-02F8-FFFA725FB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088C9-E2AF-D9B9-D2BE-835BE6862077}"/>
              </a:ext>
            </a:extLst>
          </p:cNvPr>
          <p:cNvSpPr>
            <a:spLocks noGrp="1"/>
          </p:cNvSpPr>
          <p:nvPr>
            <p:ph type="title"/>
          </p:nvPr>
        </p:nvSpPr>
        <p:spPr>
          <a:xfrm>
            <a:off x="838200" y="365126"/>
            <a:ext cx="10515600" cy="520014"/>
          </a:xfrm>
        </p:spPr>
        <p:txBody>
          <a:bodyPr>
            <a:norm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8FEC3187-48AC-2A32-157D-2478E6B28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225" y="1372234"/>
            <a:ext cx="7680960" cy="5120640"/>
          </a:xfrm>
          <a:prstGeom prst="rect">
            <a:avLst/>
          </a:prstGeom>
        </p:spPr>
      </p:pic>
      <p:sp>
        <p:nvSpPr>
          <p:cNvPr id="10" name="TextBox 9">
            <a:extLst>
              <a:ext uri="{FF2B5EF4-FFF2-40B4-BE49-F238E27FC236}">
                <a16:creationId xmlns:a16="http://schemas.microsoft.com/office/drawing/2014/main" id="{E12DEB6A-3FF7-0203-38F9-2965CE375BCF}"/>
              </a:ext>
            </a:extLst>
          </p:cNvPr>
          <p:cNvSpPr txBox="1"/>
          <p:nvPr/>
        </p:nvSpPr>
        <p:spPr>
          <a:xfrm>
            <a:off x="2408225" y="885140"/>
            <a:ext cx="3107436" cy="37307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 PAGE</a:t>
            </a:r>
          </a:p>
        </p:txBody>
      </p:sp>
    </p:spTree>
    <p:extLst>
      <p:ext uri="{BB962C8B-B14F-4D97-AF65-F5344CB8AC3E}">
        <p14:creationId xmlns:p14="http://schemas.microsoft.com/office/powerpoint/2010/main" val="701382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630</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PRESENT SYSTEM</vt:lpstr>
      <vt:lpstr>PROPOSED SYSTEM</vt:lpstr>
      <vt:lpstr>PowerPoint Presentation</vt:lpstr>
      <vt:lpstr>SYSTEM DESIGN – MODULO DIVISION</vt:lpstr>
      <vt:lpstr>SYSTEM DESIGN – MODULO DIVISION</vt:lpstr>
      <vt:lpstr>PowerPoint Presentation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Haran</dc:creator>
  <cp:lastModifiedBy>Hari Haran</cp:lastModifiedBy>
  <cp:revision>6</cp:revision>
  <dcterms:created xsi:type="dcterms:W3CDTF">2025-02-25T09:58:43Z</dcterms:created>
  <dcterms:modified xsi:type="dcterms:W3CDTF">2025-03-21T05:38:47Z</dcterms:modified>
</cp:coreProperties>
</file>