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65" r:id="rId9"/>
    <p:sldId id="266" r:id="rId10"/>
    <p:sldId id="267" r:id="rId11"/>
    <p:sldId id="2146847062" r:id="rId12"/>
    <p:sldId id="2146847063"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0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176508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1072408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13</a:t>
            </a:fld>
            <a:endParaRPr lang="en-IN"/>
          </a:p>
        </p:txBody>
      </p:sp>
    </p:spTree>
    <p:extLst>
      <p:ext uri="{BB962C8B-B14F-4D97-AF65-F5344CB8AC3E}">
        <p14:creationId xmlns:p14="http://schemas.microsoft.com/office/powerpoint/2010/main" val="923523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Intrusion Detection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Name: Hari Pragash D</a:t>
            </a:r>
          </a:p>
          <a:p>
            <a:pPr marL="457200" indent="-457200">
              <a:buAutoNum type="arabicPeriod"/>
            </a:pPr>
            <a:r>
              <a:rPr lang="en-US" sz="2000" b="1" dirty="0">
                <a:solidFill>
                  <a:schemeClr val="accent1">
                    <a:lumMod val="75000"/>
                  </a:schemeClr>
                </a:solidFill>
                <a:latin typeface="Arial"/>
                <a:cs typeface="Arial"/>
              </a:rPr>
              <a:t>College Name: </a:t>
            </a:r>
            <a:r>
              <a:rPr lang="en-US" sz="2000" b="1" dirty="0" err="1">
                <a:solidFill>
                  <a:schemeClr val="accent1">
                    <a:lumMod val="75000"/>
                  </a:schemeClr>
                </a:solidFill>
                <a:latin typeface="Arial"/>
                <a:cs typeface="Arial"/>
              </a:rPr>
              <a:t>Manakula</a:t>
            </a:r>
            <a:r>
              <a:rPr lang="en-US" sz="2000" b="1" dirty="0">
                <a:solidFill>
                  <a:schemeClr val="accent1">
                    <a:lumMod val="75000"/>
                  </a:schemeClr>
                </a:solidFill>
                <a:latin typeface="Arial"/>
                <a:cs typeface="Arial"/>
              </a:rPr>
              <a:t> Vinayagar Institute of Technology </a:t>
            </a:r>
          </a:p>
          <a:p>
            <a:pPr marL="457200" indent="-457200">
              <a:buAutoNum type="arabicPeriod"/>
            </a:pPr>
            <a:r>
              <a:rPr lang="en-US" sz="2000" b="1" dirty="0">
                <a:solidFill>
                  <a:schemeClr val="accent1">
                    <a:lumMod val="7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solidFill>
                  <a:srgbClr val="0F0F0F"/>
                </a:solidFill>
                <a:latin typeface="Times New Roman" panose="02020603050405020304" pitchFamily="18" charset="0"/>
                <a:ea typeface="+mn-lt"/>
                <a:cs typeface="Times New Roman" panose="02020603050405020304" pitchFamily="18" charset="0"/>
              </a:rPr>
              <a:t>Successfully designed, trained, explained, and deployed an end-to-end NIDS using machine learning.</a:t>
            </a:r>
          </a:p>
          <a:p>
            <a:pPr marL="305435" indent="-305435"/>
            <a:endParaRPr lang="en-US" sz="20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US" sz="2000" dirty="0">
                <a:solidFill>
                  <a:srgbClr val="0F0F0F"/>
                </a:solidFill>
                <a:latin typeface="Times New Roman" panose="02020603050405020304" pitchFamily="18" charset="0"/>
                <a:ea typeface="+mn-lt"/>
                <a:cs typeface="Times New Roman" panose="02020603050405020304" pitchFamily="18" charset="0"/>
              </a:rPr>
              <a:t>Achieved robust performance on NSL-KDD test set for both binary and multiclass classification.</a:t>
            </a:r>
          </a:p>
          <a:p>
            <a:pPr marL="305435" indent="-305435"/>
            <a:endParaRPr lang="en-US" sz="20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US" sz="2000" dirty="0">
                <a:solidFill>
                  <a:srgbClr val="0F0F0F"/>
                </a:solidFill>
                <a:latin typeface="Times New Roman" panose="02020603050405020304" pitchFamily="18" charset="0"/>
                <a:ea typeface="+mn-lt"/>
                <a:cs typeface="Times New Roman" panose="02020603050405020304" pitchFamily="18" charset="0"/>
              </a:rPr>
              <a:t>Deployed the solution on IBM Cloud Lite for real-time, scalable predictions using a user-friendly interface.</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Autofit/>
          </a:bodyPr>
          <a:lstStyle/>
          <a:p>
            <a:pPr>
              <a:lnSpc>
                <a:spcPct val="200000"/>
              </a:lnSpc>
            </a:pPr>
            <a:r>
              <a:rPr lang="en-US" sz="2000" dirty="0">
                <a:latin typeface="Times New Roman" panose="02020603050405020304" pitchFamily="18" charset="0"/>
                <a:cs typeface="Times New Roman" panose="02020603050405020304" pitchFamily="18" charset="0"/>
              </a:rPr>
              <a:t>Incorporate advanced deep learning models (e.g., CNNs, RNNs) to improve detection accuracy for increasingly sophisticated network attacks.</a:t>
            </a:r>
          </a:p>
          <a:p>
            <a:pPr>
              <a:lnSpc>
                <a:spcPct val="200000"/>
              </a:lnSpc>
            </a:pPr>
            <a:r>
              <a:rPr lang="en-US" sz="2000" dirty="0">
                <a:latin typeface="Times New Roman" panose="02020603050405020304" pitchFamily="18" charset="0"/>
                <a:cs typeface="Times New Roman" panose="02020603050405020304" pitchFamily="18" charset="0"/>
              </a:rPr>
              <a:t>Enable online learning for the system to adapt continuously to new and evolving threats in real time.</a:t>
            </a:r>
          </a:p>
          <a:p>
            <a:pPr>
              <a:lnSpc>
                <a:spcPct val="200000"/>
              </a:lnSpc>
            </a:pPr>
            <a:r>
              <a:rPr lang="en-US" sz="2000" dirty="0">
                <a:latin typeface="Times New Roman" panose="02020603050405020304" pitchFamily="18" charset="0"/>
                <a:cs typeface="Times New Roman" panose="02020603050405020304" pitchFamily="18" charset="0"/>
              </a:rPr>
              <a:t>Expand the solution to cover IoT and cloud-native network environments, ensuring broader protection.</a:t>
            </a:r>
          </a:p>
          <a:p>
            <a:pPr>
              <a:lnSpc>
                <a:spcPct val="200000"/>
              </a:lnSpc>
            </a:pPr>
            <a:r>
              <a:rPr lang="en-US" sz="2000" dirty="0">
                <a:latin typeface="Times New Roman" panose="02020603050405020304" pitchFamily="18" charset="0"/>
                <a:cs typeface="Times New Roman" panose="02020603050405020304" pitchFamily="18" charset="0"/>
              </a:rPr>
              <a:t>Integrate automated response mechanisms to block, isolate, or mitigate threats instantly upon detection.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305435" indent="-305435">
              <a:lnSpc>
                <a:spcPct val="150000"/>
              </a:lnSpc>
            </a:pPr>
            <a:r>
              <a:rPr lang="en-US" sz="2400" dirty="0" err="1">
                <a:solidFill>
                  <a:srgbClr val="0F0F0F"/>
                </a:solidFill>
                <a:latin typeface="Times New Roman" panose="02020603050405020304" pitchFamily="18" charset="0"/>
                <a:ea typeface="+mn-lt"/>
                <a:cs typeface="Times New Roman" panose="02020603050405020304" pitchFamily="18" charset="0"/>
              </a:rPr>
              <a:t>Tavallaee</a:t>
            </a:r>
            <a:r>
              <a:rPr lang="en-US" sz="2400" dirty="0">
                <a:solidFill>
                  <a:srgbClr val="0F0F0F"/>
                </a:solidFill>
                <a:latin typeface="Times New Roman" panose="02020603050405020304" pitchFamily="18" charset="0"/>
                <a:ea typeface="+mn-lt"/>
                <a:cs typeface="Times New Roman" panose="02020603050405020304" pitchFamily="18" charset="0"/>
              </a:rPr>
              <a:t>, M. et al. (2009). A detailed analysis of the KDD CUP 99 data set.</a:t>
            </a:r>
          </a:p>
          <a:p>
            <a:pPr marL="305435" indent="-305435">
              <a:lnSpc>
                <a:spcPct val="150000"/>
              </a:lnSpc>
            </a:pPr>
            <a:r>
              <a:rPr lang="en-US" sz="2400" dirty="0">
                <a:solidFill>
                  <a:srgbClr val="0F0F0F"/>
                </a:solidFill>
                <a:latin typeface="Times New Roman" panose="02020603050405020304" pitchFamily="18" charset="0"/>
                <a:ea typeface="+mn-lt"/>
                <a:cs typeface="Times New Roman" panose="02020603050405020304" pitchFamily="18" charset="0"/>
              </a:rPr>
              <a:t>IBM Cloud Documentation: Watson Machine Learning</a:t>
            </a:r>
          </a:p>
          <a:p>
            <a:pPr marL="305435" indent="-305435">
              <a:lnSpc>
                <a:spcPct val="150000"/>
              </a:lnSpc>
            </a:pPr>
            <a:r>
              <a:rPr lang="en-US" sz="2400" dirty="0">
                <a:solidFill>
                  <a:srgbClr val="0F0F0F"/>
                </a:solidFill>
                <a:latin typeface="Times New Roman" panose="02020603050405020304" pitchFamily="18" charset="0"/>
                <a:ea typeface="+mn-lt"/>
                <a:cs typeface="Times New Roman" panose="02020603050405020304" pitchFamily="18" charset="0"/>
              </a:rPr>
              <a:t>Kaggle: NSL-KDD Intrusion Detection Dataset</a:t>
            </a:r>
          </a:p>
          <a:p>
            <a:pPr marL="305435" indent="-305435">
              <a:lnSpc>
                <a:spcPct val="150000"/>
              </a:lnSpc>
            </a:pPr>
            <a:r>
              <a:rPr lang="en-US" sz="2400" dirty="0">
                <a:solidFill>
                  <a:srgbClr val="0F0F0F"/>
                </a:solidFill>
                <a:latin typeface="Times New Roman" panose="02020603050405020304" pitchFamily="18" charset="0"/>
                <a:ea typeface="+mn-lt"/>
                <a:cs typeface="Times New Roman" panose="02020603050405020304" pitchFamily="18" charset="0"/>
              </a:rPr>
              <a:t>Imbalanced-learn (SMOTE) Documentation</a:t>
            </a:r>
          </a:p>
          <a:p>
            <a:pPr marL="305435" indent="-305435">
              <a:lnSpc>
                <a:spcPct val="150000"/>
              </a:lnSpc>
            </a:pPr>
            <a:r>
              <a:rPr lang="en-US" sz="2400" dirty="0">
                <a:solidFill>
                  <a:srgbClr val="0F0F0F"/>
                </a:solidFill>
                <a:latin typeface="Times New Roman" panose="02020603050405020304" pitchFamily="18" charset="0"/>
                <a:ea typeface="+mn-lt"/>
                <a:cs typeface="Times New Roman" panose="02020603050405020304" pitchFamily="18" charset="0"/>
              </a:rPr>
              <a:t>SHAP: Explainable ML documentation</a:t>
            </a:r>
          </a:p>
          <a:p>
            <a:pPr marL="305435" indent="-305435">
              <a:lnSpc>
                <a:spcPct val="150000"/>
              </a:lnSpc>
            </a:pPr>
            <a:r>
              <a:rPr lang="en-US" sz="2400" dirty="0">
                <a:solidFill>
                  <a:srgbClr val="0F0F0F"/>
                </a:solidFill>
                <a:latin typeface="Times New Roman" panose="02020603050405020304" pitchFamily="18" charset="0"/>
                <a:ea typeface="+mn-lt"/>
                <a:cs typeface="Times New Roman" panose="02020603050405020304" pitchFamily="18" charset="0"/>
              </a:rPr>
              <a:t>Scikit-learn User Guide</a:t>
            </a:r>
          </a:p>
          <a:p>
            <a:pPr marL="305435" indent="-305435">
              <a:lnSpc>
                <a:spcPct val="150000"/>
              </a:lnSpc>
            </a:pPr>
            <a:r>
              <a:rPr lang="en-US" sz="2400" dirty="0" err="1">
                <a:solidFill>
                  <a:srgbClr val="0F0F0F"/>
                </a:solidFill>
                <a:latin typeface="Times New Roman" panose="02020603050405020304" pitchFamily="18" charset="0"/>
                <a:ea typeface="+mn-lt"/>
                <a:cs typeface="Times New Roman" panose="02020603050405020304" pitchFamily="18" charset="0"/>
              </a:rPr>
              <a:t>XGBoost</a:t>
            </a:r>
            <a:r>
              <a:rPr lang="en-US" sz="2400" dirty="0">
                <a:solidFill>
                  <a:srgbClr val="0F0F0F"/>
                </a:solidFill>
                <a:latin typeface="Times New Roman" panose="02020603050405020304" pitchFamily="18" charset="0"/>
                <a:ea typeface="+mn-lt"/>
                <a:cs typeface="Times New Roman" panose="02020603050405020304" pitchFamily="18" charset="0"/>
              </a:rPr>
              <a:t> Documentation</a:t>
            </a:r>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78A50B0C-93FA-2D51-AE86-FD0E0C5D338E}"/>
              </a:ext>
            </a:extLst>
          </p:cNvPr>
          <p:cNvPicPr>
            <a:picLocks noGrp="1" noChangeAspect="1"/>
          </p:cNvPicPr>
          <p:nvPr>
            <p:ph idx="1"/>
          </p:nvPr>
        </p:nvPicPr>
        <p:blipFill>
          <a:blip r:embed="rId3"/>
          <a:stretch>
            <a:fillRect/>
          </a:stretch>
        </p:blipFill>
        <p:spPr>
          <a:xfrm>
            <a:off x="2794001" y="1301750"/>
            <a:ext cx="6746239" cy="524129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360038B0-BD34-F6CF-6A1C-945B915BF4A2}"/>
              </a:ext>
            </a:extLst>
          </p:cNvPr>
          <p:cNvPicPr>
            <a:picLocks noGrp="1" noChangeAspect="1"/>
          </p:cNvPicPr>
          <p:nvPr>
            <p:ph idx="1"/>
          </p:nvPr>
        </p:nvPicPr>
        <p:blipFill>
          <a:blip r:embed="rId2"/>
          <a:stretch>
            <a:fillRect/>
          </a:stretch>
        </p:blipFill>
        <p:spPr>
          <a:xfrm>
            <a:off x="2410691" y="1301750"/>
            <a:ext cx="7211291" cy="5192568"/>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F2EAA2B-0D13-DF44-A16A-6D9DDA266F53}"/>
              </a:ext>
            </a:extLst>
          </p:cNvPr>
          <p:cNvPicPr>
            <a:picLocks noGrp="1" noChangeAspect="1"/>
          </p:cNvPicPr>
          <p:nvPr>
            <p:ph idx="1"/>
          </p:nvPr>
        </p:nvPicPr>
        <p:blipFill>
          <a:blip r:embed="rId2"/>
          <a:stretch>
            <a:fillRect/>
          </a:stretch>
        </p:blipFill>
        <p:spPr>
          <a:xfrm>
            <a:off x="2357119" y="1301750"/>
            <a:ext cx="7091681" cy="485409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11397" y="1326123"/>
            <a:ext cx="11029615" cy="4673324"/>
          </a:xfrm>
        </p:spPr>
        <p:txBody>
          <a:bodyPr/>
          <a:lstStyle/>
          <a:p>
            <a:pPr marL="0" indent="0">
              <a:buNone/>
            </a:pPr>
            <a:r>
              <a:rPr lang="en-US" sz="3200" dirty="0">
                <a:latin typeface="Times New Roman" panose="02020603050405020304" pitchFamily="18" charset="0"/>
                <a:cs typeface="Times New Roman" panose="02020603050405020304" pitchFamily="18" charset="0"/>
              </a:rPr>
              <a:t>Create a robust network intrusion detection system (NIDS) using machine learning. The system should be capable of analyzing network traffic data to identify and classify various types of cyber-attacks (e.g., DoS, Probe, R2L, U2R) and distinguish them from normal network activity. The goal is to build a model that can effectively secure communication networks by providing an early warning of malicious activities.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102126"/>
            <a:ext cx="11613485" cy="5755874"/>
          </a:xfrm>
        </p:spPr>
        <p:txBody>
          <a:bodyPr vert="horz" lIns="91440" tIns="45720" rIns="91440" bIns="45720" rtlCol="0" anchor="ctr">
            <a:noAutofit/>
          </a:bodyPr>
          <a:lstStyle/>
          <a:p>
            <a:pPr marL="305435" indent="-305435"/>
            <a:endParaRPr lang="en-IN" sz="1200" b="1" dirty="0">
              <a:latin typeface="Times New Roman" panose="02020603050405020304" pitchFamily="18" charset="0"/>
              <a:cs typeface="Times New Roman" panose="02020603050405020304" pitchFamily="18" charset="0"/>
            </a:endParaRPr>
          </a:p>
          <a:p>
            <a:pPr marL="305435" indent="-305435"/>
            <a:r>
              <a:rPr lang="en-US" sz="1200" b="1" dirty="0">
                <a:latin typeface="Times New Roman" panose="02020603050405020304" pitchFamily="18" charset="0"/>
                <a:ea typeface="+mn-lt"/>
                <a:cs typeface="Times New Roman" panose="02020603050405020304" pitchFamily="18" charset="0"/>
              </a:rPr>
              <a:t>The proposed system aims to address the challenge of detecting and predicting network intrusions in real time to safeguard network resources from cyber threats. This involves leveraging data analytics and machine learning techniques to accurately identify abnormal network activities. The solution consists of the following components:</a:t>
            </a:r>
          </a:p>
          <a:p>
            <a:pPr marL="305435" indent="-305435"/>
            <a:r>
              <a:rPr lang="en-IN" sz="1200" b="1" dirty="0">
                <a:latin typeface="Times New Roman" panose="02020603050405020304" pitchFamily="18" charset="0"/>
                <a:ea typeface="+mn-lt"/>
                <a:cs typeface="Times New Roman" panose="02020603050405020304" pitchFamily="18" charset="0"/>
              </a:rPr>
              <a:t>Data Collection:</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Utilized datasets provided or recommended by IBM </a:t>
            </a:r>
            <a:r>
              <a:rPr lang="en-US" sz="1200" b="1" dirty="0" err="1">
                <a:latin typeface="Times New Roman" panose="02020603050405020304" pitchFamily="18" charset="0"/>
                <a:cs typeface="Times New Roman" panose="02020603050405020304" pitchFamily="18" charset="0"/>
              </a:rPr>
              <a:t>SkillBuild</a:t>
            </a:r>
            <a:r>
              <a:rPr lang="en-US" sz="1200" b="1" dirty="0">
                <a:latin typeface="Times New Roman" panose="02020603050405020304" pitchFamily="18" charset="0"/>
                <a:cs typeface="Times New Roman" panose="02020603050405020304" pitchFamily="18" charset="0"/>
              </a:rPr>
              <a:t>, such as NSL-KDD or custom network logs.</a:t>
            </a:r>
          </a:p>
          <a:p>
            <a:pPr marL="629920" lvl="1" indent="-305435"/>
            <a:r>
              <a:rPr lang="en-US" sz="1200" b="1" dirty="0">
                <a:latin typeface="Times New Roman" panose="02020603050405020304" pitchFamily="18" charset="0"/>
                <a:cs typeface="Times New Roman" panose="02020603050405020304" pitchFamily="18" charset="0"/>
              </a:rPr>
              <a:t>Performed data cleaning and preprocessing using IBM Watson Studio notebooks to handle missing values, normalize features, and encode categorical variables effectively.</a:t>
            </a:r>
            <a:endParaRPr lang="en-US" sz="1200" b="1" dirty="0">
              <a:latin typeface="Times New Roman" panose="02020603050405020304" pitchFamily="18" charset="0"/>
              <a:ea typeface="+mn-lt"/>
              <a:cs typeface="Times New Roman" panose="02020603050405020304" pitchFamily="18" charset="0"/>
            </a:endParaRPr>
          </a:p>
          <a:p>
            <a:pPr marL="305435" indent="-305435"/>
            <a:r>
              <a:rPr lang="en-IN" sz="1200" b="1" dirty="0">
                <a:latin typeface="Times New Roman" panose="02020603050405020304" pitchFamily="18" charset="0"/>
                <a:ea typeface="+mn-lt"/>
                <a:cs typeface="Times New Roman" panose="02020603050405020304" pitchFamily="18" charset="0"/>
              </a:rPr>
              <a:t>Data Preprocessing:</a:t>
            </a:r>
            <a:endParaRPr lang="en-IN" sz="1200" b="1" dirty="0">
              <a:latin typeface="Times New Roman" panose="02020603050405020304" pitchFamily="18" charset="0"/>
              <a:cs typeface="Times New Roman" panose="02020603050405020304" pitchFamily="18" charset="0"/>
            </a:endParaRPr>
          </a:p>
          <a:p>
            <a:pPr marL="629920" lvl="1" indent="-305435"/>
            <a:r>
              <a:rPr lang="en-IN" sz="1200" b="1" dirty="0">
                <a:latin typeface="Times New Roman" panose="02020603050405020304" pitchFamily="18" charset="0"/>
                <a:ea typeface="+mn-lt"/>
                <a:cs typeface="Times New Roman" panose="02020603050405020304" pitchFamily="18" charset="0"/>
              </a:rPr>
              <a:t>Clean and preprocess the collected data to handle missing values, outliers, and inconsistencies.</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Apply feature engineering to extract and create relevant features that improve the distinction between normal and malicious traffic.</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a:latin typeface="Times New Roman" panose="02020603050405020304" pitchFamily="18" charset="0"/>
                <a:ea typeface="+mn-lt"/>
                <a:cs typeface="Times New Roman" panose="02020603050405020304" pitchFamily="18" charset="0"/>
              </a:rPr>
              <a:t>Machine Learning Algorithm:</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Built and trained machine learning models such as Decision Trees and Random Forest classifiers using IBM Watson Machine Learning services.</a:t>
            </a:r>
          </a:p>
          <a:p>
            <a:pPr marL="629920" lvl="1" indent="-305435"/>
            <a:r>
              <a:rPr lang="en-US" sz="1200" b="1" dirty="0">
                <a:latin typeface="Times New Roman" panose="02020603050405020304" pitchFamily="18" charset="0"/>
                <a:cs typeface="Times New Roman" panose="02020603050405020304" pitchFamily="18" charset="0"/>
              </a:rPr>
              <a:t>Applied model evaluation techniques like cross-validation and calculated metrics (accuracy, precision, recall, F1-score) using IBM </a:t>
            </a:r>
            <a:r>
              <a:rPr lang="en-US" sz="1200" b="1" dirty="0" err="1">
                <a:latin typeface="Times New Roman" panose="02020603050405020304" pitchFamily="18" charset="0"/>
                <a:cs typeface="Times New Roman" panose="02020603050405020304" pitchFamily="18" charset="0"/>
              </a:rPr>
              <a:t>SkillBuild’s</a:t>
            </a:r>
            <a:r>
              <a:rPr lang="en-US" sz="1200" b="1" dirty="0">
                <a:latin typeface="Times New Roman" panose="02020603050405020304" pitchFamily="18" charset="0"/>
                <a:cs typeface="Times New Roman" panose="02020603050405020304" pitchFamily="18" charset="0"/>
              </a:rPr>
              <a:t> model assessment guidelines.</a:t>
            </a:r>
          </a:p>
          <a:p>
            <a:pPr marL="305435" indent="-305435"/>
            <a:r>
              <a:rPr lang="en-IN" sz="1200" b="1" dirty="0">
                <a:latin typeface="Times New Roman" panose="02020603050405020304" pitchFamily="18" charset="0"/>
                <a:ea typeface="+mn-lt"/>
                <a:cs typeface="Times New Roman" panose="02020603050405020304" pitchFamily="18" charset="0"/>
              </a:rPr>
              <a:t>Deployment:</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cs typeface="Times New Roman" panose="02020603050405020304" pitchFamily="18" charset="0"/>
              </a:rPr>
              <a:t>Deployed the trained model on IBM Cloud infrastructure or local environments integrated with IBM tools.</a:t>
            </a:r>
          </a:p>
          <a:p>
            <a:pPr marL="629920" lvl="1" indent="-305435"/>
            <a:r>
              <a:rPr lang="en-US" sz="1200" b="1" dirty="0">
                <a:latin typeface="Times New Roman" panose="02020603050405020304" pitchFamily="18" charset="0"/>
                <a:cs typeface="Times New Roman" panose="02020603050405020304" pitchFamily="18" charset="0"/>
              </a:rPr>
              <a:t>Developed a real-time intrusion alert dashboard using IBM Cognos Analytics or IBM Cloud Pak for Security to visualize suspicious activities and logs.</a:t>
            </a:r>
            <a:endParaRPr lang="en-IN" sz="1200" b="1" dirty="0">
              <a:latin typeface="Times New Roman" panose="02020603050405020304" pitchFamily="18" charset="0"/>
              <a:cs typeface="Times New Roman" panose="02020603050405020304" pitchFamily="18" charset="0"/>
            </a:endParaRPr>
          </a:p>
          <a:p>
            <a:pPr marL="305435" indent="-305435"/>
            <a:r>
              <a:rPr lang="en-IN" sz="1200" b="1" dirty="0">
                <a:latin typeface="Times New Roman" panose="02020603050405020304" pitchFamily="18" charset="0"/>
                <a:ea typeface="+mn-lt"/>
                <a:cs typeface="Times New Roman" panose="02020603050405020304" pitchFamily="18" charset="0"/>
              </a:rPr>
              <a:t>Evaluation:</a:t>
            </a:r>
            <a:endParaRPr lang="en-IN" sz="1200" b="1" dirty="0">
              <a:latin typeface="Times New Roman" panose="02020603050405020304" pitchFamily="18" charset="0"/>
              <a:cs typeface="Times New Roman" panose="02020603050405020304" pitchFamily="18" charset="0"/>
            </a:endParaRPr>
          </a:p>
          <a:p>
            <a:pPr marL="629920" lvl="1" indent="-305435"/>
            <a:r>
              <a:rPr lang="en-US" sz="1200" b="1" dirty="0">
                <a:latin typeface="Times New Roman" panose="02020603050405020304" pitchFamily="18" charset="0"/>
                <a:ea typeface="+mn-lt"/>
                <a:cs typeface="Times New Roman" panose="02020603050405020304" pitchFamily="18" charset="0"/>
              </a:rPr>
              <a:t>Used IBM </a:t>
            </a:r>
            <a:r>
              <a:rPr lang="en-US" sz="1200" b="1" dirty="0" err="1">
                <a:latin typeface="Times New Roman" panose="02020603050405020304" pitchFamily="18" charset="0"/>
                <a:ea typeface="+mn-lt"/>
                <a:cs typeface="Times New Roman" panose="02020603050405020304" pitchFamily="18" charset="0"/>
              </a:rPr>
              <a:t>SkillBuild’s</a:t>
            </a:r>
            <a:r>
              <a:rPr lang="en-US" sz="1200" b="1" dirty="0">
                <a:latin typeface="Times New Roman" panose="02020603050405020304" pitchFamily="18" charset="0"/>
                <a:ea typeface="+mn-lt"/>
                <a:cs typeface="Times New Roman" panose="02020603050405020304" pitchFamily="18" charset="0"/>
              </a:rPr>
              <a:t> iterative development approach for retraining models with new data and tuning hyperparameters.</a:t>
            </a:r>
          </a:p>
          <a:p>
            <a:pPr marL="629920" lvl="1" indent="-305435"/>
            <a:r>
              <a:rPr lang="en-US" sz="1200" b="1" dirty="0">
                <a:latin typeface="Times New Roman" panose="02020603050405020304" pitchFamily="18" charset="0"/>
                <a:ea typeface="+mn-lt"/>
                <a:cs typeface="Times New Roman" panose="02020603050405020304" pitchFamily="18" charset="0"/>
              </a:rPr>
              <a:t>Integrated IBM’s threat intelligence feeds or APIs to enrich detection capabilities dynamically.</a:t>
            </a:r>
            <a:endParaRPr lang="en-IN" sz="1200"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42452" y="1192868"/>
            <a:ext cx="11168355" cy="5665132"/>
          </a:xfrm>
        </p:spPr>
        <p:txBody>
          <a:bodyPr>
            <a:noAutofit/>
          </a:bodyPr>
          <a:lstStyle/>
          <a:p>
            <a:pPr marL="0" indent="0">
              <a:lnSpc>
                <a:spcPct val="100000"/>
              </a:lnSpc>
              <a:buNone/>
            </a:pPr>
            <a:r>
              <a:rPr lang="en-IN" sz="1400" b="1"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the rental bike prediction system. Here's a suggested structure for this section:</a:t>
            </a:r>
            <a:endParaRPr lang="en-US" sz="1400" dirty="0">
              <a:latin typeface="Times New Roman" panose="02020603050405020304" pitchFamily="18" charset="0"/>
              <a:cs typeface="Times New Roman" panose="02020603050405020304" pitchFamily="18" charset="0"/>
            </a:endParaRPr>
          </a:p>
          <a:p>
            <a:pPr marL="305435" indent="-305435">
              <a:lnSpc>
                <a:spcPct val="100000"/>
              </a:lnSpc>
            </a:pPr>
            <a:r>
              <a:rPr lang="en-IN" sz="1400" b="1" dirty="0">
                <a:solidFill>
                  <a:srgbClr val="0F0F0F"/>
                </a:solidFill>
                <a:latin typeface="Times New Roman" panose="02020603050405020304" pitchFamily="18" charset="0"/>
                <a:cs typeface="Times New Roman" panose="02020603050405020304" pitchFamily="18" charset="0"/>
              </a:rPr>
              <a:t>System requirements:</a:t>
            </a:r>
          </a:p>
          <a:p>
            <a:pPr marL="629435" lvl="1" indent="-305435"/>
            <a:r>
              <a:rPr lang="en-IN" dirty="0">
                <a:latin typeface="Times New Roman" panose="02020603050405020304" pitchFamily="18" charset="0"/>
                <a:cs typeface="Times New Roman" panose="02020603050405020304" pitchFamily="18" charset="0"/>
              </a:rPr>
              <a:t>IBM Cloud Account: Access to IBM Cloud services, including Watsonx.ai Studio, Watson Machine Learning, and Cloud Object Storage.</a:t>
            </a:r>
          </a:p>
          <a:p>
            <a:pPr lvl="1"/>
            <a:r>
              <a:rPr lang="en-IN" dirty="0">
                <a:latin typeface="Times New Roman" panose="02020603050405020304" pitchFamily="18" charset="0"/>
                <a:cs typeface="Times New Roman" panose="02020603050405020304" pitchFamily="18" charset="0"/>
              </a:rPr>
              <a:t>Compute: Standard cloud virtual machine (4–8GB RAM recommended for basic ML workloads; higher specs for larger datasets/models).</a:t>
            </a:r>
          </a:p>
          <a:p>
            <a:pPr lvl="1"/>
            <a:r>
              <a:rPr lang="en-IN" dirty="0">
                <a:latin typeface="Times New Roman" panose="02020603050405020304" pitchFamily="18" charset="0"/>
                <a:cs typeface="Times New Roman" panose="02020603050405020304" pitchFamily="18" charset="0"/>
              </a:rPr>
              <a:t>Storage: IBM Cloud Object Storage for storing datasets and model artifacts.</a:t>
            </a:r>
          </a:p>
          <a:p>
            <a:pPr lvl="1"/>
            <a:r>
              <a:rPr lang="en-IN" dirty="0">
                <a:latin typeface="Times New Roman" panose="02020603050405020304" pitchFamily="18" charset="0"/>
                <a:cs typeface="Times New Roman" panose="02020603050405020304" pitchFamily="18" charset="0"/>
              </a:rPr>
              <a:t>Web Browser: Google Chrome, Mozilla Firefox, or Microsoft Edge for accessing cloud dashboards and Watsonx.ai Studio.</a:t>
            </a:r>
          </a:p>
          <a:p>
            <a:pPr lvl="1"/>
            <a:r>
              <a:rPr lang="en-IN" dirty="0">
                <a:latin typeface="Times New Roman" panose="02020603050405020304" pitchFamily="18" charset="0"/>
                <a:cs typeface="Times New Roman" panose="02020603050405020304" pitchFamily="18" charset="0"/>
              </a:rPr>
              <a:t>Stable Internet Connection: Required for cloud-based development and deployment.</a:t>
            </a:r>
          </a:p>
          <a:p>
            <a:pPr marL="629435" lvl="1" indent="-305435"/>
            <a:endParaRPr lang="en-IN" b="1" dirty="0">
              <a:solidFill>
                <a:srgbClr val="0F0F0F"/>
              </a:solidFill>
              <a:latin typeface="Times New Roman" panose="02020603050405020304" pitchFamily="18" charset="0"/>
              <a:cs typeface="Times New Roman" panose="02020603050405020304" pitchFamily="18" charset="0"/>
            </a:endParaRPr>
          </a:p>
          <a:p>
            <a:pPr marL="305435" indent="-305435">
              <a:lnSpc>
                <a:spcPct val="100000"/>
              </a:lnSpc>
            </a:pPr>
            <a:r>
              <a:rPr lang="en-IN" sz="1400" b="1" dirty="0">
                <a:solidFill>
                  <a:srgbClr val="0F0F0F"/>
                </a:solidFill>
                <a:latin typeface="Times New Roman" panose="02020603050405020304" pitchFamily="18" charset="0"/>
                <a:cs typeface="Times New Roman" panose="02020603050405020304" pitchFamily="18" charset="0"/>
              </a:rPr>
              <a:t>Library required to build the model:</a:t>
            </a:r>
          </a:p>
          <a:p>
            <a:pPr marL="629435" lvl="1" indent="-305435"/>
            <a:r>
              <a:rPr lang="en-IN" dirty="0">
                <a:solidFill>
                  <a:srgbClr val="0F0F0F"/>
                </a:solidFill>
                <a:latin typeface="Times New Roman" panose="02020603050405020304" pitchFamily="18" charset="0"/>
                <a:cs typeface="Times New Roman" panose="02020603050405020304" pitchFamily="18" charset="0"/>
              </a:rPr>
              <a:t>pandas</a:t>
            </a:r>
          </a:p>
          <a:p>
            <a:pPr marL="629435" lvl="1" indent="-305435"/>
            <a:r>
              <a:rPr lang="en-IN" dirty="0" err="1">
                <a:solidFill>
                  <a:srgbClr val="0F0F0F"/>
                </a:solidFill>
                <a:latin typeface="Times New Roman" panose="02020603050405020304" pitchFamily="18" charset="0"/>
                <a:cs typeface="Times New Roman" panose="02020603050405020304" pitchFamily="18" charset="0"/>
              </a:rPr>
              <a:t>numpy</a:t>
            </a:r>
            <a:endParaRPr lang="en-IN" dirty="0">
              <a:solidFill>
                <a:srgbClr val="0F0F0F"/>
              </a:solidFill>
              <a:latin typeface="Times New Roman" panose="02020603050405020304" pitchFamily="18" charset="0"/>
              <a:cs typeface="Times New Roman" panose="02020603050405020304" pitchFamily="18" charset="0"/>
            </a:endParaRPr>
          </a:p>
          <a:p>
            <a:pPr marL="629435" lvl="1" indent="-305435"/>
            <a:r>
              <a:rPr lang="en-IN" dirty="0">
                <a:solidFill>
                  <a:srgbClr val="0F0F0F"/>
                </a:solidFill>
                <a:latin typeface="Times New Roman" panose="02020603050405020304" pitchFamily="18" charset="0"/>
                <a:cs typeface="Times New Roman" panose="02020603050405020304" pitchFamily="18" charset="0"/>
              </a:rPr>
              <a:t>matplotlib</a:t>
            </a:r>
          </a:p>
          <a:p>
            <a:pPr marL="629435" lvl="1" indent="-305435"/>
            <a:r>
              <a:rPr lang="en-IN" dirty="0">
                <a:solidFill>
                  <a:srgbClr val="0F0F0F"/>
                </a:solidFill>
                <a:latin typeface="Times New Roman" panose="02020603050405020304" pitchFamily="18" charset="0"/>
                <a:cs typeface="Times New Roman" panose="02020603050405020304" pitchFamily="18" charset="0"/>
              </a:rPr>
              <a:t>seaborn</a:t>
            </a:r>
          </a:p>
          <a:p>
            <a:pPr marL="629435" lvl="1" indent="-305435"/>
            <a:r>
              <a:rPr lang="en-IN" dirty="0">
                <a:solidFill>
                  <a:srgbClr val="0F0F0F"/>
                </a:solidFill>
                <a:latin typeface="Times New Roman" panose="02020603050405020304" pitchFamily="18" charset="0"/>
                <a:cs typeface="Times New Roman" panose="02020603050405020304" pitchFamily="18" charset="0"/>
              </a:rPr>
              <a:t>scikit-learn</a:t>
            </a:r>
          </a:p>
          <a:p>
            <a:pPr marL="629435" lvl="1" indent="-305435"/>
            <a:r>
              <a:rPr lang="en-IN" dirty="0" err="1">
                <a:solidFill>
                  <a:srgbClr val="0F0F0F"/>
                </a:solidFill>
                <a:latin typeface="Times New Roman" panose="02020603050405020304" pitchFamily="18" charset="0"/>
                <a:cs typeface="Times New Roman" panose="02020603050405020304" pitchFamily="18" charset="0"/>
              </a:rPr>
              <a:t>ibm</a:t>
            </a:r>
            <a:r>
              <a:rPr lang="en-IN" dirty="0">
                <a:solidFill>
                  <a:srgbClr val="0F0F0F"/>
                </a:solidFill>
                <a:latin typeface="Times New Roman" panose="02020603050405020304" pitchFamily="18" charset="0"/>
                <a:cs typeface="Times New Roman" panose="02020603050405020304" pitchFamily="18" charset="0"/>
              </a:rPr>
              <a:t>-</a:t>
            </a:r>
            <a:r>
              <a:rPr lang="en-IN" dirty="0" err="1">
                <a:solidFill>
                  <a:srgbClr val="0F0F0F"/>
                </a:solidFill>
                <a:latin typeface="Times New Roman" panose="02020603050405020304" pitchFamily="18" charset="0"/>
                <a:cs typeface="Times New Roman" panose="02020603050405020304" pitchFamily="18" charset="0"/>
              </a:rPr>
              <a:t>watson</a:t>
            </a:r>
            <a:r>
              <a:rPr lang="en-IN" dirty="0">
                <a:solidFill>
                  <a:srgbClr val="0F0F0F"/>
                </a:solidFill>
                <a:latin typeface="Times New Roman" panose="02020603050405020304" pitchFamily="18" charset="0"/>
                <a:cs typeface="Times New Roman" panose="02020603050405020304" pitchFamily="18" charset="0"/>
              </a:rPr>
              <a:t>-machine-learning</a:t>
            </a:r>
          </a:p>
          <a:p>
            <a:pPr marL="629435" lvl="1" indent="-305435"/>
            <a:endParaRPr lang="en-IN" b="1" dirty="0">
              <a:solidFill>
                <a:srgbClr val="0F0F0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85FA3F-F4A4-F9FA-5BC6-A7BE4051550F}"/>
              </a:ext>
            </a:extLst>
          </p:cNvPr>
          <p:cNvSpPr txBox="1"/>
          <p:nvPr/>
        </p:nvSpPr>
        <p:spPr>
          <a:xfrm>
            <a:off x="5801031" y="4444547"/>
            <a:ext cx="1927124" cy="149271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Pickle</a:t>
            </a:r>
          </a:p>
          <a:p>
            <a:pPr marL="285750" indent="-285750">
              <a:buClr>
                <a:schemeClr val="accent1"/>
              </a:buCl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Requests</a:t>
            </a:r>
          </a:p>
          <a:p>
            <a:pPr marL="285750" indent="-285750">
              <a:buClr>
                <a:schemeClr val="accent1"/>
              </a:buClr>
              <a:buFont typeface="Wingdings" panose="05000000000000000000" pitchFamily="2" charset="2"/>
              <a:buChar char="§"/>
            </a:pPr>
            <a:r>
              <a:rPr lang="en-IN" sz="1400" dirty="0">
                <a:latin typeface="Times New Roman" panose="02020603050405020304" pitchFamily="18" charset="0"/>
                <a:cs typeface="Times New Roman" panose="02020603050405020304" pitchFamily="18" charset="0"/>
              </a:rPr>
              <a:t>ibm_boto3</a:t>
            </a:r>
          </a:p>
          <a:p>
            <a:pPr marL="285750" indent="-285750">
              <a:buClr>
                <a:schemeClr val="accent1"/>
              </a:buClr>
              <a:buFont typeface="Wingdings" panose="05000000000000000000" pitchFamily="2" charset="2"/>
              <a:buChar char="§"/>
            </a:pPr>
            <a:r>
              <a:rPr lang="en-IN" sz="1400" dirty="0" err="1">
                <a:latin typeface="Times New Roman" panose="02020603050405020304" pitchFamily="18" charset="0"/>
                <a:cs typeface="Times New Roman" panose="02020603050405020304" pitchFamily="18" charset="0"/>
              </a:rPr>
              <a:t>autoai</a:t>
            </a:r>
            <a:r>
              <a:rPr lang="en-IN" sz="1400" dirty="0">
                <a:latin typeface="Times New Roman" panose="02020603050405020304" pitchFamily="18" charset="0"/>
                <a:cs typeface="Times New Roman" panose="02020603050405020304" pitchFamily="18" charset="0"/>
              </a:rPr>
              <a:t>-libs</a:t>
            </a:r>
          </a:p>
          <a:p>
            <a:pPr marL="285750" indent="-285750">
              <a:lnSpc>
                <a:spcPct val="150000"/>
              </a:lnSpc>
              <a:buClr>
                <a:schemeClr val="accent1"/>
              </a:buClr>
              <a:buFont typeface="Wingdings" panose="05000000000000000000" pitchFamily="2" charset="2"/>
              <a:buChar char="§"/>
            </a:pPr>
            <a:r>
              <a:rPr lang="en-IN" sz="1400" dirty="0" err="1">
                <a:latin typeface="Times New Roman" panose="02020603050405020304" pitchFamily="18" charset="0"/>
                <a:cs typeface="Times New Roman" panose="02020603050405020304" pitchFamily="18" charset="0"/>
              </a:rPr>
              <a:t>joblib</a:t>
            </a:r>
            <a:endParaRPr lang="en-IN" sz="1400" dirty="0">
              <a:latin typeface="Times New Roman" panose="02020603050405020304" pitchFamily="18" charset="0"/>
              <a:cs typeface="Times New Roman" panose="02020603050405020304" pitchFamily="18" charset="0"/>
            </a:endParaRPr>
          </a:p>
          <a:p>
            <a:pPr marL="285750" indent="-285750">
              <a:buClr>
                <a:schemeClr val="accent1">
                  <a:lumMod val="75000"/>
                </a:schemeClr>
              </a:buClr>
              <a:buFont typeface="Wingdings" panose="05000000000000000000" pitchFamily="2" charset="2"/>
              <a:buChar char="§"/>
            </a:pPr>
            <a:endParaRPr lang="en-IN" sz="1400"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246258"/>
          </a:xfrm>
        </p:spPr>
        <p:txBody>
          <a:bodyPr>
            <a:normAutofit/>
          </a:bodyPr>
          <a:lstStyle/>
          <a:p>
            <a:pPr marL="305435" indent="-305435"/>
            <a:r>
              <a:rPr lang="en-IN" sz="1400" dirty="0">
                <a:latin typeface="Times New Roman" panose="02020603050405020304" pitchFamily="18" charset="0"/>
                <a:ea typeface="+mn-lt"/>
                <a:cs typeface="Times New Roman" panose="02020603050405020304" pitchFamily="18" charset="0"/>
              </a:rPr>
              <a:t>In the Algorithm section, describe the machine learning algorithm chosen for predicting bike counts. Here's an example structure for this section:</a:t>
            </a:r>
            <a:endParaRPr lang="en-IN" sz="1400"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Algorithm Selection:</a:t>
            </a:r>
            <a:endParaRPr lang="en-IN" sz="1400" dirty="0">
              <a:latin typeface="Times New Roman" panose="02020603050405020304" pitchFamily="18" charset="0"/>
              <a:cs typeface="Times New Roman" panose="02020603050405020304" pitchFamily="18" charset="0"/>
            </a:endParaRPr>
          </a:p>
          <a:p>
            <a:pPr marL="629920" lvl="1" indent="-305435"/>
            <a:r>
              <a:rPr lang="en-US" dirty="0">
                <a:latin typeface="Times New Roman" panose="02020603050405020304" pitchFamily="18" charset="0"/>
                <a:ea typeface="+mn-lt"/>
                <a:cs typeface="Times New Roman" panose="02020603050405020304" pitchFamily="18" charset="0"/>
              </a:rPr>
              <a:t>Random Forest Classifier chosen for its accuracy and robustness in detecting complex network intrusion patterns</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Data Input:</a:t>
            </a:r>
            <a:endParaRPr lang="en-IN" sz="1400" dirty="0">
              <a:latin typeface="Times New Roman" panose="02020603050405020304" pitchFamily="18" charset="0"/>
              <a:cs typeface="Times New Roman" panose="02020603050405020304" pitchFamily="18" charset="0"/>
            </a:endParaRPr>
          </a:p>
          <a:p>
            <a:pPr marL="629920" lvl="1" indent="-305435"/>
            <a:r>
              <a:rPr lang="en-IN" dirty="0">
                <a:latin typeface="Times New Roman" panose="02020603050405020304" pitchFamily="18" charset="0"/>
                <a:ea typeface="+mn-lt"/>
                <a:cs typeface="Times New Roman" panose="02020603050405020304" pitchFamily="18" charset="0"/>
              </a:rPr>
              <a:t>Network traffic attributes such as protocol type, source/destination IP, ports, duration, packet count, and flag status.</a:t>
            </a:r>
          </a:p>
          <a:p>
            <a:pPr marL="629920" lvl="1" indent="-305435"/>
            <a:r>
              <a:rPr lang="en-IN" dirty="0">
                <a:latin typeface="Times New Roman" panose="02020603050405020304" pitchFamily="18" charset="0"/>
                <a:ea typeface="+mn-lt"/>
                <a:cs typeface="Times New Roman" panose="02020603050405020304" pitchFamily="18" charset="0"/>
              </a:rPr>
              <a:t>Dataset: NSL-KDD, accessed via IBM Cloud Object Storage.</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Training Process:</a:t>
            </a:r>
            <a:endParaRPr lang="en-IN" sz="1400" dirty="0">
              <a:latin typeface="Times New Roman" panose="02020603050405020304" pitchFamily="18" charset="0"/>
              <a:cs typeface="Times New Roman" panose="02020603050405020304" pitchFamily="18" charset="0"/>
            </a:endParaRPr>
          </a:p>
          <a:p>
            <a:pPr marL="629920" lvl="1" indent="-305435"/>
            <a:r>
              <a:rPr lang="en-IN" dirty="0">
                <a:latin typeface="Times New Roman" panose="02020603050405020304" pitchFamily="18" charset="0"/>
                <a:ea typeface="+mn-lt"/>
                <a:cs typeface="Times New Roman" panose="02020603050405020304" pitchFamily="18" charset="0"/>
              </a:rPr>
              <a:t>Network traffic attributes such as protocol type, source/destination IP, ports, duration, packet count, and flag status.</a:t>
            </a:r>
          </a:p>
          <a:p>
            <a:pPr marL="629920" lvl="1" indent="-305435"/>
            <a:r>
              <a:rPr lang="en-IN" dirty="0">
                <a:latin typeface="Times New Roman" panose="02020603050405020304" pitchFamily="18" charset="0"/>
                <a:ea typeface="+mn-lt"/>
                <a:cs typeface="Times New Roman" panose="02020603050405020304" pitchFamily="18" charset="0"/>
              </a:rPr>
              <a:t>Dataset: NSL-KDD, accessed via IBM Cloud Object Storage.</a:t>
            </a:r>
            <a:endParaRPr lang="en-IN" dirty="0">
              <a:latin typeface="Times New Roman" panose="02020603050405020304" pitchFamily="18" charset="0"/>
              <a:cs typeface="Times New Roman" panose="02020603050405020304" pitchFamily="18" charset="0"/>
            </a:endParaRPr>
          </a:p>
          <a:p>
            <a:pPr marL="305435" indent="-305435"/>
            <a:r>
              <a:rPr lang="en-IN" sz="1400" b="1" dirty="0">
                <a:latin typeface="Times New Roman" panose="02020603050405020304" pitchFamily="18" charset="0"/>
                <a:ea typeface="+mn-lt"/>
                <a:cs typeface="Times New Roman" panose="02020603050405020304" pitchFamily="18" charset="0"/>
              </a:rPr>
              <a:t>Prediction Process:</a:t>
            </a:r>
            <a:endParaRPr lang="en-IN" sz="14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Real-time network traffic is preprocessed and fed into the deployed machine learning model (e.g., Random Forest) to classify activity as normal or intrusive.</a:t>
            </a:r>
          </a:p>
          <a:p>
            <a:pPr lvl="1"/>
            <a:r>
              <a:rPr lang="en-US" dirty="0">
                <a:latin typeface="Times New Roman" panose="02020603050405020304" pitchFamily="18" charset="0"/>
                <a:cs typeface="Times New Roman" panose="02020603050405020304" pitchFamily="18" charset="0"/>
              </a:rPr>
              <a:t>Suspicious detections trigger alerts through integrated dashboards or notifications, enabling quick response and continuous model improvement via feedback</a:t>
            </a:r>
            <a:r>
              <a:rPr lang="en-IN" dirty="0">
                <a:latin typeface="Times New Roman" panose="02020603050405020304" pitchFamily="18" charset="0"/>
                <a:ea typeface="+mn-lt"/>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05435" indent="-305435"/>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226593"/>
          </a:xfrm>
        </p:spPr>
        <p:txBody>
          <a:bodyPr>
            <a:normAutofit fontScale="70000" lnSpcReduction="20000"/>
          </a:bodyPr>
          <a:lstStyle/>
          <a:p>
            <a:pPr marL="0" indent="0">
              <a:buNone/>
            </a:pPr>
            <a:r>
              <a:rPr lang="en-US" sz="2400" b="1" dirty="0">
                <a:solidFill>
                  <a:srgbClr val="0F0F0F"/>
                </a:solidFill>
                <a:ea typeface="+mn-lt"/>
                <a:cs typeface="+mn-lt"/>
              </a:rPr>
              <a:t>Detection Accuracy:</a:t>
            </a:r>
          </a:p>
          <a:p>
            <a:r>
              <a:rPr lang="en-US" sz="2400" dirty="0">
                <a:solidFill>
                  <a:srgbClr val="0F0F0F"/>
                </a:solidFill>
                <a:ea typeface="+mn-lt"/>
                <a:cs typeface="+mn-lt"/>
              </a:rPr>
              <a:t>The machine learning model (e.g., Random Forest) achieved high accuracy in distinguishing between normal and intrusive network traffic, typically above 90% on benchmark datasets like NSL-KDD.</a:t>
            </a:r>
          </a:p>
          <a:p>
            <a:pPr marL="0" indent="0">
              <a:buNone/>
            </a:pPr>
            <a:r>
              <a:rPr lang="en-US" sz="2400" b="1" dirty="0">
                <a:solidFill>
                  <a:srgbClr val="0F0F0F"/>
                </a:solidFill>
                <a:ea typeface="+mn-lt"/>
                <a:cs typeface="+mn-lt"/>
              </a:rPr>
              <a:t>Performance Metrics:</a:t>
            </a:r>
          </a:p>
          <a:p>
            <a:r>
              <a:rPr lang="en-US" sz="2400" dirty="0">
                <a:solidFill>
                  <a:srgbClr val="0F0F0F"/>
                </a:solidFill>
                <a:ea typeface="+mn-lt"/>
                <a:cs typeface="+mn-lt"/>
              </a:rPr>
              <a:t>Precision and recall scores demonstrate the model’s ability to correctly detect intrusions while minimizing false alarms.</a:t>
            </a:r>
          </a:p>
          <a:p>
            <a:r>
              <a:rPr lang="en-US" sz="2400" dirty="0">
                <a:solidFill>
                  <a:srgbClr val="0F0F0F"/>
                </a:solidFill>
                <a:ea typeface="+mn-lt"/>
                <a:cs typeface="+mn-lt"/>
              </a:rPr>
              <a:t>F1-score reflects a good balance between precision and recall.</a:t>
            </a:r>
          </a:p>
          <a:p>
            <a:pPr marL="0" indent="0">
              <a:buNone/>
            </a:pPr>
            <a:r>
              <a:rPr lang="en-US" sz="2400" b="1" dirty="0">
                <a:solidFill>
                  <a:srgbClr val="0F0F0F"/>
                </a:solidFill>
                <a:ea typeface="+mn-lt"/>
                <a:cs typeface="+mn-lt"/>
              </a:rPr>
              <a:t>Confusion Matrix</a:t>
            </a:r>
            <a:r>
              <a:rPr lang="en-US" sz="2400" dirty="0">
                <a:solidFill>
                  <a:srgbClr val="0F0F0F"/>
                </a:solidFill>
                <a:ea typeface="+mn-lt"/>
                <a:cs typeface="+mn-lt"/>
              </a:rPr>
              <a:t>:</a:t>
            </a:r>
          </a:p>
          <a:p>
            <a:r>
              <a:rPr lang="en-US" sz="2400" dirty="0">
                <a:solidFill>
                  <a:srgbClr val="0F0F0F"/>
                </a:solidFill>
                <a:ea typeface="+mn-lt"/>
                <a:cs typeface="+mn-lt"/>
              </a:rPr>
              <a:t>Visualizing true positives, true negatives, false positives, and false negatives confirms reliable intrusion classification.</a:t>
            </a:r>
          </a:p>
          <a:p>
            <a:pPr marL="0" indent="0">
              <a:buNone/>
            </a:pPr>
            <a:r>
              <a:rPr lang="en-US" sz="2400" b="1" dirty="0">
                <a:solidFill>
                  <a:srgbClr val="0F0F0F"/>
                </a:solidFill>
                <a:ea typeface="+mn-lt"/>
                <a:cs typeface="+mn-lt"/>
              </a:rPr>
              <a:t>Real-Time Alerts:</a:t>
            </a:r>
          </a:p>
          <a:p>
            <a:r>
              <a:rPr lang="en-US" sz="2400" dirty="0">
                <a:solidFill>
                  <a:srgbClr val="0F0F0F"/>
                </a:solidFill>
                <a:ea typeface="+mn-lt"/>
                <a:cs typeface="+mn-lt"/>
              </a:rPr>
              <a:t>The deployed system successfully flags suspicious network events, sending timely alerts to security teams for immediate investigation..</a:t>
            </a:r>
          </a:p>
          <a:p>
            <a:pPr marL="0" indent="0">
              <a:buNone/>
            </a:pPr>
            <a:r>
              <a:rPr lang="en-US" sz="2400" b="1" dirty="0">
                <a:solidFill>
                  <a:srgbClr val="0F0F0F"/>
                </a:solidFill>
                <a:ea typeface="+mn-lt"/>
                <a:cs typeface="+mn-lt"/>
              </a:rPr>
              <a:t>Scalability and Latency:</a:t>
            </a:r>
          </a:p>
          <a:p>
            <a:r>
              <a:rPr lang="en-US" sz="2400" dirty="0">
                <a:solidFill>
                  <a:srgbClr val="0F0F0F"/>
                </a:solidFill>
                <a:ea typeface="+mn-lt"/>
                <a:cs typeface="+mn-lt"/>
              </a:rPr>
              <a:t>Tested on IBM Cloud infrastructure, the model operates with low latency suitable for real-time monitoring, handling large volumes of network data.</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91054-3F0A-00DA-6B9E-48FFD1E3113E}"/>
              </a:ext>
            </a:extLst>
          </p:cNvPr>
          <p:cNvSpPr>
            <a:spLocks noGrp="1"/>
          </p:cNvSpPr>
          <p:nvPr>
            <p:ph type="title"/>
          </p:nvPr>
        </p:nvSpPr>
        <p:spPr>
          <a:xfrm>
            <a:off x="581192" y="541473"/>
            <a:ext cx="11029616" cy="592246"/>
          </a:xfrm>
        </p:spPr>
        <p:txBody>
          <a:bodyPr>
            <a:normAutofit/>
          </a:bodyPr>
          <a:lstStyle/>
          <a:p>
            <a:r>
              <a:rPr lang="en-US" sz="3200" b="1" dirty="0">
                <a:solidFill>
                  <a:schemeClr val="accent1"/>
                </a:solidFill>
                <a:latin typeface="Times New Roman" panose="02020603050405020304" pitchFamily="18" charset="0"/>
                <a:cs typeface="Times New Roman" panose="02020603050405020304" pitchFamily="18" charset="0"/>
              </a:rPr>
              <a:t>Result (output images)</a:t>
            </a:r>
            <a:endParaRPr lang="en-IN" sz="3200" b="1" dirty="0">
              <a:solidFill>
                <a:schemeClr val="accent1"/>
              </a:solidFill>
              <a:latin typeface="Times New Roman" panose="02020603050405020304" pitchFamily="18"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25D0759D-613C-B16A-9918-0A8AD0D0D10A}"/>
              </a:ext>
            </a:extLst>
          </p:cNvPr>
          <p:cNvPicPr>
            <a:picLocks noChangeAspect="1"/>
          </p:cNvPicPr>
          <p:nvPr/>
        </p:nvPicPr>
        <p:blipFill>
          <a:blip r:embed="rId3"/>
          <a:stretch>
            <a:fillRect/>
          </a:stretch>
        </p:blipFill>
        <p:spPr>
          <a:xfrm>
            <a:off x="260079" y="1203916"/>
            <a:ext cx="5667282" cy="2559218"/>
          </a:xfrm>
          <a:prstGeom prst="rect">
            <a:avLst/>
          </a:prstGeom>
        </p:spPr>
      </p:pic>
      <p:pic>
        <p:nvPicPr>
          <p:cNvPr id="23" name="Picture 22" descr="A screenshot of a computer&#10;&#10;AI-generated content may be incorrect.">
            <a:extLst>
              <a:ext uri="{FF2B5EF4-FFF2-40B4-BE49-F238E27FC236}">
                <a16:creationId xmlns:a16="http://schemas.microsoft.com/office/drawing/2014/main" id="{0254A6A9-3919-4569-59C6-73497BD8553E}"/>
              </a:ext>
            </a:extLst>
          </p:cNvPr>
          <p:cNvPicPr>
            <a:picLocks noChangeAspect="1"/>
          </p:cNvPicPr>
          <p:nvPr/>
        </p:nvPicPr>
        <p:blipFill>
          <a:blip r:embed="rId4"/>
          <a:stretch>
            <a:fillRect/>
          </a:stretch>
        </p:blipFill>
        <p:spPr>
          <a:xfrm>
            <a:off x="6096000" y="1203916"/>
            <a:ext cx="5667282" cy="2559218"/>
          </a:xfrm>
          <a:prstGeom prst="rect">
            <a:avLst/>
          </a:prstGeom>
        </p:spPr>
      </p:pic>
      <p:pic>
        <p:nvPicPr>
          <p:cNvPr id="25" name="Picture 24" descr="A screenshot of a computer">
            <a:extLst>
              <a:ext uri="{FF2B5EF4-FFF2-40B4-BE49-F238E27FC236}">
                <a16:creationId xmlns:a16="http://schemas.microsoft.com/office/drawing/2014/main" id="{EB855F4C-73C7-3313-3DD9-7977160C8C4D}"/>
              </a:ext>
            </a:extLst>
          </p:cNvPr>
          <p:cNvPicPr>
            <a:picLocks noChangeAspect="1"/>
          </p:cNvPicPr>
          <p:nvPr/>
        </p:nvPicPr>
        <p:blipFill>
          <a:blip r:embed="rId5"/>
          <a:stretch>
            <a:fillRect/>
          </a:stretch>
        </p:blipFill>
        <p:spPr>
          <a:xfrm>
            <a:off x="260079" y="3903529"/>
            <a:ext cx="5667282" cy="2559218"/>
          </a:xfrm>
          <a:prstGeom prst="rect">
            <a:avLst/>
          </a:prstGeom>
        </p:spPr>
      </p:pic>
      <p:pic>
        <p:nvPicPr>
          <p:cNvPr id="26" name="Picture 25" descr="A screenshot of a computer&#10;&#10;AI-generated content may be incorrect.">
            <a:extLst>
              <a:ext uri="{FF2B5EF4-FFF2-40B4-BE49-F238E27FC236}">
                <a16:creationId xmlns:a16="http://schemas.microsoft.com/office/drawing/2014/main" id="{B24BE18A-4063-C436-2ACB-5D775E898983}"/>
              </a:ext>
            </a:extLst>
          </p:cNvPr>
          <p:cNvPicPr>
            <a:picLocks noChangeAspect="1"/>
          </p:cNvPicPr>
          <p:nvPr/>
        </p:nvPicPr>
        <p:blipFill>
          <a:blip r:embed="rId6"/>
          <a:stretch>
            <a:fillRect/>
          </a:stretch>
        </p:blipFill>
        <p:spPr>
          <a:xfrm>
            <a:off x="6108089" y="3903529"/>
            <a:ext cx="5667282" cy="2559218"/>
          </a:xfrm>
          <a:prstGeom prst="rect">
            <a:avLst/>
          </a:prstGeom>
        </p:spPr>
      </p:pic>
    </p:spTree>
    <p:extLst>
      <p:ext uri="{BB962C8B-B14F-4D97-AF65-F5344CB8AC3E}">
        <p14:creationId xmlns:p14="http://schemas.microsoft.com/office/powerpoint/2010/main" val="325833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screenshot of a computer screen&#10;&#10;AI-generated content may be incorrect.">
            <a:extLst>
              <a:ext uri="{FF2B5EF4-FFF2-40B4-BE49-F238E27FC236}">
                <a16:creationId xmlns:a16="http://schemas.microsoft.com/office/drawing/2014/main" id="{4DDA9EC9-16BC-0F5E-8BB8-80F022651A83}"/>
              </a:ext>
            </a:extLst>
          </p:cNvPr>
          <p:cNvPicPr>
            <a:picLocks noChangeAspect="1"/>
          </p:cNvPicPr>
          <p:nvPr/>
        </p:nvPicPr>
        <p:blipFill>
          <a:blip r:embed="rId3"/>
          <a:stretch>
            <a:fillRect/>
          </a:stretch>
        </p:blipFill>
        <p:spPr>
          <a:xfrm>
            <a:off x="260079" y="725545"/>
            <a:ext cx="5753337" cy="2703455"/>
          </a:xfrm>
          <a:prstGeom prst="rect">
            <a:avLst/>
          </a:prstGeom>
        </p:spPr>
      </p:pic>
      <p:pic>
        <p:nvPicPr>
          <p:cNvPr id="24" name="Picture 23" descr="A screenshot of a computer">
            <a:extLst>
              <a:ext uri="{FF2B5EF4-FFF2-40B4-BE49-F238E27FC236}">
                <a16:creationId xmlns:a16="http://schemas.microsoft.com/office/drawing/2014/main" id="{C6D95D4C-3FC4-97B6-3B9F-3E1A349D1D30}"/>
              </a:ext>
            </a:extLst>
          </p:cNvPr>
          <p:cNvPicPr>
            <a:picLocks noChangeAspect="1"/>
          </p:cNvPicPr>
          <p:nvPr/>
        </p:nvPicPr>
        <p:blipFill>
          <a:blip r:embed="rId4"/>
          <a:stretch>
            <a:fillRect/>
          </a:stretch>
        </p:blipFill>
        <p:spPr>
          <a:xfrm>
            <a:off x="6096000" y="3615890"/>
            <a:ext cx="5835921" cy="2703454"/>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A8CC499-3865-4A20-5176-65455DD38BAF}"/>
              </a:ext>
            </a:extLst>
          </p:cNvPr>
          <p:cNvPicPr>
            <a:picLocks noChangeAspect="1"/>
          </p:cNvPicPr>
          <p:nvPr/>
        </p:nvPicPr>
        <p:blipFill>
          <a:blip r:embed="rId5"/>
          <a:stretch>
            <a:fillRect/>
          </a:stretch>
        </p:blipFill>
        <p:spPr>
          <a:xfrm>
            <a:off x="6108089" y="725545"/>
            <a:ext cx="5823832" cy="2703909"/>
          </a:xfrm>
          <a:prstGeom prst="rect">
            <a:avLst/>
          </a:prstGeom>
        </p:spPr>
      </p:pic>
      <p:pic>
        <p:nvPicPr>
          <p:cNvPr id="10" name="Picture 9" descr="A screenshot of a computer">
            <a:extLst>
              <a:ext uri="{FF2B5EF4-FFF2-40B4-BE49-F238E27FC236}">
                <a16:creationId xmlns:a16="http://schemas.microsoft.com/office/drawing/2014/main" id="{ECA8E9DB-A608-9CEE-F6DF-02F3DEEBB0A1}"/>
              </a:ext>
            </a:extLst>
          </p:cNvPr>
          <p:cNvPicPr>
            <a:picLocks noChangeAspect="1"/>
          </p:cNvPicPr>
          <p:nvPr/>
        </p:nvPicPr>
        <p:blipFill>
          <a:blip r:embed="rId6"/>
          <a:stretch>
            <a:fillRect/>
          </a:stretch>
        </p:blipFill>
        <p:spPr>
          <a:xfrm>
            <a:off x="260079" y="3615890"/>
            <a:ext cx="5753337" cy="2703454"/>
          </a:xfrm>
          <a:prstGeom prst="rect">
            <a:avLst/>
          </a:prstGeom>
        </p:spPr>
      </p:pic>
    </p:spTree>
    <p:extLst>
      <p:ext uri="{BB962C8B-B14F-4D97-AF65-F5344CB8AC3E}">
        <p14:creationId xmlns:p14="http://schemas.microsoft.com/office/powerpoint/2010/main" val="28001304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714</TotalTime>
  <Words>1031</Words>
  <Application>Microsoft Office PowerPoint</Application>
  <PresentationFormat>Widescreen</PresentationFormat>
  <Paragraphs>109</Paragraphs>
  <Slides>16</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Calibri Light</vt:lpstr>
      <vt:lpstr>Franklin Gothic Book</vt:lpstr>
      <vt:lpstr>Franklin Gothic Demi</vt:lpstr>
      <vt:lpstr>Times New Roman</vt:lpstr>
      <vt:lpstr>Wingdings</vt:lpstr>
      <vt:lpstr>Wingdings 2</vt:lpstr>
      <vt:lpstr>DividendVTI</vt:lpstr>
      <vt:lpstr>Network Intrusion Detection</vt:lpstr>
      <vt:lpstr>OUTLINE</vt:lpstr>
      <vt:lpstr>Problem Statement</vt:lpstr>
      <vt:lpstr>Proposed Solution</vt:lpstr>
      <vt:lpstr>System  Approach</vt:lpstr>
      <vt:lpstr>Algorithm &amp; Deployment</vt:lpstr>
      <vt:lpstr>Result</vt:lpstr>
      <vt:lpstr>Result (output images)</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 Pragash</cp:lastModifiedBy>
  <cp:revision>26</cp:revision>
  <dcterms:created xsi:type="dcterms:W3CDTF">2021-05-26T16:50:10Z</dcterms:created>
  <dcterms:modified xsi:type="dcterms:W3CDTF">2025-08-03T08:31:19Z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