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2" r:id="rId7"/>
    <p:sldId id="263" r:id="rId8"/>
    <p:sldId id="264" r:id="rId9"/>
    <p:sldId id="261" r:id="rId10"/>
    <p:sldId id="268" r:id="rId11"/>
    <p:sldId id="273" r:id="rId12"/>
    <p:sldId id="267" r:id="rId13"/>
    <p:sldId id="265" r:id="rId14"/>
    <p:sldId id="266"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2C0D61-BADA-418F-A0F1-03C74D59D5AD}"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CA7D8DF5-3E98-43C5-8E3F-59C45A610A2F}">
      <dgm:prSet custT="1"/>
      <dgm:spPr/>
      <dgm:t>
        <a:bodyPr/>
        <a:lstStyle/>
        <a:p>
          <a:r>
            <a:rPr lang="en-US" sz="2400" dirty="0"/>
            <a:t>Port scanning is a reconnaissance phase in the planning of cyber-attacks.</a:t>
          </a:r>
        </a:p>
      </dgm:t>
    </dgm:pt>
    <dgm:pt modelId="{738F3205-F320-43F5-B85E-DA58AB46FC18}" type="parTrans" cxnId="{682A82F0-ECEE-4B69-ADE5-7F2F73D0325B}">
      <dgm:prSet/>
      <dgm:spPr/>
      <dgm:t>
        <a:bodyPr/>
        <a:lstStyle/>
        <a:p>
          <a:endParaRPr lang="en-US"/>
        </a:p>
      </dgm:t>
    </dgm:pt>
    <dgm:pt modelId="{BEB7B128-342E-42AE-B750-54865969E454}" type="sibTrans" cxnId="{682A82F0-ECEE-4B69-ADE5-7F2F73D0325B}">
      <dgm:prSet/>
      <dgm:spPr/>
      <dgm:t>
        <a:bodyPr/>
        <a:lstStyle/>
        <a:p>
          <a:endParaRPr lang="en-US"/>
        </a:p>
      </dgm:t>
    </dgm:pt>
    <dgm:pt modelId="{6A583CCA-63AC-4830-82D4-FFAFCFF4599A}">
      <dgm:prSet custT="1"/>
      <dgm:spPr/>
      <dgm:t>
        <a:bodyPr/>
        <a:lstStyle/>
        <a:p>
          <a:r>
            <a:rPr lang="en-IN" sz="2400" dirty="0"/>
            <a:t>It is observed that 50% of attacks against cyber systems are preceded by some form of network scanning activity</a:t>
          </a:r>
          <a:r>
            <a:rPr lang="en-IN" sz="2900" dirty="0"/>
            <a:t>.</a:t>
          </a:r>
          <a:endParaRPr lang="en-US" sz="2900" dirty="0"/>
        </a:p>
      </dgm:t>
    </dgm:pt>
    <dgm:pt modelId="{EF129517-7949-4D6E-8D8B-862D67BEB888}" type="parTrans" cxnId="{06DE07D0-2FC6-4BC2-B7AF-34F4AF7BF9FB}">
      <dgm:prSet/>
      <dgm:spPr/>
      <dgm:t>
        <a:bodyPr/>
        <a:lstStyle/>
        <a:p>
          <a:endParaRPr lang="en-US"/>
        </a:p>
      </dgm:t>
    </dgm:pt>
    <dgm:pt modelId="{982B77BA-11E1-4E75-82F1-15CFF8EE9E38}" type="sibTrans" cxnId="{06DE07D0-2FC6-4BC2-B7AF-34F4AF7BF9FB}">
      <dgm:prSet/>
      <dgm:spPr/>
      <dgm:t>
        <a:bodyPr/>
        <a:lstStyle/>
        <a:p>
          <a:endParaRPr lang="en-US"/>
        </a:p>
      </dgm:t>
    </dgm:pt>
    <dgm:pt modelId="{0973B3C1-BD8B-48DB-B3C8-5C9A926F8239}" type="pres">
      <dgm:prSet presAssocID="{762C0D61-BADA-418F-A0F1-03C74D59D5AD}" presName="linear" presStyleCnt="0">
        <dgm:presLayoutVars>
          <dgm:animLvl val="lvl"/>
          <dgm:resizeHandles val="exact"/>
        </dgm:presLayoutVars>
      </dgm:prSet>
      <dgm:spPr/>
    </dgm:pt>
    <dgm:pt modelId="{E40B5C30-9670-4BA6-B7AD-AFF2B117519E}" type="pres">
      <dgm:prSet presAssocID="{CA7D8DF5-3E98-43C5-8E3F-59C45A610A2F}" presName="parentText" presStyleLbl="node1" presStyleIdx="0" presStyleCnt="2">
        <dgm:presLayoutVars>
          <dgm:chMax val="0"/>
          <dgm:bulletEnabled val="1"/>
        </dgm:presLayoutVars>
      </dgm:prSet>
      <dgm:spPr/>
    </dgm:pt>
    <dgm:pt modelId="{6C892EAB-4140-49A4-8C88-3A8FCA215C55}" type="pres">
      <dgm:prSet presAssocID="{BEB7B128-342E-42AE-B750-54865969E454}" presName="spacer" presStyleCnt="0"/>
      <dgm:spPr/>
    </dgm:pt>
    <dgm:pt modelId="{78E12EEC-3EDF-4BCA-B49F-DFA98AF03ACC}" type="pres">
      <dgm:prSet presAssocID="{6A583CCA-63AC-4830-82D4-FFAFCFF4599A}" presName="parentText" presStyleLbl="node1" presStyleIdx="1" presStyleCnt="2">
        <dgm:presLayoutVars>
          <dgm:chMax val="0"/>
          <dgm:bulletEnabled val="1"/>
        </dgm:presLayoutVars>
      </dgm:prSet>
      <dgm:spPr/>
    </dgm:pt>
  </dgm:ptLst>
  <dgm:cxnLst>
    <dgm:cxn modelId="{39B1BA2F-2263-4B50-BBE6-4B7012623B99}" type="presOf" srcId="{CA7D8DF5-3E98-43C5-8E3F-59C45A610A2F}" destId="{E40B5C30-9670-4BA6-B7AD-AFF2B117519E}" srcOrd="0" destOrd="0" presId="urn:microsoft.com/office/officeart/2005/8/layout/vList2"/>
    <dgm:cxn modelId="{B9EC747E-6CC3-422F-8188-495734594C8A}" type="presOf" srcId="{6A583CCA-63AC-4830-82D4-FFAFCFF4599A}" destId="{78E12EEC-3EDF-4BCA-B49F-DFA98AF03ACC}" srcOrd="0" destOrd="0" presId="urn:microsoft.com/office/officeart/2005/8/layout/vList2"/>
    <dgm:cxn modelId="{99C7DA8F-D31E-4378-91D7-A11C86DA3931}" type="presOf" srcId="{762C0D61-BADA-418F-A0F1-03C74D59D5AD}" destId="{0973B3C1-BD8B-48DB-B3C8-5C9A926F8239}" srcOrd="0" destOrd="0" presId="urn:microsoft.com/office/officeart/2005/8/layout/vList2"/>
    <dgm:cxn modelId="{06DE07D0-2FC6-4BC2-B7AF-34F4AF7BF9FB}" srcId="{762C0D61-BADA-418F-A0F1-03C74D59D5AD}" destId="{6A583CCA-63AC-4830-82D4-FFAFCFF4599A}" srcOrd="1" destOrd="0" parTransId="{EF129517-7949-4D6E-8D8B-862D67BEB888}" sibTransId="{982B77BA-11E1-4E75-82F1-15CFF8EE9E38}"/>
    <dgm:cxn modelId="{682A82F0-ECEE-4B69-ADE5-7F2F73D0325B}" srcId="{762C0D61-BADA-418F-A0F1-03C74D59D5AD}" destId="{CA7D8DF5-3E98-43C5-8E3F-59C45A610A2F}" srcOrd="0" destOrd="0" parTransId="{738F3205-F320-43F5-B85E-DA58AB46FC18}" sibTransId="{BEB7B128-342E-42AE-B750-54865969E454}"/>
    <dgm:cxn modelId="{6EC2C070-BE53-408A-AADD-80B6837A23B0}" type="presParOf" srcId="{0973B3C1-BD8B-48DB-B3C8-5C9A926F8239}" destId="{E40B5C30-9670-4BA6-B7AD-AFF2B117519E}" srcOrd="0" destOrd="0" presId="urn:microsoft.com/office/officeart/2005/8/layout/vList2"/>
    <dgm:cxn modelId="{F1E7BEB4-78C9-4D70-BE14-B4A4E8978E47}" type="presParOf" srcId="{0973B3C1-BD8B-48DB-B3C8-5C9A926F8239}" destId="{6C892EAB-4140-49A4-8C88-3A8FCA215C55}" srcOrd="1" destOrd="0" presId="urn:microsoft.com/office/officeart/2005/8/layout/vList2"/>
    <dgm:cxn modelId="{FF26C173-7F9C-45BB-B6A6-AD351750EB99}" type="presParOf" srcId="{0973B3C1-BD8B-48DB-B3C8-5C9A926F8239}" destId="{78E12EEC-3EDF-4BCA-B49F-DFA98AF03AC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352F2B-FA3A-433E-B469-733B1012A332}"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4B2FD60C-9B16-4359-90F2-C40FC091BFA4}">
      <dgm:prSet/>
      <dgm:spPr/>
      <dgm:t>
        <a:bodyPr/>
        <a:lstStyle/>
        <a:p>
          <a:r>
            <a:rPr lang="en-US"/>
            <a:t>Alert</a:t>
          </a:r>
        </a:p>
      </dgm:t>
    </dgm:pt>
    <dgm:pt modelId="{9CA558E6-845B-4864-835A-F2CA58EC6430}" type="parTrans" cxnId="{AF75081D-2126-44DE-869D-0A3DD5DD28B2}">
      <dgm:prSet/>
      <dgm:spPr/>
      <dgm:t>
        <a:bodyPr/>
        <a:lstStyle/>
        <a:p>
          <a:endParaRPr lang="en-US"/>
        </a:p>
      </dgm:t>
    </dgm:pt>
    <dgm:pt modelId="{B3F103C6-4A1C-496B-8DFF-56E64050C92D}" type="sibTrans" cxnId="{AF75081D-2126-44DE-869D-0A3DD5DD28B2}">
      <dgm:prSet/>
      <dgm:spPr/>
      <dgm:t>
        <a:bodyPr/>
        <a:lstStyle/>
        <a:p>
          <a:endParaRPr lang="en-US"/>
        </a:p>
      </dgm:t>
    </dgm:pt>
    <dgm:pt modelId="{FC7985C9-A097-4C80-9E62-93FA7D760B5B}">
      <dgm:prSet/>
      <dgm:spPr/>
      <dgm:t>
        <a:bodyPr/>
        <a:lstStyle/>
        <a:p>
          <a:r>
            <a:rPr lang="en-US"/>
            <a:t>alert tcp $EXTERNAL_NET any &lt;&gt; $HOME_NET any (msg:”FIN SCAN DETECTED”; flags:F; sid:1000001)</a:t>
          </a:r>
        </a:p>
      </dgm:t>
    </dgm:pt>
    <dgm:pt modelId="{88FB0402-49B1-4D76-B4E6-D1710FEBADF6}" type="parTrans" cxnId="{48578824-E7AA-4E7F-8065-2E4E8B04512F}">
      <dgm:prSet/>
      <dgm:spPr/>
      <dgm:t>
        <a:bodyPr/>
        <a:lstStyle/>
        <a:p>
          <a:endParaRPr lang="en-US"/>
        </a:p>
      </dgm:t>
    </dgm:pt>
    <dgm:pt modelId="{73DB413D-AAD2-4D0F-A189-DA9A8A26787F}" type="sibTrans" cxnId="{48578824-E7AA-4E7F-8065-2E4E8B04512F}">
      <dgm:prSet/>
      <dgm:spPr/>
      <dgm:t>
        <a:bodyPr/>
        <a:lstStyle/>
        <a:p>
          <a:endParaRPr lang="en-US"/>
        </a:p>
      </dgm:t>
    </dgm:pt>
    <dgm:pt modelId="{3579D9F5-A711-4BBA-B8EA-0F33032F52DC}">
      <dgm:prSet/>
      <dgm:spPr/>
      <dgm:t>
        <a:bodyPr/>
        <a:lstStyle/>
        <a:p>
          <a:r>
            <a:rPr lang="en-US"/>
            <a:t>Alert</a:t>
          </a:r>
        </a:p>
      </dgm:t>
    </dgm:pt>
    <dgm:pt modelId="{49C8117F-8550-4973-9FD1-2FB4E303BEEE}" type="parTrans" cxnId="{82383247-0E7C-4CF7-AC49-FD3456E21E05}">
      <dgm:prSet/>
      <dgm:spPr/>
      <dgm:t>
        <a:bodyPr/>
        <a:lstStyle/>
        <a:p>
          <a:endParaRPr lang="en-US"/>
        </a:p>
      </dgm:t>
    </dgm:pt>
    <dgm:pt modelId="{B235BAAE-6B56-4D1C-9C71-17A26E27CFFD}" type="sibTrans" cxnId="{82383247-0E7C-4CF7-AC49-FD3456E21E05}">
      <dgm:prSet/>
      <dgm:spPr/>
      <dgm:t>
        <a:bodyPr/>
        <a:lstStyle/>
        <a:p>
          <a:endParaRPr lang="en-US"/>
        </a:p>
      </dgm:t>
    </dgm:pt>
    <dgm:pt modelId="{3A04A415-086F-4202-917B-DBF9C274CF7B}">
      <dgm:prSet/>
      <dgm:spPr/>
      <dgm:t>
        <a:bodyPr/>
        <a:lstStyle/>
        <a:p>
          <a:r>
            <a:rPr lang="en-US"/>
            <a:t>alert tcp $EXTERNAL_NET any &lt;&gt; $HOME_NET any (msg:”XMAS SCAN DETECTED”; flags:FPU; sid:1000002)</a:t>
          </a:r>
        </a:p>
      </dgm:t>
    </dgm:pt>
    <dgm:pt modelId="{B3E87041-0A53-4F07-B28A-0CF75D129841}" type="parTrans" cxnId="{99699652-2EF2-4A0F-A412-490824ECC9C3}">
      <dgm:prSet/>
      <dgm:spPr/>
      <dgm:t>
        <a:bodyPr/>
        <a:lstStyle/>
        <a:p>
          <a:endParaRPr lang="en-US"/>
        </a:p>
      </dgm:t>
    </dgm:pt>
    <dgm:pt modelId="{FC82A6BC-B940-4B01-865C-BD89974D416B}" type="sibTrans" cxnId="{99699652-2EF2-4A0F-A412-490824ECC9C3}">
      <dgm:prSet/>
      <dgm:spPr/>
      <dgm:t>
        <a:bodyPr/>
        <a:lstStyle/>
        <a:p>
          <a:endParaRPr lang="en-US"/>
        </a:p>
      </dgm:t>
    </dgm:pt>
    <dgm:pt modelId="{22FF75BC-E1C2-489E-AB14-DD016CF0DAEF}">
      <dgm:prSet/>
      <dgm:spPr/>
      <dgm:t>
        <a:bodyPr/>
        <a:lstStyle/>
        <a:p>
          <a:r>
            <a:rPr lang="en-US"/>
            <a:t>Alert</a:t>
          </a:r>
        </a:p>
      </dgm:t>
    </dgm:pt>
    <dgm:pt modelId="{F7BACBF4-E8CE-4FBE-9BEF-8C767D332F54}" type="parTrans" cxnId="{F55C637C-9E08-4B37-99F2-C928FE323ABD}">
      <dgm:prSet/>
      <dgm:spPr/>
      <dgm:t>
        <a:bodyPr/>
        <a:lstStyle/>
        <a:p>
          <a:endParaRPr lang="en-US"/>
        </a:p>
      </dgm:t>
    </dgm:pt>
    <dgm:pt modelId="{DB860D7B-C6DE-4736-B1C3-5B80495F7F8C}" type="sibTrans" cxnId="{F55C637C-9E08-4B37-99F2-C928FE323ABD}">
      <dgm:prSet/>
      <dgm:spPr/>
      <dgm:t>
        <a:bodyPr/>
        <a:lstStyle/>
        <a:p>
          <a:endParaRPr lang="en-US"/>
        </a:p>
      </dgm:t>
    </dgm:pt>
    <dgm:pt modelId="{D4A5B697-6D76-477E-B6EB-F684B23B0306}">
      <dgm:prSet/>
      <dgm:spPr/>
      <dgm:t>
        <a:bodyPr/>
        <a:lstStyle/>
        <a:p>
          <a:r>
            <a:rPr lang="en-US"/>
            <a:t>alert tcp $EXTERNAL_NET any &lt;&gt; $HOME_NET any (msg:”NULL SCAN DETECTED”; flags:0 ;sid:1000003</a:t>
          </a:r>
        </a:p>
      </dgm:t>
    </dgm:pt>
    <dgm:pt modelId="{344F222B-8DA6-4F88-A584-34D028F14DFB}" type="parTrans" cxnId="{8A770F60-679B-4898-A9AE-D7CE8A763585}">
      <dgm:prSet/>
      <dgm:spPr/>
      <dgm:t>
        <a:bodyPr/>
        <a:lstStyle/>
        <a:p>
          <a:endParaRPr lang="en-US"/>
        </a:p>
      </dgm:t>
    </dgm:pt>
    <dgm:pt modelId="{3E691003-1466-4D04-A7DE-E1EAD0882234}" type="sibTrans" cxnId="{8A770F60-679B-4898-A9AE-D7CE8A763585}">
      <dgm:prSet/>
      <dgm:spPr/>
      <dgm:t>
        <a:bodyPr/>
        <a:lstStyle/>
        <a:p>
          <a:endParaRPr lang="en-US"/>
        </a:p>
      </dgm:t>
    </dgm:pt>
    <dgm:pt modelId="{93A65ED4-BFB0-4F72-BD18-79E01FE10009}">
      <dgm:prSet/>
      <dgm:spPr/>
      <dgm:t>
        <a:bodyPr/>
        <a:lstStyle/>
        <a:p>
          <a:r>
            <a:rPr lang="en-US"/>
            <a:t>Alert</a:t>
          </a:r>
        </a:p>
      </dgm:t>
    </dgm:pt>
    <dgm:pt modelId="{6EF8A3CD-7DEB-414A-BA72-D8B2A2817A26}" type="parTrans" cxnId="{47DDA7FC-75C5-400D-A065-E915AC4FAED2}">
      <dgm:prSet/>
      <dgm:spPr/>
      <dgm:t>
        <a:bodyPr/>
        <a:lstStyle/>
        <a:p>
          <a:endParaRPr lang="en-US"/>
        </a:p>
      </dgm:t>
    </dgm:pt>
    <dgm:pt modelId="{AEB0D857-6F5E-42AB-8B83-8FCCDBE96AAB}" type="sibTrans" cxnId="{47DDA7FC-75C5-400D-A065-E915AC4FAED2}">
      <dgm:prSet/>
      <dgm:spPr/>
      <dgm:t>
        <a:bodyPr/>
        <a:lstStyle/>
        <a:p>
          <a:endParaRPr lang="en-US"/>
        </a:p>
      </dgm:t>
    </dgm:pt>
    <dgm:pt modelId="{C77FF88B-A80B-421E-A6F9-17B4BEE6A189}">
      <dgm:prSet/>
      <dgm:spPr/>
      <dgm:t>
        <a:bodyPr/>
        <a:lstStyle/>
        <a:p>
          <a:r>
            <a:rPr lang="en-US"/>
            <a:t>alert tcp $EXTERNAL_NET any &lt;&gt; $HOME_NET any (msg:”Idle scan detected”; flags:S; exist-ipid)</a:t>
          </a:r>
        </a:p>
      </dgm:t>
    </dgm:pt>
    <dgm:pt modelId="{A106EB59-8A7A-4540-BAB2-57A2E9783A76}" type="parTrans" cxnId="{C9DB0623-6417-4765-A343-FA0A53E6A6EB}">
      <dgm:prSet/>
      <dgm:spPr/>
      <dgm:t>
        <a:bodyPr/>
        <a:lstStyle/>
        <a:p>
          <a:endParaRPr lang="en-US"/>
        </a:p>
      </dgm:t>
    </dgm:pt>
    <dgm:pt modelId="{22B9BA33-7942-453E-90C4-2A139DF21891}" type="sibTrans" cxnId="{C9DB0623-6417-4765-A343-FA0A53E6A6EB}">
      <dgm:prSet/>
      <dgm:spPr/>
      <dgm:t>
        <a:bodyPr/>
        <a:lstStyle/>
        <a:p>
          <a:endParaRPr lang="en-US"/>
        </a:p>
      </dgm:t>
    </dgm:pt>
    <dgm:pt modelId="{BB61314F-7349-47C1-9FD1-45DF74B02229}" type="pres">
      <dgm:prSet presAssocID="{71352F2B-FA3A-433E-B469-733B1012A332}" presName="Name0" presStyleCnt="0">
        <dgm:presLayoutVars>
          <dgm:dir/>
          <dgm:animLvl val="lvl"/>
          <dgm:resizeHandles val="exact"/>
        </dgm:presLayoutVars>
      </dgm:prSet>
      <dgm:spPr/>
    </dgm:pt>
    <dgm:pt modelId="{4BF07A34-12DC-469E-A205-4E30EDD13E7E}" type="pres">
      <dgm:prSet presAssocID="{4B2FD60C-9B16-4359-90F2-C40FC091BFA4}" presName="linNode" presStyleCnt="0"/>
      <dgm:spPr/>
    </dgm:pt>
    <dgm:pt modelId="{A352004E-5601-48EC-9CF5-928BCFD03D95}" type="pres">
      <dgm:prSet presAssocID="{4B2FD60C-9B16-4359-90F2-C40FC091BFA4}" presName="parentText" presStyleLbl="node1" presStyleIdx="0" presStyleCnt="4">
        <dgm:presLayoutVars>
          <dgm:chMax val="1"/>
          <dgm:bulletEnabled val="1"/>
        </dgm:presLayoutVars>
      </dgm:prSet>
      <dgm:spPr/>
    </dgm:pt>
    <dgm:pt modelId="{13348D11-F52C-4766-8DFA-CF3728F3F0FB}" type="pres">
      <dgm:prSet presAssocID="{4B2FD60C-9B16-4359-90F2-C40FC091BFA4}" presName="descendantText" presStyleLbl="alignAccFollowNode1" presStyleIdx="0" presStyleCnt="4">
        <dgm:presLayoutVars>
          <dgm:bulletEnabled val="1"/>
        </dgm:presLayoutVars>
      </dgm:prSet>
      <dgm:spPr/>
    </dgm:pt>
    <dgm:pt modelId="{201C3F79-F593-4DFA-9B55-D73635942DC7}" type="pres">
      <dgm:prSet presAssocID="{B3F103C6-4A1C-496B-8DFF-56E64050C92D}" presName="sp" presStyleCnt="0"/>
      <dgm:spPr/>
    </dgm:pt>
    <dgm:pt modelId="{FA1141CD-14AE-45DB-BCBD-D40B89A5D356}" type="pres">
      <dgm:prSet presAssocID="{3579D9F5-A711-4BBA-B8EA-0F33032F52DC}" presName="linNode" presStyleCnt="0"/>
      <dgm:spPr/>
    </dgm:pt>
    <dgm:pt modelId="{40BCEF0B-482A-4172-A319-C4C829BFD39D}" type="pres">
      <dgm:prSet presAssocID="{3579D9F5-A711-4BBA-B8EA-0F33032F52DC}" presName="parentText" presStyleLbl="node1" presStyleIdx="1" presStyleCnt="4">
        <dgm:presLayoutVars>
          <dgm:chMax val="1"/>
          <dgm:bulletEnabled val="1"/>
        </dgm:presLayoutVars>
      </dgm:prSet>
      <dgm:spPr/>
    </dgm:pt>
    <dgm:pt modelId="{D3890BA6-07D7-46DC-9E1B-31015622EFC0}" type="pres">
      <dgm:prSet presAssocID="{3579D9F5-A711-4BBA-B8EA-0F33032F52DC}" presName="descendantText" presStyleLbl="alignAccFollowNode1" presStyleIdx="1" presStyleCnt="4">
        <dgm:presLayoutVars>
          <dgm:bulletEnabled val="1"/>
        </dgm:presLayoutVars>
      </dgm:prSet>
      <dgm:spPr/>
    </dgm:pt>
    <dgm:pt modelId="{EA13CD0E-AA0C-4509-8D12-5B77EB3FF423}" type="pres">
      <dgm:prSet presAssocID="{B235BAAE-6B56-4D1C-9C71-17A26E27CFFD}" presName="sp" presStyleCnt="0"/>
      <dgm:spPr/>
    </dgm:pt>
    <dgm:pt modelId="{215BBE8A-0050-4DD4-B26A-76C78FF8CE69}" type="pres">
      <dgm:prSet presAssocID="{22FF75BC-E1C2-489E-AB14-DD016CF0DAEF}" presName="linNode" presStyleCnt="0"/>
      <dgm:spPr/>
    </dgm:pt>
    <dgm:pt modelId="{82CF8C78-FCD8-4B5F-93A7-FF3F385FD1E8}" type="pres">
      <dgm:prSet presAssocID="{22FF75BC-E1C2-489E-AB14-DD016CF0DAEF}" presName="parentText" presStyleLbl="node1" presStyleIdx="2" presStyleCnt="4">
        <dgm:presLayoutVars>
          <dgm:chMax val="1"/>
          <dgm:bulletEnabled val="1"/>
        </dgm:presLayoutVars>
      </dgm:prSet>
      <dgm:spPr/>
    </dgm:pt>
    <dgm:pt modelId="{C39D169C-AC2E-428A-B7B0-94C26E6FBC64}" type="pres">
      <dgm:prSet presAssocID="{22FF75BC-E1C2-489E-AB14-DD016CF0DAEF}" presName="descendantText" presStyleLbl="alignAccFollowNode1" presStyleIdx="2" presStyleCnt="4">
        <dgm:presLayoutVars>
          <dgm:bulletEnabled val="1"/>
        </dgm:presLayoutVars>
      </dgm:prSet>
      <dgm:spPr/>
    </dgm:pt>
    <dgm:pt modelId="{1CF129D9-7DF3-4E5E-8E4C-EFCD5D613F28}" type="pres">
      <dgm:prSet presAssocID="{DB860D7B-C6DE-4736-B1C3-5B80495F7F8C}" presName="sp" presStyleCnt="0"/>
      <dgm:spPr/>
    </dgm:pt>
    <dgm:pt modelId="{362097EC-00E8-4633-95F3-F37D584867B3}" type="pres">
      <dgm:prSet presAssocID="{93A65ED4-BFB0-4F72-BD18-79E01FE10009}" presName="linNode" presStyleCnt="0"/>
      <dgm:spPr/>
    </dgm:pt>
    <dgm:pt modelId="{62738D83-7EDC-43AE-A242-5F9A937E3C85}" type="pres">
      <dgm:prSet presAssocID="{93A65ED4-BFB0-4F72-BD18-79E01FE10009}" presName="parentText" presStyleLbl="node1" presStyleIdx="3" presStyleCnt="4">
        <dgm:presLayoutVars>
          <dgm:chMax val="1"/>
          <dgm:bulletEnabled val="1"/>
        </dgm:presLayoutVars>
      </dgm:prSet>
      <dgm:spPr/>
    </dgm:pt>
    <dgm:pt modelId="{33691897-CBFD-4CE0-8F32-8F8152AFBC9B}" type="pres">
      <dgm:prSet presAssocID="{93A65ED4-BFB0-4F72-BD18-79E01FE10009}" presName="descendantText" presStyleLbl="alignAccFollowNode1" presStyleIdx="3" presStyleCnt="4">
        <dgm:presLayoutVars>
          <dgm:bulletEnabled val="1"/>
        </dgm:presLayoutVars>
      </dgm:prSet>
      <dgm:spPr/>
    </dgm:pt>
  </dgm:ptLst>
  <dgm:cxnLst>
    <dgm:cxn modelId="{07B33807-0999-4DB2-BA8D-C3FD75CA8D8F}" type="presOf" srcId="{71352F2B-FA3A-433E-B469-733B1012A332}" destId="{BB61314F-7349-47C1-9FD1-45DF74B02229}" srcOrd="0" destOrd="0" presId="urn:microsoft.com/office/officeart/2005/8/layout/vList5"/>
    <dgm:cxn modelId="{4A1C5B13-FD49-4FF5-8C2E-1C7824B897B5}" type="presOf" srcId="{4B2FD60C-9B16-4359-90F2-C40FC091BFA4}" destId="{A352004E-5601-48EC-9CF5-928BCFD03D95}" srcOrd="0" destOrd="0" presId="urn:microsoft.com/office/officeart/2005/8/layout/vList5"/>
    <dgm:cxn modelId="{AF75081D-2126-44DE-869D-0A3DD5DD28B2}" srcId="{71352F2B-FA3A-433E-B469-733B1012A332}" destId="{4B2FD60C-9B16-4359-90F2-C40FC091BFA4}" srcOrd="0" destOrd="0" parTransId="{9CA558E6-845B-4864-835A-F2CA58EC6430}" sibTransId="{B3F103C6-4A1C-496B-8DFF-56E64050C92D}"/>
    <dgm:cxn modelId="{C9DB0623-6417-4765-A343-FA0A53E6A6EB}" srcId="{93A65ED4-BFB0-4F72-BD18-79E01FE10009}" destId="{C77FF88B-A80B-421E-A6F9-17B4BEE6A189}" srcOrd="0" destOrd="0" parTransId="{A106EB59-8A7A-4540-BAB2-57A2E9783A76}" sibTransId="{22B9BA33-7942-453E-90C4-2A139DF21891}"/>
    <dgm:cxn modelId="{48578824-E7AA-4E7F-8065-2E4E8B04512F}" srcId="{4B2FD60C-9B16-4359-90F2-C40FC091BFA4}" destId="{FC7985C9-A097-4C80-9E62-93FA7D760B5B}" srcOrd="0" destOrd="0" parTransId="{88FB0402-49B1-4D76-B4E6-D1710FEBADF6}" sibTransId="{73DB413D-AAD2-4D0F-A189-DA9A8A26787F}"/>
    <dgm:cxn modelId="{8A770F60-679B-4898-A9AE-D7CE8A763585}" srcId="{22FF75BC-E1C2-489E-AB14-DD016CF0DAEF}" destId="{D4A5B697-6D76-477E-B6EB-F684B23B0306}" srcOrd="0" destOrd="0" parTransId="{344F222B-8DA6-4F88-A584-34D028F14DFB}" sibTransId="{3E691003-1466-4D04-A7DE-E1EAD0882234}"/>
    <dgm:cxn modelId="{71A92462-D1FD-48E9-81EA-2372468B1E7F}" type="presOf" srcId="{3A04A415-086F-4202-917B-DBF9C274CF7B}" destId="{D3890BA6-07D7-46DC-9E1B-31015622EFC0}" srcOrd="0" destOrd="0" presId="urn:microsoft.com/office/officeart/2005/8/layout/vList5"/>
    <dgm:cxn modelId="{E649C742-EFFF-421D-BE5E-6BEEFA0132A2}" type="presOf" srcId="{93A65ED4-BFB0-4F72-BD18-79E01FE10009}" destId="{62738D83-7EDC-43AE-A242-5F9A937E3C85}" srcOrd="0" destOrd="0" presId="urn:microsoft.com/office/officeart/2005/8/layout/vList5"/>
    <dgm:cxn modelId="{82383247-0E7C-4CF7-AC49-FD3456E21E05}" srcId="{71352F2B-FA3A-433E-B469-733B1012A332}" destId="{3579D9F5-A711-4BBA-B8EA-0F33032F52DC}" srcOrd="1" destOrd="0" parTransId="{49C8117F-8550-4973-9FD1-2FB4E303BEEE}" sibTransId="{B235BAAE-6B56-4D1C-9C71-17A26E27CFFD}"/>
    <dgm:cxn modelId="{99699652-2EF2-4A0F-A412-490824ECC9C3}" srcId="{3579D9F5-A711-4BBA-B8EA-0F33032F52DC}" destId="{3A04A415-086F-4202-917B-DBF9C274CF7B}" srcOrd="0" destOrd="0" parTransId="{B3E87041-0A53-4F07-B28A-0CF75D129841}" sibTransId="{FC82A6BC-B940-4B01-865C-BD89974D416B}"/>
    <dgm:cxn modelId="{F55C637C-9E08-4B37-99F2-C928FE323ABD}" srcId="{71352F2B-FA3A-433E-B469-733B1012A332}" destId="{22FF75BC-E1C2-489E-AB14-DD016CF0DAEF}" srcOrd="2" destOrd="0" parTransId="{F7BACBF4-E8CE-4FBE-9BEF-8C767D332F54}" sibTransId="{DB860D7B-C6DE-4736-B1C3-5B80495F7F8C}"/>
    <dgm:cxn modelId="{2E77089D-B733-45B2-AF46-DFA48B5DB4E8}" type="presOf" srcId="{3579D9F5-A711-4BBA-B8EA-0F33032F52DC}" destId="{40BCEF0B-482A-4172-A319-C4C829BFD39D}" srcOrd="0" destOrd="0" presId="urn:microsoft.com/office/officeart/2005/8/layout/vList5"/>
    <dgm:cxn modelId="{60BEEB9E-52C0-4EFA-B719-F1869EEF4A13}" type="presOf" srcId="{FC7985C9-A097-4C80-9E62-93FA7D760B5B}" destId="{13348D11-F52C-4766-8DFA-CF3728F3F0FB}" srcOrd="0" destOrd="0" presId="urn:microsoft.com/office/officeart/2005/8/layout/vList5"/>
    <dgm:cxn modelId="{168EC5D4-AC7D-4962-A000-670BE4053590}" type="presOf" srcId="{D4A5B697-6D76-477E-B6EB-F684B23B0306}" destId="{C39D169C-AC2E-428A-B7B0-94C26E6FBC64}" srcOrd="0" destOrd="0" presId="urn:microsoft.com/office/officeart/2005/8/layout/vList5"/>
    <dgm:cxn modelId="{1EBB2DEA-6331-47C4-904C-3D715C402649}" type="presOf" srcId="{22FF75BC-E1C2-489E-AB14-DD016CF0DAEF}" destId="{82CF8C78-FCD8-4B5F-93A7-FF3F385FD1E8}" srcOrd="0" destOrd="0" presId="urn:microsoft.com/office/officeart/2005/8/layout/vList5"/>
    <dgm:cxn modelId="{032719F1-1E97-4CCC-B476-985AA05A83FB}" type="presOf" srcId="{C77FF88B-A80B-421E-A6F9-17B4BEE6A189}" destId="{33691897-CBFD-4CE0-8F32-8F8152AFBC9B}" srcOrd="0" destOrd="0" presId="urn:microsoft.com/office/officeart/2005/8/layout/vList5"/>
    <dgm:cxn modelId="{47DDA7FC-75C5-400D-A065-E915AC4FAED2}" srcId="{71352F2B-FA3A-433E-B469-733B1012A332}" destId="{93A65ED4-BFB0-4F72-BD18-79E01FE10009}" srcOrd="3" destOrd="0" parTransId="{6EF8A3CD-7DEB-414A-BA72-D8B2A2817A26}" sibTransId="{AEB0D857-6F5E-42AB-8B83-8FCCDBE96AAB}"/>
    <dgm:cxn modelId="{C4CB53EE-3EC0-4592-B442-76EC30C9402F}" type="presParOf" srcId="{BB61314F-7349-47C1-9FD1-45DF74B02229}" destId="{4BF07A34-12DC-469E-A205-4E30EDD13E7E}" srcOrd="0" destOrd="0" presId="urn:microsoft.com/office/officeart/2005/8/layout/vList5"/>
    <dgm:cxn modelId="{7A86CB10-FDA5-4C0D-B4EF-911B81692ECA}" type="presParOf" srcId="{4BF07A34-12DC-469E-A205-4E30EDD13E7E}" destId="{A352004E-5601-48EC-9CF5-928BCFD03D95}" srcOrd="0" destOrd="0" presId="urn:microsoft.com/office/officeart/2005/8/layout/vList5"/>
    <dgm:cxn modelId="{B7A59F46-08F4-4739-8062-A3C47A42FA6A}" type="presParOf" srcId="{4BF07A34-12DC-469E-A205-4E30EDD13E7E}" destId="{13348D11-F52C-4766-8DFA-CF3728F3F0FB}" srcOrd="1" destOrd="0" presId="urn:microsoft.com/office/officeart/2005/8/layout/vList5"/>
    <dgm:cxn modelId="{42DA6990-3D65-4BFB-8857-36E0E7384A10}" type="presParOf" srcId="{BB61314F-7349-47C1-9FD1-45DF74B02229}" destId="{201C3F79-F593-4DFA-9B55-D73635942DC7}" srcOrd="1" destOrd="0" presId="urn:microsoft.com/office/officeart/2005/8/layout/vList5"/>
    <dgm:cxn modelId="{69A9B736-DCE4-4606-8EE4-B720656F2244}" type="presParOf" srcId="{BB61314F-7349-47C1-9FD1-45DF74B02229}" destId="{FA1141CD-14AE-45DB-BCBD-D40B89A5D356}" srcOrd="2" destOrd="0" presId="urn:microsoft.com/office/officeart/2005/8/layout/vList5"/>
    <dgm:cxn modelId="{CCF1FF27-886D-4861-B464-CB1ABB01448B}" type="presParOf" srcId="{FA1141CD-14AE-45DB-BCBD-D40B89A5D356}" destId="{40BCEF0B-482A-4172-A319-C4C829BFD39D}" srcOrd="0" destOrd="0" presId="urn:microsoft.com/office/officeart/2005/8/layout/vList5"/>
    <dgm:cxn modelId="{6AA587DA-1799-4209-AFD0-31D2A5102CFA}" type="presParOf" srcId="{FA1141CD-14AE-45DB-BCBD-D40B89A5D356}" destId="{D3890BA6-07D7-46DC-9E1B-31015622EFC0}" srcOrd="1" destOrd="0" presId="urn:microsoft.com/office/officeart/2005/8/layout/vList5"/>
    <dgm:cxn modelId="{23B95651-4317-4140-AEEA-2960AFEFCE6E}" type="presParOf" srcId="{BB61314F-7349-47C1-9FD1-45DF74B02229}" destId="{EA13CD0E-AA0C-4509-8D12-5B77EB3FF423}" srcOrd="3" destOrd="0" presId="urn:microsoft.com/office/officeart/2005/8/layout/vList5"/>
    <dgm:cxn modelId="{D220AE66-D9D1-4469-BC48-206A78ABA165}" type="presParOf" srcId="{BB61314F-7349-47C1-9FD1-45DF74B02229}" destId="{215BBE8A-0050-4DD4-B26A-76C78FF8CE69}" srcOrd="4" destOrd="0" presId="urn:microsoft.com/office/officeart/2005/8/layout/vList5"/>
    <dgm:cxn modelId="{778DCFCC-1615-409E-90AB-C9C1DCC8A6A5}" type="presParOf" srcId="{215BBE8A-0050-4DD4-B26A-76C78FF8CE69}" destId="{82CF8C78-FCD8-4B5F-93A7-FF3F385FD1E8}" srcOrd="0" destOrd="0" presId="urn:microsoft.com/office/officeart/2005/8/layout/vList5"/>
    <dgm:cxn modelId="{61B76807-CD6A-4641-A84C-41228A2CFEED}" type="presParOf" srcId="{215BBE8A-0050-4DD4-B26A-76C78FF8CE69}" destId="{C39D169C-AC2E-428A-B7B0-94C26E6FBC64}" srcOrd="1" destOrd="0" presId="urn:microsoft.com/office/officeart/2005/8/layout/vList5"/>
    <dgm:cxn modelId="{8C40BD54-78F8-4735-97CC-57B1C719E6C2}" type="presParOf" srcId="{BB61314F-7349-47C1-9FD1-45DF74B02229}" destId="{1CF129D9-7DF3-4E5E-8E4C-EFCD5D613F28}" srcOrd="5" destOrd="0" presId="urn:microsoft.com/office/officeart/2005/8/layout/vList5"/>
    <dgm:cxn modelId="{338CECB6-9CAF-48D4-89FB-93CC3C5B5704}" type="presParOf" srcId="{BB61314F-7349-47C1-9FD1-45DF74B02229}" destId="{362097EC-00E8-4633-95F3-F37D584867B3}" srcOrd="6" destOrd="0" presId="urn:microsoft.com/office/officeart/2005/8/layout/vList5"/>
    <dgm:cxn modelId="{EAEAB1AA-880D-481A-8F51-AFB030A4B7E4}" type="presParOf" srcId="{362097EC-00E8-4633-95F3-F37D584867B3}" destId="{62738D83-7EDC-43AE-A242-5F9A937E3C85}" srcOrd="0" destOrd="0" presId="urn:microsoft.com/office/officeart/2005/8/layout/vList5"/>
    <dgm:cxn modelId="{93EF71C3-F33D-443C-8A18-122D50791589}" type="presParOf" srcId="{362097EC-00E8-4633-95F3-F37D584867B3}" destId="{33691897-CBFD-4CE0-8F32-8F8152AFBC9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9A5E90-7C70-43BB-8F9A-F7532D38EA0E}" type="doc">
      <dgm:prSet loTypeId="urn:microsoft.com/office/officeart/2005/8/layout/hierarchy1" loCatId="hierarchy" qsTypeId="urn:microsoft.com/office/officeart/2005/8/quickstyle/simple4" qsCatId="simple" csTypeId="urn:microsoft.com/office/officeart/2005/8/colors/colorful1" csCatId="colorful"/>
      <dgm:spPr/>
      <dgm:t>
        <a:bodyPr/>
        <a:lstStyle/>
        <a:p>
          <a:endParaRPr lang="en-US"/>
        </a:p>
      </dgm:t>
    </dgm:pt>
    <dgm:pt modelId="{9FC105F1-B656-44D3-A4B4-153D0E314DA4}">
      <dgm:prSet/>
      <dgm:spPr/>
      <dgm:t>
        <a:bodyPr/>
        <a:lstStyle/>
        <a:p>
          <a:r>
            <a:rPr lang="en-CA" b="0" i="0"/>
            <a:t>Packet capturing and pre-processing phase</a:t>
          </a:r>
          <a:endParaRPr lang="en-US"/>
        </a:p>
      </dgm:t>
    </dgm:pt>
    <dgm:pt modelId="{47364C94-6F0D-425B-8E82-DACD03C31EFA}" type="parTrans" cxnId="{8BD7C77B-9A61-46C4-82BD-3FEA3F20BD4B}">
      <dgm:prSet/>
      <dgm:spPr/>
      <dgm:t>
        <a:bodyPr/>
        <a:lstStyle/>
        <a:p>
          <a:endParaRPr lang="en-US"/>
        </a:p>
      </dgm:t>
    </dgm:pt>
    <dgm:pt modelId="{B5E6B161-0FEA-4632-B7BD-A5D1E2E1FF3D}" type="sibTrans" cxnId="{8BD7C77B-9A61-46C4-82BD-3FEA3F20BD4B}">
      <dgm:prSet/>
      <dgm:spPr/>
      <dgm:t>
        <a:bodyPr/>
        <a:lstStyle/>
        <a:p>
          <a:endParaRPr lang="en-US"/>
        </a:p>
      </dgm:t>
    </dgm:pt>
    <dgm:pt modelId="{9E0502A2-AFF2-40F2-B71E-650928BFBC4C}">
      <dgm:prSet/>
      <dgm:spPr/>
      <dgm:t>
        <a:bodyPr/>
        <a:lstStyle/>
        <a:p>
          <a:r>
            <a:rPr lang="en-CA" b="0" i="0"/>
            <a:t>Analysis and detection phase</a:t>
          </a:r>
          <a:endParaRPr lang="en-US"/>
        </a:p>
      </dgm:t>
    </dgm:pt>
    <dgm:pt modelId="{2B0D1570-1124-4079-B5D8-0D82198C4EA1}" type="parTrans" cxnId="{E62B8E23-DAF9-4F89-BAF5-B90A06B2698A}">
      <dgm:prSet/>
      <dgm:spPr/>
      <dgm:t>
        <a:bodyPr/>
        <a:lstStyle/>
        <a:p>
          <a:endParaRPr lang="en-US"/>
        </a:p>
      </dgm:t>
    </dgm:pt>
    <dgm:pt modelId="{7504654C-9321-47F1-9CD2-C826DD015CA4}" type="sibTrans" cxnId="{E62B8E23-DAF9-4F89-BAF5-B90A06B2698A}">
      <dgm:prSet/>
      <dgm:spPr/>
      <dgm:t>
        <a:bodyPr/>
        <a:lstStyle/>
        <a:p>
          <a:endParaRPr lang="en-US"/>
        </a:p>
      </dgm:t>
    </dgm:pt>
    <dgm:pt modelId="{CBAAFCE6-ED8E-4AB8-B04C-E5529FE6D6E5}" type="pres">
      <dgm:prSet presAssocID="{909A5E90-7C70-43BB-8F9A-F7532D38EA0E}" presName="hierChild1" presStyleCnt="0">
        <dgm:presLayoutVars>
          <dgm:chPref val="1"/>
          <dgm:dir/>
          <dgm:animOne val="branch"/>
          <dgm:animLvl val="lvl"/>
          <dgm:resizeHandles/>
        </dgm:presLayoutVars>
      </dgm:prSet>
      <dgm:spPr/>
    </dgm:pt>
    <dgm:pt modelId="{D51D2CF0-FE5B-466E-A75B-774C689E952F}" type="pres">
      <dgm:prSet presAssocID="{9FC105F1-B656-44D3-A4B4-153D0E314DA4}" presName="hierRoot1" presStyleCnt="0"/>
      <dgm:spPr/>
    </dgm:pt>
    <dgm:pt modelId="{58E01CCF-B9C8-400A-8381-9AC0626FA0C1}" type="pres">
      <dgm:prSet presAssocID="{9FC105F1-B656-44D3-A4B4-153D0E314DA4}" presName="composite" presStyleCnt="0"/>
      <dgm:spPr/>
    </dgm:pt>
    <dgm:pt modelId="{34DEE5BE-C021-45DB-B381-2FCAF78352EC}" type="pres">
      <dgm:prSet presAssocID="{9FC105F1-B656-44D3-A4B4-153D0E314DA4}" presName="background" presStyleLbl="node0" presStyleIdx="0" presStyleCnt="2"/>
      <dgm:spPr/>
    </dgm:pt>
    <dgm:pt modelId="{0E649900-3CC4-4CB4-9976-53F401314C57}" type="pres">
      <dgm:prSet presAssocID="{9FC105F1-B656-44D3-A4B4-153D0E314DA4}" presName="text" presStyleLbl="fgAcc0" presStyleIdx="0" presStyleCnt="2">
        <dgm:presLayoutVars>
          <dgm:chPref val="3"/>
        </dgm:presLayoutVars>
      </dgm:prSet>
      <dgm:spPr/>
    </dgm:pt>
    <dgm:pt modelId="{1F17E0ED-ED54-4145-89EF-D17CFDBFDA4A}" type="pres">
      <dgm:prSet presAssocID="{9FC105F1-B656-44D3-A4B4-153D0E314DA4}" presName="hierChild2" presStyleCnt="0"/>
      <dgm:spPr/>
    </dgm:pt>
    <dgm:pt modelId="{91751320-9513-4A09-8E60-DB7B022DC6C9}" type="pres">
      <dgm:prSet presAssocID="{9E0502A2-AFF2-40F2-B71E-650928BFBC4C}" presName="hierRoot1" presStyleCnt="0"/>
      <dgm:spPr/>
    </dgm:pt>
    <dgm:pt modelId="{63326180-6D74-48E3-B19B-3F4D5A1348DB}" type="pres">
      <dgm:prSet presAssocID="{9E0502A2-AFF2-40F2-B71E-650928BFBC4C}" presName="composite" presStyleCnt="0"/>
      <dgm:spPr/>
    </dgm:pt>
    <dgm:pt modelId="{E7117A02-4CCF-4046-9F2B-7642A501DB5F}" type="pres">
      <dgm:prSet presAssocID="{9E0502A2-AFF2-40F2-B71E-650928BFBC4C}" presName="background" presStyleLbl="node0" presStyleIdx="1" presStyleCnt="2"/>
      <dgm:spPr/>
    </dgm:pt>
    <dgm:pt modelId="{4E95F7D7-F6D5-4369-BA1D-806C0B90C126}" type="pres">
      <dgm:prSet presAssocID="{9E0502A2-AFF2-40F2-B71E-650928BFBC4C}" presName="text" presStyleLbl="fgAcc0" presStyleIdx="1" presStyleCnt="2">
        <dgm:presLayoutVars>
          <dgm:chPref val="3"/>
        </dgm:presLayoutVars>
      </dgm:prSet>
      <dgm:spPr/>
    </dgm:pt>
    <dgm:pt modelId="{46B09487-5FF8-4CE1-9E55-088F25210628}" type="pres">
      <dgm:prSet presAssocID="{9E0502A2-AFF2-40F2-B71E-650928BFBC4C}" presName="hierChild2" presStyleCnt="0"/>
      <dgm:spPr/>
    </dgm:pt>
  </dgm:ptLst>
  <dgm:cxnLst>
    <dgm:cxn modelId="{E62B8E23-DAF9-4F89-BAF5-B90A06B2698A}" srcId="{909A5E90-7C70-43BB-8F9A-F7532D38EA0E}" destId="{9E0502A2-AFF2-40F2-B71E-650928BFBC4C}" srcOrd="1" destOrd="0" parTransId="{2B0D1570-1124-4079-B5D8-0D82198C4EA1}" sibTransId="{7504654C-9321-47F1-9CD2-C826DD015CA4}"/>
    <dgm:cxn modelId="{8BD7C77B-9A61-46C4-82BD-3FEA3F20BD4B}" srcId="{909A5E90-7C70-43BB-8F9A-F7532D38EA0E}" destId="{9FC105F1-B656-44D3-A4B4-153D0E314DA4}" srcOrd="0" destOrd="0" parTransId="{47364C94-6F0D-425B-8E82-DACD03C31EFA}" sibTransId="{B5E6B161-0FEA-4632-B7BD-A5D1E2E1FF3D}"/>
    <dgm:cxn modelId="{1C8945C5-A8F0-4D06-AB00-E32C258B7E6C}" type="presOf" srcId="{9E0502A2-AFF2-40F2-B71E-650928BFBC4C}" destId="{4E95F7D7-F6D5-4369-BA1D-806C0B90C126}" srcOrd="0" destOrd="0" presId="urn:microsoft.com/office/officeart/2005/8/layout/hierarchy1"/>
    <dgm:cxn modelId="{63D6D7EF-812A-4B39-AA29-12E09469DDA8}" type="presOf" srcId="{9FC105F1-B656-44D3-A4B4-153D0E314DA4}" destId="{0E649900-3CC4-4CB4-9976-53F401314C57}" srcOrd="0" destOrd="0" presId="urn:microsoft.com/office/officeart/2005/8/layout/hierarchy1"/>
    <dgm:cxn modelId="{E25D5EF3-31AF-481E-9D12-AD74F5A3B3DE}" type="presOf" srcId="{909A5E90-7C70-43BB-8F9A-F7532D38EA0E}" destId="{CBAAFCE6-ED8E-4AB8-B04C-E5529FE6D6E5}" srcOrd="0" destOrd="0" presId="urn:microsoft.com/office/officeart/2005/8/layout/hierarchy1"/>
    <dgm:cxn modelId="{68D26666-55C8-480B-9927-4F0FD226EBEC}" type="presParOf" srcId="{CBAAFCE6-ED8E-4AB8-B04C-E5529FE6D6E5}" destId="{D51D2CF0-FE5B-466E-A75B-774C689E952F}" srcOrd="0" destOrd="0" presId="urn:microsoft.com/office/officeart/2005/8/layout/hierarchy1"/>
    <dgm:cxn modelId="{F318CF69-4072-4AF8-9470-57BB19061E60}" type="presParOf" srcId="{D51D2CF0-FE5B-466E-A75B-774C689E952F}" destId="{58E01CCF-B9C8-400A-8381-9AC0626FA0C1}" srcOrd="0" destOrd="0" presId="urn:microsoft.com/office/officeart/2005/8/layout/hierarchy1"/>
    <dgm:cxn modelId="{75BE38DE-BD36-4898-9A1F-CD084F2B4F9A}" type="presParOf" srcId="{58E01CCF-B9C8-400A-8381-9AC0626FA0C1}" destId="{34DEE5BE-C021-45DB-B381-2FCAF78352EC}" srcOrd="0" destOrd="0" presId="urn:microsoft.com/office/officeart/2005/8/layout/hierarchy1"/>
    <dgm:cxn modelId="{002D3032-2030-4EEB-B4ED-C682609DF1BA}" type="presParOf" srcId="{58E01CCF-B9C8-400A-8381-9AC0626FA0C1}" destId="{0E649900-3CC4-4CB4-9976-53F401314C57}" srcOrd="1" destOrd="0" presId="urn:microsoft.com/office/officeart/2005/8/layout/hierarchy1"/>
    <dgm:cxn modelId="{C3A2DF04-8063-40B2-9307-A348827D1695}" type="presParOf" srcId="{D51D2CF0-FE5B-466E-A75B-774C689E952F}" destId="{1F17E0ED-ED54-4145-89EF-D17CFDBFDA4A}" srcOrd="1" destOrd="0" presId="urn:microsoft.com/office/officeart/2005/8/layout/hierarchy1"/>
    <dgm:cxn modelId="{BC40EFB3-A0C5-451E-B97C-E0C08F94ED64}" type="presParOf" srcId="{CBAAFCE6-ED8E-4AB8-B04C-E5529FE6D6E5}" destId="{91751320-9513-4A09-8E60-DB7B022DC6C9}" srcOrd="1" destOrd="0" presId="urn:microsoft.com/office/officeart/2005/8/layout/hierarchy1"/>
    <dgm:cxn modelId="{3DA98609-03BE-4F12-BA8D-6E1AE2EC5E44}" type="presParOf" srcId="{91751320-9513-4A09-8E60-DB7B022DC6C9}" destId="{63326180-6D74-48E3-B19B-3F4D5A1348DB}" srcOrd="0" destOrd="0" presId="urn:microsoft.com/office/officeart/2005/8/layout/hierarchy1"/>
    <dgm:cxn modelId="{F5D387E5-03AE-4D3B-8CDC-353CB6E6A2EB}" type="presParOf" srcId="{63326180-6D74-48E3-B19B-3F4D5A1348DB}" destId="{E7117A02-4CCF-4046-9F2B-7642A501DB5F}" srcOrd="0" destOrd="0" presId="urn:microsoft.com/office/officeart/2005/8/layout/hierarchy1"/>
    <dgm:cxn modelId="{49C5B3D9-0F2F-44A6-807A-FD57FBAB0878}" type="presParOf" srcId="{63326180-6D74-48E3-B19B-3F4D5A1348DB}" destId="{4E95F7D7-F6D5-4369-BA1D-806C0B90C126}" srcOrd="1" destOrd="0" presId="urn:microsoft.com/office/officeart/2005/8/layout/hierarchy1"/>
    <dgm:cxn modelId="{7DBC5ACD-6A16-49CC-B59A-03E9B3FEC584}" type="presParOf" srcId="{91751320-9513-4A09-8E60-DB7B022DC6C9}" destId="{46B09487-5FF8-4CE1-9E55-088F2521062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B5C30-9670-4BA6-B7AD-AFF2B117519E}">
      <dsp:nvSpPr>
        <dsp:cNvPr id="0" name=""/>
        <dsp:cNvSpPr/>
      </dsp:nvSpPr>
      <dsp:spPr>
        <a:xfrm>
          <a:off x="0" y="400941"/>
          <a:ext cx="9625383" cy="121680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Port scanning is a reconnaissance phase in the planning of cyber-attacks.</a:t>
          </a:r>
        </a:p>
      </dsp:txBody>
      <dsp:txXfrm>
        <a:off x="59399" y="460340"/>
        <a:ext cx="9506585" cy="1098002"/>
      </dsp:txXfrm>
    </dsp:sp>
    <dsp:sp modelId="{78E12EEC-3EDF-4BCA-B49F-DFA98AF03ACC}">
      <dsp:nvSpPr>
        <dsp:cNvPr id="0" name=""/>
        <dsp:cNvSpPr/>
      </dsp:nvSpPr>
      <dsp:spPr>
        <a:xfrm>
          <a:off x="0" y="1804941"/>
          <a:ext cx="9625383" cy="1216800"/>
        </a:xfrm>
        <a:prstGeom prst="roundRect">
          <a:avLst/>
        </a:prstGeom>
        <a:gradFill rotWithShape="0">
          <a:gsLst>
            <a:gs pos="0">
              <a:schemeClr val="accent2">
                <a:hueOff val="-19765721"/>
                <a:satOff val="901"/>
                <a:lumOff val="0"/>
                <a:alphaOff val="0"/>
                <a:tint val="98000"/>
                <a:lumMod val="114000"/>
              </a:schemeClr>
            </a:gs>
            <a:gs pos="100000">
              <a:schemeClr val="accent2">
                <a:hueOff val="-19765721"/>
                <a:satOff val="901"/>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It is observed that 50% of attacks against cyber systems are preceded by some form of network scanning activity</a:t>
          </a:r>
          <a:r>
            <a:rPr lang="en-IN" sz="2900" kern="1200" dirty="0"/>
            <a:t>.</a:t>
          </a:r>
          <a:endParaRPr lang="en-US" sz="2900" kern="1200" dirty="0"/>
        </a:p>
      </dsp:txBody>
      <dsp:txXfrm>
        <a:off x="59399" y="1864340"/>
        <a:ext cx="9506585" cy="109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348D11-F52C-4766-8DFA-CF3728F3F0FB}">
      <dsp:nvSpPr>
        <dsp:cNvPr id="0" name=""/>
        <dsp:cNvSpPr/>
      </dsp:nvSpPr>
      <dsp:spPr>
        <a:xfrm rot="5400000">
          <a:off x="6248068" y="-2707087"/>
          <a:ext cx="594384" cy="6160245"/>
        </a:xfrm>
        <a:prstGeom prst="round2Same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alert tcp $EXTERNAL_NET any &lt;&gt; $HOME_NET any (msg:”FIN SCAN DETECTED”; flags:F; sid:1000001)</a:t>
          </a:r>
        </a:p>
      </dsp:txBody>
      <dsp:txXfrm rot="-5400000">
        <a:off x="3465138" y="104858"/>
        <a:ext cx="6131230" cy="536354"/>
      </dsp:txXfrm>
    </dsp:sp>
    <dsp:sp modelId="{A352004E-5601-48EC-9CF5-928BCFD03D95}">
      <dsp:nvSpPr>
        <dsp:cNvPr id="0" name=""/>
        <dsp:cNvSpPr/>
      </dsp:nvSpPr>
      <dsp:spPr>
        <a:xfrm>
          <a:off x="0" y="1544"/>
          <a:ext cx="3465137" cy="742981"/>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a:t>Alert</a:t>
          </a:r>
        </a:p>
      </dsp:txBody>
      <dsp:txXfrm>
        <a:off x="36269" y="37813"/>
        <a:ext cx="3392599" cy="670443"/>
      </dsp:txXfrm>
    </dsp:sp>
    <dsp:sp modelId="{D3890BA6-07D7-46DC-9E1B-31015622EFC0}">
      <dsp:nvSpPr>
        <dsp:cNvPr id="0" name=""/>
        <dsp:cNvSpPr/>
      </dsp:nvSpPr>
      <dsp:spPr>
        <a:xfrm rot="5400000">
          <a:off x="6248068" y="-1926957"/>
          <a:ext cx="594384" cy="6160245"/>
        </a:xfrm>
        <a:prstGeom prst="round2SameRect">
          <a:avLst/>
        </a:prstGeom>
        <a:solidFill>
          <a:schemeClr val="accent2">
            <a:tint val="40000"/>
            <a:alpha val="90000"/>
            <a:hueOff val="-6868062"/>
            <a:satOff val="354"/>
            <a:lumOff val="18"/>
            <a:alphaOff val="0"/>
          </a:schemeClr>
        </a:solidFill>
        <a:ln w="19050" cap="rnd" cmpd="sng" algn="ctr">
          <a:solidFill>
            <a:schemeClr val="accent2">
              <a:tint val="40000"/>
              <a:alpha val="90000"/>
              <a:hueOff val="-6868062"/>
              <a:satOff val="354"/>
              <a:lumOff val="1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alert tcp $EXTERNAL_NET any &lt;&gt; $HOME_NET any (msg:”XMAS SCAN DETECTED”; flags:FPU; sid:1000002)</a:t>
          </a:r>
        </a:p>
      </dsp:txBody>
      <dsp:txXfrm rot="-5400000">
        <a:off x="3465138" y="884988"/>
        <a:ext cx="6131230" cy="536354"/>
      </dsp:txXfrm>
    </dsp:sp>
    <dsp:sp modelId="{40BCEF0B-482A-4172-A319-C4C829BFD39D}">
      <dsp:nvSpPr>
        <dsp:cNvPr id="0" name=""/>
        <dsp:cNvSpPr/>
      </dsp:nvSpPr>
      <dsp:spPr>
        <a:xfrm>
          <a:off x="0" y="781674"/>
          <a:ext cx="3465137" cy="742981"/>
        </a:xfrm>
        <a:prstGeom prst="roundRect">
          <a:avLst/>
        </a:prstGeom>
        <a:solidFill>
          <a:schemeClr val="accent2">
            <a:hueOff val="-6588574"/>
            <a:satOff val="30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a:t>Alert</a:t>
          </a:r>
        </a:p>
      </dsp:txBody>
      <dsp:txXfrm>
        <a:off x="36269" y="817943"/>
        <a:ext cx="3392599" cy="670443"/>
      </dsp:txXfrm>
    </dsp:sp>
    <dsp:sp modelId="{C39D169C-AC2E-428A-B7B0-94C26E6FBC64}">
      <dsp:nvSpPr>
        <dsp:cNvPr id="0" name=""/>
        <dsp:cNvSpPr/>
      </dsp:nvSpPr>
      <dsp:spPr>
        <a:xfrm rot="5400000">
          <a:off x="6248068" y="-1146826"/>
          <a:ext cx="594384" cy="6160245"/>
        </a:xfrm>
        <a:prstGeom prst="round2SameRect">
          <a:avLst/>
        </a:prstGeom>
        <a:solidFill>
          <a:schemeClr val="accent2">
            <a:tint val="40000"/>
            <a:alpha val="90000"/>
            <a:hueOff val="-13736124"/>
            <a:satOff val="707"/>
            <a:lumOff val="37"/>
            <a:alphaOff val="0"/>
          </a:schemeClr>
        </a:solidFill>
        <a:ln w="19050" cap="rnd" cmpd="sng" algn="ctr">
          <a:solidFill>
            <a:schemeClr val="accent2">
              <a:tint val="40000"/>
              <a:alpha val="90000"/>
              <a:hueOff val="-13736124"/>
              <a:satOff val="707"/>
              <a:lumOff val="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alert tcp $EXTERNAL_NET any &lt;&gt; $HOME_NET any (msg:”NULL SCAN DETECTED”; flags:0 ;sid:1000003</a:t>
          </a:r>
        </a:p>
      </dsp:txBody>
      <dsp:txXfrm rot="-5400000">
        <a:off x="3465138" y="1665119"/>
        <a:ext cx="6131230" cy="536354"/>
      </dsp:txXfrm>
    </dsp:sp>
    <dsp:sp modelId="{82CF8C78-FCD8-4B5F-93A7-FF3F385FD1E8}">
      <dsp:nvSpPr>
        <dsp:cNvPr id="0" name=""/>
        <dsp:cNvSpPr/>
      </dsp:nvSpPr>
      <dsp:spPr>
        <a:xfrm>
          <a:off x="0" y="1561805"/>
          <a:ext cx="3465137" cy="742981"/>
        </a:xfrm>
        <a:prstGeom prst="roundRect">
          <a:avLst/>
        </a:prstGeom>
        <a:solidFill>
          <a:schemeClr val="accent2">
            <a:hueOff val="-13177148"/>
            <a:satOff val="6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a:t>Alert</a:t>
          </a:r>
        </a:p>
      </dsp:txBody>
      <dsp:txXfrm>
        <a:off x="36269" y="1598074"/>
        <a:ext cx="3392599" cy="670443"/>
      </dsp:txXfrm>
    </dsp:sp>
    <dsp:sp modelId="{33691897-CBFD-4CE0-8F32-8F8152AFBC9B}">
      <dsp:nvSpPr>
        <dsp:cNvPr id="0" name=""/>
        <dsp:cNvSpPr/>
      </dsp:nvSpPr>
      <dsp:spPr>
        <a:xfrm rot="5400000">
          <a:off x="6248068" y="-366696"/>
          <a:ext cx="594384" cy="6160245"/>
        </a:xfrm>
        <a:prstGeom prst="round2SameRect">
          <a:avLst/>
        </a:prstGeom>
        <a:solidFill>
          <a:schemeClr val="accent2">
            <a:tint val="40000"/>
            <a:alpha val="90000"/>
            <a:hueOff val="-20604185"/>
            <a:satOff val="1061"/>
            <a:lumOff val="55"/>
            <a:alphaOff val="0"/>
          </a:schemeClr>
        </a:solidFill>
        <a:ln w="19050" cap="rnd" cmpd="sng" algn="ctr">
          <a:solidFill>
            <a:schemeClr val="accent2">
              <a:tint val="40000"/>
              <a:alpha val="90000"/>
              <a:hueOff val="-20604185"/>
              <a:satOff val="1061"/>
              <a:lumOff val="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alert tcp $EXTERNAL_NET any &lt;&gt; $HOME_NET any (msg:”Idle scan detected”; flags:S; exist-ipid)</a:t>
          </a:r>
        </a:p>
      </dsp:txBody>
      <dsp:txXfrm rot="-5400000">
        <a:off x="3465138" y="2445249"/>
        <a:ext cx="6131230" cy="536354"/>
      </dsp:txXfrm>
    </dsp:sp>
    <dsp:sp modelId="{62738D83-7EDC-43AE-A242-5F9A937E3C85}">
      <dsp:nvSpPr>
        <dsp:cNvPr id="0" name=""/>
        <dsp:cNvSpPr/>
      </dsp:nvSpPr>
      <dsp:spPr>
        <a:xfrm>
          <a:off x="0" y="2341935"/>
          <a:ext cx="3465137" cy="742981"/>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a:t>Alert</a:t>
          </a:r>
        </a:p>
      </dsp:txBody>
      <dsp:txXfrm>
        <a:off x="36269" y="2378204"/>
        <a:ext cx="3392599" cy="6704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EE5BE-C021-45DB-B381-2FCAF78352EC}">
      <dsp:nvSpPr>
        <dsp:cNvPr id="0" name=""/>
        <dsp:cNvSpPr/>
      </dsp:nvSpPr>
      <dsp:spPr>
        <a:xfrm>
          <a:off x="1174"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0E649900-3CC4-4CB4-9976-53F401314C57}">
      <dsp:nvSpPr>
        <dsp:cNvPr id="0" name=""/>
        <dsp:cNvSpPr/>
      </dsp:nvSpPr>
      <dsp:spPr>
        <a:xfrm>
          <a:off x="459414"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CA" sz="3800" b="0" i="0" kern="1200"/>
            <a:t>Packet capturing and pre-processing phase</a:t>
          </a:r>
          <a:endParaRPr lang="en-US" sz="3800" kern="1200"/>
        </a:p>
      </dsp:txBody>
      <dsp:txXfrm>
        <a:off x="536117" y="696288"/>
        <a:ext cx="3970751" cy="2465433"/>
      </dsp:txXfrm>
    </dsp:sp>
    <dsp:sp modelId="{E7117A02-4CCF-4046-9F2B-7642A501DB5F}">
      <dsp:nvSpPr>
        <dsp:cNvPr id="0" name=""/>
        <dsp:cNvSpPr/>
      </dsp:nvSpPr>
      <dsp:spPr>
        <a:xfrm>
          <a:off x="5041811"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4E95F7D7-F6D5-4369-BA1D-806C0B90C126}">
      <dsp:nvSpPr>
        <dsp:cNvPr id="0" name=""/>
        <dsp:cNvSpPr/>
      </dsp:nvSpPr>
      <dsp:spPr>
        <a:xfrm>
          <a:off x="5500051"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CA" sz="3800" b="0" i="0" kern="1200"/>
            <a:t>Analysis and detection phase</a:t>
          </a:r>
          <a:endParaRPr lang="en-US" sz="3800" kern="1200"/>
        </a:p>
      </dsp:txBody>
      <dsp:txXfrm>
        <a:off x="5576754" y="696288"/>
        <a:ext cx="3970751" cy="246543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4/24/2019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0221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8670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007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350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92033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4/24/2019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6331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4/24/2019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4889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8281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8061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6450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6381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1253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6165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9055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0787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1442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2309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4/24/2019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0924392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9" name="Rectangle 8">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79B7001D-250D-4027-98E6-E3C1E0E6B239}"/>
              </a:ext>
            </a:extLst>
          </p:cNvPr>
          <p:cNvSpPr>
            <a:spLocks noGrp="1"/>
          </p:cNvSpPr>
          <p:nvPr>
            <p:ph type="ctrTitle"/>
          </p:nvPr>
        </p:nvSpPr>
        <p:spPr>
          <a:xfrm>
            <a:off x="1683171" y="1169773"/>
            <a:ext cx="8825658" cy="2870161"/>
          </a:xfrm>
        </p:spPr>
        <p:txBody>
          <a:bodyPr anchor="b">
            <a:normAutofit/>
          </a:bodyPr>
          <a:lstStyle/>
          <a:p>
            <a:pPr algn="ctr"/>
            <a:r>
              <a:rPr lang="en-CA">
                <a:solidFill>
                  <a:schemeClr val="tx1"/>
                </a:solidFill>
              </a:rPr>
              <a:t>Stealth port scan Detection using snort</a:t>
            </a:r>
          </a:p>
        </p:txBody>
      </p:sp>
      <p:sp>
        <p:nvSpPr>
          <p:cNvPr id="3" name="Subtitle 2">
            <a:extLst>
              <a:ext uri="{FF2B5EF4-FFF2-40B4-BE49-F238E27FC236}">
                <a16:creationId xmlns:a16="http://schemas.microsoft.com/office/drawing/2014/main" id="{A67CDC24-A3FE-4F3E-A46A-DC6FF64548E9}"/>
              </a:ext>
            </a:extLst>
          </p:cNvPr>
          <p:cNvSpPr>
            <a:spLocks noGrp="1"/>
          </p:cNvSpPr>
          <p:nvPr>
            <p:ph type="subTitle" idx="1"/>
          </p:nvPr>
        </p:nvSpPr>
        <p:spPr>
          <a:xfrm>
            <a:off x="1683171" y="4293441"/>
            <a:ext cx="8825658" cy="1234148"/>
          </a:xfrm>
        </p:spPr>
        <p:txBody>
          <a:bodyPr>
            <a:normAutofit/>
          </a:bodyPr>
          <a:lstStyle/>
          <a:p>
            <a:pPr algn="ctr">
              <a:lnSpc>
                <a:spcPct val="90000"/>
              </a:lnSpc>
            </a:pPr>
            <a:r>
              <a:rPr lang="en-CA" sz="1600" dirty="0"/>
              <a:t>                                                                                                              	 By</a:t>
            </a:r>
          </a:p>
          <a:p>
            <a:pPr algn="ctr">
              <a:lnSpc>
                <a:spcPct val="90000"/>
              </a:lnSpc>
            </a:pPr>
            <a:r>
              <a:rPr lang="en-CA" sz="1600" dirty="0"/>
              <a:t>							     							Hari Priya </a:t>
            </a:r>
            <a:r>
              <a:rPr lang="en-CA" sz="1600" dirty="0" err="1"/>
              <a:t>aalla</a:t>
            </a:r>
            <a:endParaRPr lang="en-CA" sz="1600" dirty="0"/>
          </a:p>
          <a:p>
            <a:pPr algn="ctr">
              <a:lnSpc>
                <a:spcPct val="90000"/>
              </a:lnSpc>
            </a:pPr>
            <a:r>
              <a:rPr lang="en-CA" sz="1600" dirty="0"/>
              <a:t>							   							Muthyam G Reddy</a:t>
            </a:r>
          </a:p>
          <a:p>
            <a:pPr algn="ctr">
              <a:lnSpc>
                <a:spcPct val="90000"/>
              </a:lnSpc>
            </a:pPr>
            <a:endParaRPr lang="en-CA" sz="1600" dirty="0"/>
          </a:p>
        </p:txBody>
      </p:sp>
      <p:cxnSp>
        <p:nvCxnSpPr>
          <p:cNvPr id="12" name="Straight Connector 11">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12658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68E79D-9790-42D0-ADF3-2491D50B789C}"/>
              </a:ext>
            </a:extLst>
          </p:cNvPr>
          <p:cNvPicPr>
            <a:picLocks noChangeAspect="1"/>
          </p:cNvPicPr>
          <p:nvPr/>
        </p:nvPicPr>
        <p:blipFill>
          <a:blip r:embed="rId2"/>
          <a:stretch>
            <a:fillRect/>
          </a:stretch>
        </p:blipFill>
        <p:spPr>
          <a:xfrm>
            <a:off x="995070" y="930958"/>
            <a:ext cx="10201860" cy="644623"/>
          </a:xfrm>
          <a:prstGeom prst="rect">
            <a:avLst/>
          </a:prstGeom>
        </p:spPr>
      </p:pic>
      <p:pic>
        <p:nvPicPr>
          <p:cNvPr id="8" name="Picture 7">
            <a:extLst>
              <a:ext uri="{FF2B5EF4-FFF2-40B4-BE49-F238E27FC236}">
                <a16:creationId xmlns:a16="http://schemas.microsoft.com/office/drawing/2014/main" id="{75DD68AE-5CE7-4A5D-A23C-41EE94462736}"/>
              </a:ext>
            </a:extLst>
          </p:cNvPr>
          <p:cNvPicPr>
            <a:picLocks noChangeAspect="1"/>
          </p:cNvPicPr>
          <p:nvPr/>
        </p:nvPicPr>
        <p:blipFill rotWithShape="1">
          <a:blip r:embed="rId3"/>
          <a:srcRect t="13263"/>
          <a:stretch/>
        </p:blipFill>
        <p:spPr>
          <a:xfrm>
            <a:off x="995070" y="1786597"/>
            <a:ext cx="10201860" cy="4389121"/>
          </a:xfrm>
          <a:prstGeom prst="rect">
            <a:avLst/>
          </a:prstGeom>
        </p:spPr>
      </p:pic>
    </p:spTree>
    <p:extLst>
      <p:ext uri="{BB962C8B-B14F-4D97-AF65-F5344CB8AC3E}">
        <p14:creationId xmlns:p14="http://schemas.microsoft.com/office/powerpoint/2010/main" val="2936214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859D1-211D-4988-ACC8-4C813185C2D5}"/>
              </a:ext>
            </a:extLst>
          </p:cNvPr>
          <p:cNvSpPr>
            <a:spLocks noGrp="1"/>
          </p:cNvSpPr>
          <p:nvPr>
            <p:ph type="title"/>
          </p:nvPr>
        </p:nvSpPr>
        <p:spPr>
          <a:xfrm>
            <a:off x="1154954" y="973668"/>
            <a:ext cx="8761413" cy="706964"/>
          </a:xfrm>
        </p:spPr>
        <p:txBody>
          <a:bodyPr>
            <a:normAutofit/>
          </a:bodyPr>
          <a:lstStyle/>
          <a:p>
            <a:r>
              <a:rPr lang="en-CA">
                <a:solidFill>
                  <a:srgbClr val="EBEBEB"/>
                </a:solidFill>
              </a:rPr>
              <a:t>Snort rules for detecting port scans</a:t>
            </a:r>
          </a:p>
        </p:txBody>
      </p:sp>
      <p:graphicFrame>
        <p:nvGraphicFramePr>
          <p:cNvPr id="5" name="Content Placeholder 2">
            <a:extLst>
              <a:ext uri="{FF2B5EF4-FFF2-40B4-BE49-F238E27FC236}">
                <a16:creationId xmlns:a16="http://schemas.microsoft.com/office/drawing/2014/main" id="{5DF08167-C647-4C62-BE23-1D5B3994B80C}"/>
              </a:ext>
            </a:extLst>
          </p:cNvPr>
          <p:cNvGraphicFramePr>
            <a:graphicFrameLocks noGrp="1"/>
          </p:cNvGraphicFramePr>
          <p:nvPr>
            <p:ph idx="1"/>
            <p:extLst>
              <p:ext uri="{D42A27DB-BD31-4B8C-83A1-F6EECF244321}">
                <p14:modId xmlns:p14="http://schemas.microsoft.com/office/powerpoint/2010/main" val="3977379431"/>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3985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4" name="Group 12">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5" name="Title 4">
            <a:extLst>
              <a:ext uri="{FF2B5EF4-FFF2-40B4-BE49-F238E27FC236}">
                <a16:creationId xmlns:a16="http://schemas.microsoft.com/office/drawing/2014/main" id="{E4A5DDFB-4A97-470F-B906-CB1C694B1ACE}"/>
              </a:ext>
            </a:extLst>
          </p:cNvPr>
          <p:cNvSpPr>
            <a:spLocks noGrp="1"/>
          </p:cNvSpPr>
          <p:nvPr>
            <p:ph type="title"/>
          </p:nvPr>
        </p:nvSpPr>
        <p:spPr>
          <a:xfrm>
            <a:off x="1154954" y="973668"/>
            <a:ext cx="8761413" cy="706964"/>
          </a:xfrm>
        </p:spPr>
        <p:txBody>
          <a:bodyPr>
            <a:normAutofit/>
          </a:bodyPr>
          <a:lstStyle/>
          <a:p>
            <a:r>
              <a:rPr lang="en-CA">
                <a:solidFill>
                  <a:srgbClr val="FFFFFF"/>
                </a:solidFill>
              </a:rPr>
              <a:t>Proposed methodology for idle scan</a:t>
            </a:r>
          </a:p>
        </p:txBody>
      </p:sp>
      <p:sp>
        <p:nvSpPr>
          <p:cNvPr id="17" name="Rectangle 16">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5" name="Content Placeholder 5">
            <a:extLst>
              <a:ext uri="{FF2B5EF4-FFF2-40B4-BE49-F238E27FC236}">
                <a16:creationId xmlns:a16="http://schemas.microsoft.com/office/drawing/2014/main" id="{8BEF4FA6-A7EA-4C0F-B372-31F890D68E70}"/>
              </a:ext>
            </a:extLst>
          </p:cNvPr>
          <p:cNvGraphicFramePr>
            <a:graphicFrameLocks noGrp="1"/>
          </p:cNvGraphicFramePr>
          <p:nvPr>
            <p:ph idx="1"/>
            <p:extLst>
              <p:ext uri="{D42A27DB-BD31-4B8C-83A1-F6EECF244321}">
                <p14:modId xmlns:p14="http://schemas.microsoft.com/office/powerpoint/2010/main" val="2194843532"/>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953298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5" name="Rectangle 74">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Oval 75">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7" name="Oval 76">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8" name="Oval 77">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9" name="Oval 78">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0" name="Oval 79">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1"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2"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3"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85" name="Rectangle 84">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87" name="Group 86">
            <a:extLst>
              <a:ext uri="{FF2B5EF4-FFF2-40B4-BE49-F238E27FC236}">
                <a16:creationId xmlns:a16="http://schemas.microsoft.com/office/drawing/2014/main" id="{6061F655-345C-4AD8-85BC-913D87523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8" name="Rectangle 87">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Oval 88">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0" name="Oval 8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1" name="Rectangle 90">
              <a:extLst>
                <a:ext uri="{FF2B5EF4-FFF2-40B4-BE49-F238E27FC236}">
                  <a16:creationId xmlns:a16="http://schemas.microsoft.com/office/drawing/2014/main" id="{88FBA05C-D740-40CE-9A7D-9E5A715A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3" name="Freeform 5">
              <a:extLst>
                <a:ext uri="{FF2B5EF4-FFF2-40B4-BE49-F238E27FC236}">
                  <a16:creationId xmlns:a16="http://schemas.microsoft.com/office/drawing/2014/main" id="{FDE8183D-5757-4D73-A338-62BDD88E4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7" name="Title 6">
            <a:extLst>
              <a:ext uri="{FF2B5EF4-FFF2-40B4-BE49-F238E27FC236}">
                <a16:creationId xmlns:a16="http://schemas.microsoft.com/office/drawing/2014/main" id="{A69AF124-000A-4582-9C7E-FC6BF32234B9}"/>
              </a:ext>
            </a:extLst>
          </p:cNvPr>
          <p:cNvSpPr>
            <a:spLocks noGrp="1"/>
          </p:cNvSpPr>
          <p:nvPr>
            <p:ph type="title"/>
          </p:nvPr>
        </p:nvSpPr>
        <p:spPr>
          <a:xfrm>
            <a:off x="1154955" y="973668"/>
            <a:ext cx="2942210" cy="1020232"/>
          </a:xfrm>
        </p:spPr>
        <p:txBody>
          <a:bodyPr vert="horz" lIns="91440" tIns="45720" rIns="91440" bIns="45720" rtlCol="0" anchor="ctr">
            <a:normAutofit/>
          </a:bodyPr>
          <a:lstStyle/>
          <a:p>
            <a:pPr>
              <a:lnSpc>
                <a:spcPct val="90000"/>
              </a:lnSpc>
            </a:pPr>
            <a:r>
              <a:rPr lang="en-US" sz="2000" b="0" i="0" kern="1200">
                <a:solidFill>
                  <a:srgbClr val="EBEBEB"/>
                </a:solidFill>
                <a:latin typeface="+mj-lt"/>
                <a:ea typeface="+mj-ea"/>
                <a:cs typeface="+mj-cs"/>
              </a:rPr>
              <a:t>Packet capturing and pre-processing phase</a:t>
            </a:r>
          </a:p>
        </p:txBody>
      </p:sp>
      <p:sp>
        <p:nvSpPr>
          <p:cNvPr id="9" name="Text Placeholder 8">
            <a:extLst>
              <a:ext uri="{FF2B5EF4-FFF2-40B4-BE49-F238E27FC236}">
                <a16:creationId xmlns:a16="http://schemas.microsoft.com/office/drawing/2014/main" id="{2A9FFECF-56CC-4BB4-858E-80B070989D28}"/>
              </a:ext>
            </a:extLst>
          </p:cNvPr>
          <p:cNvSpPr>
            <a:spLocks noGrp="1"/>
          </p:cNvSpPr>
          <p:nvPr>
            <p:ph type="body" sz="half" idx="2"/>
          </p:nvPr>
        </p:nvSpPr>
        <p:spPr>
          <a:xfrm>
            <a:off x="1154955" y="2120900"/>
            <a:ext cx="3133726" cy="3898900"/>
          </a:xfrm>
        </p:spPr>
        <p:txBody>
          <a:bodyPr vert="horz" lIns="91440" tIns="45720" rIns="91440" bIns="45720" rtlCol="0">
            <a:normAutofit/>
          </a:bodyPr>
          <a:lstStyle/>
          <a:p>
            <a:pPr indent="-228600">
              <a:buFont typeface="Wingdings 3" charset="2"/>
              <a:buChar char=""/>
            </a:pPr>
            <a:endParaRPr lang="en-US">
              <a:solidFill>
                <a:srgbClr val="FFFFFF"/>
              </a:solidFill>
            </a:endParaRPr>
          </a:p>
          <a:p>
            <a:pPr marL="285750" indent="-228600">
              <a:buFont typeface="Wingdings 3" charset="2"/>
              <a:buChar char=""/>
            </a:pPr>
            <a:r>
              <a:rPr lang="en-US">
                <a:solidFill>
                  <a:srgbClr val="FFFFFF"/>
                </a:solidFill>
              </a:rPr>
              <a:t>In this phase the technique will identify the significant packet for analysis and detection phase of the idle scan attack</a:t>
            </a:r>
          </a:p>
        </p:txBody>
      </p:sp>
      <p:pic>
        <p:nvPicPr>
          <p:cNvPr id="11" name="Picture Placeholder 10">
            <a:extLst>
              <a:ext uri="{FF2B5EF4-FFF2-40B4-BE49-F238E27FC236}">
                <a16:creationId xmlns:a16="http://schemas.microsoft.com/office/drawing/2014/main" id="{8EBABFF7-3C9D-42DE-8EE1-6E44B6EAFF77}"/>
              </a:ext>
            </a:extLst>
          </p:cNvPr>
          <p:cNvPicPr>
            <a:picLocks noGrp="1" noChangeAspect="1"/>
          </p:cNvPicPr>
          <p:nvPr>
            <p:ph type="pic" idx="1"/>
          </p:nvPr>
        </p:nvPicPr>
        <p:blipFill>
          <a:blip r:embed="rId3"/>
          <a:srcRect l="761" r="761"/>
          <a:stretch>
            <a:fillRect/>
          </a:stretch>
        </p:blipFill>
        <p:spPr>
          <a:xfrm>
            <a:off x="6535426" y="803751"/>
            <a:ext cx="3709894" cy="5250498"/>
          </a:xfrm>
          <a:prstGeom prst="rect">
            <a:avLst/>
          </a:prstGeom>
        </p:spPr>
      </p:pic>
      <p:sp>
        <p:nvSpPr>
          <p:cNvPr id="96" name="Rectangle 9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40178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5" name="Group 114">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6" name="Rectangle 115">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7" name="Oval 116">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8" name="Oval 117">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9" name="Oval 118">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0" name="Oval 119">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1" name="Oval 120">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2"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3"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4"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6" name="Rectangle 125">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92" name="Group 180">
            <a:extLst>
              <a:ext uri="{FF2B5EF4-FFF2-40B4-BE49-F238E27FC236}">
                <a16:creationId xmlns:a16="http://schemas.microsoft.com/office/drawing/2014/main" id="{DD72FDFC-F497-4AA6-85C3-DDF24394D4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82" name="Rectangle 181">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3" name="Oval 182">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4" name="Oval 183">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5" name="Rectangle 184">
              <a:extLst>
                <a:ext uri="{FF2B5EF4-FFF2-40B4-BE49-F238E27FC236}">
                  <a16:creationId xmlns:a16="http://schemas.microsoft.com/office/drawing/2014/main" id="{F2FE6764-AB8C-4A7B-90F5-27B8CDC70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6" name="Freeform 5">
              <a:extLst>
                <a:ext uri="{FF2B5EF4-FFF2-40B4-BE49-F238E27FC236}">
                  <a16:creationId xmlns:a16="http://schemas.microsoft.com/office/drawing/2014/main" id="{3BF38357-85E9-42F6-8CF9-02C1FC596B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7"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8"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74D9FAE0-2541-4073-8368-2E3FEAF71070}"/>
              </a:ext>
            </a:extLst>
          </p:cNvPr>
          <p:cNvSpPr>
            <a:spLocks noGrp="1"/>
          </p:cNvSpPr>
          <p:nvPr>
            <p:ph type="title"/>
          </p:nvPr>
        </p:nvSpPr>
        <p:spPr>
          <a:xfrm>
            <a:off x="639098" y="629265"/>
            <a:ext cx="6072776" cy="1622322"/>
          </a:xfrm>
        </p:spPr>
        <p:txBody>
          <a:bodyPr vert="horz" lIns="91440" tIns="45720" rIns="91440" bIns="45720" rtlCol="0" anchor="ctr">
            <a:normAutofit/>
          </a:bodyPr>
          <a:lstStyle/>
          <a:p>
            <a:r>
              <a:rPr lang="en-US" b="0" i="0" kern="1200">
                <a:solidFill>
                  <a:srgbClr val="EBEBEB"/>
                </a:solidFill>
                <a:latin typeface="+mj-lt"/>
                <a:ea typeface="+mj-ea"/>
                <a:cs typeface="+mj-cs"/>
              </a:rPr>
              <a:t>Analysis and detection phase</a:t>
            </a:r>
          </a:p>
        </p:txBody>
      </p:sp>
      <p:sp>
        <p:nvSpPr>
          <p:cNvPr id="4" name="Text Placeholder 3">
            <a:extLst>
              <a:ext uri="{FF2B5EF4-FFF2-40B4-BE49-F238E27FC236}">
                <a16:creationId xmlns:a16="http://schemas.microsoft.com/office/drawing/2014/main" id="{8C3A271F-A2E8-4C90-A753-ED22F7902BBA}"/>
              </a:ext>
            </a:extLst>
          </p:cNvPr>
          <p:cNvSpPr>
            <a:spLocks noGrp="1"/>
          </p:cNvSpPr>
          <p:nvPr>
            <p:ph type="body" sz="half" idx="2"/>
          </p:nvPr>
        </p:nvSpPr>
        <p:spPr>
          <a:xfrm>
            <a:off x="639098" y="2418735"/>
            <a:ext cx="6072776" cy="1705327"/>
          </a:xfrm>
        </p:spPr>
        <p:txBody>
          <a:bodyPr vert="horz" lIns="91440" tIns="45720" rIns="91440" bIns="45720" rtlCol="0" anchor="ctr">
            <a:normAutofit/>
          </a:bodyPr>
          <a:lstStyle/>
          <a:p>
            <a:pPr indent="-228600">
              <a:buFont typeface="Wingdings 3" charset="2"/>
              <a:buChar char=""/>
            </a:pPr>
            <a:endParaRPr lang="en-US" dirty="0">
              <a:solidFill>
                <a:srgbClr val="FFFFFF"/>
              </a:solidFill>
            </a:endParaRPr>
          </a:p>
          <a:p>
            <a:pPr marL="285750" indent="-228600">
              <a:buFont typeface="Wingdings 3" charset="2"/>
              <a:buChar char=""/>
            </a:pPr>
            <a:r>
              <a:rPr lang="en-US" sz="1600" dirty="0">
                <a:solidFill>
                  <a:srgbClr val="FFFFFF"/>
                </a:solidFill>
              </a:rPr>
              <a:t>In this phase we will analyze the significant packet and check whether idle scan attack detected or not</a:t>
            </a:r>
          </a:p>
        </p:txBody>
      </p:sp>
      <p:pic>
        <p:nvPicPr>
          <p:cNvPr id="174" name="Picture Placeholder 173">
            <a:extLst>
              <a:ext uri="{FF2B5EF4-FFF2-40B4-BE49-F238E27FC236}">
                <a16:creationId xmlns:a16="http://schemas.microsoft.com/office/drawing/2014/main" id="{F48740D8-A1B3-44C9-834B-B2C1782BBFCE}"/>
              </a:ext>
            </a:extLst>
          </p:cNvPr>
          <p:cNvPicPr>
            <a:picLocks noGrp="1" noChangeAspect="1"/>
          </p:cNvPicPr>
          <p:nvPr>
            <p:ph type="pic" idx="1"/>
          </p:nvPr>
        </p:nvPicPr>
        <p:blipFill>
          <a:blip r:embed="rId3"/>
          <a:srcRect t="1494" b="1494"/>
          <a:stretch>
            <a:fillRect/>
          </a:stretch>
        </p:blipFill>
        <p:spPr>
          <a:xfrm>
            <a:off x="7418226" y="645106"/>
            <a:ext cx="2610713" cy="5585369"/>
          </a:xfrm>
          <a:prstGeom prst="rect">
            <a:avLst/>
          </a:prstGeom>
        </p:spPr>
      </p:pic>
      <p:sp>
        <p:nvSpPr>
          <p:cNvPr id="193" name="Rectangle 189">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50086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D504F-FAFB-444E-9F29-6EDD5D9039E8}"/>
              </a:ext>
            </a:extLst>
          </p:cNvPr>
          <p:cNvSpPr>
            <a:spLocks noGrp="1"/>
          </p:cNvSpPr>
          <p:nvPr>
            <p:ph type="title"/>
          </p:nvPr>
        </p:nvSpPr>
        <p:spPr/>
        <p:txBody>
          <a:bodyPr/>
          <a:lstStyle/>
          <a:p>
            <a:pPr algn="ctr"/>
            <a:r>
              <a:rPr lang="en-CA" dirty="0"/>
              <a:t>Conclusion</a:t>
            </a:r>
          </a:p>
        </p:txBody>
      </p:sp>
      <p:sp>
        <p:nvSpPr>
          <p:cNvPr id="3" name="Content Placeholder 2">
            <a:extLst>
              <a:ext uri="{FF2B5EF4-FFF2-40B4-BE49-F238E27FC236}">
                <a16:creationId xmlns:a16="http://schemas.microsoft.com/office/drawing/2014/main" id="{7B1E52AB-9503-4FFC-99FA-FAF93E79ED87}"/>
              </a:ext>
            </a:extLst>
          </p:cNvPr>
          <p:cNvSpPr>
            <a:spLocks noGrp="1"/>
          </p:cNvSpPr>
          <p:nvPr>
            <p:ph idx="1"/>
          </p:nvPr>
        </p:nvSpPr>
        <p:spPr/>
        <p:txBody>
          <a:bodyPr/>
          <a:lstStyle/>
          <a:p>
            <a:r>
              <a:rPr lang="en-US" dirty="0"/>
              <a:t>Thus, using snort rules and Detection Algorithm we successfully detected Stealth port scan attacks.</a:t>
            </a:r>
            <a:endParaRPr lang="en-CA" dirty="0"/>
          </a:p>
          <a:p>
            <a:r>
              <a:rPr lang="en-US" dirty="0"/>
              <a:t>In the proposed technique we have used the IP ID number to detect Idle port scan attack which is a part of IPv4 header of TCP/IP. In future, we can detect idle port scan attack in IPv6 header which does not use IP ID field.</a:t>
            </a:r>
            <a:endParaRPr lang="en-CA" dirty="0"/>
          </a:p>
          <a:p>
            <a:pPr marL="0" indent="0">
              <a:buNone/>
            </a:pPr>
            <a:endParaRPr lang="en-CA" dirty="0"/>
          </a:p>
        </p:txBody>
      </p:sp>
    </p:spTree>
    <p:extLst>
      <p:ext uri="{BB962C8B-B14F-4D97-AF65-F5344CB8AC3E}">
        <p14:creationId xmlns:p14="http://schemas.microsoft.com/office/powerpoint/2010/main" val="2244606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 name="Rectangle 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Rectangle 1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3" name="Rectangle 12">
            <a:extLst>
              <a:ext uri="{FF2B5EF4-FFF2-40B4-BE49-F238E27FC236}">
                <a16:creationId xmlns:a16="http://schemas.microsoft.com/office/drawing/2014/main" id="{02E8BD2A-4014-4DC6-A228-4ECE6A0AA6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3896CA42-3323-41E5-B809-CD790B2AA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7" name="Freeform 5">
            <a:extLst>
              <a:ext uri="{FF2B5EF4-FFF2-40B4-BE49-F238E27FC236}">
                <a16:creationId xmlns:a16="http://schemas.microsoft.com/office/drawing/2014/main" id="{EA2FE539-0B6F-4FAE-A391-B46476F46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9" name="Freeform: Shape 18">
            <a:extLst>
              <a:ext uri="{FF2B5EF4-FFF2-40B4-BE49-F238E27FC236}">
                <a16:creationId xmlns:a16="http://schemas.microsoft.com/office/drawing/2014/main" id="{BD5A14FB-50A2-4964-8B07-EE40D1CE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1" name="Freeform 5">
            <a:extLst>
              <a:ext uri="{FF2B5EF4-FFF2-40B4-BE49-F238E27FC236}">
                <a16:creationId xmlns:a16="http://schemas.microsoft.com/office/drawing/2014/main" id="{FD63331C-DD2E-43D8-9511-B44EC057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705E22D-08C8-486A-A4AD-703AAA53377B}"/>
              </a:ext>
            </a:extLst>
          </p:cNvPr>
          <p:cNvSpPr>
            <a:spLocks noGrp="1"/>
          </p:cNvSpPr>
          <p:nvPr>
            <p:ph type="title"/>
          </p:nvPr>
        </p:nvSpPr>
        <p:spPr>
          <a:xfrm>
            <a:off x="5232771" y="437513"/>
            <a:ext cx="6232398" cy="5954325"/>
          </a:xfrm>
        </p:spPr>
        <p:txBody>
          <a:bodyPr vert="horz" lIns="91440" tIns="45720" rIns="91440" bIns="45720" rtlCol="0" anchor="ctr">
            <a:normAutofit/>
          </a:bodyPr>
          <a:lstStyle/>
          <a:p>
            <a:pPr>
              <a:lnSpc>
                <a:spcPct val="90000"/>
              </a:lnSpc>
            </a:pPr>
            <a:br>
              <a:rPr lang="en-US" sz="4100"/>
            </a:br>
            <a:br>
              <a:rPr lang="en-US" sz="4100"/>
            </a:br>
            <a:br>
              <a:rPr lang="en-US" sz="4100"/>
            </a:br>
            <a:br>
              <a:rPr lang="en-US" sz="4100"/>
            </a:br>
            <a:br>
              <a:rPr lang="en-US" sz="4100"/>
            </a:br>
            <a:br>
              <a:rPr lang="en-US" sz="4100"/>
            </a:br>
            <a:br>
              <a:rPr lang="en-US" sz="4100"/>
            </a:br>
            <a:br>
              <a:rPr lang="en-US" sz="4100"/>
            </a:br>
            <a:br>
              <a:rPr lang="en-US" sz="4100"/>
            </a:br>
            <a:r>
              <a:rPr lang="en-US" sz="4100"/>
              <a:t>Thank you</a:t>
            </a:r>
          </a:p>
        </p:txBody>
      </p:sp>
    </p:spTree>
    <p:extLst>
      <p:ext uri="{BB962C8B-B14F-4D97-AF65-F5344CB8AC3E}">
        <p14:creationId xmlns:p14="http://schemas.microsoft.com/office/powerpoint/2010/main" val="133787581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D48D8-410E-4269-9EDD-4C1BF0827CA7}"/>
              </a:ext>
            </a:extLst>
          </p:cNvPr>
          <p:cNvSpPr>
            <a:spLocks noGrp="1"/>
          </p:cNvSpPr>
          <p:nvPr>
            <p:ph type="title"/>
          </p:nvPr>
        </p:nvSpPr>
        <p:spPr/>
        <p:txBody>
          <a:bodyPr/>
          <a:lstStyle/>
          <a:p>
            <a:r>
              <a:rPr lang="en-CA" dirty="0"/>
              <a:t>Reference</a:t>
            </a:r>
          </a:p>
        </p:txBody>
      </p:sp>
      <p:sp>
        <p:nvSpPr>
          <p:cNvPr id="3" name="Content Placeholder 2">
            <a:extLst>
              <a:ext uri="{FF2B5EF4-FFF2-40B4-BE49-F238E27FC236}">
                <a16:creationId xmlns:a16="http://schemas.microsoft.com/office/drawing/2014/main" id="{D6B4A6AF-B063-42EB-9E63-6FE7B02A37D6}"/>
              </a:ext>
            </a:extLst>
          </p:cNvPr>
          <p:cNvSpPr>
            <a:spLocks noGrp="1"/>
          </p:cNvSpPr>
          <p:nvPr>
            <p:ph idx="1"/>
          </p:nvPr>
        </p:nvSpPr>
        <p:spPr/>
        <p:txBody>
          <a:bodyPr>
            <a:normAutofit/>
          </a:bodyPr>
          <a:lstStyle/>
          <a:p>
            <a:r>
              <a:rPr lang="en-US" dirty="0"/>
              <a:t>A. Mishal, A. Roshni, S. Azman, and N. M. </a:t>
            </a:r>
            <a:r>
              <a:rPr lang="en-US" dirty="0" err="1"/>
              <a:t>Kussay</a:t>
            </a:r>
            <a:r>
              <a:rPr lang="en-US" dirty="0"/>
              <a:t>, “Quantum Grover Attack on the Simplified- AES,” Malaysia, pp. 204-211, February 2018. </a:t>
            </a:r>
            <a:endParaRPr lang="en-CA" dirty="0"/>
          </a:p>
          <a:p>
            <a:r>
              <a:rPr lang="en-IN" dirty="0"/>
              <a:t>P. W. Shor, “Polynomial-Time Algorithms for Prime Factorization and Discrete Logarithms on a Quantum Computer,” SIAM Journal on Computing, no. 5, p. 1484. </a:t>
            </a:r>
          </a:p>
          <a:p>
            <a:r>
              <a:rPr lang="en-IN" dirty="0"/>
              <a:t>J. Markoff. (2010) Quantum Computing Reaches for True Power. New York Times. (Accessed 3 January, 2011). [Online]. Available: http://www.nytimes.com/2010/11/09/science/09compute.html </a:t>
            </a:r>
            <a:endParaRPr lang="en-CA" dirty="0"/>
          </a:p>
          <a:p>
            <a:endParaRPr lang="en-CA" dirty="0"/>
          </a:p>
          <a:p>
            <a:endParaRPr lang="en-CA" dirty="0"/>
          </a:p>
        </p:txBody>
      </p:sp>
    </p:spTree>
    <p:extLst>
      <p:ext uri="{BB962C8B-B14F-4D97-AF65-F5344CB8AC3E}">
        <p14:creationId xmlns:p14="http://schemas.microsoft.com/office/powerpoint/2010/main" val="472172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D14E97BB-3FBF-40D6-BCA8-E2FE91327B1D}"/>
              </a:ext>
            </a:extLst>
          </p:cNvPr>
          <p:cNvSpPr>
            <a:spLocks noGrp="1"/>
          </p:cNvSpPr>
          <p:nvPr>
            <p:ph type="title"/>
          </p:nvPr>
        </p:nvSpPr>
        <p:spPr>
          <a:xfrm>
            <a:off x="836247" y="1085549"/>
            <a:ext cx="3430947" cy="4686903"/>
          </a:xfrm>
        </p:spPr>
        <p:txBody>
          <a:bodyPr anchor="ctr">
            <a:normAutofit/>
          </a:bodyPr>
          <a:lstStyle/>
          <a:p>
            <a:pPr algn="r"/>
            <a:r>
              <a:rPr lang="en-CA">
                <a:solidFill>
                  <a:schemeClr val="tx1"/>
                </a:solidFill>
              </a:rPr>
              <a:t>Contents</a:t>
            </a:r>
          </a:p>
        </p:txBody>
      </p:sp>
      <p:cxnSp>
        <p:nvCxnSpPr>
          <p:cNvPr id="28"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C9F6A08-0BE1-4292-AC86-7B61759323AB}"/>
              </a:ext>
            </a:extLst>
          </p:cNvPr>
          <p:cNvSpPr>
            <a:spLocks noGrp="1"/>
          </p:cNvSpPr>
          <p:nvPr>
            <p:ph idx="1"/>
          </p:nvPr>
        </p:nvSpPr>
        <p:spPr>
          <a:xfrm>
            <a:off x="5041399" y="1085549"/>
            <a:ext cx="5579707" cy="4686903"/>
          </a:xfrm>
        </p:spPr>
        <p:txBody>
          <a:bodyPr anchor="ctr">
            <a:normAutofit/>
          </a:bodyPr>
          <a:lstStyle/>
          <a:p>
            <a:r>
              <a:rPr lang="en-CA">
                <a:solidFill>
                  <a:schemeClr val="tx1"/>
                </a:solidFill>
              </a:rPr>
              <a:t>Introduction</a:t>
            </a:r>
          </a:p>
          <a:p>
            <a:r>
              <a:rPr lang="en-CA">
                <a:solidFill>
                  <a:schemeClr val="tx1"/>
                </a:solidFill>
              </a:rPr>
              <a:t>Types of port scans</a:t>
            </a:r>
          </a:p>
          <a:p>
            <a:r>
              <a:rPr lang="en-CA">
                <a:solidFill>
                  <a:schemeClr val="tx1"/>
                </a:solidFill>
              </a:rPr>
              <a:t>Tools</a:t>
            </a:r>
          </a:p>
          <a:p>
            <a:r>
              <a:rPr lang="en-CA">
                <a:solidFill>
                  <a:schemeClr val="tx1"/>
                </a:solidFill>
              </a:rPr>
              <a:t>Stealth port scans</a:t>
            </a:r>
          </a:p>
          <a:p>
            <a:r>
              <a:rPr lang="en-CA">
                <a:solidFill>
                  <a:schemeClr val="tx1"/>
                </a:solidFill>
              </a:rPr>
              <a:t>Proposed Methodology</a:t>
            </a:r>
          </a:p>
          <a:p>
            <a:r>
              <a:rPr lang="en-CA">
                <a:solidFill>
                  <a:schemeClr val="tx1"/>
                </a:solidFill>
              </a:rPr>
              <a:t>Detecting Stealth port scan attacks</a:t>
            </a:r>
          </a:p>
          <a:p>
            <a:r>
              <a:rPr lang="en-CA">
                <a:solidFill>
                  <a:schemeClr val="tx1"/>
                </a:solidFill>
              </a:rPr>
              <a:t>Conclusion</a:t>
            </a:r>
          </a:p>
        </p:txBody>
      </p:sp>
    </p:spTree>
    <p:extLst>
      <p:ext uri="{BB962C8B-B14F-4D97-AF65-F5344CB8AC3E}">
        <p14:creationId xmlns:p14="http://schemas.microsoft.com/office/powerpoint/2010/main" val="77940910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7" name="Rectangle 56">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84207606-BD92-4226-BD82-12A64C2C98C2}"/>
              </a:ext>
            </a:extLst>
          </p:cNvPr>
          <p:cNvSpPr>
            <a:spLocks noGrp="1"/>
          </p:cNvSpPr>
          <p:nvPr>
            <p:ph type="title"/>
          </p:nvPr>
        </p:nvSpPr>
        <p:spPr>
          <a:xfrm>
            <a:off x="1154954" y="973668"/>
            <a:ext cx="8761413" cy="706964"/>
          </a:xfrm>
        </p:spPr>
        <p:txBody>
          <a:bodyPr>
            <a:normAutofit/>
          </a:bodyPr>
          <a:lstStyle/>
          <a:p>
            <a:r>
              <a:rPr lang="en-CA">
                <a:solidFill>
                  <a:srgbClr val="FFFFFF"/>
                </a:solidFill>
              </a:rPr>
              <a:t>Introduction</a:t>
            </a:r>
          </a:p>
        </p:txBody>
      </p:sp>
      <p:sp>
        <p:nvSpPr>
          <p:cNvPr id="60" name="Rectangle 59">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ED6AD4B6-50B4-4F44-8088-453211E19FCF}"/>
              </a:ext>
            </a:extLst>
          </p:cNvPr>
          <p:cNvGraphicFramePr>
            <a:graphicFrameLocks noGrp="1"/>
          </p:cNvGraphicFramePr>
          <p:nvPr>
            <p:ph idx="1"/>
            <p:extLst>
              <p:ext uri="{D42A27DB-BD31-4B8C-83A1-F6EECF244321}">
                <p14:modId xmlns:p14="http://schemas.microsoft.com/office/powerpoint/2010/main" val="1736326109"/>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815551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3E1FE8-1FCD-4720-A017-2DF2DB31E164}"/>
              </a:ext>
            </a:extLst>
          </p:cNvPr>
          <p:cNvSpPr>
            <a:spLocks noGrp="1"/>
          </p:cNvSpPr>
          <p:nvPr>
            <p:ph sz="half" idx="2"/>
          </p:nvPr>
        </p:nvSpPr>
        <p:spPr>
          <a:xfrm>
            <a:off x="1942421" y="2524288"/>
            <a:ext cx="4825158" cy="2840039"/>
          </a:xfrm>
        </p:spPr>
        <p:txBody>
          <a:bodyPr>
            <a:normAutofit fontScale="92500" lnSpcReduction="10000"/>
          </a:bodyPr>
          <a:lstStyle/>
          <a:p>
            <a:pPr marL="0" indent="0">
              <a:buNone/>
            </a:pPr>
            <a:r>
              <a:rPr lang="en-CA" sz="2800" b="1" dirty="0"/>
              <a:t>Types of TCP flags</a:t>
            </a:r>
          </a:p>
          <a:p>
            <a:pPr marL="514350" indent="-514350">
              <a:buFont typeface="+mj-lt"/>
              <a:buAutoNum type="romanLcPeriod"/>
            </a:pPr>
            <a:r>
              <a:rPr lang="en-CA" sz="2000" dirty="0"/>
              <a:t>SYN </a:t>
            </a:r>
          </a:p>
          <a:p>
            <a:pPr marL="514350" indent="-514350">
              <a:buFont typeface="+mj-lt"/>
              <a:buAutoNum type="romanLcPeriod"/>
            </a:pPr>
            <a:r>
              <a:rPr lang="en-CA" sz="2000" dirty="0"/>
              <a:t>ACK</a:t>
            </a:r>
          </a:p>
          <a:p>
            <a:pPr marL="514350" indent="-514350">
              <a:buFont typeface="+mj-lt"/>
              <a:buAutoNum type="romanLcPeriod"/>
            </a:pPr>
            <a:r>
              <a:rPr lang="en-CA" sz="2000" dirty="0"/>
              <a:t>FIN</a:t>
            </a:r>
          </a:p>
          <a:p>
            <a:pPr marL="514350" indent="-514350">
              <a:buFont typeface="+mj-lt"/>
              <a:buAutoNum type="romanLcPeriod"/>
            </a:pPr>
            <a:r>
              <a:rPr lang="en-CA" sz="2000" dirty="0"/>
              <a:t>PSH</a:t>
            </a:r>
          </a:p>
          <a:p>
            <a:pPr marL="514350" indent="-514350">
              <a:buFont typeface="+mj-lt"/>
              <a:buAutoNum type="romanLcPeriod"/>
            </a:pPr>
            <a:r>
              <a:rPr lang="en-CA" sz="2000" dirty="0"/>
              <a:t>RST</a:t>
            </a:r>
          </a:p>
          <a:p>
            <a:pPr marL="514350" indent="-514350">
              <a:buFont typeface="+mj-lt"/>
              <a:buAutoNum type="romanLcPeriod"/>
            </a:pPr>
            <a:r>
              <a:rPr lang="en-CA" sz="2000" dirty="0"/>
              <a:t>URG</a:t>
            </a:r>
          </a:p>
        </p:txBody>
      </p:sp>
      <p:sp>
        <p:nvSpPr>
          <p:cNvPr id="4" name="Content Placeholder 3">
            <a:extLst>
              <a:ext uri="{FF2B5EF4-FFF2-40B4-BE49-F238E27FC236}">
                <a16:creationId xmlns:a16="http://schemas.microsoft.com/office/drawing/2014/main" id="{02639597-DB44-44BC-8E6B-88082E36AA7C}"/>
              </a:ext>
            </a:extLst>
          </p:cNvPr>
          <p:cNvSpPr>
            <a:spLocks noGrp="1"/>
          </p:cNvSpPr>
          <p:nvPr>
            <p:ph sz="quarter" idx="4"/>
          </p:nvPr>
        </p:nvSpPr>
        <p:spPr>
          <a:xfrm>
            <a:off x="5697382" y="2524288"/>
            <a:ext cx="4825159" cy="2840039"/>
          </a:xfrm>
        </p:spPr>
        <p:txBody>
          <a:bodyPr>
            <a:normAutofit fontScale="92500" lnSpcReduction="10000"/>
          </a:bodyPr>
          <a:lstStyle/>
          <a:p>
            <a:pPr marL="0" indent="0">
              <a:buNone/>
            </a:pPr>
            <a:r>
              <a:rPr lang="en-CA" sz="2800" b="1" dirty="0"/>
              <a:t>Types of port scans</a:t>
            </a:r>
          </a:p>
          <a:p>
            <a:pPr marL="514350" indent="-514350">
              <a:buFont typeface="+mj-lt"/>
              <a:buAutoNum type="romanLcPeriod"/>
            </a:pPr>
            <a:r>
              <a:rPr lang="en-CA" dirty="0"/>
              <a:t>Non stealth port scan</a:t>
            </a:r>
          </a:p>
          <a:p>
            <a:pPr marL="514350" indent="-514350">
              <a:buFont typeface="+mj-lt"/>
              <a:buAutoNum type="romanLcPeriod"/>
            </a:pPr>
            <a:r>
              <a:rPr lang="en-CA" dirty="0"/>
              <a:t>Stealth port scan</a:t>
            </a:r>
          </a:p>
          <a:p>
            <a:pPr marL="0" indent="0">
              <a:buNone/>
            </a:pPr>
            <a:endParaRPr lang="en-CA" dirty="0"/>
          </a:p>
        </p:txBody>
      </p:sp>
    </p:spTree>
    <p:extLst>
      <p:ext uri="{BB962C8B-B14F-4D97-AF65-F5344CB8AC3E}">
        <p14:creationId xmlns:p14="http://schemas.microsoft.com/office/powerpoint/2010/main" val="4020536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1D57D1-19ED-436C-B395-2D299DC7552A}"/>
              </a:ext>
            </a:extLst>
          </p:cNvPr>
          <p:cNvSpPr>
            <a:spLocks noGrp="1"/>
          </p:cNvSpPr>
          <p:nvPr>
            <p:ph type="title"/>
          </p:nvPr>
        </p:nvSpPr>
        <p:spPr/>
        <p:txBody>
          <a:bodyPr/>
          <a:lstStyle/>
          <a:p>
            <a:r>
              <a:rPr lang="en-CA" dirty="0"/>
              <a:t>Tools used for scanning and detection</a:t>
            </a:r>
          </a:p>
        </p:txBody>
      </p:sp>
      <p:sp>
        <p:nvSpPr>
          <p:cNvPr id="5" name="Content Placeholder 4">
            <a:extLst>
              <a:ext uri="{FF2B5EF4-FFF2-40B4-BE49-F238E27FC236}">
                <a16:creationId xmlns:a16="http://schemas.microsoft.com/office/drawing/2014/main" id="{4BB40B7F-A6C6-45C1-A145-96FA7728B378}"/>
              </a:ext>
            </a:extLst>
          </p:cNvPr>
          <p:cNvSpPr>
            <a:spLocks noGrp="1"/>
          </p:cNvSpPr>
          <p:nvPr>
            <p:ph sz="half" idx="1"/>
          </p:nvPr>
        </p:nvSpPr>
        <p:spPr/>
        <p:txBody>
          <a:bodyPr/>
          <a:lstStyle/>
          <a:p>
            <a:pPr marL="0" indent="0">
              <a:buNone/>
            </a:pPr>
            <a:r>
              <a:rPr lang="en-CA" dirty="0"/>
              <a:t>Snort</a:t>
            </a:r>
          </a:p>
          <a:p>
            <a:r>
              <a:rPr lang="en-CA" dirty="0"/>
              <a:t>It is an open source network based      intrusion detection and prevention   system.</a:t>
            </a:r>
          </a:p>
          <a:p>
            <a:r>
              <a:rPr lang="en-CA" dirty="0"/>
              <a:t>It has ability to perform real time traffic analysis and packet logging </a:t>
            </a:r>
          </a:p>
        </p:txBody>
      </p:sp>
      <p:sp>
        <p:nvSpPr>
          <p:cNvPr id="6" name="Content Placeholder 5">
            <a:extLst>
              <a:ext uri="{FF2B5EF4-FFF2-40B4-BE49-F238E27FC236}">
                <a16:creationId xmlns:a16="http://schemas.microsoft.com/office/drawing/2014/main" id="{EF9AD3DA-F395-4F57-AD57-E340683F893C}"/>
              </a:ext>
            </a:extLst>
          </p:cNvPr>
          <p:cNvSpPr>
            <a:spLocks noGrp="1"/>
          </p:cNvSpPr>
          <p:nvPr>
            <p:ph sz="half" idx="2"/>
          </p:nvPr>
        </p:nvSpPr>
        <p:spPr/>
        <p:txBody>
          <a:bodyPr/>
          <a:lstStyle/>
          <a:p>
            <a:pPr marL="0" indent="0">
              <a:buNone/>
            </a:pPr>
            <a:r>
              <a:rPr lang="en-CA" dirty="0"/>
              <a:t>Nmap</a:t>
            </a:r>
          </a:p>
          <a:p>
            <a:r>
              <a:rPr lang="en-CA" dirty="0"/>
              <a:t>It is an open source network scanner</a:t>
            </a:r>
          </a:p>
          <a:p>
            <a:pPr marL="0" indent="0">
              <a:buNone/>
            </a:pPr>
            <a:endParaRPr lang="en-CA" dirty="0"/>
          </a:p>
          <a:p>
            <a:r>
              <a:rPr lang="en-CA" dirty="0"/>
              <a:t>It is used for port scanning and OS detection </a:t>
            </a:r>
          </a:p>
        </p:txBody>
      </p:sp>
    </p:spTree>
    <p:extLst>
      <p:ext uri="{BB962C8B-B14F-4D97-AF65-F5344CB8AC3E}">
        <p14:creationId xmlns:p14="http://schemas.microsoft.com/office/powerpoint/2010/main" val="63860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14">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6" name="Rectangle 15">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3"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0" name="Rectangle 25">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41" name="Group 27">
            <a:extLst>
              <a:ext uri="{FF2B5EF4-FFF2-40B4-BE49-F238E27FC236}">
                <a16:creationId xmlns:a16="http://schemas.microsoft.com/office/drawing/2014/main" id="{6061F655-345C-4AD8-85BC-913D87523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9" name="Rectangle 28">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Oval 2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88FBA05C-D740-40CE-9A7D-9E5A715A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4" name="Freeform 5">
              <a:extLst>
                <a:ext uri="{FF2B5EF4-FFF2-40B4-BE49-F238E27FC236}">
                  <a16:creationId xmlns:a16="http://schemas.microsoft.com/office/drawing/2014/main" id="{FDE8183D-5757-4D73-A338-62BDD88E4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5"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57629D20-BCB6-4F58-BDF2-193E813A4586}"/>
              </a:ext>
            </a:extLst>
          </p:cNvPr>
          <p:cNvSpPr>
            <a:spLocks noGrp="1"/>
          </p:cNvSpPr>
          <p:nvPr>
            <p:ph type="title"/>
          </p:nvPr>
        </p:nvSpPr>
        <p:spPr>
          <a:xfrm>
            <a:off x="1154955" y="973668"/>
            <a:ext cx="2942210" cy="1020232"/>
          </a:xfrm>
        </p:spPr>
        <p:txBody>
          <a:bodyPr vert="horz" lIns="91440" tIns="45720" rIns="91440" bIns="45720" rtlCol="0" anchor="ctr">
            <a:normAutofit/>
          </a:bodyPr>
          <a:lstStyle/>
          <a:p>
            <a:r>
              <a:rPr lang="en-US" b="0" i="0" kern="1200">
                <a:solidFill>
                  <a:srgbClr val="EBEBEB"/>
                </a:solidFill>
                <a:latin typeface="+mj-lt"/>
                <a:ea typeface="+mj-ea"/>
                <a:cs typeface="+mj-cs"/>
              </a:rPr>
              <a:t>Fin scan</a:t>
            </a:r>
          </a:p>
        </p:txBody>
      </p:sp>
      <p:sp>
        <p:nvSpPr>
          <p:cNvPr id="4" name="Text Placeholder 3">
            <a:extLst>
              <a:ext uri="{FF2B5EF4-FFF2-40B4-BE49-F238E27FC236}">
                <a16:creationId xmlns:a16="http://schemas.microsoft.com/office/drawing/2014/main" id="{BD157E94-685A-454A-9082-5FFA8AABAF49}"/>
              </a:ext>
            </a:extLst>
          </p:cNvPr>
          <p:cNvSpPr>
            <a:spLocks noGrp="1"/>
          </p:cNvSpPr>
          <p:nvPr>
            <p:ph type="body" sz="half" idx="2"/>
          </p:nvPr>
        </p:nvSpPr>
        <p:spPr>
          <a:xfrm>
            <a:off x="1154955" y="2120900"/>
            <a:ext cx="3133726" cy="3898900"/>
          </a:xfrm>
        </p:spPr>
        <p:txBody>
          <a:bodyPr vert="horz" lIns="91440" tIns="45720" rIns="91440" bIns="45720" rtlCol="0">
            <a:normAutofit/>
          </a:bodyPr>
          <a:lstStyle/>
          <a:p>
            <a:pPr>
              <a:buFont typeface="Wingdings 3" charset="2"/>
              <a:buChar char=""/>
            </a:pPr>
            <a:endParaRPr lang="en-US">
              <a:solidFill>
                <a:srgbClr val="FFFFFF"/>
              </a:solidFill>
            </a:endParaRPr>
          </a:p>
          <a:p>
            <a:pPr marL="285750" indent="-285750">
              <a:buFont typeface="Wingdings 3" charset="2"/>
              <a:buChar char=""/>
            </a:pPr>
            <a:r>
              <a:rPr lang="en-US">
                <a:solidFill>
                  <a:srgbClr val="FFFFFF"/>
                </a:solidFill>
              </a:rPr>
              <a:t>In FIN Scan send the packets with FIN flag set. If the port is open we don’t get any response. If the port is closed, we get RST packet.</a:t>
            </a:r>
          </a:p>
        </p:txBody>
      </p:sp>
      <p:pic>
        <p:nvPicPr>
          <p:cNvPr id="10" name="Picture 9">
            <a:extLst>
              <a:ext uri="{FF2B5EF4-FFF2-40B4-BE49-F238E27FC236}">
                <a16:creationId xmlns:a16="http://schemas.microsoft.com/office/drawing/2014/main" id="{DAD84E3C-759F-474A-9A25-6886D0AC0421}"/>
              </a:ext>
            </a:extLst>
          </p:cNvPr>
          <p:cNvPicPr>
            <a:picLocks noChangeAspect="1"/>
          </p:cNvPicPr>
          <p:nvPr/>
        </p:nvPicPr>
        <p:blipFill>
          <a:blip r:embed="rId3"/>
          <a:stretch>
            <a:fillRect/>
          </a:stretch>
        </p:blipFill>
        <p:spPr>
          <a:xfrm>
            <a:off x="5194607" y="2574132"/>
            <a:ext cx="6391533" cy="1709735"/>
          </a:xfrm>
          <a:prstGeom prst="rect">
            <a:avLst/>
          </a:prstGeom>
        </p:spPr>
      </p:pic>
      <p:sp>
        <p:nvSpPr>
          <p:cNvPr id="42" name="Rectangle 36">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28199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2" name="Rectangle 21">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4" name="Group 23">
            <a:extLst>
              <a:ext uri="{FF2B5EF4-FFF2-40B4-BE49-F238E27FC236}">
                <a16:creationId xmlns:a16="http://schemas.microsoft.com/office/drawing/2014/main" id="{6061F655-345C-4AD8-85BC-913D87523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5" name="Rectangle 24">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Oval 25">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Oval 26">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88FBA05C-D740-40CE-9A7D-9E5A715A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0" name="Freeform 5">
              <a:extLst>
                <a:ext uri="{FF2B5EF4-FFF2-40B4-BE49-F238E27FC236}">
                  <a16:creationId xmlns:a16="http://schemas.microsoft.com/office/drawing/2014/main" id="{FDE8183D-5757-4D73-A338-62BDD88E4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1"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93C80C81-8354-494B-A757-F0EF6F24CEA7}"/>
              </a:ext>
            </a:extLst>
          </p:cNvPr>
          <p:cNvSpPr>
            <a:spLocks noGrp="1"/>
          </p:cNvSpPr>
          <p:nvPr>
            <p:ph type="title"/>
          </p:nvPr>
        </p:nvSpPr>
        <p:spPr>
          <a:xfrm>
            <a:off x="1154955" y="973668"/>
            <a:ext cx="2942210" cy="1020232"/>
          </a:xfrm>
        </p:spPr>
        <p:txBody>
          <a:bodyPr vert="horz" lIns="91440" tIns="45720" rIns="91440" bIns="45720" rtlCol="0" anchor="ctr">
            <a:normAutofit/>
          </a:bodyPr>
          <a:lstStyle/>
          <a:p>
            <a:r>
              <a:rPr lang="en-US" b="0" i="0" kern="1200">
                <a:solidFill>
                  <a:srgbClr val="EBEBEB"/>
                </a:solidFill>
                <a:latin typeface="+mj-lt"/>
                <a:ea typeface="+mj-ea"/>
                <a:cs typeface="+mj-cs"/>
              </a:rPr>
              <a:t>XMAS scan</a:t>
            </a:r>
          </a:p>
        </p:txBody>
      </p:sp>
      <p:sp>
        <p:nvSpPr>
          <p:cNvPr id="4" name="Text Placeholder 3">
            <a:extLst>
              <a:ext uri="{FF2B5EF4-FFF2-40B4-BE49-F238E27FC236}">
                <a16:creationId xmlns:a16="http://schemas.microsoft.com/office/drawing/2014/main" id="{A8EEF973-944E-437F-A4BA-C971129CEA32}"/>
              </a:ext>
            </a:extLst>
          </p:cNvPr>
          <p:cNvSpPr>
            <a:spLocks noGrp="1"/>
          </p:cNvSpPr>
          <p:nvPr>
            <p:ph type="body" sz="half" idx="2"/>
          </p:nvPr>
        </p:nvSpPr>
        <p:spPr>
          <a:xfrm>
            <a:off x="1154955" y="2120900"/>
            <a:ext cx="3133726" cy="3898900"/>
          </a:xfrm>
        </p:spPr>
        <p:txBody>
          <a:bodyPr vert="horz" lIns="91440" tIns="45720" rIns="91440" bIns="45720" rtlCol="0">
            <a:normAutofit/>
          </a:bodyPr>
          <a:lstStyle/>
          <a:p>
            <a:pPr>
              <a:buFont typeface="Wingdings 3" charset="2"/>
              <a:buChar char=""/>
            </a:pPr>
            <a:endParaRPr lang="en-US">
              <a:solidFill>
                <a:srgbClr val="FFFFFF"/>
              </a:solidFill>
            </a:endParaRPr>
          </a:p>
          <a:p>
            <a:pPr marL="285750" indent="-285750">
              <a:buFont typeface="Wingdings 3" charset="2"/>
              <a:buChar char=""/>
            </a:pPr>
            <a:r>
              <a:rPr lang="en-US">
                <a:solidFill>
                  <a:srgbClr val="FFFFFF"/>
                </a:solidFill>
              </a:rPr>
              <a:t>In XMAS scan we send the packets with FIN, URG and PSH flags set. If the port is closed we get RST packet. If the port is open we don’t get any response.</a:t>
            </a:r>
          </a:p>
        </p:txBody>
      </p:sp>
      <p:pic>
        <p:nvPicPr>
          <p:cNvPr id="6" name="Picture 5">
            <a:extLst>
              <a:ext uri="{FF2B5EF4-FFF2-40B4-BE49-F238E27FC236}">
                <a16:creationId xmlns:a16="http://schemas.microsoft.com/office/drawing/2014/main" id="{455EBA07-E836-4B92-A5F1-577F6D7FCE58}"/>
              </a:ext>
            </a:extLst>
          </p:cNvPr>
          <p:cNvPicPr>
            <a:picLocks noChangeAspect="1"/>
          </p:cNvPicPr>
          <p:nvPr/>
        </p:nvPicPr>
        <p:blipFill>
          <a:blip r:embed="rId3"/>
          <a:stretch>
            <a:fillRect/>
          </a:stretch>
        </p:blipFill>
        <p:spPr>
          <a:xfrm>
            <a:off x="5194607" y="2590111"/>
            <a:ext cx="6391533" cy="1677777"/>
          </a:xfrm>
          <a:prstGeom prst="rect">
            <a:avLst/>
          </a:prstGeom>
        </p:spPr>
      </p:pic>
      <p:sp>
        <p:nvSpPr>
          <p:cNvPr id="33" name="Rectangle 32">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02209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2" name="Rectangle 21">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4" name="Group 23">
            <a:extLst>
              <a:ext uri="{FF2B5EF4-FFF2-40B4-BE49-F238E27FC236}">
                <a16:creationId xmlns:a16="http://schemas.microsoft.com/office/drawing/2014/main" id="{6061F655-345C-4AD8-85BC-913D87523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5" name="Rectangle 24">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Oval 25">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Oval 26">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88FBA05C-D740-40CE-9A7D-9E5A715A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0" name="Freeform 5">
              <a:extLst>
                <a:ext uri="{FF2B5EF4-FFF2-40B4-BE49-F238E27FC236}">
                  <a16:creationId xmlns:a16="http://schemas.microsoft.com/office/drawing/2014/main" id="{FDE8183D-5757-4D73-A338-62BDD88E4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1"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8C4AEED7-9CB6-465A-AFDB-4ECFB5CE577E}"/>
              </a:ext>
            </a:extLst>
          </p:cNvPr>
          <p:cNvSpPr>
            <a:spLocks noGrp="1"/>
          </p:cNvSpPr>
          <p:nvPr>
            <p:ph type="title"/>
          </p:nvPr>
        </p:nvSpPr>
        <p:spPr>
          <a:xfrm>
            <a:off x="1154955" y="973668"/>
            <a:ext cx="2942210" cy="1020232"/>
          </a:xfrm>
        </p:spPr>
        <p:txBody>
          <a:bodyPr vert="horz" lIns="91440" tIns="45720" rIns="91440" bIns="45720" rtlCol="0" anchor="ctr">
            <a:normAutofit/>
          </a:bodyPr>
          <a:lstStyle/>
          <a:p>
            <a:r>
              <a:rPr lang="en-US" b="0" i="0" kern="1200">
                <a:solidFill>
                  <a:srgbClr val="EBEBEB"/>
                </a:solidFill>
                <a:latin typeface="+mj-lt"/>
                <a:ea typeface="+mj-ea"/>
                <a:cs typeface="+mj-cs"/>
              </a:rPr>
              <a:t>Null scan</a:t>
            </a:r>
          </a:p>
        </p:txBody>
      </p:sp>
      <p:sp>
        <p:nvSpPr>
          <p:cNvPr id="4" name="Text Placeholder 3">
            <a:extLst>
              <a:ext uri="{FF2B5EF4-FFF2-40B4-BE49-F238E27FC236}">
                <a16:creationId xmlns:a16="http://schemas.microsoft.com/office/drawing/2014/main" id="{8B45F58B-635E-42C8-8FA1-CA7E9CFB68EB}"/>
              </a:ext>
            </a:extLst>
          </p:cNvPr>
          <p:cNvSpPr>
            <a:spLocks noGrp="1"/>
          </p:cNvSpPr>
          <p:nvPr>
            <p:ph type="body" sz="half" idx="2"/>
          </p:nvPr>
        </p:nvSpPr>
        <p:spPr>
          <a:xfrm>
            <a:off x="1154955" y="2120900"/>
            <a:ext cx="3133726" cy="3898900"/>
          </a:xfrm>
        </p:spPr>
        <p:txBody>
          <a:bodyPr vert="horz" lIns="91440" tIns="45720" rIns="91440" bIns="45720" rtlCol="0">
            <a:normAutofit/>
          </a:bodyPr>
          <a:lstStyle/>
          <a:p>
            <a:pPr>
              <a:buFont typeface="Wingdings 3" charset="2"/>
              <a:buChar char=""/>
            </a:pPr>
            <a:endParaRPr lang="en-US">
              <a:solidFill>
                <a:srgbClr val="FFFFFF"/>
              </a:solidFill>
            </a:endParaRPr>
          </a:p>
          <a:p>
            <a:pPr marL="285750" indent="-285750">
              <a:buFont typeface="Wingdings 3" charset="2"/>
              <a:buChar char=""/>
            </a:pPr>
            <a:r>
              <a:rPr lang="en-US">
                <a:solidFill>
                  <a:srgbClr val="FFFFFF"/>
                </a:solidFill>
              </a:rPr>
              <a:t>In NULL scan we sent TCP packet with no flag set.</a:t>
            </a:r>
          </a:p>
        </p:txBody>
      </p:sp>
      <p:pic>
        <p:nvPicPr>
          <p:cNvPr id="6" name="Picture 5">
            <a:extLst>
              <a:ext uri="{FF2B5EF4-FFF2-40B4-BE49-F238E27FC236}">
                <a16:creationId xmlns:a16="http://schemas.microsoft.com/office/drawing/2014/main" id="{B0F90E2D-CFC4-4BE1-9AF8-DCEBBCF54A3D}"/>
              </a:ext>
            </a:extLst>
          </p:cNvPr>
          <p:cNvPicPr>
            <a:picLocks noChangeAspect="1"/>
          </p:cNvPicPr>
          <p:nvPr/>
        </p:nvPicPr>
        <p:blipFill>
          <a:blip r:embed="rId3"/>
          <a:stretch>
            <a:fillRect/>
          </a:stretch>
        </p:blipFill>
        <p:spPr>
          <a:xfrm>
            <a:off x="5194607" y="2566143"/>
            <a:ext cx="6391533" cy="1725713"/>
          </a:xfrm>
          <a:prstGeom prst="rect">
            <a:avLst/>
          </a:prstGeom>
        </p:spPr>
      </p:pic>
      <p:sp>
        <p:nvSpPr>
          <p:cNvPr id="33" name="Rectangle 32">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48134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3" name="Rectangle 13">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4" name="Rectangle 23">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6" name="Group 25">
            <a:extLst>
              <a:ext uri="{FF2B5EF4-FFF2-40B4-BE49-F238E27FC236}">
                <a16:creationId xmlns:a16="http://schemas.microsoft.com/office/drawing/2014/main" id="{6061F655-345C-4AD8-85BC-913D87523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7" name="Rectangle 26">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Oval 2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88FBA05C-D740-40CE-9A7D-9E5A715A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2" name="Freeform 5">
              <a:extLst>
                <a:ext uri="{FF2B5EF4-FFF2-40B4-BE49-F238E27FC236}">
                  <a16:creationId xmlns:a16="http://schemas.microsoft.com/office/drawing/2014/main" id="{FDE8183D-5757-4D73-A338-62BDD88E4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3"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 name="Title 4">
            <a:extLst>
              <a:ext uri="{FF2B5EF4-FFF2-40B4-BE49-F238E27FC236}">
                <a16:creationId xmlns:a16="http://schemas.microsoft.com/office/drawing/2014/main" id="{01A23A8C-C28A-4956-A12C-82C570F01031}"/>
              </a:ext>
            </a:extLst>
          </p:cNvPr>
          <p:cNvSpPr>
            <a:spLocks noGrp="1"/>
          </p:cNvSpPr>
          <p:nvPr>
            <p:ph type="title"/>
          </p:nvPr>
        </p:nvSpPr>
        <p:spPr>
          <a:xfrm>
            <a:off x="1154955" y="973668"/>
            <a:ext cx="2942210" cy="1020232"/>
          </a:xfrm>
        </p:spPr>
        <p:txBody>
          <a:bodyPr vert="horz" lIns="91440" tIns="45720" rIns="91440" bIns="45720" rtlCol="0" anchor="ctr">
            <a:normAutofit/>
          </a:bodyPr>
          <a:lstStyle/>
          <a:p>
            <a:pPr>
              <a:lnSpc>
                <a:spcPct val="90000"/>
              </a:lnSpc>
            </a:pPr>
            <a:r>
              <a:rPr lang="en-US" sz="3300" b="0" i="0" kern="1200" dirty="0">
                <a:solidFill>
                  <a:srgbClr val="EBEBEB"/>
                </a:solidFill>
                <a:latin typeface="+mj-lt"/>
                <a:ea typeface="+mj-ea"/>
                <a:cs typeface="+mj-cs"/>
              </a:rPr>
              <a:t>Idle port scan</a:t>
            </a:r>
          </a:p>
        </p:txBody>
      </p:sp>
      <p:sp>
        <p:nvSpPr>
          <p:cNvPr id="7" name="Text Placeholder 6">
            <a:extLst>
              <a:ext uri="{FF2B5EF4-FFF2-40B4-BE49-F238E27FC236}">
                <a16:creationId xmlns:a16="http://schemas.microsoft.com/office/drawing/2014/main" id="{102416BB-87F5-4485-A932-426DAACD1E82}"/>
              </a:ext>
            </a:extLst>
          </p:cNvPr>
          <p:cNvSpPr>
            <a:spLocks noGrp="1"/>
          </p:cNvSpPr>
          <p:nvPr>
            <p:ph type="body" sz="half" idx="2"/>
          </p:nvPr>
        </p:nvSpPr>
        <p:spPr>
          <a:xfrm>
            <a:off x="1154955" y="2120900"/>
            <a:ext cx="3133726" cy="3898900"/>
          </a:xfrm>
        </p:spPr>
        <p:txBody>
          <a:bodyPr vert="horz" lIns="91440" tIns="45720" rIns="91440" bIns="45720" rtlCol="0">
            <a:normAutofit/>
          </a:bodyPr>
          <a:lstStyle/>
          <a:p>
            <a:pPr indent="-228600">
              <a:buFont typeface="Wingdings 3" charset="2"/>
              <a:buChar char=""/>
            </a:pPr>
            <a:endParaRPr lang="en-US">
              <a:solidFill>
                <a:srgbClr val="FFFFFF"/>
              </a:solidFill>
            </a:endParaRPr>
          </a:p>
          <a:p>
            <a:pPr marL="285750" indent="-228600">
              <a:buFont typeface="Wingdings 3" charset="2"/>
              <a:buChar char=""/>
            </a:pPr>
            <a:r>
              <a:rPr lang="en-US">
                <a:solidFill>
                  <a:srgbClr val="FFFFFF"/>
                </a:solidFill>
              </a:rPr>
              <a:t>Idle port scanning uses spoofed IP address and sends the SYN packets to the target  to find whether the target is open or closed, By using the IP ID number. </a:t>
            </a:r>
          </a:p>
        </p:txBody>
      </p:sp>
      <p:pic>
        <p:nvPicPr>
          <p:cNvPr id="8" name="Picture Placeholder 7">
            <a:extLst>
              <a:ext uri="{FF2B5EF4-FFF2-40B4-BE49-F238E27FC236}">
                <a16:creationId xmlns:a16="http://schemas.microsoft.com/office/drawing/2014/main" id="{B0100E5E-55B2-4222-9A45-5C6E62E64D90}"/>
              </a:ext>
            </a:extLst>
          </p:cNvPr>
          <p:cNvPicPr>
            <a:picLocks noGrp="1" noChangeAspect="1"/>
          </p:cNvPicPr>
          <p:nvPr>
            <p:ph type="pic" idx="1"/>
          </p:nvPr>
        </p:nvPicPr>
        <p:blipFill rotWithShape="1">
          <a:blip r:embed="rId3"/>
          <a:srcRect t="4367" r="3" b="7156"/>
          <a:stretch/>
        </p:blipFill>
        <p:spPr>
          <a:xfrm>
            <a:off x="5194607" y="1336574"/>
            <a:ext cx="6391533" cy="4184852"/>
          </a:xfrm>
          <a:prstGeom prst="rect">
            <a:avLst/>
          </a:prstGeom>
        </p:spPr>
      </p:pic>
      <p:sp>
        <p:nvSpPr>
          <p:cNvPr id="35" name="Rectangle 34">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71726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1</TotalTime>
  <Words>615</Words>
  <Application>Microsoft Office PowerPoint</Application>
  <PresentationFormat>Widescreen</PresentationFormat>
  <Paragraphs>71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 Boardroom</vt:lpstr>
      <vt:lpstr>Stealth port scan Detection using snort</vt:lpstr>
      <vt:lpstr>Contents</vt:lpstr>
      <vt:lpstr>Introduction</vt:lpstr>
      <vt:lpstr>PowerPoint Presentation</vt:lpstr>
      <vt:lpstr>Tools used for scanning and detection</vt:lpstr>
      <vt:lpstr>Fin scan</vt:lpstr>
      <vt:lpstr>XMAS scan</vt:lpstr>
      <vt:lpstr>Null scan</vt:lpstr>
      <vt:lpstr>Idle port scan</vt:lpstr>
      <vt:lpstr>PowerPoint Presentation</vt:lpstr>
      <vt:lpstr>Snort rules for detecting port scans</vt:lpstr>
      <vt:lpstr>Proposed methodology for idle scan</vt:lpstr>
      <vt:lpstr>Packet capturing and pre-processing phase</vt:lpstr>
      <vt:lpstr>Analysis and detection phase</vt:lpstr>
      <vt:lpstr>Conclusion</vt:lpstr>
      <vt:lpstr>         Thank you</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Stealth port scan Detection using snort</dc:title>
  <dc:creator>G Reddy Muthyam</dc:creator>
  <cp:lastModifiedBy>G Reddy Muthyam</cp:lastModifiedBy>
  <cp:revision>1</cp:revision>
  <dcterms:created xsi:type="dcterms:W3CDTF">2019-04-25T00:18:54Z</dcterms:created>
  <dcterms:modified xsi:type="dcterms:W3CDTF">2019-04-25T00:20:33Z</dcterms:modified>
</cp:coreProperties>
</file>