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9" r:id="rId4"/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OpenSans-regular.fntdata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2a9b2bd94_2_67:notes"/>
          <p:cNvSpPr txBox="1"/>
          <p:nvPr>
            <p:ph idx="1" type="body"/>
          </p:nvPr>
        </p:nvSpPr>
        <p:spPr>
          <a:xfrm>
            <a:off x="685802" y="4400558"/>
            <a:ext cx="5486416" cy="3600457"/>
          </a:xfrm>
          <a:prstGeom prst="rect">
            <a:avLst/>
          </a:prstGeom>
        </p:spPr>
        <p:txBody>
          <a:bodyPr anchorCtr="0" anchor="t" bIns="86075" lIns="86075" spcFirstLastPara="1" rIns="86075" wrap="square" tIns="8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42a9b2bd94_2_67:notes"/>
          <p:cNvSpPr/>
          <p:nvPr>
            <p:ph idx="2" type="sldImg"/>
          </p:nvPr>
        </p:nvSpPr>
        <p:spPr>
          <a:xfrm>
            <a:off x="464926" y="1143002"/>
            <a:ext cx="5928168" cy="308610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f5ad54ead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f5ad54ea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f5ad54ead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f5ad54ead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f5ad54ead_3_13:notes"/>
          <p:cNvSpPr txBox="1"/>
          <p:nvPr>
            <p:ph idx="1" type="body"/>
          </p:nvPr>
        </p:nvSpPr>
        <p:spPr>
          <a:xfrm>
            <a:off x="685802" y="4400558"/>
            <a:ext cx="5486400" cy="3600600"/>
          </a:xfrm>
          <a:prstGeom prst="rect">
            <a:avLst/>
          </a:prstGeom>
        </p:spPr>
        <p:txBody>
          <a:bodyPr anchorCtr="0" anchor="t" bIns="86075" lIns="86075" spcFirstLastPara="1" rIns="86075" wrap="square" tIns="8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3f5ad54ead_3_13:notes"/>
          <p:cNvSpPr/>
          <p:nvPr>
            <p:ph idx="2" type="sldImg"/>
          </p:nvPr>
        </p:nvSpPr>
        <p:spPr>
          <a:xfrm>
            <a:off x="464926" y="1143002"/>
            <a:ext cx="59283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2a9b2bd94_2_94:notes"/>
          <p:cNvSpPr txBox="1"/>
          <p:nvPr>
            <p:ph idx="1" type="body"/>
          </p:nvPr>
        </p:nvSpPr>
        <p:spPr>
          <a:xfrm>
            <a:off x="685802" y="4400558"/>
            <a:ext cx="5486416" cy="3600457"/>
          </a:xfrm>
          <a:prstGeom prst="rect">
            <a:avLst/>
          </a:prstGeom>
        </p:spPr>
        <p:txBody>
          <a:bodyPr anchorCtr="0" anchor="t" bIns="86075" lIns="86075" spcFirstLastPara="1" rIns="86075" wrap="square" tIns="8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42a9b2bd94_2_94:notes"/>
          <p:cNvSpPr/>
          <p:nvPr>
            <p:ph idx="2" type="sldImg"/>
          </p:nvPr>
        </p:nvSpPr>
        <p:spPr>
          <a:xfrm>
            <a:off x="464926" y="1143002"/>
            <a:ext cx="5928168" cy="308610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2a9b2bd94_2_100:notes"/>
          <p:cNvSpPr txBox="1"/>
          <p:nvPr>
            <p:ph idx="1" type="body"/>
          </p:nvPr>
        </p:nvSpPr>
        <p:spPr>
          <a:xfrm>
            <a:off x="685802" y="4400558"/>
            <a:ext cx="5486416" cy="3600457"/>
          </a:xfrm>
          <a:prstGeom prst="rect">
            <a:avLst/>
          </a:prstGeom>
        </p:spPr>
        <p:txBody>
          <a:bodyPr anchorCtr="0" anchor="t" bIns="86075" lIns="86075" spcFirstLastPara="1" rIns="86075" wrap="square" tIns="8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42a9b2bd94_2_100:notes"/>
          <p:cNvSpPr/>
          <p:nvPr>
            <p:ph idx="2" type="sldImg"/>
          </p:nvPr>
        </p:nvSpPr>
        <p:spPr>
          <a:xfrm>
            <a:off x="464926" y="1143002"/>
            <a:ext cx="5928168" cy="308610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7375" y="4767275"/>
            <a:ext cx="1129600" cy="273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7375" y="4767275"/>
            <a:ext cx="1129600" cy="273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7375" y="4767275"/>
            <a:ext cx="1129600" cy="273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7375" y="4767275"/>
            <a:ext cx="1129600" cy="273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7375" y="4767275"/>
            <a:ext cx="1129600" cy="273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3" name="Google Shape;103;p21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7375" y="4767275"/>
            <a:ext cx="1129600" cy="273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" type="objOnly">
  <p:cSld name="OBJECT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628650" y="273844"/>
            <a:ext cx="7886700" cy="435887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jpg"/><Relationship Id="rId10" Type="http://schemas.openxmlformats.org/officeDocument/2006/relationships/image" Target="../media/image9.png"/><Relationship Id="rId13" Type="http://schemas.openxmlformats.org/officeDocument/2006/relationships/image" Target="../media/image13.png"/><Relationship Id="rId1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9" Type="http://schemas.openxmlformats.org/officeDocument/2006/relationships/image" Target="../media/image8.png"/><Relationship Id="rId14" Type="http://schemas.openxmlformats.org/officeDocument/2006/relationships/image" Target="../media/image14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Relationship Id="rId7" Type="http://schemas.openxmlformats.org/officeDocument/2006/relationships/image" Target="../media/image15.png"/><Relationship Id="rId8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hyperlink" Target="https://forum.uipath.com/t/string-type-to-datetime-type-conversion-format-exception/37070" TargetMode="External"/><Relationship Id="rId10" Type="http://schemas.openxmlformats.org/officeDocument/2006/relationships/hyperlink" Target="https://forum.uipath.com/t/how-to-perform-string-operations-on-a-selected-rowitem-using-foreach-loop-datatable/2013" TargetMode="External"/><Relationship Id="rId13" Type="http://schemas.openxmlformats.org/officeDocument/2006/relationships/hyperlink" Target="https://forum.uipath.com/t/how-can-a-string-variable-called-mystring-be-converted-to-an-all-capitals-representation-for-future-use/35016/2" TargetMode="External"/><Relationship Id="rId12" Type="http://schemas.openxmlformats.org/officeDocument/2006/relationships/hyperlink" Target="https://12thwonder.com/get-year-month-day-string-variable-containing-date-yyyymmdd-format-uipath/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forum.uipath.com/t/string-manipulation/37813" TargetMode="External"/><Relationship Id="rId4" Type="http://schemas.openxmlformats.org/officeDocument/2006/relationships/hyperlink" Target="https://forum.uipath.com/t/excel-file-string-manipulation/3639" TargetMode="External"/><Relationship Id="rId9" Type="http://schemas.openxmlformats.org/officeDocument/2006/relationships/hyperlink" Target="https://forum.uipath.com/t/trim-or-substring/3705" TargetMode="External"/><Relationship Id="rId5" Type="http://schemas.openxmlformats.org/officeDocument/2006/relationships/hyperlink" Target="https://stackoverflow.com/questions/49388684/how-to-use-not-contains-function-in-string-in-uipath" TargetMode="External"/><Relationship Id="rId6" Type="http://schemas.openxmlformats.org/officeDocument/2006/relationships/hyperlink" Target="https://forum.uipath.com/t/complex-string-manipulation/29850" TargetMode="External"/><Relationship Id="rId7" Type="http://schemas.openxmlformats.org/officeDocument/2006/relationships/hyperlink" Target="https://forum.uipath.com/t/how-to-print-some-words-from-a-paragraph-which-is-stored-in-variable/11686" TargetMode="External"/><Relationship Id="rId8" Type="http://schemas.openxmlformats.org/officeDocument/2006/relationships/hyperlink" Target="https://forum.uipath.com/t/how-to-split-a-string/2098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/>
        </p:nvSpPr>
        <p:spPr>
          <a:xfrm>
            <a:off x="6409849" y="3047048"/>
            <a:ext cx="2313146" cy="48387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Team ID bharathsurampudi_f1d8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4"/>
          <p:cNvSpPr txBox="1"/>
          <p:nvPr/>
        </p:nvSpPr>
        <p:spPr>
          <a:xfrm>
            <a:off x="6409849" y="3663315"/>
            <a:ext cx="2637949" cy="1107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BHARATH NAGA CHANDRA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Mohammed Yunus 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HARI HARAN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4"/>
          <p:cNvSpPr txBox="1"/>
          <p:nvPr>
            <p:ph type="ctrTitle"/>
          </p:nvPr>
        </p:nvSpPr>
        <p:spPr>
          <a:xfrm>
            <a:off x="1143000" y="1180050"/>
            <a:ext cx="6858000" cy="888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Hackathon Presentation</a:t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24"/>
          <p:cNvSpPr txBox="1"/>
          <p:nvPr>
            <p:ph idx="1" type="subTitle"/>
          </p:nvPr>
        </p:nvSpPr>
        <p:spPr>
          <a:xfrm>
            <a:off x="1143000" y="2244841"/>
            <a:ext cx="6858000" cy="124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Team ID: 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bharathsurampudi_f1d8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Team Members: </a:t>
            </a:r>
            <a:r>
              <a:rPr i="1" lang="en" sz="1600">
                <a:latin typeface="Open Sans"/>
                <a:ea typeface="Open Sans"/>
                <a:cs typeface="Open Sans"/>
                <a:sym typeface="Open Sans"/>
              </a:rPr>
              <a:t>Bharath Naga Chandra, Mohammed Yunus, Hari Haran</a:t>
            </a:r>
            <a:endParaRPr i="1"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23 September 2018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Objective</a:t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We are developing an Activity that takes tabular data in PDF to data table to help enterprise business to leverage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their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data in PDF to support there ERP, CRM or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Big Data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initiatives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Google Shape;134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Problem Statement</a:t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Large volume of unused data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Manual data entry process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Font typeface="Open Sans"/>
              <a:buChar char="•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Prone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to errors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•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Time consuming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•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Expensive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" name="Google Shape;141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Business Scenario</a:t>
            </a:r>
            <a:endParaRPr i="0" sz="33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598400" y="138596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0" lang="en" sz="2100" u="none" cap="none" strike="noStrike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i="0" sz="2100" u="none" cap="none" strike="noStrike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i="0" sz="2100" u="none" cap="none" strike="noStrike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8" name="Google Shape;148;p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9" name="Google Shape;149;p27"/>
          <p:cNvSpPr txBox="1"/>
          <p:nvPr/>
        </p:nvSpPr>
        <p:spPr>
          <a:xfrm>
            <a:off x="4290050" y="1832975"/>
            <a:ext cx="5034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9772" y="2588154"/>
            <a:ext cx="1074600" cy="604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7750" y="906075"/>
            <a:ext cx="1284750" cy="8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000" y="1978983"/>
            <a:ext cx="849926" cy="849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50824" y="2223817"/>
            <a:ext cx="849926" cy="849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11747" y="2184422"/>
            <a:ext cx="906000" cy="906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" name="Google Shape;155;p27"/>
          <p:cNvCxnSpPr>
            <a:stCxn id="153" idx="3"/>
            <a:endCxn id="154" idx="1"/>
          </p:cNvCxnSpPr>
          <p:nvPr/>
        </p:nvCxnSpPr>
        <p:spPr>
          <a:xfrm flipH="1" rot="10800000">
            <a:off x="1900750" y="2637384"/>
            <a:ext cx="510900" cy="1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6" name="Google Shape;156;p27"/>
          <p:cNvPicPr preferRelativeResize="0"/>
          <p:nvPr/>
        </p:nvPicPr>
        <p:blipFill rotWithShape="1">
          <a:blip r:embed="rId8">
            <a:alphaModFix/>
          </a:blip>
          <a:srcRect b="22395" l="54302" r="7469" t="31616"/>
          <a:stretch/>
        </p:blipFill>
        <p:spPr>
          <a:xfrm>
            <a:off x="6172600" y="906075"/>
            <a:ext cx="1284750" cy="87005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7"/>
          <p:cNvSpPr txBox="1"/>
          <p:nvPr/>
        </p:nvSpPr>
        <p:spPr>
          <a:xfrm>
            <a:off x="5688175" y="1780175"/>
            <a:ext cx="22536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Data that needs lot of effort to make it useful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8" name="Google Shape;158;p27"/>
          <p:cNvCxnSpPr>
            <a:stCxn id="151" idx="3"/>
          </p:cNvCxnSpPr>
          <p:nvPr/>
        </p:nvCxnSpPr>
        <p:spPr>
          <a:xfrm>
            <a:off x="5112500" y="1334325"/>
            <a:ext cx="1141500" cy="9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27"/>
          <p:cNvCxnSpPr/>
          <p:nvPr/>
        </p:nvCxnSpPr>
        <p:spPr>
          <a:xfrm flipH="1" rot="10800000">
            <a:off x="3187575" y="1607438"/>
            <a:ext cx="549300" cy="52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0" name="Google Shape;160;p27"/>
          <p:cNvPicPr preferRelativeResize="0"/>
          <p:nvPr/>
        </p:nvPicPr>
        <p:blipFill rotWithShape="1">
          <a:blip r:embed="rId9">
            <a:alphaModFix/>
          </a:blip>
          <a:srcRect b="21942" l="8180" r="53591" t="33844"/>
          <a:stretch/>
        </p:blipFill>
        <p:spPr>
          <a:xfrm>
            <a:off x="6254000" y="2460603"/>
            <a:ext cx="1217400" cy="79266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7"/>
          <p:cNvSpPr txBox="1"/>
          <p:nvPr/>
        </p:nvSpPr>
        <p:spPr>
          <a:xfrm>
            <a:off x="3742713" y="4339675"/>
            <a:ext cx="22536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Meaningful data in excel, csv, json, etc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2" name="Google Shape;162;p27"/>
          <p:cNvCxnSpPr>
            <a:stCxn id="150" idx="3"/>
            <a:endCxn id="160" idx="1"/>
          </p:cNvCxnSpPr>
          <p:nvPr/>
        </p:nvCxnSpPr>
        <p:spPr>
          <a:xfrm flipH="1" rot="10800000">
            <a:off x="4984372" y="2856786"/>
            <a:ext cx="1269600" cy="3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27"/>
          <p:cNvCxnSpPr>
            <a:stCxn id="154" idx="3"/>
            <a:endCxn id="150" idx="1"/>
          </p:cNvCxnSpPr>
          <p:nvPr/>
        </p:nvCxnSpPr>
        <p:spPr>
          <a:xfrm>
            <a:off x="3317747" y="2637422"/>
            <a:ext cx="591900" cy="252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4" name="Google Shape;164;p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215775" y="2302916"/>
            <a:ext cx="503400" cy="50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149826" y="3550753"/>
            <a:ext cx="1438275" cy="952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6" name="Google Shape;166;p27"/>
          <p:cNvCxnSpPr>
            <a:stCxn id="154" idx="2"/>
            <a:endCxn id="165" idx="0"/>
          </p:cNvCxnSpPr>
          <p:nvPr/>
        </p:nvCxnSpPr>
        <p:spPr>
          <a:xfrm>
            <a:off x="2864747" y="3090422"/>
            <a:ext cx="4200" cy="460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27"/>
          <p:cNvCxnSpPr>
            <a:stCxn id="165" idx="3"/>
            <a:endCxn id="168" idx="1"/>
          </p:cNvCxnSpPr>
          <p:nvPr/>
        </p:nvCxnSpPr>
        <p:spPr>
          <a:xfrm>
            <a:off x="3588101" y="4027003"/>
            <a:ext cx="67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9" name="Google Shape;169;p27"/>
          <p:cNvPicPr preferRelativeResize="0"/>
          <p:nvPr/>
        </p:nvPicPr>
        <p:blipFill rotWithShape="1">
          <a:blip r:embed="rId12">
            <a:alphaModFix/>
          </a:blip>
          <a:srcRect b="15936" l="0" r="0" t="31136"/>
          <a:stretch/>
        </p:blipFill>
        <p:spPr>
          <a:xfrm>
            <a:off x="3724475" y="1591125"/>
            <a:ext cx="1491299" cy="5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7"/>
          <p:cNvPicPr preferRelativeResize="0"/>
          <p:nvPr/>
        </p:nvPicPr>
        <p:blipFill rotWithShape="1">
          <a:blip r:embed="rId9">
            <a:alphaModFix/>
          </a:blip>
          <a:srcRect b="21942" l="8180" r="53591" t="33844"/>
          <a:stretch/>
        </p:blipFill>
        <p:spPr>
          <a:xfrm>
            <a:off x="4260826" y="3630678"/>
            <a:ext cx="1217400" cy="79266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7"/>
          <p:cNvSpPr txBox="1"/>
          <p:nvPr/>
        </p:nvSpPr>
        <p:spPr>
          <a:xfrm>
            <a:off x="6180170" y="3192616"/>
            <a:ext cx="14382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Useful Data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150950" y="3805188"/>
            <a:ext cx="570900" cy="570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2" name="Google Shape;172;p27"/>
          <p:cNvCxnSpPr/>
          <p:nvPr/>
        </p:nvCxnSpPr>
        <p:spPr>
          <a:xfrm>
            <a:off x="5478226" y="4027003"/>
            <a:ext cx="67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3" name="Google Shape;173;p2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486865" y="3477471"/>
            <a:ext cx="1141500" cy="10990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Google Shape;174;p27"/>
          <p:cNvCxnSpPr/>
          <p:nvPr/>
        </p:nvCxnSpPr>
        <p:spPr>
          <a:xfrm>
            <a:off x="6725739" y="4027003"/>
            <a:ext cx="67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27"/>
          <p:cNvSpPr txBox="1"/>
          <p:nvPr/>
        </p:nvSpPr>
        <p:spPr>
          <a:xfrm>
            <a:off x="7338522" y="4445816"/>
            <a:ext cx="14382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Enterprise ready data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unctions" id="180" name="Google Shape;180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7000" y="1184075"/>
            <a:ext cx="3015000" cy="385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String Manipulation: </a:t>
            </a:r>
            <a:r>
              <a:rPr lang="en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Our contribution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2" name="Google Shape;182;p2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3" name="Google Shape;18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1050" y="1576748"/>
            <a:ext cx="1990000" cy="199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Calibri"/>
              <a:buNone/>
            </a:pPr>
            <a:r>
              <a:rPr lang="en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String Manipulation: Why?</a:t>
            </a:r>
            <a:endParaRPr i="0" u="none" cap="none" strike="noStrike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780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https://forum.uipath.com/t/string-manipulation/37813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https://forum.uipath.com/t/excel-file-string-manipulation/3639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https://stackoverflow.com/questions/49388684/how-to-use-not-contains-function-in-string-in-uipath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https://forum.uipath.com/t/complex-string-manipulation/29850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https://forum.uipath.com/t/how-to-print-some-words-from-a-paragraph-which-is-stored-in-variable/11686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https://forum.uipath.com/t/how-to-split-a-string/2098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https://forum.uipath.com/t/trim-or-substring/3705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https://forum.uipath.com/t/how-to-perform-string-operations-on-a-selected-rowitem-using-foreach-loop-datatable/2013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https://forum.uipath.com/t/string-type-to-datetime-type-conversion-format-exception/37070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2"/>
              </a:rPr>
              <a:t>https://12thwonder.com/get-year-month-day-string-variable-containing-date-yyyymmdd-format-uipath/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3"/>
              </a:rPr>
              <a:t>https://forum.uipath.com/t/how-can-a-string-variable-called-mystring-be-converted-to-an-all-capitals-representation-for-future-use/35016/2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