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76" r:id="rId4"/>
    <p:sldId id="260" r:id="rId5"/>
    <p:sldId id="259" r:id="rId6"/>
    <p:sldId id="270" r:id="rId7"/>
    <p:sldId id="261" r:id="rId8"/>
    <p:sldId id="264" r:id="rId9"/>
    <p:sldId id="265" r:id="rId10"/>
    <p:sldId id="278" r:id="rId11"/>
    <p:sldId id="277" r:id="rId12"/>
    <p:sldId id="266" r:id="rId13"/>
    <p:sldId id="267" r:id="rId14"/>
    <p:sldId id="271" r:id="rId15"/>
    <p:sldId id="279" r:id="rId16"/>
    <p:sldId id="273" r:id="rId17"/>
    <p:sldId id="268" r:id="rId18"/>
    <p:sldId id="269" r:id="rId19"/>
    <p:sldId id="272" r:id="rId20"/>
    <p:sldId id="258"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varScale="1">
        <p:scale>
          <a:sx n="78" d="100"/>
          <a:sy n="78" d="100"/>
        </p:scale>
        <p:origin x="1560" y="6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2C3626-85A3-44CB-9EA2-27C48B98B9EB}" type="datetimeFigureOut">
              <a:rPr lang="en-US" smtClean="0"/>
              <a:pPr/>
              <a:t>6/21/2023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F1F412-6246-4446-9C29-1EA7567170C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BA4A3-8876-4A97-8739-0DFB262F94FC}" type="datetimeFigureOut">
              <a:rPr lang="en-US" smtClean="0"/>
              <a:t>6/21/2023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DE763D-CBFA-4155-941E-B20EFA8F32C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E763D-CBFA-4155-941E-B20EFA8F32C1}" type="slidenum">
              <a:rPr lang="en-US" smtClean="0"/>
              <a:t>12</a:t>
            </a:fld>
            <a:endParaRPr lang="en-US"/>
          </a:p>
        </p:txBody>
      </p:sp>
    </p:spTree>
    <p:extLst>
      <p:ext uri="{BB962C8B-B14F-4D97-AF65-F5344CB8AC3E}">
        <p14:creationId xmlns:p14="http://schemas.microsoft.com/office/powerpoint/2010/main" val="111386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E763D-CBFA-4155-941E-B20EFA8F32C1}" type="slidenum">
              <a:rPr lang="en-US" smtClean="0"/>
              <a:t>13</a:t>
            </a:fld>
            <a:endParaRPr lang="en-US"/>
          </a:p>
        </p:txBody>
      </p:sp>
    </p:spTree>
    <p:extLst>
      <p:ext uri="{BB962C8B-B14F-4D97-AF65-F5344CB8AC3E}">
        <p14:creationId xmlns:p14="http://schemas.microsoft.com/office/powerpoint/2010/main" val="117584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E763D-CBFA-4155-941E-B20EFA8F32C1}" type="slidenum">
              <a:rPr lang="en-US" smtClean="0"/>
              <a:t>17</a:t>
            </a:fld>
            <a:endParaRPr lang="en-US"/>
          </a:p>
        </p:txBody>
      </p:sp>
    </p:spTree>
    <p:extLst>
      <p:ext uri="{BB962C8B-B14F-4D97-AF65-F5344CB8AC3E}">
        <p14:creationId xmlns:p14="http://schemas.microsoft.com/office/powerpoint/2010/main" val="309133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E763D-CBFA-4155-941E-B20EFA8F32C1}" type="slidenum">
              <a:rPr lang="en-US" smtClean="0"/>
              <a:t>18</a:t>
            </a:fld>
            <a:endParaRPr lang="en-US"/>
          </a:p>
        </p:txBody>
      </p:sp>
    </p:spTree>
    <p:extLst>
      <p:ext uri="{BB962C8B-B14F-4D97-AF65-F5344CB8AC3E}">
        <p14:creationId xmlns:p14="http://schemas.microsoft.com/office/powerpoint/2010/main" val="4286461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E8408D-DE66-4DBA-8310-ABED7BEE2754}" type="datetime1">
              <a:rPr lang="en-US" smtClean="0"/>
              <a:t>6/21/2023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3A602-73A3-4EE1-993B-C6960D8CE0A5}" type="slidenum">
              <a:rPr lang="en-IN" smtClean="0"/>
              <a:pPr/>
              <a:t>‹#›</a:t>
            </a:fld>
            <a:endParaRPr lang="en-IN"/>
          </a:p>
        </p:txBody>
      </p:sp>
      <p:sp>
        <p:nvSpPr>
          <p:cNvPr id="7" name="Rectangle 6"/>
          <p:cNvSpPr/>
          <p:nvPr userDrawn="1"/>
        </p:nvSpPr>
        <p:spPr>
          <a:xfrm>
            <a:off x="2000232" y="214290"/>
            <a:ext cx="4572000" cy="646331"/>
          </a:xfrm>
          <a:prstGeom prst="rect">
            <a:avLst/>
          </a:prstGeom>
        </p:spPr>
        <p:txBody>
          <a:bodyPr>
            <a:spAutoFit/>
          </a:bodyPr>
          <a:lstStyle/>
          <a:p>
            <a:pPr algn="ctr"/>
            <a:r>
              <a:rPr lang="en-IN" sz="1800" b="1" dirty="0"/>
              <a:t>SRI ESHWAR INTERNAL HACKATHON – 2022 (SEIH-22) HARDWARE EDITION</a:t>
            </a:r>
            <a:endParaRPr lang="en-US" dirty="0"/>
          </a:p>
        </p:txBody>
      </p:sp>
      <p:pic>
        <p:nvPicPr>
          <p:cNvPr id="1026" name="Picture 2" descr="C:\Users\USER\Desktop\IIC.png"/>
          <p:cNvPicPr>
            <a:picLocks noChangeAspect="1" noChangeArrowheads="1"/>
          </p:cNvPicPr>
          <p:nvPr userDrawn="1"/>
        </p:nvPicPr>
        <p:blipFill>
          <a:blip r:embed="rId2" cstate="print"/>
          <a:srcRect/>
          <a:stretch>
            <a:fillRect/>
          </a:stretch>
        </p:blipFill>
        <p:spPr bwMode="auto">
          <a:xfrm>
            <a:off x="214282" y="214291"/>
            <a:ext cx="1486169" cy="64294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AD6529-8137-4E79-8693-60D47BA7A915}" type="datetime1">
              <a:rPr lang="en-US" smtClean="0"/>
              <a:t>6/21/2023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FCEB29-BCA8-4CF4-987C-D893683CCAE4}" type="datetime1">
              <a:rPr lang="en-US" smtClean="0"/>
              <a:t>6/21/2023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CF477E-4A5C-46E2-9601-6F5E21450243}" type="datetime1">
              <a:rPr lang="en-US" smtClean="0"/>
              <a:t>6/21/2023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3A602-73A3-4EE1-993B-C6960D8CE0A5}" type="slidenum">
              <a:rPr lang="en-IN" smtClean="0"/>
              <a:pPr/>
              <a:t>‹#›</a:t>
            </a:fld>
            <a:endParaRPr lang="en-IN"/>
          </a:p>
        </p:txBody>
      </p:sp>
      <p:pic>
        <p:nvPicPr>
          <p:cNvPr id="7" name="Picture 6"/>
          <p:cNvPicPr/>
          <p:nvPr userDrawn="1"/>
        </p:nvPicPr>
        <p:blipFill>
          <a:blip r:embed="rId2" cstate="print"/>
          <a:srcRect/>
          <a:stretch>
            <a:fillRect/>
          </a:stretch>
        </p:blipFill>
        <p:spPr bwMode="auto">
          <a:xfrm>
            <a:off x="6572264" y="285728"/>
            <a:ext cx="2428892" cy="500066"/>
          </a:xfrm>
          <a:prstGeom prst="rect">
            <a:avLst/>
          </a:prstGeom>
          <a:noFill/>
          <a:ln w="9525">
            <a:noFill/>
            <a:miter lim="800000"/>
            <a:headEnd/>
            <a:tailEnd/>
          </a:ln>
        </p:spPr>
      </p:pic>
      <p:sp>
        <p:nvSpPr>
          <p:cNvPr id="8" name="Rectangle 7"/>
          <p:cNvSpPr/>
          <p:nvPr userDrawn="1"/>
        </p:nvSpPr>
        <p:spPr>
          <a:xfrm>
            <a:off x="2000232" y="214290"/>
            <a:ext cx="4572000" cy="646331"/>
          </a:xfrm>
          <a:prstGeom prst="rect">
            <a:avLst/>
          </a:prstGeom>
        </p:spPr>
        <p:txBody>
          <a:bodyPr>
            <a:spAutoFit/>
          </a:bodyPr>
          <a:lstStyle/>
          <a:p>
            <a:pPr algn="ctr"/>
            <a:r>
              <a:rPr lang="en-IN" sz="1800" b="1" dirty="0"/>
              <a:t>SRI ESHWAR INTERNAL HACKATHON – 2022 (SEIH-22) HARDWARE EDITION</a:t>
            </a:r>
            <a:endParaRPr lang="en-US" dirty="0"/>
          </a:p>
        </p:txBody>
      </p:sp>
      <p:pic>
        <p:nvPicPr>
          <p:cNvPr id="9" name="Picture 2" descr="C:\Users\USER\Desktop\IIC.png"/>
          <p:cNvPicPr>
            <a:picLocks noChangeAspect="1" noChangeArrowheads="1"/>
          </p:cNvPicPr>
          <p:nvPr userDrawn="1"/>
        </p:nvPicPr>
        <p:blipFill>
          <a:blip r:embed="rId3" cstate="print"/>
          <a:srcRect/>
          <a:stretch>
            <a:fillRect/>
          </a:stretch>
        </p:blipFill>
        <p:spPr bwMode="auto">
          <a:xfrm>
            <a:off x="214282" y="214291"/>
            <a:ext cx="1486169" cy="64294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BF3A3-39A0-4B6E-8267-A520C0F73265}" type="datetime1">
              <a:rPr lang="en-US" smtClean="0"/>
              <a:t>6/21/2023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78D57FB-2DA8-4179-A4F2-FCC6E2A9997D}" type="datetime1">
              <a:rPr lang="en-US" smtClean="0"/>
              <a:t>6/21/2023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C46325-DAC0-484B-8D42-FD9285D377F8}" type="datetime1">
              <a:rPr lang="en-US" smtClean="0"/>
              <a:t>6/21/2023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6B1F51-FA4D-4875-9F86-FF45DF532FF3}" type="datetime1">
              <a:rPr lang="en-US" smtClean="0"/>
              <a:t>6/21/2023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70BCD-74F1-4545-BC96-078C51DA0273}" type="datetime1">
              <a:rPr lang="en-US" smtClean="0"/>
              <a:t>6/21/2023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C808D-0E3F-4220-AE60-2067343E7AE9}" type="datetime1">
              <a:rPr lang="en-US" smtClean="0"/>
              <a:t>6/21/2023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1D069-5845-4C94-906F-266275D2EE8A}" type="datetime1">
              <a:rPr lang="en-US" smtClean="0"/>
              <a:t>6/21/2023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3A602-73A3-4EE1-993B-C6960D8CE0A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E0512-8560-4173-ACB4-EA42E0F40EEB}" type="datetime1">
              <a:rPr lang="en-US" smtClean="0"/>
              <a:t>6/21/2023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3A602-73A3-4EE1-993B-C6960D8CE0A5}" type="slidenum">
              <a:rPr lang="en-IN" smtClean="0"/>
              <a:pPr/>
              <a:t>‹#›</a:t>
            </a:fld>
            <a:endParaRPr lang="en-IN"/>
          </a:p>
        </p:txBody>
      </p:sp>
      <p:pic>
        <p:nvPicPr>
          <p:cNvPr id="7" name="Picture 6"/>
          <p:cNvPicPr/>
          <p:nvPr userDrawn="1"/>
        </p:nvPicPr>
        <p:blipFill>
          <a:blip r:embed="rId13" cstate="print"/>
          <a:srcRect/>
          <a:stretch>
            <a:fillRect/>
          </a:stretch>
        </p:blipFill>
        <p:spPr bwMode="auto">
          <a:xfrm>
            <a:off x="6572264" y="285728"/>
            <a:ext cx="2428892" cy="500066"/>
          </a:xfrm>
          <a:prstGeom prst="rect">
            <a:avLst/>
          </a:prstGeom>
          <a:noFill/>
          <a:ln w="9525">
            <a:noFill/>
            <a:miter lim="800000"/>
            <a:headEnd/>
            <a:tailEnd/>
          </a:ln>
        </p:spPr>
      </p:pic>
      <p:sp>
        <p:nvSpPr>
          <p:cNvPr id="8" name="Rectangle 7"/>
          <p:cNvSpPr/>
          <p:nvPr userDrawn="1"/>
        </p:nvSpPr>
        <p:spPr>
          <a:xfrm>
            <a:off x="2000232" y="214290"/>
            <a:ext cx="4572000" cy="646331"/>
          </a:xfrm>
          <a:prstGeom prst="rect">
            <a:avLst/>
          </a:prstGeom>
        </p:spPr>
        <p:txBody>
          <a:bodyPr>
            <a:spAutoFit/>
          </a:bodyPr>
          <a:lstStyle/>
          <a:p>
            <a:pPr algn="ctr"/>
            <a:r>
              <a:rPr lang="en-IN" sz="1800" b="1" dirty="0"/>
              <a:t>SRI ESHWAR INTERNAL HACKATHON – 2022 (SEIH-22) HARDWARE EDITION</a:t>
            </a:r>
            <a:endParaRPr lang="en-US" dirty="0"/>
          </a:p>
        </p:txBody>
      </p:sp>
      <p:pic>
        <p:nvPicPr>
          <p:cNvPr id="9" name="Picture 2" descr="C:\Users\USER\Desktop\IIC.png"/>
          <p:cNvPicPr>
            <a:picLocks noChangeAspect="1" noChangeArrowheads="1"/>
          </p:cNvPicPr>
          <p:nvPr userDrawn="1"/>
        </p:nvPicPr>
        <p:blipFill>
          <a:blip r:embed="rId14" cstate="print"/>
          <a:srcRect/>
          <a:stretch>
            <a:fillRect/>
          </a:stretch>
        </p:blipFill>
        <p:spPr bwMode="auto">
          <a:xfrm>
            <a:off x="214282" y="214291"/>
            <a:ext cx="1486169" cy="64294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8" Type="http://schemas.openxmlformats.org/officeDocument/2006/relationships/hyperlink" Target="https://www.iconsdb.com/guacamole-green-icons/database-5-icon.html" TargetMode="External" /><Relationship Id="rId3" Type="http://schemas.openxmlformats.org/officeDocument/2006/relationships/image" Target="../media/image7.png" /><Relationship Id="rId7" Type="http://schemas.openxmlformats.org/officeDocument/2006/relationships/image" Target="../media/image9.pn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hyperlink" Target="https://www.iconfinder.com/icons/182129/connection_network_signal_waves_wifi_icon" TargetMode="External" /><Relationship Id="rId5" Type="http://schemas.openxmlformats.org/officeDocument/2006/relationships/image" Target="../media/image8.png" /><Relationship Id="rId10" Type="http://schemas.openxmlformats.org/officeDocument/2006/relationships/hyperlink" Target="https://pixabay.com/vectors/cloud-cloud-computing-3331240/" TargetMode="External" /><Relationship Id="rId4" Type="http://schemas.openxmlformats.org/officeDocument/2006/relationships/hyperlink" Target="https://www.iconfinder.com/icons/2597717/night_road_lights_road_lights_street_lamps_street_light_traffic_light_icon" TargetMode="External" /><Relationship Id="rId9" Type="http://schemas.openxmlformats.org/officeDocument/2006/relationships/image" Target="../media/image10.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maps/documentation/javascript/trafficlayer#maps_layer_traffic-javascript" TargetMode="External" /><Relationship Id="rId2" Type="http://schemas.openxmlformats.org/officeDocument/2006/relationships/hyperlink" Target="https://www.sciencedirect.com/science/article/abs/pii/S0196890409000697" TargetMode="External" /><Relationship Id="rId1" Type="http://schemas.openxmlformats.org/officeDocument/2006/relationships/slideLayout" Target="../slideLayouts/slideLayout2.xml" /><Relationship Id="rId4" Type="http://schemas.openxmlformats.org/officeDocument/2006/relationships/hyperlink" Target="https://stackoverflow.com/questions/4600656/access-googles-traffic-data-through-a-web-service"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1556792"/>
            <a:ext cx="8143932" cy="4406686"/>
          </a:xfrm>
        </p:spPr>
        <p:txBody>
          <a:bodyPr>
            <a:normAutofit fontScale="25000" lnSpcReduction="20000"/>
          </a:bodyPr>
          <a:lstStyle/>
          <a:p>
            <a:r>
              <a:rPr lang="en-US" sz="9600" b="1" dirty="0">
                <a:solidFill>
                  <a:srgbClr val="FF0000"/>
                </a:solidFill>
              </a:rPr>
              <a:t>THEME</a:t>
            </a:r>
            <a:r>
              <a:rPr lang="en-US" sz="9600" b="1" dirty="0">
                <a:solidFill>
                  <a:srgbClr val="00B050"/>
                </a:solidFill>
              </a:rPr>
              <a:t>: RENEWABLE /SUSTAINABLE ENERGY</a:t>
            </a:r>
          </a:p>
          <a:p>
            <a:endParaRPr lang="en-IN" sz="9600" b="1" u="sng" dirty="0">
              <a:solidFill>
                <a:srgbClr val="00B050"/>
              </a:solidFill>
            </a:endParaRPr>
          </a:p>
          <a:p>
            <a:pPr algn="just">
              <a:lnSpc>
                <a:spcPct val="115000"/>
              </a:lnSpc>
              <a:spcAft>
                <a:spcPts val="1000"/>
              </a:spcAft>
            </a:pPr>
            <a:r>
              <a:rPr lang="en-IN" sz="9600" b="1" dirty="0">
                <a:solidFill>
                  <a:srgbClr val="FF0000"/>
                </a:solidFill>
              </a:rPr>
              <a:t>TITLE: </a:t>
            </a:r>
            <a:r>
              <a:rPr lang="en-IN" sz="9600" dirty="0">
                <a:solidFill>
                  <a:schemeClr val="tx1"/>
                </a:solidFill>
              </a:rPr>
              <a:t>SMART MANAGEMANT OF STREET LIGHTS FOR ENERGY CONSERVATION</a:t>
            </a:r>
          </a:p>
          <a:p>
            <a:pPr algn="just">
              <a:lnSpc>
                <a:spcPct val="115000"/>
              </a:lnSpc>
              <a:spcAft>
                <a:spcPts val="1000"/>
              </a:spcAft>
            </a:pPr>
            <a:r>
              <a:rPr lang="en-IN" sz="9600" b="1" dirty="0">
                <a:solidFill>
                  <a:srgbClr val="FF0000"/>
                </a:solidFill>
              </a:rPr>
              <a:t>TEAM MEMBERS:</a:t>
            </a:r>
          </a:p>
          <a:p>
            <a:pPr algn="just">
              <a:lnSpc>
                <a:spcPct val="115000"/>
              </a:lnSpc>
              <a:spcAft>
                <a:spcPts val="1000"/>
              </a:spcAft>
            </a:pPr>
            <a:r>
              <a:rPr lang="en-US" sz="8000" dirty="0">
                <a:solidFill>
                  <a:schemeClr val="tx1"/>
                </a:solidFill>
                <a:latin typeface="Times New Roman"/>
                <a:ea typeface="Calibri"/>
                <a:cs typeface="Times New Roman"/>
              </a:rPr>
              <a:t>HARINI B ( 20IT016, III year,  IT)</a:t>
            </a:r>
          </a:p>
          <a:p>
            <a:pPr algn="just">
              <a:lnSpc>
                <a:spcPct val="115000"/>
              </a:lnSpc>
              <a:spcAft>
                <a:spcPts val="1000"/>
              </a:spcAft>
            </a:pPr>
            <a:r>
              <a:rPr lang="en-US" sz="8000" dirty="0">
                <a:solidFill>
                  <a:schemeClr val="tx1"/>
                </a:solidFill>
                <a:latin typeface="Times New Roman"/>
                <a:ea typeface="Calibri"/>
                <a:cs typeface="Times New Roman"/>
              </a:rPr>
              <a:t>SRI VARSINI S K ( 20IT045, III year,  IT)</a:t>
            </a:r>
          </a:p>
          <a:p>
            <a:pPr algn="just">
              <a:lnSpc>
                <a:spcPct val="115000"/>
              </a:lnSpc>
              <a:spcAft>
                <a:spcPts val="1000"/>
              </a:spcAft>
            </a:pPr>
            <a:r>
              <a:rPr lang="en-US" sz="8000" dirty="0">
                <a:solidFill>
                  <a:schemeClr val="tx1"/>
                </a:solidFill>
                <a:latin typeface="Times New Roman"/>
                <a:ea typeface="Calibri"/>
                <a:cs typeface="Times New Roman"/>
              </a:rPr>
              <a:t>SWETHA K ( 20IT055, III year,  IT)</a:t>
            </a:r>
          </a:p>
          <a:p>
            <a:pPr algn="just">
              <a:lnSpc>
                <a:spcPct val="115000"/>
              </a:lnSpc>
              <a:spcAft>
                <a:spcPts val="1000"/>
              </a:spcAft>
            </a:pPr>
            <a:r>
              <a:rPr lang="en-US" sz="8000" dirty="0">
                <a:solidFill>
                  <a:schemeClr val="tx1"/>
                </a:solidFill>
                <a:latin typeface="Times New Roman"/>
                <a:ea typeface="Calibri"/>
                <a:cs typeface="Times New Roman"/>
              </a:rPr>
              <a:t>AMITHA S ( 20IT301, III year,  IT)</a:t>
            </a:r>
          </a:p>
          <a:p>
            <a:pPr>
              <a:lnSpc>
                <a:spcPct val="115000"/>
              </a:lnSpc>
              <a:spcAft>
                <a:spcPts val="1000"/>
              </a:spcAft>
            </a:pPr>
            <a:endParaRPr lang="en-IN" sz="2800" dirty="0">
              <a:solidFill>
                <a:srgbClr val="FF0000"/>
              </a:solidFill>
              <a:ea typeface="Calibri"/>
              <a:cs typeface="Times New Roman"/>
            </a:endParaRPr>
          </a:p>
          <a:p>
            <a:pPr algn="just">
              <a:lnSpc>
                <a:spcPct val="115000"/>
              </a:lnSpc>
              <a:spcAft>
                <a:spcPts val="1000"/>
              </a:spcAft>
            </a:pPr>
            <a:endParaRPr lang="en-IN" sz="2800" dirty="0">
              <a:solidFill>
                <a:srgbClr val="FF0000"/>
              </a:solidFill>
              <a:ea typeface="Calibri"/>
              <a:cs typeface="Times New Roman"/>
            </a:endParaRPr>
          </a:p>
          <a:p>
            <a:pPr algn="just">
              <a:lnSpc>
                <a:spcPct val="115000"/>
              </a:lnSpc>
              <a:spcAft>
                <a:spcPts val="1000"/>
              </a:spcAft>
            </a:pPr>
            <a:endParaRPr lang="en-IN" sz="2800" dirty="0">
              <a:solidFill>
                <a:srgbClr val="FF0000"/>
              </a:solidFill>
              <a:ea typeface="Calibri"/>
              <a:cs typeface="Times New Roman"/>
            </a:endParaRPr>
          </a:p>
          <a:p>
            <a:r>
              <a:rPr lang="en-US" b="1" dirty="0">
                <a:solidFill>
                  <a:srgbClr val="00B050"/>
                </a:solidFill>
              </a:rPr>
              <a:t> </a:t>
            </a:r>
            <a:endParaRPr lang="en-IN" b="1" dirty="0">
              <a:solidFill>
                <a:srgbClr val="00B050"/>
              </a:solidFill>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B94C7D-97F9-0204-EFD7-A9518DB5485D}"/>
              </a:ext>
            </a:extLst>
          </p:cNvPr>
          <p:cNvSpPr>
            <a:spLocks noGrp="1"/>
          </p:cNvSpPr>
          <p:nvPr>
            <p:ph type="subTitle" idx="1"/>
          </p:nvPr>
        </p:nvSpPr>
        <p:spPr>
          <a:xfrm>
            <a:off x="395536" y="1916832"/>
            <a:ext cx="8291264" cy="3721968"/>
          </a:xfrm>
        </p:spPr>
        <p:txBody>
          <a:bodyPr>
            <a:normAutofit/>
          </a:bodyPr>
          <a:lstStyle/>
          <a:p>
            <a:pPr algn="l"/>
            <a:r>
              <a:rPr lang="en-US" sz="2800" b="1" i="0" dirty="0">
                <a:solidFill>
                  <a:schemeClr val="tx1"/>
                </a:solidFill>
                <a:effectLst/>
                <a:latin typeface="Times New Roman" panose="02020603050405020304" pitchFamily="18" charset="0"/>
                <a:cs typeface="Times New Roman" panose="02020603050405020304" pitchFamily="18" charset="0"/>
              </a:rPr>
              <a:t>Specular Reflection Principle</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case of specular reflection principle, the reflectors are curved upward so that the light is thrown on the road at a very large angle of incidence.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his case, the observer requires to see the objects about 30 meters away. </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This method of street lighting is only suitable for straight sections of the road.</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This method of street lighting is more economical than diffusion method,    but it suffers from the disadvantage that it produces glare for the observers.</a:t>
            </a:r>
          </a:p>
          <a:p>
            <a:endParaRPr lang="en-IN" dirty="0"/>
          </a:p>
        </p:txBody>
      </p:sp>
      <p:sp>
        <p:nvSpPr>
          <p:cNvPr id="4" name="Slide Number Placeholder 3">
            <a:extLst>
              <a:ext uri="{FF2B5EF4-FFF2-40B4-BE49-F238E27FC236}">
                <a16:creationId xmlns:a16="http://schemas.microsoft.com/office/drawing/2014/main" id="{2DD068D4-3056-D5C7-8E0F-B93A2B9D3595}"/>
              </a:ext>
            </a:extLst>
          </p:cNvPr>
          <p:cNvSpPr>
            <a:spLocks noGrp="1"/>
          </p:cNvSpPr>
          <p:nvPr>
            <p:ph type="sldNum" sz="quarter" idx="12"/>
          </p:nvPr>
        </p:nvSpPr>
        <p:spPr/>
        <p:txBody>
          <a:bodyPr/>
          <a:lstStyle/>
          <a:p>
            <a:fld id="{C983A602-73A3-4EE1-993B-C6960D8CE0A5}" type="slidenum">
              <a:rPr lang="en-IN" smtClean="0"/>
              <a:pPr/>
              <a:t>10</a:t>
            </a:fld>
            <a:endParaRPr lang="en-IN"/>
          </a:p>
        </p:txBody>
      </p:sp>
    </p:spTree>
    <p:extLst>
      <p:ext uri="{BB962C8B-B14F-4D97-AF65-F5344CB8AC3E}">
        <p14:creationId xmlns:p14="http://schemas.microsoft.com/office/powerpoint/2010/main" val="21301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AFC6-D513-4620-0E9A-CECB2FAAEFA8}"/>
              </a:ext>
            </a:extLst>
          </p:cNvPr>
          <p:cNvSpPr>
            <a:spLocks noGrp="1"/>
          </p:cNvSpPr>
          <p:nvPr>
            <p:ph type="title"/>
          </p:nvPr>
        </p:nvSpPr>
        <p:spPr>
          <a:xfrm>
            <a:off x="33536" y="643958"/>
            <a:ext cx="8229600" cy="1143000"/>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PROTOTYPE</a:t>
            </a:r>
          </a:p>
        </p:txBody>
      </p:sp>
      <p:sp>
        <p:nvSpPr>
          <p:cNvPr id="4" name="Slide Number Placeholder 3">
            <a:extLst>
              <a:ext uri="{FF2B5EF4-FFF2-40B4-BE49-F238E27FC236}">
                <a16:creationId xmlns:a16="http://schemas.microsoft.com/office/drawing/2014/main" id="{5F1A925F-4AA2-7D8E-1986-668C87962FDE}"/>
              </a:ext>
            </a:extLst>
          </p:cNvPr>
          <p:cNvSpPr>
            <a:spLocks noGrp="1"/>
          </p:cNvSpPr>
          <p:nvPr>
            <p:ph type="sldNum" sz="quarter" idx="12"/>
          </p:nvPr>
        </p:nvSpPr>
        <p:spPr/>
        <p:txBody>
          <a:bodyPr/>
          <a:lstStyle/>
          <a:p>
            <a:fld id="{C983A602-73A3-4EE1-993B-C6960D8CE0A5}" type="slidenum">
              <a:rPr lang="en-IN" smtClean="0"/>
              <a:pPr/>
              <a:t>11</a:t>
            </a:fld>
            <a:endParaRPr lang="en-IN"/>
          </a:p>
        </p:txBody>
      </p:sp>
      <p:pic>
        <p:nvPicPr>
          <p:cNvPr id="10" name="Content Placeholder 9">
            <a:extLst>
              <a:ext uri="{FF2B5EF4-FFF2-40B4-BE49-F238E27FC236}">
                <a16:creationId xmlns:a16="http://schemas.microsoft.com/office/drawing/2014/main" id="{CEDFE51B-2559-19E4-627B-6938FAA7F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692803"/>
            <a:ext cx="6034617" cy="4525963"/>
          </a:xfrm>
        </p:spPr>
      </p:pic>
    </p:spTree>
    <p:extLst>
      <p:ext uri="{BB962C8B-B14F-4D97-AF65-F5344CB8AC3E}">
        <p14:creationId xmlns:p14="http://schemas.microsoft.com/office/powerpoint/2010/main" val="177139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857256"/>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INNOVATIVE TECHNOLOGY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25144"/>
          </a:xfrm>
        </p:spPr>
        <p:txBody>
          <a:bodyPr>
            <a:normAutofit/>
          </a:bodyPr>
          <a:lstStyle/>
          <a:p>
            <a:pPr algn="just"/>
            <a:r>
              <a:rPr lang="en-US" sz="2000" dirty="0">
                <a:latin typeface="Times New Roman" panose="02020603050405020304" pitchFamily="18" charset="0"/>
                <a:cs typeface="Times New Roman" panose="02020603050405020304" pitchFamily="18" charset="0"/>
              </a:rPr>
              <a:t>The innovation in the project is to get real-time traffic density data in either of two ways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Google calculates real time traffic data based on GPS. ii) Toll gates have RFID scanner and vehicles have RFID tag, which can be used to find how many vehicles are there in the current road, and control the brightness of the lights based on that.</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6348237" y="6142174"/>
            <a:ext cx="2133600" cy="365125"/>
          </a:xfrm>
        </p:spPr>
        <p:txBody>
          <a:bodyPr/>
          <a:lstStyle/>
          <a:p>
            <a:fld id="{C983A602-73A3-4EE1-993B-C6960D8CE0A5}" type="slidenum">
              <a:rPr lang="en-IN" smtClean="0"/>
              <a:pPr/>
              <a:t>12</a:t>
            </a:fld>
            <a:endParaRPr lang="en-IN"/>
          </a:p>
        </p:txBody>
      </p:sp>
      <p:pic>
        <p:nvPicPr>
          <p:cNvPr id="6" name="Picture 5">
            <a:extLst>
              <a:ext uri="{FF2B5EF4-FFF2-40B4-BE49-F238E27FC236}">
                <a16:creationId xmlns:a16="http://schemas.microsoft.com/office/drawing/2014/main" id="{06D025F9-AEC9-6E20-BFB3-3214E2E44DE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8391" y="4683166"/>
            <a:ext cx="2406434" cy="2406434"/>
          </a:xfrm>
          <a:prstGeom prst="rect">
            <a:avLst/>
          </a:prstGeom>
        </p:spPr>
      </p:pic>
      <p:pic>
        <p:nvPicPr>
          <p:cNvPr id="8" name="Picture 7">
            <a:extLst>
              <a:ext uri="{FF2B5EF4-FFF2-40B4-BE49-F238E27FC236}">
                <a16:creationId xmlns:a16="http://schemas.microsoft.com/office/drawing/2014/main" id="{5B8144AA-9FB9-E486-715F-116705491AD3}"/>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5367799">
            <a:off x="2406177" y="4404520"/>
            <a:ext cx="557295" cy="557295"/>
          </a:xfrm>
          <a:prstGeom prst="rect">
            <a:avLst/>
          </a:prstGeom>
        </p:spPr>
      </p:pic>
      <p:pic>
        <p:nvPicPr>
          <p:cNvPr id="10" name="Picture 9">
            <a:extLst>
              <a:ext uri="{FF2B5EF4-FFF2-40B4-BE49-F238E27FC236}">
                <a16:creationId xmlns:a16="http://schemas.microsoft.com/office/drawing/2014/main" id="{A66BF684-A30A-AE6E-4A94-197FB08C6F3A}"/>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04248" y="4193763"/>
            <a:ext cx="1041867" cy="1041867"/>
          </a:xfrm>
          <a:prstGeom prst="rect">
            <a:avLst/>
          </a:prstGeom>
        </p:spPr>
      </p:pic>
      <p:sp>
        <p:nvSpPr>
          <p:cNvPr id="11" name="TextBox 10">
            <a:extLst>
              <a:ext uri="{FF2B5EF4-FFF2-40B4-BE49-F238E27FC236}">
                <a16:creationId xmlns:a16="http://schemas.microsoft.com/office/drawing/2014/main" id="{20CF9E0D-D76A-F724-B14B-73E13D9FC0D5}"/>
              </a:ext>
            </a:extLst>
          </p:cNvPr>
          <p:cNvSpPr txBox="1"/>
          <p:nvPr/>
        </p:nvSpPr>
        <p:spPr>
          <a:xfrm>
            <a:off x="6633821" y="5330769"/>
            <a:ext cx="1952937" cy="646331"/>
          </a:xfrm>
          <a:prstGeom prst="rect">
            <a:avLst/>
          </a:prstGeom>
          <a:noFill/>
        </p:spPr>
        <p:txBody>
          <a:bodyPr wrap="square" rtlCol="0">
            <a:spAutoFit/>
          </a:bodyPr>
          <a:lstStyle/>
          <a:p>
            <a:r>
              <a:rPr lang="en-US" dirty="0"/>
              <a:t>RFID TOLL GATE TRAFFIC DATABASE</a:t>
            </a:r>
            <a:endParaRPr lang="en-IN" dirty="0"/>
          </a:p>
        </p:txBody>
      </p:sp>
      <p:sp>
        <p:nvSpPr>
          <p:cNvPr id="12" name="TextBox 11">
            <a:extLst>
              <a:ext uri="{FF2B5EF4-FFF2-40B4-BE49-F238E27FC236}">
                <a16:creationId xmlns:a16="http://schemas.microsoft.com/office/drawing/2014/main" id="{DE75C588-43B9-4108-9CEB-F7783800746D}"/>
              </a:ext>
            </a:extLst>
          </p:cNvPr>
          <p:cNvSpPr txBox="1"/>
          <p:nvPr/>
        </p:nvSpPr>
        <p:spPr>
          <a:xfrm>
            <a:off x="5767222" y="4530031"/>
            <a:ext cx="500117" cy="369332"/>
          </a:xfrm>
          <a:prstGeom prst="rect">
            <a:avLst/>
          </a:prstGeom>
          <a:noFill/>
        </p:spPr>
        <p:txBody>
          <a:bodyPr wrap="square" rtlCol="0">
            <a:spAutoFit/>
          </a:bodyPr>
          <a:lstStyle/>
          <a:p>
            <a:r>
              <a:rPr lang="en-US" dirty="0"/>
              <a:t>OR</a:t>
            </a:r>
            <a:endParaRPr lang="en-IN" dirty="0"/>
          </a:p>
        </p:txBody>
      </p:sp>
      <p:pic>
        <p:nvPicPr>
          <p:cNvPr id="14" name="Picture 13">
            <a:extLst>
              <a:ext uri="{FF2B5EF4-FFF2-40B4-BE49-F238E27FC236}">
                <a16:creationId xmlns:a16="http://schemas.microsoft.com/office/drawing/2014/main" id="{D700E992-A251-1CC0-3057-B1DBC61DBF9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20345" y="4076672"/>
            <a:ext cx="2406434" cy="996895"/>
          </a:xfrm>
          <a:prstGeom prst="rect">
            <a:avLst/>
          </a:prstGeom>
        </p:spPr>
      </p:pic>
      <p:sp>
        <p:nvSpPr>
          <p:cNvPr id="15" name="TextBox 14">
            <a:extLst>
              <a:ext uri="{FF2B5EF4-FFF2-40B4-BE49-F238E27FC236}">
                <a16:creationId xmlns:a16="http://schemas.microsoft.com/office/drawing/2014/main" id="{519E703E-35EB-B97C-BC6F-FA843B66E1F0}"/>
              </a:ext>
            </a:extLst>
          </p:cNvPr>
          <p:cNvSpPr txBox="1"/>
          <p:nvPr/>
        </p:nvSpPr>
        <p:spPr>
          <a:xfrm>
            <a:off x="3741045" y="4301107"/>
            <a:ext cx="2644811" cy="646331"/>
          </a:xfrm>
          <a:prstGeom prst="rect">
            <a:avLst/>
          </a:prstGeom>
          <a:noFill/>
        </p:spPr>
        <p:txBody>
          <a:bodyPr wrap="square" rtlCol="0">
            <a:spAutoFit/>
          </a:bodyPr>
          <a:lstStyle/>
          <a:p>
            <a:r>
              <a:rPr lang="en-US" dirty="0"/>
              <a:t>GOOGLE</a:t>
            </a:r>
          </a:p>
          <a:p>
            <a:r>
              <a:rPr lang="en-US" dirty="0"/>
              <a:t>TRAFFIC DATA</a:t>
            </a:r>
            <a:endParaRPr lang="en-IN" dirty="0"/>
          </a:p>
        </p:txBody>
      </p:sp>
    </p:spTree>
    <p:extLst>
      <p:ext uri="{BB962C8B-B14F-4D97-AF65-F5344CB8AC3E}">
        <p14:creationId xmlns:p14="http://schemas.microsoft.com/office/powerpoint/2010/main" val="305156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857256"/>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SIMILARITY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2514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Some similar projects are :-</a:t>
            </a:r>
          </a:p>
          <a:p>
            <a:pPr algn="just"/>
            <a:r>
              <a:rPr lang="en-US" sz="2000" dirty="0">
                <a:latin typeface="Times New Roman" panose="02020603050405020304" pitchFamily="18" charset="0"/>
                <a:cs typeface="Times New Roman" panose="02020603050405020304" pitchFamily="18" charset="0"/>
              </a:rPr>
              <a:t>Based on motion sensors, it detects movement nearby and turns on the light in that area.</a:t>
            </a:r>
          </a:p>
          <a:p>
            <a:pPr algn="just"/>
            <a:r>
              <a:rPr lang="en-IN" sz="2000" dirty="0">
                <a:latin typeface="Times New Roman" panose="02020603050405020304" pitchFamily="18" charset="0"/>
                <a:cs typeface="Times New Roman" panose="02020603050405020304" pitchFamily="18" charset="0"/>
              </a:rPr>
              <a:t>LDR can be used to turn on/off the lights automatically.</a:t>
            </a:r>
          </a:p>
          <a:p>
            <a:pPr algn="just"/>
            <a:r>
              <a:rPr lang="en-IN" sz="2000" dirty="0">
                <a:latin typeface="Times New Roman" panose="02020603050405020304" pitchFamily="18" charset="0"/>
                <a:cs typeface="Times New Roman" panose="02020603050405020304" pitchFamily="18" charset="0"/>
              </a:rPr>
              <a:t>SOLAR CELLS </a:t>
            </a:r>
          </a:p>
          <a:p>
            <a:pPr marL="0" indent="0" algn="just">
              <a:buNone/>
            </a:pPr>
            <a:r>
              <a:rPr lang="en-IN" sz="2000" dirty="0">
                <a:latin typeface="Times New Roman" panose="02020603050405020304" pitchFamily="18" charset="0"/>
                <a:cs typeface="Times New Roman" panose="02020603050405020304" pitchFamily="18" charset="0"/>
              </a:rPr>
              <a:t>                Chinas first high tech solar highway which produces electricity.</a:t>
            </a:r>
          </a:p>
          <a:p>
            <a:pPr algn="just"/>
            <a:r>
              <a:rPr lang="en-IN" sz="2000" dirty="0">
                <a:latin typeface="Times New Roman" panose="02020603050405020304" pitchFamily="18" charset="0"/>
                <a:cs typeface="Times New Roman" panose="02020603050405020304" pitchFamily="18" charset="0"/>
              </a:rPr>
              <a:t>SOUND BARRIER</a:t>
            </a:r>
          </a:p>
          <a:p>
            <a:pPr marL="0" indent="0" algn="just">
              <a:buNone/>
            </a:pPr>
            <a:r>
              <a:rPr lang="en-IN" sz="2000" dirty="0">
                <a:latin typeface="Times New Roman" panose="02020603050405020304" pitchFamily="18" charset="0"/>
                <a:cs typeface="Times New Roman" panose="02020603050405020304" pitchFamily="18" charset="0"/>
              </a:rPr>
              <a:t>                a highway sound barrier </a:t>
            </a:r>
            <a:r>
              <a:rPr lang="en-IN" sz="2000" dirty="0" err="1">
                <a:latin typeface="Times New Roman" panose="02020603050405020304" pitchFamily="18" charset="0"/>
                <a:cs typeface="Times New Roman" panose="02020603050405020304" pitchFamily="18" charset="0"/>
              </a:rPr>
              <a:t>witrh</a:t>
            </a:r>
            <a:r>
              <a:rPr lang="en-IN" sz="2000" dirty="0">
                <a:latin typeface="Times New Roman" panose="02020603050405020304" pitchFamily="18" charset="0"/>
                <a:cs typeface="Times New Roman" panose="02020603050405020304" pitchFamily="18" charset="0"/>
              </a:rPr>
              <a:t> solar panel that produce renewable energy.</a:t>
            </a:r>
          </a:p>
        </p:txBody>
      </p:sp>
    </p:spTree>
    <p:extLst>
      <p:ext uri="{BB962C8B-B14F-4D97-AF65-F5344CB8AC3E}">
        <p14:creationId xmlns:p14="http://schemas.microsoft.com/office/powerpoint/2010/main" val="202475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5CE5-EA66-27D5-F313-CB02E0320C83}"/>
              </a:ext>
            </a:extLst>
          </p:cNvPr>
          <p:cNvSpPr>
            <a:spLocks noGrp="1"/>
          </p:cNvSpPr>
          <p:nvPr>
            <p:ph type="title"/>
          </p:nvPr>
        </p:nvSpPr>
        <p:spPr>
          <a:xfrm>
            <a:off x="457200" y="836712"/>
            <a:ext cx="8229600" cy="1143000"/>
          </a:xfrm>
        </p:spPr>
        <p:txBody>
          <a:bodyPr>
            <a:normAutofit/>
          </a:bodyPr>
          <a:lstStyle/>
          <a:p>
            <a:r>
              <a:rPr lang="en-IN" sz="3200" dirty="0">
                <a:solidFill>
                  <a:srgbClr val="FF0000"/>
                </a:solidFill>
              </a:rPr>
              <a:t>COMPARISION OF EXISTING PROJECT AND MODIFIED PROJECT</a:t>
            </a:r>
          </a:p>
        </p:txBody>
      </p:sp>
      <p:sp>
        <p:nvSpPr>
          <p:cNvPr id="3" name="Slide Number Placeholder 2">
            <a:extLst>
              <a:ext uri="{FF2B5EF4-FFF2-40B4-BE49-F238E27FC236}">
                <a16:creationId xmlns:a16="http://schemas.microsoft.com/office/drawing/2014/main" id="{E4A4885F-B961-C462-766D-4CDDE9C0A146}"/>
              </a:ext>
            </a:extLst>
          </p:cNvPr>
          <p:cNvSpPr>
            <a:spLocks noGrp="1"/>
          </p:cNvSpPr>
          <p:nvPr>
            <p:ph type="sldNum" sz="quarter" idx="12"/>
          </p:nvPr>
        </p:nvSpPr>
        <p:spPr/>
        <p:txBody>
          <a:bodyPr/>
          <a:lstStyle/>
          <a:p>
            <a:fld id="{C983A602-73A3-4EE1-993B-C6960D8CE0A5}" type="slidenum">
              <a:rPr lang="en-IN" smtClean="0"/>
              <a:pPr/>
              <a:t>14</a:t>
            </a:fld>
            <a:endParaRPr lang="en-IN"/>
          </a:p>
        </p:txBody>
      </p:sp>
      <p:sp>
        <p:nvSpPr>
          <p:cNvPr id="7" name="TextBox 6">
            <a:extLst>
              <a:ext uri="{FF2B5EF4-FFF2-40B4-BE49-F238E27FC236}">
                <a16:creationId xmlns:a16="http://schemas.microsoft.com/office/drawing/2014/main" id="{311C3CBB-C060-D1D1-9180-0399E6B8D120}"/>
              </a:ext>
            </a:extLst>
          </p:cNvPr>
          <p:cNvSpPr txBox="1"/>
          <p:nvPr/>
        </p:nvSpPr>
        <p:spPr>
          <a:xfrm>
            <a:off x="323528" y="1830784"/>
            <a:ext cx="8064896" cy="2646878"/>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Advantages of System Automatic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switching of street lights Maintenance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cost reduction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Reduction in CO₂ emission</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Reduction of light pollution</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Wireless communication</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Energy </a:t>
            </a:r>
            <a:r>
              <a:rPr lang="en-IN" sz="2000" dirty="0" err="1">
                <a:latin typeface="Times New Roman" panose="02020603050405020304" pitchFamily="18" charset="0"/>
                <a:cs typeface="Times New Roman" panose="02020603050405020304" pitchFamily="18" charset="0"/>
              </a:rPr>
              <a:t>savingReduction</a:t>
            </a:r>
            <a:r>
              <a:rPr lang="en-IN" sz="2000" dirty="0">
                <a:latin typeface="Times New Roman" panose="02020603050405020304" pitchFamily="18" charset="0"/>
                <a:cs typeface="Times New Roman" panose="02020603050405020304" pitchFamily="18" charset="0"/>
              </a:rPr>
              <a:t> of manpowe</a:t>
            </a:r>
            <a:r>
              <a:rPr lang="en-IN" sz="2000" dirty="0"/>
              <a:t>r</a:t>
            </a:r>
          </a:p>
        </p:txBody>
      </p:sp>
    </p:spTree>
    <p:extLst>
      <p:ext uri="{BB962C8B-B14F-4D97-AF65-F5344CB8AC3E}">
        <p14:creationId xmlns:p14="http://schemas.microsoft.com/office/powerpoint/2010/main" val="124167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6D13D5-6D2C-C603-DE38-BCBB9FABFA35}"/>
              </a:ext>
            </a:extLst>
          </p:cNvPr>
          <p:cNvSpPr>
            <a:spLocks noGrp="1"/>
          </p:cNvSpPr>
          <p:nvPr>
            <p:ph type="subTitle" idx="1"/>
          </p:nvPr>
        </p:nvSpPr>
        <p:spPr>
          <a:xfrm>
            <a:off x="395536" y="1340768"/>
            <a:ext cx="8064896" cy="4298032"/>
          </a:xfrm>
        </p:spPr>
        <p:txBody>
          <a:bodyPr>
            <a:normAutofit/>
          </a:bodyPr>
          <a:lstStyle/>
          <a:p>
            <a:pPr algn="l"/>
            <a:r>
              <a:rPr lang="en-IN" sz="2800" b="1" dirty="0">
                <a:solidFill>
                  <a:srgbClr val="FF0000"/>
                </a:solidFill>
                <a:latin typeface="Times New Roman" panose="02020603050405020304" pitchFamily="18" charset="0"/>
                <a:cs typeface="Times New Roman" panose="02020603050405020304" pitchFamily="18" charset="0"/>
              </a:rPr>
              <a:t>Disadvantages of Existing System</a:t>
            </a:r>
          </a:p>
          <a:p>
            <a:pPr marL="285750" indent="-285750" algn="l">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Manual switching off/on of street lights</a:t>
            </a:r>
          </a:p>
          <a:p>
            <a:pPr marL="285750" indent="-285750" algn="l">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More energy consumption</a:t>
            </a:r>
          </a:p>
          <a:p>
            <a:pPr marL="285750" indent="-285750" algn="l">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High expense</a:t>
            </a:r>
          </a:p>
          <a:p>
            <a:pPr marL="285750" indent="-285750" algn="l">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More manpower</a:t>
            </a:r>
          </a:p>
          <a:p>
            <a:pPr algn="just"/>
            <a:r>
              <a:rPr lang="en-IN" sz="2200" dirty="0">
                <a:solidFill>
                  <a:schemeClr val="tx1"/>
                </a:solidFill>
                <a:latin typeface="Times New Roman" panose="02020603050405020304" pitchFamily="18" charset="0"/>
                <a:cs typeface="Times New Roman" panose="02020603050405020304" pitchFamily="18" charset="0"/>
              </a:rPr>
              <a:t>Now moving to the proposed system automated with the use of light sensors, not just the saving of energy and ensuring safety, we can also see a few more advantages following the Proposed</a:t>
            </a:r>
            <a:endParaRPr lang="en-IN" sz="2200" dirty="0">
              <a:solidFill>
                <a:schemeClr val="tx1"/>
              </a:solidFill>
            </a:endParaRPr>
          </a:p>
        </p:txBody>
      </p:sp>
      <p:sp>
        <p:nvSpPr>
          <p:cNvPr id="4" name="Slide Number Placeholder 3">
            <a:extLst>
              <a:ext uri="{FF2B5EF4-FFF2-40B4-BE49-F238E27FC236}">
                <a16:creationId xmlns:a16="http://schemas.microsoft.com/office/drawing/2014/main" id="{3C29AFB5-8660-CEEB-27B9-7B94D83368DF}"/>
              </a:ext>
            </a:extLst>
          </p:cNvPr>
          <p:cNvSpPr>
            <a:spLocks noGrp="1"/>
          </p:cNvSpPr>
          <p:nvPr>
            <p:ph type="sldNum" sz="quarter" idx="12"/>
          </p:nvPr>
        </p:nvSpPr>
        <p:spPr/>
        <p:txBody>
          <a:bodyPr/>
          <a:lstStyle/>
          <a:p>
            <a:fld id="{C983A602-73A3-4EE1-993B-C6960D8CE0A5}" type="slidenum">
              <a:rPr lang="en-IN" smtClean="0"/>
              <a:pPr/>
              <a:t>15</a:t>
            </a:fld>
            <a:endParaRPr lang="en-IN"/>
          </a:p>
        </p:txBody>
      </p:sp>
    </p:spTree>
    <p:extLst>
      <p:ext uri="{BB962C8B-B14F-4D97-AF65-F5344CB8AC3E}">
        <p14:creationId xmlns:p14="http://schemas.microsoft.com/office/powerpoint/2010/main" val="176757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B0D8-A644-26A4-EFB3-2AD813EC6717}"/>
              </a:ext>
            </a:extLst>
          </p:cNvPr>
          <p:cNvSpPr>
            <a:spLocks noGrp="1"/>
          </p:cNvSpPr>
          <p:nvPr>
            <p:ph type="title"/>
          </p:nvPr>
        </p:nvSpPr>
        <p:spPr>
          <a:xfrm>
            <a:off x="574575" y="557807"/>
            <a:ext cx="8229600" cy="1143000"/>
          </a:xfrm>
        </p:spPr>
        <p:txBody>
          <a:bodyPr>
            <a:normAutofit/>
          </a:bodyPr>
          <a:lstStyle/>
          <a:p>
            <a:r>
              <a:rPr lang="en-IN" sz="3200" dirty="0">
                <a:solidFill>
                  <a:srgbClr val="FF0000"/>
                </a:solidFill>
              </a:rPr>
              <a:t>Design Specification and Mathematical Analysis</a:t>
            </a:r>
          </a:p>
        </p:txBody>
      </p:sp>
      <p:sp>
        <p:nvSpPr>
          <p:cNvPr id="3" name="Slide Number Placeholder 2">
            <a:extLst>
              <a:ext uri="{FF2B5EF4-FFF2-40B4-BE49-F238E27FC236}">
                <a16:creationId xmlns:a16="http://schemas.microsoft.com/office/drawing/2014/main" id="{F91883B2-0DF6-2C21-03F1-0AB8EDFAF945}"/>
              </a:ext>
            </a:extLst>
          </p:cNvPr>
          <p:cNvSpPr>
            <a:spLocks noGrp="1"/>
          </p:cNvSpPr>
          <p:nvPr>
            <p:ph type="sldNum" sz="quarter" idx="12"/>
          </p:nvPr>
        </p:nvSpPr>
        <p:spPr/>
        <p:txBody>
          <a:bodyPr/>
          <a:lstStyle/>
          <a:p>
            <a:fld id="{C983A602-73A3-4EE1-993B-C6960D8CE0A5}" type="slidenum">
              <a:rPr lang="en-IN" smtClean="0"/>
              <a:pPr/>
              <a:t>16</a:t>
            </a:fld>
            <a:endParaRPr lang="en-IN"/>
          </a:p>
        </p:txBody>
      </p:sp>
      <p:pic>
        <p:nvPicPr>
          <p:cNvPr id="5" name="Picture 4">
            <a:extLst>
              <a:ext uri="{FF2B5EF4-FFF2-40B4-BE49-F238E27FC236}">
                <a16:creationId xmlns:a16="http://schemas.microsoft.com/office/drawing/2014/main" id="{CB4551AE-D9E3-240D-721D-B400FCCD95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266" y="1601066"/>
            <a:ext cx="2664296" cy="19675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82777B1-5702-3731-FADF-E7CD17DDC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4941167"/>
            <a:ext cx="1764655" cy="1780307"/>
          </a:xfrm>
          <a:prstGeom prst="rect">
            <a:avLst/>
          </a:prstGeom>
        </p:spPr>
      </p:pic>
      <p:sp>
        <p:nvSpPr>
          <p:cNvPr id="9" name="TextBox 8">
            <a:extLst>
              <a:ext uri="{FF2B5EF4-FFF2-40B4-BE49-F238E27FC236}">
                <a16:creationId xmlns:a16="http://schemas.microsoft.com/office/drawing/2014/main" id="{5265C6B7-1599-20AC-9C9C-52B665647D05}"/>
              </a:ext>
            </a:extLst>
          </p:cNvPr>
          <p:cNvSpPr txBox="1"/>
          <p:nvPr/>
        </p:nvSpPr>
        <p:spPr>
          <a:xfrm>
            <a:off x="574575" y="3812342"/>
            <a:ext cx="6347569" cy="3108543"/>
          </a:xfrm>
          <a:prstGeom prst="rect">
            <a:avLst/>
          </a:prstGeom>
          <a:noFill/>
        </p:spPr>
        <p:txBody>
          <a:bodyPr wrap="square">
            <a:spAutoFit/>
          </a:bodyPr>
          <a:lstStyle/>
          <a:p>
            <a:pPr algn="just"/>
            <a:r>
              <a:rPr lang="en-US" b="1" i="0" dirty="0">
                <a:solidFill>
                  <a:srgbClr val="111111"/>
                </a:solidFill>
                <a:effectLst/>
                <a:latin typeface="Roboto" panose="020B0604020202020204" pitchFamily="2" charset="0"/>
              </a:rPr>
              <a:t>2.PIEZOELECTRIC PLATE:</a:t>
            </a:r>
          </a:p>
          <a:p>
            <a:pPr algn="just"/>
            <a:r>
              <a:rPr lang="en-US" b="0" i="0" dirty="0">
                <a:solidFill>
                  <a:srgbClr val="111111"/>
                </a:solidFill>
                <a:effectLst/>
                <a:latin typeface="Roboto" panose="020B0604020202020204" pitchFamily="2" charset="0"/>
              </a:rPr>
              <a:t>        1.Electric power could be generated by a piezoelectric material by applying our weight on it…</a:t>
            </a:r>
          </a:p>
          <a:p>
            <a:pPr algn="just"/>
            <a:r>
              <a:rPr lang="en-US" dirty="0">
                <a:solidFill>
                  <a:srgbClr val="111111"/>
                </a:solidFill>
                <a:latin typeface="Roboto" panose="020B0604020202020204" pitchFamily="2" charset="0"/>
              </a:rPr>
              <a:t>                  </a:t>
            </a:r>
            <a:r>
              <a:rPr lang="en-US" b="1" i="1" dirty="0">
                <a:solidFill>
                  <a:srgbClr val="111111"/>
                </a:solidFill>
                <a:latin typeface="Roboto" panose="020B0604020202020204" pitchFamily="2" charset="0"/>
              </a:rPr>
              <a:t>FORMULA</a:t>
            </a:r>
            <a:r>
              <a:rPr lang="en-US" i="1" dirty="0">
                <a:solidFill>
                  <a:srgbClr val="111111"/>
                </a:solidFill>
                <a:latin typeface="Roboto" panose="020B0604020202020204" pitchFamily="2" charset="0"/>
              </a:rPr>
              <a:t>: </a:t>
            </a:r>
            <a:r>
              <a:rPr lang="en-IN" b="0" i="0" dirty="0">
                <a:solidFill>
                  <a:srgbClr val="202124"/>
                </a:solidFill>
                <a:effectLst/>
                <a:latin typeface="arial" panose="020B0604020202020204" pitchFamily="34" charset="0"/>
              </a:rPr>
              <a:t> </a:t>
            </a:r>
            <a:r>
              <a:rPr lang="en-IN" b="1" i="0" dirty="0">
                <a:solidFill>
                  <a:srgbClr val="202124"/>
                </a:solidFill>
                <a:effectLst/>
                <a:latin typeface="arial" panose="020B0604020202020204" pitchFamily="34" charset="0"/>
              </a:rPr>
              <a:t>P=V</a:t>
            </a:r>
            <a:r>
              <a:rPr lang="en-IN" b="1" i="0" baseline="30000" dirty="0">
                <a:solidFill>
                  <a:srgbClr val="202124"/>
                </a:solidFill>
                <a:effectLst/>
                <a:latin typeface="arial" panose="020B0604020202020204" pitchFamily="34" charset="0"/>
              </a:rPr>
              <a:t>2</a:t>
            </a:r>
            <a:r>
              <a:rPr lang="en-IN" b="1" i="0" dirty="0">
                <a:solidFill>
                  <a:srgbClr val="202124"/>
                </a:solidFill>
                <a:effectLst/>
                <a:latin typeface="arial" panose="020B0604020202020204" pitchFamily="34" charset="0"/>
              </a:rPr>
              <a:t> / R</a:t>
            </a:r>
          </a:p>
          <a:p>
            <a:pPr algn="just" rtl="0"/>
            <a:r>
              <a:rPr lang="en-IN" b="1" dirty="0">
                <a:solidFill>
                  <a:srgbClr val="202124"/>
                </a:solidFill>
                <a:latin typeface="arial" panose="020B0604020202020204" pitchFamily="34" charset="0"/>
              </a:rPr>
              <a:t>        </a:t>
            </a:r>
            <a:r>
              <a:rPr lang="en-IN" dirty="0">
                <a:solidFill>
                  <a:schemeClr val="tx1">
                    <a:lumMod val="95000"/>
                    <a:lumOff val="5000"/>
                  </a:schemeClr>
                </a:solidFill>
                <a:latin typeface="arial" panose="020B0604020202020204" pitchFamily="34" charset="0"/>
              </a:rPr>
              <a:t>2.</a:t>
            </a:r>
            <a:r>
              <a:rPr lang="en-US" b="0" i="0" dirty="0">
                <a:solidFill>
                  <a:schemeClr val="tx1">
                    <a:lumMod val="95000"/>
                    <a:lumOff val="5000"/>
                  </a:schemeClr>
                </a:solidFill>
                <a:effectLst/>
                <a:latin typeface="-apple-system"/>
              </a:rPr>
              <a:t> voltage of piezoelectric crystal can be calculated by using </a:t>
            </a:r>
            <a:r>
              <a:rPr lang="en-US" b="1" i="1" dirty="0">
                <a:solidFill>
                  <a:schemeClr val="tx1">
                    <a:lumMod val="95000"/>
                    <a:lumOff val="5000"/>
                  </a:schemeClr>
                </a:solidFill>
                <a:latin typeface="-apple-system"/>
              </a:rPr>
              <a:t>      </a:t>
            </a:r>
          </a:p>
          <a:p>
            <a:pPr algn="just" rtl="0"/>
            <a:r>
              <a:rPr lang="en-US" b="1" i="1" dirty="0">
                <a:solidFill>
                  <a:schemeClr val="tx1">
                    <a:lumMod val="95000"/>
                    <a:lumOff val="5000"/>
                  </a:schemeClr>
                </a:solidFill>
                <a:effectLst/>
                <a:latin typeface="-apple-system"/>
              </a:rPr>
              <a:t>                FORMULA:    </a:t>
            </a:r>
            <a:r>
              <a:rPr lang="en-US" b="1" i="0" dirty="0">
                <a:solidFill>
                  <a:schemeClr val="tx1">
                    <a:lumMod val="95000"/>
                    <a:lumOff val="5000"/>
                  </a:schemeClr>
                </a:solidFill>
                <a:effectLst/>
                <a:latin typeface="-apple-system"/>
              </a:rPr>
              <a:t>V = </a:t>
            </a:r>
            <a:r>
              <a:rPr lang="en-US" b="1" i="0" dirty="0" err="1">
                <a:solidFill>
                  <a:schemeClr val="tx1">
                    <a:lumMod val="95000"/>
                    <a:lumOff val="5000"/>
                  </a:schemeClr>
                </a:solidFill>
                <a:effectLst/>
                <a:latin typeface="-apple-system"/>
              </a:rPr>
              <a:t>P×g</a:t>
            </a:r>
            <a:r>
              <a:rPr lang="en-US" b="1" i="0" dirty="0">
                <a:solidFill>
                  <a:schemeClr val="tx1">
                    <a:lumMod val="95000"/>
                    <a:lumOff val="5000"/>
                  </a:schemeClr>
                </a:solidFill>
                <a:effectLst/>
                <a:latin typeface="-apple-system"/>
              </a:rPr>
              <a:t>× t</a:t>
            </a:r>
          </a:p>
          <a:p>
            <a:pPr algn="just" rtl="0"/>
            <a:r>
              <a:rPr lang="en-US" b="0" i="0" dirty="0">
                <a:solidFill>
                  <a:schemeClr val="tx1">
                    <a:lumMod val="95000"/>
                    <a:lumOff val="5000"/>
                  </a:schemeClr>
                </a:solidFill>
                <a:effectLst/>
                <a:latin typeface="-apple-system"/>
              </a:rPr>
              <a:t>where P is the pressure applied in N/(</a:t>
            </a:r>
            <a:r>
              <a:rPr lang="en-US" b="0" i="0" dirty="0" err="1">
                <a:solidFill>
                  <a:schemeClr val="tx1">
                    <a:lumMod val="95000"/>
                    <a:lumOff val="5000"/>
                  </a:schemeClr>
                </a:solidFill>
                <a:effectLst/>
                <a:latin typeface="-apple-system"/>
              </a:rPr>
              <a:t>sq.m</a:t>
            </a:r>
            <a:r>
              <a:rPr lang="en-US" b="0" i="0" dirty="0">
                <a:solidFill>
                  <a:schemeClr val="tx1">
                    <a:lumMod val="95000"/>
                    <a:lumOff val="5000"/>
                  </a:schemeClr>
                </a:solidFill>
                <a:effectLst/>
                <a:latin typeface="-apple-system"/>
              </a:rPr>
              <a:t> )</a:t>
            </a:r>
          </a:p>
          <a:p>
            <a:pPr algn="just" rtl="0"/>
            <a:r>
              <a:rPr lang="en-US" b="0" i="0" dirty="0">
                <a:solidFill>
                  <a:schemeClr val="tx1">
                    <a:lumMod val="95000"/>
                    <a:lumOff val="5000"/>
                  </a:schemeClr>
                </a:solidFill>
                <a:effectLst/>
                <a:latin typeface="-apple-system"/>
              </a:rPr>
              <a:t>g is the sensitivity of the material</a:t>
            </a:r>
          </a:p>
          <a:p>
            <a:pPr algn="just" rtl="0"/>
            <a:r>
              <a:rPr lang="en-US" b="0" i="0" dirty="0">
                <a:solidFill>
                  <a:schemeClr val="tx1">
                    <a:lumMod val="95000"/>
                    <a:lumOff val="5000"/>
                  </a:schemeClr>
                </a:solidFill>
                <a:effectLst/>
                <a:latin typeface="-apple-system"/>
              </a:rPr>
              <a:t>t is the thickness of the material</a:t>
            </a:r>
          </a:p>
          <a:p>
            <a:pPr algn="just" rtl="0"/>
            <a:r>
              <a:rPr lang="en-US" b="0" i="0" dirty="0">
                <a:solidFill>
                  <a:schemeClr val="tx1">
                    <a:lumMod val="95000"/>
                    <a:lumOff val="5000"/>
                  </a:schemeClr>
                </a:solidFill>
                <a:effectLst/>
                <a:latin typeface="-apple-system"/>
              </a:rPr>
              <a:t>V is output voltage</a:t>
            </a:r>
          </a:p>
          <a:p>
            <a:pPr algn="l"/>
            <a:endParaRPr lang="en-US" sz="1600" i="1" dirty="0">
              <a:solidFill>
                <a:srgbClr val="111111"/>
              </a:solidFill>
              <a:effectLst/>
              <a:latin typeface="Roboto" panose="020B0604020202020204" pitchFamily="2" charset="0"/>
            </a:endParaRPr>
          </a:p>
        </p:txBody>
      </p:sp>
      <p:sp>
        <p:nvSpPr>
          <p:cNvPr id="11" name="TextBox 10">
            <a:extLst>
              <a:ext uri="{FF2B5EF4-FFF2-40B4-BE49-F238E27FC236}">
                <a16:creationId xmlns:a16="http://schemas.microsoft.com/office/drawing/2014/main" id="{06A6472C-33C6-6150-9E3C-97042114AB37}"/>
              </a:ext>
            </a:extLst>
          </p:cNvPr>
          <p:cNvSpPr txBox="1"/>
          <p:nvPr/>
        </p:nvSpPr>
        <p:spPr>
          <a:xfrm>
            <a:off x="3705288" y="2401499"/>
            <a:ext cx="4949446" cy="923330"/>
          </a:xfrm>
          <a:prstGeom prst="rect">
            <a:avLst/>
          </a:prstGeom>
          <a:noFill/>
        </p:spPr>
        <p:txBody>
          <a:bodyPr wrap="square">
            <a:spAutoFit/>
          </a:bodyPr>
          <a:lstStyle/>
          <a:p>
            <a:r>
              <a:rPr lang="en-US" b="1" i="0" dirty="0">
                <a:solidFill>
                  <a:srgbClr val="202124"/>
                </a:solidFill>
                <a:effectLst/>
                <a:latin typeface="Google Sans"/>
              </a:rPr>
              <a:t>1.POWER OF STREETLIGHT:</a:t>
            </a:r>
          </a:p>
          <a:p>
            <a:r>
              <a:rPr lang="en-US" i="0" dirty="0">
                <a:solidFill>
                  <a:srgbClr val="202124"/>
                </a:solidFill>
                <a:effectLst/>
                <a:latin typeface="Google Sans"/>
              </a:rPr>
              <a:t>Required Streetlight Watt = (Lux per Sq. Meter X Surface Area of Street Light) / Lumen per Watt.</a:t>
            </a:r>
            <a:endParaRPr lang="en-IN" dirty="0"/>
          </a:p>
        </p:txBody>
      </p:sp>
    </p:spTree>
    <p:extLst>
      <p:ext uri="{BB962C8B-B14F-4D97-AF65-F5344CB8AC3E}">
        <p14:creationId xmlns:p14="http://schemas.microsoft.com/office/powerpoint/2010/main" val="332012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857256"/>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MARKET DEMAND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844824"/>
            <a:ext cx="8229600" cy="4925144"/>
          </a:xfrm>
        </p:spPr>
        <p:txBody>
          <a:bodyPr>
            <a:normAutofit fontScale="92500" lnSpcReduction="20000"/>
          </a:bodyPr>
          <a:lstStyle/>
          <a:p>
            <a:pPr marL="0" indent="0" algn="just">
              <a:buNone/>
            </a:pPr>
            <a:r>
              <a:rPr lang="en-US" sz="2200" b="0" i="0" dirty="0">
                <a:solidFill>
                  <a:srgbClr val="202124"/>
                </a:solidFill>
                <a:effectLst/>
                <a:latin typeface="Times New Roman" panose="02020603050405020304" pitchFamily="18" charset="0"/>
                <a:cs typeface="Times New Roman" panose="02020603050405020304" pitchFamily="18" charset="0"/>
              </a:rPr>
              <a:t>Street lighting is provided along the road sides </a:t>
            </a:r>
            <a:r>
              <a:rPr lang="en-US" sz="2200" b="1" i="0" dirty="0">
                <a:solidFill>
                  <a:srgbClr val="202124"/>
                </a:solidFill>
                <a:effectLst/>
                <a:latin typeface="Times New Roman" panose="02020603050405020304" pitchFamily="18" charset="0"/>
                <a:cs typeface="Times New Roman" panose="02020603050405020304" pitchFamily="18" charset="0"/>
              </a:rPr>
              <a:t>to make traffic and obstructions on the road clearly visible in order promote safety and convenience</a:t>
            </a:r>
            <a:r>
              <a:rPr lang="en-US" sz="2200" b="0" i="0" dirty="0">
                <a:solidFill>
                  <a:srgbClr val="202124"/>
                </a:solidFill>
                <a:effectLst/>
                <a:latin typeface="Times New Roman" panose="02020603050405020304" pitchFamily="18" charset="0"/>
                <a:cs typeface="Times New Roman" panose="02020603050405020304" pitchFamily="18" charset="0"/>
              </a:rPr>
              <a:t>. Street lights also make the street more attractive. Street lighting improves the traffic speed and the traffic flow conditions.</a:t>
            </a:r>
          </a:p>
          <a:p>
            <a:pPr marL="0" indent="0" algn="just">
              <a:buNone/>
            </a:pPr>
            <a:r>
              <a:rPr lang="en-US" sz="2200" dirty="0">
                <a:solidFill>
                  <a:srgbClr val="202124"/>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 popularity of solar lights has surged in the past 5 years due to emerging green technologies and rising energy street light cost. Among this shift in moving towards more renewable energy sources for lighting,</a:t>
            </a:r>
          </a:p>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According to the market demand  nowadays they wish to have a future modifiable and innovative technology   </a:t>
            </a:r>
          </a:p>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                             1.Quality of LED bulbs</a:t>
            </a:r>
          </a:p>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                             2.energy saver</a:t>
            </a:r>
          </a:p>
          <a:p>
            <a:pPr marL="0" indent="0" algn="just">
              <a:buNone/>
            </a:pPr>
            <a:r>
              <a:rPr lang="en-IN" sz="2200" dirty="0">
                <a:latin typeface="Times New Roman" panose="02020603050405020304" pitchFamily="18" charset="0"/>
                <a:cs typeface="Times New Roman" panose="02020603050405020304" pitchFamily="18" charset="0"/>
              </a:rPr>
              <a:t>                              3.cost reduction </a:t>
            </a:r>
          </a:p>
          <a:p>
            <a:pPr marL="0" indent="0" algn="just">
              <a:buNone/>
            </a:pPr>
            <a:r>
              <a:rPr lang="en-IN" sz="2200" dirty="0">
                <a:latin typeface="Times New Roman" panose="02020603050405020304" pitchFamily="18" charset="0"/>
                <a:cs typeface="Times New Roman" panose="02020603050405020304" pitchFamily="18" charset="0"/>
              </a:rPr>
              <a:t>                              4.Reduction in CO₂ emission</a:t>
            </a:r>
          </a:p>
          <a:p>
            <a:pPr marL="0" indent="0" algn="just">
              <a:buNone/>
            </a:pPr>
            <a:r>
              <a:rPr lang="en-IN" sz="2200" dirty="0">
                <a:latin typeface="Times New Roman" panose="02020603050405020304" pitchFamily="18" charset="0"/>
                <a:cs typeface="Times New Roman" panose="02020603050405020304" pitchFamily="18" charset="0"/>
              </a:rPr>
              <a:t>                              5.Reduction of light pollution</a:t>
            </a:r>
          </a:p>
          <a:p>
            <a:pPr marL="0" indent="0" algn="just">
              <a:buNone/>
            </a:pPr>
            <a:r>
              <a:rPr lang="en-IN" sz="2200" dirty="0">
                <a:latin typeface="Times New Roman" panose="02020603050405020304" pitchFamily="18" charset="0"/>
                <a:cs typeface="Times New Roman" panose="02020603050405020304" pitchFamily="18" charset="0"/>
              </a:rPr>
              <a:t>                              6.Wireless communication</a:t>
            </a:r>
          </a:p>
          <a:p>
            <a:pPr marL="0" indent="0" algn="just">
              <a:buNone/>
            </a:pPr>
            <a:endParaRPr lang="en-US" sz="2000" dirty="0">
              <a:solidFill>
                <a:srgbClr val="000000"/>
              </a:solidFill>
              <a:latin typeface="Open Sans" panose="020B0604020202020204" pitchFamily="34" charset="0"/>
              <a:cs typeface="Times New Roman" panose="02020603050405020304" pitchFamily="18" charset="0"/>
            </a:endParaRPr>
          </a:p>
          <a:p>
            <a:pPr marL="0" indent="0" algn="just">
              <a:buNone/>
            </a:pPr>
            <a:r>
              <a:rPr lang="en-US" sz="1800" dirty="0">
                <a:solidFill>
                  <a:srgbClr val="000000"/>
                </a:solidFill>
                <a:latin typeface="Open Sans" panose="020B0604020202020204" pitchFamily="34" charset="0"/>
                <a:cs typeface="Times New Roman" panose="02020603050405020304" pitchFamily="18" charset="0"/>
              </a:rPr>
              <a:t>                                </a:t>
            </a:r>
            <a:endParaRPr lang="en-IN" sz="18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540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18" y="785794"/>
            <a:ext cx="8229600" cy="857256"/>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PRICE OF THE PROTOTYPE PROJECT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389" y="2139702"/>
            <a:ext cx="8229600" cy="4925144"/>
          </a:xfrm>
        </p:spPr>
        <p:txBody>
          <a:bodyPr>
            <a:normAutofit/>
          </a:bodyPr>
          <a:lstStyle/>
          <a:p>
            <a:pPr algn="just"/>
            <a:r>
              <a:rPr lang="en-US" sz="2000" dirty="0">
                <a:latin typeface="Times New Roman" panose="02020603050405020304" pitchFamily="18" charset="0"/>
                <a:cs typeface="Times New Roman" panose="02020603050405020304" pitchFamily="18" charset="0"/>
              </a:rPr>
              <a:t>LED street light = Rs. 150/-</a:t>
            </a:r>
          </a:p>
          <a:p>
            <a:pPr algn="just"/>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module = Rs.500/-</a:t>
            </a:r>
          </a:p>
          <a:p>
            <a:pPr algn="just"/>
            <a:r>
              <a:rPr lang="en-US" sz="2000" dirty="0">
                <a:latin typeface="Times New Roman" panose="02020603050405020304" pitchFamily="18" charset="0"/>
                <a:cs typeface="Times New Roman" panose="02020603050405020304" pitchFamily="18" charset="0"/>
              </a:rPr>
              <a:t>LDR = Rs. 400/-</a:t>
            </a:r>
          </a:p>
          <a:p>
            <a:pPr algn="just"/>
            <a:r>
              <a:rPr lang="en-US" sz="2000" dirty="0">
                <a:latin typeface="Times New Roman" panose="02020603050405020304" pitchFamily="18" charset="0"/>
                <a:cs typeface="Times New Roman" panose="02020603050405020304" pitchFamily="18" charset="0"/>
              </a:rPr>
              <a:t>JUMPER WIRES= Rs.250/-</a:t>
            </a:r>
          </a:p>
          <a:p>
            <a:pPr algn="just"/>
            <a:r>
              <a:rPr lang="en-US" sz="2000" dirty="0">
                <a:latin typeface="Times New Roman" panose="02020603050405020304" pitchFamily="18" charset="0"/>
                <a:cs typeface="Times New Roman" panose="02020603050405020304" pitchFamily="18" charset="0"/>
              </a:rPr>
              <a:t>PIPES AND CONNECTIONS=Rs.200/-</a:t>
            </a:r>
          </a:p>
          <a:p>
            <a:pPr algn="just"/>
            <a:r>
              <a:rPr lang="en-US" sz="2000" dirty="0">
                <a:latin typeface="Times New Roman" panose="02020603050405020304" pitchFamily="18" charset="0"/>
                <a:cs typeface="Times New Roman" panose="02020603050405020304" pitchFamily="18" charset="0"/>
              </a:rPr>
              <a:t>BATTERY=Rs.30/-</a:t>
            </a:r>
          </a:p>
          <a:p>
            <a:pPr algn="just"/>
            <a:r>
              <a:rPr lang="en-US" sz="2000" dirty="0">
                <a:latin typeface="Times New Roman" panose="02020603050405020304" pitchFamily="18" charset="0"/>
                <a:cs typeface="Times New Roman" panose="02020603050405020304" pitchFamily="18" charset="0"/>
              </a:rPr>
              <a:t>PIEZOELECTRIC PLATE=Rs.2000/-</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Total Amount Charges  =Rs.3,550/-</a:t>
            </a:r>
          </a:p>
          <a:p>
            <a:pPr marL="0" indent="0" algn="just">
              <a:buNone/>
            </a:pPr>
            <a:r>
              <a:rPr lang="en-IN"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AB020A9-97D7-8ED2-D346-7BC6953B2D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698"/>
          <a:stretch/>
        </p:blipFill>
        <p:spPr>
          <a:xfrm>
            <a:off x="5724128" y="1643050"/>
            <a:ext cx="3247483" cy="2101968"/>
          </a:xfrm>
          <a:prstGeom prst="rect">
            <a:avLst/>
          </a:prstGeom>
        </p:spPr>
      </p:pic>
    </p:spTree>
    <p:extLst>
      <p:ext uri="{BB962C8B-B14F-4D97-AF65-F5344CB8AC3E}">
        <p14:creationId xmlns:p14="http://schemas.microsoft.com/office/powerpoint/2010/main" val="98430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77071-552A-E82D-ED94-9E8B145C3267}"/>
              </a:ext>
            </a:extLst>
          </p:cNvPr>
          <p:cNvSpPr>
            <a:spLocks noGrp="1"/>
          </p:cNvSpPr>
          <p:nvPr>
            <p:ph type="sldNum" sz="quarter" idx="12"/>
          </p:nvPr>
        </p:nvSpPr>
        <p:spPr/>
        <p:txBody>
          <a:bodyPr/>
          <a:lstStyle/>
          <a:p>
            <a:fld id="{C983A602-73A3-4EE1-993B-C6960D8CE0A5}" type="slidenum">
              <a:rPr lang="en-IN" smtClean="0"/>
              <a:pPr/>
              <a:t>19</a:t>
            </a:fld>
            <a:endParaRPr lang="en-IN" dirty="0"/>
          </a:p>
        </p:txBody>
      </p:sp>
      <p:graphicFrame>
        <p:nvGraphicFramePr>
          <p:cNvPr id="3" name="Table 3">
            <a:extLst>
              <a:ext uri="{FF2B5EF4-FFF2-40B4-BE49-F238E27FC236}">
                <a16:creationId xmlns:a16="http://schemas.microsoft.com/office/drawing/2014/main" id="{D44CAEA3-4DD8-CDDE-DD4C-D3B8BB850793}"/>
              </a:ext>
            </a:extLst>
          </p:cNvPr>
          <p:cNvGraphicFramePr>
            <a:graphicFrameLocks noGrp="1"/>
          </p:cNvGraphicFramePr>
          <p:nvPr>
            <p:extLst>
              <p:ext uri="{D42A27DB-BD31-4B8C-83A1-F6EECF244321}">
                <p14:modId xmlns:p14="http://schemas.microsoft.com/office/powerpoint/2010/main" val="1830607825"/>
              </p:ext>
            </p:extLst>
          </p:nvPr>
        </p:nvGraphicFramePr>
        <p:xfrm>
          <a:off x="1524000" y="2392724"/>
          <a:ext cx="6216352" cy="2801008"/>
        </p:xfrm>
        <a:graphic>
          <a:graphicData uri="http://schemas.openxmlformats.org/drawingml/2006/table">
            <a:tbl>
              <a:tblPr firstRow="1" bandRow="1">
                <a:tableStyleId>{5C22544A-7EE6-4342-B048-85BDC9FD1C3A}</a:tableStyleId>
              </a:tblPr>
              <a:tblGrid>
                <a:gridCol w="671736">
                  <a:extLst>
                    <a:ext uri="{9D8B030D-6E8A-4147-A177-3AD203B41FA5}">
                      <a16:colId xmlns:a16="http://schemas.microsoft.com/office/drawing/2014/main" val="2647587452"/>
                    </a:ext>
                  </a:extLst>
                </a:gridCol>
                <a:gridCol w="2088232">
                  <a:extLst>
                    <a:ext uri="{9D8B030D-6E8A-4147-A177-3AD203B41FA5}">
                      <a16:colId xmlns:a16="http://schemas.microsoft.com/office/drawing/2014/main" val="1858856653"/>
                    </a:ext>
                  </a:extLst>
                </a:gridCol>
                <a:gridCol w="1152128">
                  <a:extLst>
                    <a:ext uri="{9D8B030D-6E8A-4147-A177-3AD203B41FA5}">
                      <a16:colId xmlns:a16="http://schemas.microsoft.com/office/drawing/2014/main" val="3785160773"/>
                    </a:ext>
                  </a:extLst>
                </a:gridCol>
                <a:gridCol w="1224136">
                  <a:extLst>
                    <a:ext uri="{9D8B030D-6E8A-4147-A177-3AD203B41FA5}">
                      <a16:colId xmlns:a16="http://schemas.microsoft.com/office/drawing/2014/main" val="3867007163"/>
                    </a:ext>
                  </a:extLst>
                </a:gridCol>
                <a:gridCol w="1080120">
                  <a:extLst>
                    <a:ext uri="{9D8B030D-6E8A-4147-A177-3AD203B41FA5}">
                      <a16:colId xmlns:a16="http://schemas.microsoft.com/office/drawing/2014/main" val="2905871261"/>
                    </a:ext>
                  </a:extLst>
                </a:gridCol>
              </a:tblGrid>
              <a:tr h="164188">
                <a:tc>
                  <a:txBody>
                    <a:bodyPr/>
                    <a:lstStyle/>
                    <a:p>
                      <a:r>
                        <a:rPr lang="en-IN" dirty="0"/>
                        <a:t>S NO5</a:t>
                      </a:r>
                    </a:p>
                  </a:txBody>
                  <a:tcPr/>
                </a:tc>
                <a:tc>
                  <a:txBody>
                    <a:bodyPr/>
                    <a:lstStyle/>
                    <a:p>
                      <a:r>
                        <a:rPr lang="en-IN" dirty="0"/>
                        <a:t>DESCRIPTION</a:t>
                      </a:r>
                    </a:p>
                  </a:txBody>
                  <a:tcPr/>
                </a:tc>
                <a:tc>
                  <a:txBody>
                    <a:bodyPr/>
                    <a:lstStyle/>
                    <a:p>
                      <a:r>
                        <a:rPr lang="en-IN" dirty="0"/>
                        <a:t>AMOUNT</a:t>
                      </a:r>
                    </a:p>
                  </a:txBody>
                  <a:tcPr/>
                </a:tc>
                <a:tc>
                  <a:txBody>
                    <a:bodyPr/>
                    <a:lstStyle/>
                    <a:p>
                      <a:r>
                        <a:rPr lang="en-IN" dirty="0"/>
                        <a:t>QUANTITY</a:t>
                      </a:r>
                    </a:p>
                  </a:txBody>
                  <a:tcPr/>
                </a:tc>
                <a:tc>
                  <a:txBody>
                    <a:bodyPr/>
                    <a:lstStyle/>
                    <a:p>
                      <a:r>
                        <a:rPr lang="en-IN" dirty="0"/>
                        <a:t>TOTAL</a:t>
                      </a:r>
                    </a:p>
                  </a:txBody>
                  <a:tcPr/>
                </a:tc>
                <a:extLst>
                  <a:ext uri="{0D108BD9-81ED-4DB2-BD59-A6C34878D82A}">
                    <a16:rowId xmlns:a16="http://schemas.microsoft.com/office/drawing/2014/main" val="2207390792"/>
                  </a:ext>
                </a:extLst>
              </a:tr>
              <a:tr h="380212">
                <a:tc>
                  <a:txBody>
                    <a:bodyPr/>
                    <a:lstStyle/>
                    <a:p>
                      <a:r>
                        <a:rPr lang="en-IN" dirty="0"/>
                        <a:t>1</a:t>
                      </a:r>
                    </a:p>
                  </a:txBody>
                  <a:tcPr/>
                </a:tc>
                <a:tc>
                  <a:txBody>
                    <a:bodyPr/>
                    <a:lstStyle/>
                    <a:p>
                      <a:r>
                        <a:rPr lang="en-IN" dirty="0"/>
                        <a:t>ESP 8266 MCU</a:t>
                      </a:r>
                    </a:p>
                  </a:txBody>
                  <a:tcPr/>
                </a:tc>
                <a:tc>
                  <a:txBody>
                    <a:bodyPr/>
                    <a:lstStyle/>
                    <a:p>
                      <a:r>
                        <a:rPr lang="en-IN" dirty="0"/>
                        <a:t>200</a:t>
                      </a:r>
                    </a:p>
                  </a:txBody>
                  <a:tcPr/>
                </a:tc>
                <a:tc>
                  <a:txBody>
                    <a:bodyPr/>
                    <a:lstStyle/>
                    <a:p>
                      <a:r>
                        <a:rPr lang="en-IN" dirty="0"/>
                        <a:t>500</a:t>
                      </a:r>
                    </a:p>
                  </a:txBody>
                  <a:tcPr/>
                </a:tc>
                <a:tc>
                  <a:txBody>
                    <a:bodyPr/>
                    <a:lstStyle/>
                    <a:p>
                      <a:r>
                        <a:rPr lang="en-IN" dirty="0"/>
                        <a:t>100000</a:t>
                      </a:r>
                    </a:p>
                  </a:txBody>
                  <a:tcPr/>
                </a:tc>
                <a:extLst>
                  <a:ext uri="{0D108BD9-81ED-4DB2-BD59-A6C34878D82A}">
                    <a16:rowId xmlns:a16="http://schemas.microsoft.com/office/drawing/2014/main" val="147177709"/>
                  </a:ext>
                </a:extLst>
              </a:tr>
              <a:tr h="380212">
                <a:tc>
                  <a:txBody>
                    <a:bodyPr/>
                    <a:lstStyle/>
                    <a:p>
                      <a:r>
                        <a:rPr lang="en-IN" dirty="0"/>
                        <a:t>2</a:t>
                      </a:r>
                    </a:p>
                  </a:txBody>
                  <a:tcPr/>
                </a:tc>
                <a:tc>
                  <a:txBody>
                    <a:bodyPr/>
                    <a:lstStyle/>
                    <a:p>
                      <a:r>
                        <a:rPr lang="en-IN" dirty="0"/>
                        <a:t>LDR</a:t>
                      </a:r>
                    </a:p>
                  </a:txBody>
                  <a:tcPr/>
                </a:tc>
                <a:tc>
                  <a:txBody>
                    <a:bodyPr/>
                    <a:lstStyle/>
                    <a:p>
                      <a:r>
                        <a:rPr lang="en-IN" dirty="0"/>
                        <a:t>200</a:t>
                      </a:r>
                    </a:p>
                  </a:txBody>
                  <a:tcPr/>
                </a:tc>
                <a:tc>
                  <a:txBody>
                    <a:bodyPr/>
                    <a:lstStyle/>
                    <a:p>
                      <a:r>
                        <a:rPr lang="en-IN" dirty="0"/>
                        <a:t>500</a:t>
                      </a:r>
                    </a:p>
                  </a:txBody>
                  <a:tcPr/>
                </a:tc>
                <a:tc>
                  <a:txBody>
                    <a:bodyPr/>
                    <a:lstStyle/>
                    <a:p>
                      <a:r>
                        <a:rPr lang="en-IN" dirty="0"/>
                        <a:t>100000</a:t>
                      </a:r>
                    </a:p>
                  </a:txBody>
                  <a:tcPr/>
                </a:tc>
                <a:extLst>
                  <a:ext uri="{0D108BD9-81ED-4DB2-BD59-A6C34878D82A}">
                    <a16:rowId xmlns:a16="http://schemas.microsoft.com/office/drawing/2014/main" val="1925126011"/>
                  </a:ext>
                </a:extLst>
              </a:tr>
              <a:tr h="380212">
                <a:tc>
                  <a:txBody>
                    <a:bodyPr/>
                    <a:lstStyle/>
                    <a:p>
                      <a:r>
                        <a:rPr lang="en-IN" dirty="0"/>
                        <a:t>3</a:t>
                      </a:r>
                    </a:p>
                  </a:txBody>
                  <a:tcPr/>
                </a:tc>
                <a:tc>
                  <a:txBody>
                    <a:bodyPr/>
                    <a:lstStyle/>
                    <a:p>
                      <a:r>
                        <a:rPr lang="en-IN" dirty="0"/>
                        <a:t>LED </a:t>
                      </a:r>
                    </a:p>
                  </a:txBody>
                  <a:tcPr/>
                </a:tc>
                <a:tc>
                  <a:txBody>
                    <a:bodyPr/>
                    <a:lstStyle/>
                    <a:p>
                      <a:r>
                        <a:rPr lang="en-IN" dirty="0"/>
                        <a:t>650</a:t>
                      </a:r>
                    </a:p>
                  </a:txBody>
                  <a:tcPr/>
                </a:tc>
                <a:tc>
                  <a:txBody>
                    <a:bodyPr/>
                    <a:lstStyle/>
                    <a:p>
                      <a:r>
                        <a:rPr lang="en-IN" dirty="0"/>
                        <a:t>1000</a:t>
                      </a:r>
                    </a:p>
                  </a:txBody>
                  <a:tcPr/>
                </a:tc>
                <a:tc>
                  <a:txBody>
                    <a:bodyPr/>
                    <a:lstStyle/>
                    <a:p>
                      <a:r>
                        <a:rPr lang="en-IN" dirty="0"/>
                        <a:t>650000</a:t>
                      </a:r>
                    </a:p>
                  </a:txBody>
                  <a:tcPr/>
                </a:tc>
                <a:extLst>
                  <a:ext uri="{0D108BD9-81ED-4DB2-BD59-A6C34878D82A}">
                    <a16:rowId xmlns:a16="http://schemas.microsoft.com/office/drawing/2014/main" val="2959776606"/>
                  </a:ext>
                </a:extLst>
              </a:tr>
              <a:tr h="380212">
                <a:tc>
                  <a:txBody>
                    <a:bodyPr/>
                    <a:lstStyle/>
                    <a:p>
                      <a:r>
                        <a:rPr lang="en-IN" dirty="0"/>
                        <a:t>4</a:t>
                      </a:r>
                    </a:p>
                  </a:txBody>
                  <a:tcPr/>
                </a:tc>
                <a:tc>
                  <a:txBody>
                    <a:bodyPr/>
                    <a:lstStyle/>
                    <a:p>
                      <a:r>
                        <a:rPr lang="en-IN" dirty="0"/>
                        <a:t>PIEZOELECTRIC PLATE</a:t>
                      </a:r>
                    </a:p>
                  </a:txBody>
                  <a:tcPr/>
                </a:tc>
                <a:tc>
                  <a:txBody>
                    <a:bodyPr/>
                    <a:lstStyle/>
                    <a:p>
                      <a:r>
                        <a:rPr lang="en-IN" dirty="0"/>
                        <a:t>300</a:t>
                      </a:r>
                    </a:p>
                  </a:txBody>
                  <a:tcPr/>
                </a:tc>
                <a:tc>
                  <a:txBody>
                    <a:bodyPr/>
                    <a:lstStyle/>
                    <a:p>
                      <a:r>
                        <a:rPr lang="en-IN" dirty="0"/>
                        <a:t>1500</a:t>
                      </a:r>
                    </a:p>
                  </a:txBody>
                  <a:tcPr/>
                </a:tc>
                <a:tc>
                  <a:txBody>
                    <a:bodyPr/>
                    <a:lstStyle/>
                    <a:p>
                      <a:r>
                        <a:rPr lang="en-IN" dirty="0"/>
                        <a:t>450000</a:t>
                      </a:r>
                    </a:p>
                  </a:txBody>
                  <a:tcPr/>
                </a:tc>
                <a:extLst>
                  <a:ext uri="{0D108BD9-81ED-4DB2-BD59-A6C34878D82A}">
                    <a16:rowId xmlns:a16="http://schemas.microsoft.com/office/drawing/2014/main" val="4020804869"/>
                  </a:ext>
                </a:extLst>
              </a:tr>
              <a:tr h="380212">
                <a:tc>
                  <a:txBody>
                    <a:bodyPr/>
                    <a:lstStyle/>
                    <a:p>
                      <a:r>
                        <a:rPr lang="en-IN" dirty="0"/>
                        <a:t>5</a:t>
                      </a:r>
                    </a:p>
                  </a:txBody>
                  <a:tcPr/>
                </a:tc>
                <a:tc>
                  <a:txBody>
                    <a:bodyPr/>
                    <a:lstStyle/>
                    <a:p>
                      <a:r>
                        <a:rPr lang="en-IN" dirty="0"/>
                        <a:t>CAPACITOR</a:t>
                      </a:r>
                    </a:p>
                  </a:txBody>
                  <a:tcPr/>
                </a:tc>
                <a:tc>
                  <a:txBody>
                    <a:bodyPr/>
                    <a:lstStyle/>
                    <a:p>
                      <a:r>
                        <a:rPr lang="en-IN" dirty="0"/>
                        <a:t>1500</a:t>
                      </a:r>
                    </a:p>
                  </a:txBody>
                  <a:tcPr/>
                </a:tc>
                <a:tc>
                  <a:txBody>
                    <a:bodyPr/>
                    <a:lstStyle/>
                    <a:p>
                      <a:r>
                        <a:rPr lang="en-IN" dirty="0"/>
                        <a:t>500</a:t>
                      </a:r>
                    </a:p>
                  </a:txBody>
                  <a:tcPr/>
                </a:tc>
                <a:tc>
                  <a:txBody>
                    <a:bodyPr/>
                    <a:lstStyle/>
                    <a:p>
                      <a:r>
                        <a:rPr lang="en-IN" dirty="0"/>
                        <a:t>750000</a:t>
                      </a:r>
                    </a:p>
                  </a:txBody>
                  <a:tcPr/>
                </a:tc>
                <a:extLst>
                  <a:ext uri="{0D108BD9-81ED-4DB2-BD59-A6C34878D82A}">
                    <a16:rowId xmlns:a16="http://schemas.microsoft.com/office/drawing/2014/main" val="1673347835"/>
                  </a:ext>
                </a:extLst>
              </a:tr>
            </a:tbl>
          </a:graphicData>
        </a:graphic>
      </p:graphicFrame>
      <p:sp>
        <p:nvSpPr>
          <p:cNvPr id="4" name="TextBox 3">
            <a:extLst>
              <a:ext uri="{FF2B5EF4-FFF2-40B4-BE49-F238E27FC236}">
                <a16:creationId xmlns:a16="http://schemas.microsoft.com/office/drawing/2014/main" id="{C35AA58A-5CAE-ED87-0578-779C94D4D4D3}"/>
              </a:ext>
            </a:extLst>
          </p:cNvPr>
          <p:cNvSpPr txBox="1"/>
          <p:nvPr/>
        </p:nvSpPr>
        <p:spPr>
          <a:xfrm>
            <a:off x="323528" y="1869538"/>
            <a:ext cx="4248472" cy="461665"/>
          </a:xfrm>
          <a:prstGeom prst="rect">
            <a:avLst/>
          </a:prstGeom>
          <a:noFill/>
        </p:spPr>
        <p:txBody>
          <a:bodyPr wrap="square" rtlCol="0">
            <a:spAutoFit/>
          </a:bodyPr>
          <a:lstStyle/>
          <a:p>
            <a:pPr algn="ctr"/>
            <a:r>
              <a:rPr lang="en-IN" sz="2400" dirty="0">
                <a:solidFill>
                  <a:schemeClr val="tx1">
                    <a:lumMod val="95000"/>
                    <a:lumOff val="5000"/>
                  </a:schemeClr>
                </a:solidFill>
              </a:rPr>
              <a:t>RAW MATERIALS</a:t>
            </a:r>
          </a:p>
        </p:txBody>
      </p:sp>
      <p:sp>
        <p:nvSpPr>
          <p:cNvPr id="5" name="TextBox 4">
            <a:extLst>
              <a:ext uri="{FF2B5EF4-FFF2-40B4-BE49-F238E27FC236}">
                <a16:creationId xmlns:a16="http://schemas.microsoft.com/office/drawing/2014/main" id="{CDD63934-FA32-3A7D-05EB-A2210AA2DA66}"/>
              </a:ext>
            </a:extLst>
          </p:cNvPr>
          <p:cNvSpPr txBox="1"/>
          <p:nvPr/>
        </p:nvSpPr>
        <p:spPr>
          <a:xfrm>
            <a:off x="3419872" y="6009952"/>
            <a:ext cx="288032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TOTAL :2050000</a:t>
            </a:r>
            <a:endParaRPr lang="en-IN" sz="2000" dirty="0"/>
          </a:p>
        </p:txBody>
      </p:sp>
      <p:sp>
        <p:nvSpPr>
          <p:cNvPr id="6" name="TextBox 5">
            <a:extLst>
              <a:ext uri="{FF2B5EF4-FFF2-40B4-BE49-F238E27FC236}">
                <a16:creationId xmlns:a16="http://schemas.microsoft.com/office/drawing/2014/main" id="{2E53222F-E7FC-47D3-E435-8CEA8B851FED}"/>
              </a:ext>
            </a:extLst>
          </p:cNvPr>
          <p:cNvSpPr txBox="1"/>
          <p:nvPr/>
        </p:nvSpPr>
        <p:spPr>
          <a:xfrm>
            <a:off x="2339752" y="865618"/>
            <a:ext cx="5796136" cy="646331"/>
          </a:xfrm>
          <a:prstGeom prst="rect">
            <a:avLst/>
          </a:prstGeom>
          <a:noFill/>
        </p:spPr>
        <p:txBody>
          <a:bodyPr wrap="square" rtlCol="0">
            <a:spAutoFit/>
          </a:bodyPr>
          <a:lstStyle/>
          <a:p>
            <a:r>
              <a:rPr lang="en-US" sz="3600" dirty="0">
                <a:solidFill>
                  <a:srgbClr val="FF0000"/>
                </a:solidFill>
              </a:rPr>
              <a:t>PRICE OF THE PRODUCT</a:t>
            </a:r>
            <a:endParaRPr lang="en-IN" sz="3600" dirty="0">
              <a:solidFill>
                <a:srgbClr val="FF0000"/>
              </a:solidFill>
            </a:endParaRPr>
          </a:p>
        </p:txBody>
      </p:sp>
    </p:spTree>
    <p:extLst>
      <p:ext uri="{BB962C8B-B14F-4D97-AF65-F5344CB8AC3E}">
        <p14:creationId xmlns:p14="http://schemas.microsoft.com/office/powerpoint/2010/main" val="168327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85725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25144"/>
          </a:xfrm>
        </p:spPr>
        <p:txBody>
          <a:bodyPr>
            <a:normAutofit/>
          </a:bodyPr>
          <a:lstStyle/>
          <a:p>
            <a:pPr algn="just"/>
            <a:r>
              <a:rPr lang="en-US" sz="2400" dirty="0">
                <a:latin typeface="Times New Roman" panose="02020603050405020304" pitchFamily="18" charset="0"/>
                <a:cs typeface="Times New Roman" panose="02020603050405020304" pitchFamily="18" charset="0"/>
              </a:rPr>
              <a:t>Global trends in street lighting show that 18-38% of the total energy bill goes towards road lighting and therefore this is one domain that needs major attention if we look at improving efficiency of power consumption with an objective of saving energy.</a:t>
            </a:r>
          </a:p>
          <a:p>
            <a:pPr algn="just"/>
            <a:r>
              <a:rPr lang="en-US" sz="2400" dirty="0">
                <a:latin typeface="Times New Roman" panose="02020603050405020304" pitchFamily="18" charset="0"/>
                <a:cs typeface="Times New Roman" panose="02020603050405020304" pitchFamily="18" charset="0"/>
              </a:rPr>
              <a:t>The objective of our project is to make the lights glow brighter when there are more number of vehicles in the road and reduce its brightness when there is less number of vehicles. Thus, we could save electricity.</a:t>
            </a:r>
          </a:p>
          <a:p>
            <a:pPr algn="just"/>
            <a:r>
              <a:rPr lang="en-US" sz="2400" dirty="0">
                <a:latin typeface="Times New Roman" panose="02020603050405020304" pitchFamily="18" charset="0"/>
                <a:cs typeface="Times New Roman" panose="02020603050405020304" pitchFamily="18" charset="0"/>
              </a:rPr>
              <a:t>We can also deploy wind turbines in the center of the road, piezoelectric pads to generate electricity.</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725470"/>
          </a:xfrm>
        </p:spPr>
        <p:txBody>
          <a:bodyPr>
            <a:normAutofit/>
          </a:bodyPr>
          <a:lstStyle/>
          <a:p>
            <a:r>
              <a:rPr lang="en-US" sz="3600" dirty="0">
                <a:solidFill>
                  <a:srgbClr val="FF0000"/>
                </a:solidFill>
              </a:rPr>
              <a:t>Conclusion</a:t>
            </a:r>
            <a:endParaRPr lang="en-IN" sz="3600" dirty="0">
              <a:solidFill>
                <a:srgbClr val="FF0000"/>
              </a:solidFill>
            </a:endParaRPr>
          </a:p>
        </p:txBody>
      </p:sp>
      <p:sp>
        <p:nvSpPr>
          <p:cNvPr id="3" name="Content Placeholder 2"/>
          <p:cNvSpPr>
            <a:spLocks noGrp="1"/>
          </p:cNvSpPr>
          <p:nvPr>
            <p:ph idx="1"/>
          </p:nvPr>
        </p:nvSpPr>
        <p:spPr>
          <a:xfrm>
            <a:off x="428596" y="1571612"/>
            <a:ext cx="8229600" cy="4593692"/>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For now, we have built a prototype with LDR which detects whether the surrounding is dark or not.</a:t>
            </a:r>
          </a:p>
          <a:p>
            <a:pPr algn="just"/>
            <a:r>
              <a:rPr lang="en-US" dirty="0">
                <a:latin typeface="Times New Roman" panose="02020603050405020304" pitchFamily="18" charset="0"/>
                <a:cs typeface="Times New Roman" panose="02020603050405020304" pitchFamily="18" charset="0"/>
              </a:rPr>
              <a:t>And another prototype, which can be fed with real time traffic data and control the brightness of light.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now, we are manually using some sample data to control the intensity of the light to show how this project works. If this project gets implemented, then we could get traffic data through RFID at toll gate and based on that, lights can be automated. Also, google doesn’t provide their raw traffic data for public. But if any government or organization request for that, they might provide it.</a:t>
            </a:r>
          </a:p>
          <a:p>
            <a:pPr algn="just"/>
            <a:r>
              <a:rPr lang="en-US" dirty="0">
                <a:latin typeface="Times New Roman" panose="02020603050405020304" pitchFamily="18" charset="0"/>
                <a:cs typeface="Times New Roman" panose="02020603050405020304" pitchFamily="18" charset="0"/>
              </a:rPr>
              <a:t>Thus, we have established an idea and a sample prototype of how to make street lights smart and control electricity. </a:t>
            </a:r>
          </a:p>
        </p:txBody>
      </p:sp>
      <p:sp>
        <p:nvSpPr>
          <p:cNvPr id="4" name="Slide Number Placeholder 3"/>
          <p:cNvSpPr>
            <a:spLocks noGrp="1"/>
          </p:cNvSpPr>
          <p:nvPr>
            <p:ph type="sldNum" sz="quarter" idx="12"/>
          </p:nvPr>
        </p:nvSpPr>
        <p:spPr/>
        <p:txBody>
          <a:bodyPr/>
          <a:lstStyle/>
          <a:p>
            <a:fld id="{C983A602-73A3-4EE1-993B-C6960D8CE0A5}"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61849"/>
            <a:ext cx="8229600" cy="725470"/>
          </a:xfrm>
        </p:spPr>
        <p:txBody>
          <a:bodyPr>
            <a:normAutofit/>
          </a:bodyPr>
          <a:lstStyle/>
          <a:p>
            <a:r>
              <a:rPr lang="en-US" sz="3600" dirty="0">
                <a:solidFill>
                  <a:srgbClr val="FF0000"/>
                </a:solidFill>
              </a:rPr>
              <a:t>Reference</a:t>
            </a:r>
            <a:endParaRPr lang="en-IN" sz="3600" dirty="0">
              <a:solidFill>
                <a:srgbClr val="FF0000"/>
              </a:solidFill>
            </a:endParaRPr>
          </a:p>
        </p:txBody>
      </p:sp>
      <p:sp>
        <p:nvSpPr>
          <p:cNvPr id="3" name="Content Placeholder 2"/>
          <p:cNvSpPr>
            <a:spLocks noGrp="1"/>
          </p:cNvSpPr>
          <p:nvPr>
            <p:ph idx="1"/>
          </p:nvPr>
        </p:nvSpPr>
        <p:spPr>
          <a:xfrm>
            <a:off x="428596" y="1901697"/>
            <a:ext cx="8229600" cy="4025897"/>
          </a:xfrm>
        </p:spPr>
        <p:txBody>
          <a:bodyPr>
            <a:normAutofit/>
          </a:bodyPr>
          <a:lstStyle/>
          <a:p>
            <a:pPr algn="just"/>
            <a:r>
              <a:rPr lang="en-IN"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https://www.sciencedirect.com/science/article/abs/pii/S0196890409000697</a:t>
            </a:r>
            <a:endParaRPr lang="en-IN" sz="2400" u="sng" dirty="0">
              <a:latin typeface="Times New Roman" panose="02020603050405020304" pitchFamily="18" charset="0"/>
              <a:cs typeface="Times New Roman" panose="02020603050405020304" pitchFamily="18" charset="0"/>
            </a:endParaRPr>
          </a:p>
          <a:p>
            <a:pPr algn="just"/>
            <a:r>
              <a:rPr lang="en-IN" sz="24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https://developers.google.com/maps/documentation/javascript/trafficlayer#maps_layer_traffic-javascript</a:t>
            </a:r>
            <a:endParaRPr lang="en-IN" sz="2400" u="sng" dirty="0">
              <a:latin typeface="Times New Roman" panose="02020603050405020304" pitchFamily="18" charset="0"/>
              <a:cs typeface="Times New Roman" panose="02020603050405020304" pitchFamily="18" charset="0"/>
            </a:endParaRPr>
          </a:p>
          <a:p>
            <a:pPr algn="just"/>
            <a:r>
              <a:rPr lang="en-IN" sz="24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https://stackoverflow.com/questions/4600656/access-googles-traffic-data-through-a-web-service</a:t>
            </a:r>
            <a:endParaRPr lang="en-IN" sz="2400" u="sng" dirty="0">
              <a:latin typeface="Times New Roman" panose="02020603050405020304" pitchFamily="18" charset="0"/>
              <a:cs typeface="Times New Roman" panose="02020603050405020304" pitchFamily="18" charset="0"/>
            </a:endParaRPr>
          </a:p>
          <a:p>
            <a:pPr algn="just"/>
            <a:r>
              <a:rPr lang="en-IN" sz="2400" u="sng" dirty="0">
                <a:latin typeface="Times New Roman" panose="02020603050405020304" pitchFamily="18" charset="0"/>
                <a:cs typeface="Times New Roman" panose="02020603050405020304" pitchFamily="18" charset="0"/>
              </a:rPr>
              <a:t>https://electricalfundablog.com/smart-street-light-system-architecture-works/</a:t>
            </a:r>
          </a:p>
        </p:txBody>
      </p:sp>
      <p:sp>
        <p:nvSpPr>
          <p:cNvPr id="4" name="Slide Number Placeholder 3"/>
          <p:cNvSpPr>
            <a:spLocks noGrp="1"/>
          </p:cNvSpPr>
          <p:nvPr>
            <p:ph type="sldNum" sz="quarter" idx="12"/>
          </p:nvPr>
        </p:nvSpPr>
        <p:spPr/>
        <p:txBody>
          <a:bodyPr/>
          <a:lstStyle/>
          <a:p>
            <a:fld id="{C983A602-73A3-4EE1-993B-C6960D8CE0A5}" type="slidenum">
              <a:rPr lang="en-IN" smtClean="0"/>
              <a:pPr/>
              <a:t>21</a:t>
            </a:fld>
            <a:endParaRPr lang="en-IN"/>
          </a:p>
        </p:txBody>
      </p:sp>
      <p:sp>
        <p:nvSpPr>
          <p:cNvPr id="5" name="Content Placeholder 2">
            <a:extLst>
              <a:ext uri="{FF2B5EF4-FFF2-40B4-BE49-F238E27FC236}">
                <a16:creationId xmlns:a16="http://schemas.microsoft.com/office/drawing/2014/main" id="{19FCDAF6-6A91-FF2F-B46E-FD9228123B2D}"/>
              </a:ext>
            </a:extLst>
          </p:cNvPr>
          <p:cNvSpPr txBox="1">
            <a:spLocks/>
          </p:cNvSpPr>
          <p:nvPr/>
        </p:nvSpPr>
        <p:spPr>
          <a:xfrm>
            <a:off x="428596" y="1385522"/>
            <a:ext cx="8229600" cy="40258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2873-D101-BC5E-6793-B7137FFE4E97}"/>
              </a:ext>
            </a:extLst>
          </p:cNvPr>
          <p:cNvSpPr>
            <a:spLocks noGrp="1"/>
          </p:cNvSpPr>
          <p:nvPr>
            <p:ph type="title"/>
          </p:nvPr>
        </p:nvSpPr>
        <p:spPr>
          <a:xfrm>
            <a:off x="323528" y="836712"/>
            <a:ext cx="8229600" cy="508918"/>
          </a:xfrm>
        </p:spPr>
        <p:txBody>
          <a:bodyPr>
            <a:noAutofit/>
          </a:bodyPr>
          <a:lstStyle/>
          <a:p>
            <a:r>
              <a:rPr lang="en-IN" sz="3200" dirty="0">
                <a:solidFill>
                  <a:srgbClr val="FF0000"/>
                </a:solidFill>
              </a:rPr>
              <a:t>LITERATURE SURVEY</a:t>
            </a:r>
          </a:p>
        </p:txBody>
      </p:sp>
      <p:sp>
        <p:nvSpPr>
          <p:cNvPr id="4" name="Slide Number Placeholder 3">
            <a:extLst>
              <a:ext uri="{FF2B5EF4-FFF2-40B4-BE49-F238E27FC236}">
                <a16:creationId xmlns:a16="http://schemas.microsoft.com/office/drawing/2014/main" id="{DBCB2BB3-D894-1F7E-53C1-76AC03796F3F}"/>
              </a:ext>
            </a:extLst>
          </p:cNvPr>
          <p:cNvSpPr>
            <a:spLocks noGrp="1"/>
          </p:cNvSpPr>
          <p:nvPr>
            <p:ph type="sldNum" sz="quarter" idx="12"/>
          </p:nvPr>
        </p:nvSpPr>
        <p:spPr/>
        <p:txBody>
          <a:bodyPr/>
          <a:lstStyle/>
          <a:p>
            <a:fld id="{C983A602-73A3-4EE1-993B-C6960D8CE0A5}" type="slidenum">
              <a:rPr lang="en-IN" smtClean="0"/>
              <a:pPr/>
              <a:t>3</a:t>
            </a:fld>
            <a:endParaRPr lang="en-IN"/>
          </a:p>
        </p:txBody>
      </p:sp>
      <p:graphicFrame>
        <p:nvGraphicFramePr>
          <p:cNvPr id="8" name="Table 8">
            <a:extLst>
              <a:ext uri="{FF2B5EF4-FFF2-40B4-BE49-F238E27FC236}">
                <a16:creationId xmlns:a16="http://schemas.microsoft.com/office/drawing/2014/main" id="{57801EC8-EEEB-70E1-5F37-F309E39FFA91}"/>
              </a:ext>
            </a:extLst>
          </p:cNvPr>
          <p:cNvGraphicFramePr>
            <a:graphicFrameLocks noGrp="1"/>
          </p:cNvGraphicFramePr>
          <p:nvPr>
            <p:ph idx="1"/>
            <p:extLst>
              <p:ext uri="{D42A27DB-BD31-4B8C-83A1-F6EECF244321}">
                <p14:modId xmlns:p14="http://schemas.microsoft.com/office/powerpoint/2010/main" val="1712400175"/>
              </p:ext>
            </p:extLst>
          </p:nvPr>
        </p:nvGraphicFramePr>
        <p:xfrm>
          <a:off x="323528" y="1311429"/>
          <a:ext cx="8496944" cy="515423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696671544"/>
                    </a:ext>
                  </a:extLst>
                </a:gridCol>
                <a:gridCol w="1744273">
                  <a:extLst>
                    <a:ext uri="{9D8B030D-6E8A-4147-A177-3AD203B41FA5}">
                      <a16:colId xmlns:a16="http://schemas.microsoft.com/office/drawing/2014/main" val="953141974"/>
                    </a:ext>
                  </a:extLst>
                </a:gridCol>
                <a:gridCol w="3334510">
                  <a:extLst>
                    <a:ext uri="{9D8B030D-6E8A-4147-A177-3AD203B41FA5}">
                      <a16:colId xmlns:a16="http://schemas.microsoft.com/office/drawing/2014/main" val="2833210458"/>
                    </a:ext>
                  </a:extLst>
                </a:gridCol>
                <a:gridCol w="2770089">
                  <a:extLst>
                    <a:ext uri="{9D8B030D-6E8A-4147-A177-3AD203B41FA5}">
                      <a16:colId xmlns:a16="http://schemas.microsoft.com/office/drawing/2014/main" val="3283240986"/>
                    </a:ext>
                  </a:extLst>
                </a:gridCol>
              </a:tblGrid>
              <a:tr h="1203486">
                <a:tc>
                  <a:txBody>
                    <a:bodyPr/>
                    <a:lstStyle/>
                    <a:p>
                      <a:r>
                        <a:rPr lang="en-IN" dirty="0"/>
                        <a:t>REF NO</a:t>
                      </a:r>
                    </a:p>
                  </a:txBody>
                  <a:tcPr/>
                </a:tc>
                <a:tc>
                  <a:txBody>
                    <a:bodyPr/>
                    <a:lstStyle/>
                    <a:p>
                      <a:r>
                        <a:rPr lang="en-IN" dirty="0"/>
                        <a:t>CATEGORY TOPIC</a:t>
                      </a:r>
                    </a:p>
                  </a:txBody>
                  <a:tcPr/>
                </a:tc>
                <a:tc>
                  <a:txBody>
                    <a:bodyPr/>
                    <a:lstStyle/>
                    <a:p>
                      <a:r>
                        <a:rPr lang="en-IN" dirty="0"/>
                        <a:t>STUDY METHOD</a:t>
                      </a:r>
                    </a:p>
                  </a:txBody>
                  <a:tcPr>
                    <a:lnB w="38100" cmpd="sng">
                      <a:noFill/>
                    </a:lnB>
                  </a:tcPr>
                </a:tc>
                <a:tc>
                  <a:txBody>
                    <a:bodyPr/>
                    <a:lstStyle/>
                    <a:p>
                      <a:r>
                        <a:rPr lang="en-IN" dirty="0"/>
                        <a:t>RESULT</a:t>
                      </a:r>
                    </a:p>
                  </a:txBody>
                  <a:tcPr/>
                </a:tc>
                <a:extLst>
                  <a:ext uri="{0D108BD9-81ED-4DB2-BD59-A6C34878D82A}">
                    <a16:rowId xmlns:a16="http://schemas.microsoft.com/office/drawing/2014/main" val="1268091979"/>
                  </a:ext>
                </a:extLst>
              </a:tr>
              <a:tr h="2310817">
                <a:tc>
                  <a:txBody>
                    <a:bodyPr/>
                    <a:lstStyle/>
                    <a:p>
                      <a:r>
                        <a:rPr lang="en-IN" dirty="0"/>
                        <a:t>4</a:t>
                      </a:r>
                    </a:p>
                  </a:txBody>
                  <a:tcPr/>
                </a:tc>
                <a:tc>
                  <a:txBody>
                    <a:bodyPr/>
                    <a:lstStyle/>
                    <a:p>
                      <a:r>
                        <a:rPr lang="en-US" sz="1800" b="0" i="0" kern="1200" dirty="0">
                          <a:solidFill>
                            <a:schemeClr val="dk1"/>
                          </a:solidFill>
                          <a:effectLst/>
                          <a:latin typeface="+mn-lt"/>
                          <a:ea typeface="+mn-ea"/>
                          <a:cs typeface="+mn-cs"/>
                        </a:rPr>
                        <a:t>An Innovation in the Field of Street Lighting System</a:t>
                      </a:r>
                    </a:p>
                    <a:p>
                      <a:r>
                        <a:rPr lang="en-US" sz="1800" b="0" i="0" kern="1200" dirty="0">
                          <a:solidFill>
                            <a:schemeClr val="dk1"/>
                          </a:solidFill>
                          <a:effectLst/>
                          <a:latin typeface="+mn-lt"/>
                          <a:ea typeface="+mn-ea"/>
                          <a:cs typeface="+mn-cs"/>
                        </a:rPr>
                        <a:t>with Cost and Energy </a:t>
                      </a:r>
                      <a:r>
                        <a:rPr lang="en-US" sz="1800" b="0" i="0" kern="1200" dirty="0" err="1">
                          <a:solidFill>
                            <a:schemeClr val="dk1"/>
                          </a:solidFill>
                          <a:effectLst/>
                          <a:latin typeface="+mn-lt"/>
                          <a:ea typeface="+mn-ea"/>
                          <a:cs typeface="+mn-cs"/>
                        </a:rPr>
                        <a:t>Effciency</a:t>
                      </a:r>
                      <a:endParaRPr lang="en-US" sz="1800" b="0" i="0" kern="1200" dirty="0">
                        <a:solidFill>
                          <a:schemeClr val="dk1"/>
                        </a:solidFill>
                        <a:effectLst/>
                        <a:latin typeface="+mn-lt"/>
                        <a:ea typeface="+mn-ea"/>
                        <a:cs typeface="+mn-cs"/>
                      </a:endParaRPr>
                    </a:p>
                    <a:p>
                      <a:endParaRPr lang="en-IN" dirty="0"/>
                    </a:p>
                  </a:txBody>
                  <a:tcPr>
                    <a:lnR w="12700" cmpd="sng">
                      <a:noFill/>
                    </a:lnR>
                  </a:tcPr>
                </a:tc>
                <a:tc>
                  <a:txBody>
                    <a:bodyPr/>
                    <a:lstStyle/>
                    <a:p>
                      <a:r>
                        <a:rPr lang="en-US" sz="1800" b="0" i="0" kern="1200" dirty="0">
                          <a:solidFill>
                            <a:schemeClr val="dk1"/>
                          </a:solidFill>
                          <a:effectLst/>
                          <a:latin typeface="+mn-lt"/>
                          <a:ea typeface="+mn-ea"/>
                          <a:cs typeface="+mn-cs"/>
                        </a:rPr>
                        <a:t>The system starts to works only at low or poor lighting </a:t>
                      </a:r>
                    </a:p>
                    <a:p>
                      <a:r>
                        <a:rPr lang="en-US" sz="1800" b="0" i="0" kern="1200" dirty="0">
                          <a:solidFill>
                            <a:schemeClr val="dk1"/>
                          </a:solidFill>
                          <a:effectLst/>
                          <a:latin typeface="+mn-lt"/>
                          <a:ea typeface="+mn-ea"/>
                          <a:cs typeface="+mn-cs"/>
                        </a:rPr>
                        <a:t>conditions. Piezoelectric crystal strips are embedded on </a:t>
                      </a:r>
                    </a:p>
                    <a:p>
                      <a:r>
                        <a:rPr lang="en-US" sz="1800" b="0" i="0" kern="1200" dirty="0">
                          <a:solidFill>
                            <a:schemeClr val="dk1"/>
                          </a:solidFill>
                          <a:effectLst/>
                          <a:latin typeface="+mn-lt"/>
                          <a:ea typeface="+mn-ea"/>
                          <a:cs typeface="+mn-cs"/>
                        </a:rPr>
                        <a:t>the roads6 at calibrated intervals. </a:t>
                      </a:r>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800" b="0" i="0" kern="1200" dirty="0">
                          <a:solidFill>
                            <a:schemeClr val="dk1"/>
                          </a:solidFill>
                          <a:effectLst/>
                          <a:latin typeface="+mn-lt"/>
                          <a:ea typeface="+mn-ea"/>
                          <a:cs typeface="+mn-cs"/>
                        </a:rPr>
                        <a:t>When vehicles move over the piezo embedded </a:t>
                      </a:r>
                    </a:p>
                    <a:p>
                      <a:r>
                        <a:rPr lang="en-US" sz="1800" b="0" i="0" kern="1200" dirty="0">
                          <a:solidFill>
                            <a:schemeClr val="dk1"/>
                          </a:solidFill>
                          <a:effectLst/>
                          <a:latin typeface="+mn-lt"/>
                          <a:ea typeface="+mn-ea"/>
                          <a:cs typeface="+mn-cs"/>
                        </a:rPr>
                        <a:t>road, the microcontroller reads a digital HIGH </a:t>
                      </a:r>
                    </a:p>
                    <a:p>
                      <a:r>
                        <a:rPr lang="en-US" sz="1800" b="0" i="0" kern="1200" dirty="0">
                          <a:solidFill>
                            <a:schemeClr val="dk1"/>
                          </a:solidFill>
                          <a:effectLst/>
                          <a:latin typeface="+mn-lt"/>
                          <a:ea typeface="+mn-ea"/>
                          <a:cs typeface="+mn-cs"/>
                        </a:rPr>
                        <a:t>and the code actuates the street light to glow with </a:t>
                      </a:r>
                    </a:p>
                    <a:p>
                      <a:r>
                        <a:rPr lang="en-US" sz="1800" b="0" i="0" kern="1200" dirty="0">
                          <a:solidFill>
                            <a:schemeClr val="dk1"/>
                          </a:solidFill>
                          <a:effectLst/>
                          <a:latin typeface="+mn-lt"/>
                          <a:ea typeface="+mn-ea"/>
                          <a:cs typeface="+mn-cs"/>
                        </a:rPr>
                        <a:t>full intensity</a:t>
                      </a:r>
                      <a:endParaRPr lang="en-IN" dirty="0"/>
                    </a:p>
                  </a:txBody>
                  <a:tcPr>
                    <a:lnL w="12700" cmpd="sng">
                      <a:noFill/>
                    </a:lnL>
                  </a:tcPr>
                </a:tc>
                <a:extLst>
                  <a:ext uri="{0D108BD9-81ED-4DB2-BD59-A6C34878D82A}">
                    <a16:rowId xmlns:a16="http://schemas.microsoft.com/office/drawing/2014/main" val="2048392540"/>
                  </a:ext>
                </a:extLst>
              </a:tr>
              <a:tr h="1639935">
                <a:tc>
                  <a:txBody>
                    <a:bodyPr/>
                    <a:lstStyle/>
                    <a:p>
                      <a:r>
                        <a:rPr lang="en-IN" dirty="0"/>
                        <a:t>5</a:t>
                      </a:r>
                    </a:p>
                  </a:txBody>
                  <a:tcPr/>
                </a:tc>
                <a:tc>
                  <a:txBody>
                    <a:bodyPr/>
                    <a:lstStyle/>
                    <a:p>
                      <a:r>
                        <a:rPr lang="en-US" sz="1800" b="1" i="0" kern="1200" dirty="0">
                          <a:solidFill>
                            <a:schemeClr val="dk1"/>
                          </a:solidFill>
                          <a:effectLst/>
                          <a:latin typeface="+mn-lt"/>
                          <a:ea typeface="+mn-ea"/>
                          <a:cs typeface="+mn-cs"/>
                        </a:rPr>
                        <a:t>Energy Efficient Smart Street Lighting System</a:t>
                      </a:r>
                      <a:endParaRPr lang="en-US" sz="1800" b="0" i="0" kern="1200" dirty="0">
                        <a:solidFill>
                          <a:schemeClr val="dk1"/>
                        </a:solidFill>
                        <a:effectLst/>
                        <a:latin typeface="+mn-lt"/>
                        <a:ea typeface="+mn-ea"/>
                        <a:cs typeface="+mn-cs"/>
                      </a:endParaRPr>
                    </a:p>
                    <a:p>
                      <a:br>
                        <a:rPr lang="en-US" dirty="0"/>
                      </a:br>
                      <a:endParaRPr lang="en-IN" dirty="0"/>
                    </a:p>
                  </a:txBody>
                  <a:tcPr/>
                </a:tc>
                <a:tc>
                  <a:txBody>
                    <a:bodyPr/>
                    <a:lstStyle/>
                    <a:p>
                      <a:r>
                        <a:rPr lang="en-US" dirty="0"/>
                        <a:t>Light-emitting diodes (LEDs) are components used in electronic devices to </a:t>
                      </a:r>
                      <a:r>
                        <a:rPr lang="en-US" dirty="0" err="1"/>
                        <a:t>signalise</a:t>
                      </a:r>
                      <a:r>
                        <a:rPr lang="en-US" dirty="0"/>
                        <a:t> light</a:t>
                      </a:r>
                      <a:endParaRPr lang="en-IN" dirty="0"/>
                    </a:p>
                  </a:txBody>
                  <a:tcPr>
                    <a:lnT w="12700" cmpd="sng">
                      <a:noFill/>
                    </a:lnT>
                  </a:tcPr>
                </a:tc>
                <a:tc>
                  <a:txBody>
                    <a:bodyPr/>
                    <a:lstStyle/>
                    <a:p>
                      <a:r>
                        <a:rPr lang="en-US" dirty="0"/>
                        <a:t>This system the energy saving is around 30-40% with </a:t>
                      </a:r>
                      <a:r>
                        <a:rPr lang="en-US" dirty="0" err="1"/>
                        <a:t>hightraffic</a:t>
                      </a:r>
                      <a:r>
                        <a:rPr lang="en-US" dirty="0"/>
                        <a:t> and more than 60% for low traffic .</a:t>
                      </a:r>
                      <a:endParaRPr lang="en-IN" dirty="0"/>
                    </a:p>
                  </a:txBody>
                  <a:tcPr/>
                </a:tc>
                <a:extLst>
                  <a:ext uri="{0D108BD9-81ED-4DB2-BD59-A6C34878D82A}">
                    <a16:rowId xmlns:a16="http://schemas.microsoft.com/office/drawing/2014/main" val="1663827297"/>
                  </a:ext>
                </a:extLst>
              </a:tr>
            </a:tbl>
          </a:graphicData>
        </a:graphic>
      </p:graphicFrame>
    </p:spTree>
    <p:extLst>
      <p:ext uri="{BB962C8B-B14F-4D97-AF65-F5344CB8AC3E}">
        <p14:creationId xmlns:p14="http://schemas.microsoft.com/office/powerpoint/2010/main" val="339225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72547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PROBLEM STATEMENT</a:t>
            </a:r>
            <a:endParaRPr lang="en-IN" sz="3200" dirty="0">
              <a:solidFill>
                <a:srgbClr val="FF0000"/>
              </a:solidFill>
            </a:endParaRPr>
          </a:p>
        </p:txBody>
      </p:sp>
      <p:sp>
        <p:nvSpPr>
          <p:cNvPr id="3" name="Content Placeholder 2"/>
          <p:cNvSpPr>
            <a:spLocks noGrp="1"/>
          </p:cNvSpPr>
          <p:nvPr>
            <p:ph idx="1"/>
          </p:nvPr>
        </p:nvSpPr>
        <p:spPr>
          <a:xfrm>
            <a:off x="457200" y="1440280"/>
            <a:ext cx="8229600" cy="5085064"/>
          </a:xfrm>
        </p:spPr>
        <p:txBody>
          <a:bodyPr>
            <a:normAutofit/>
          </a:bodyPr>
          <a:lstStyle/>
          <a:p>
            <a:pPr algn="just"/>
            <a:r>
              <a:rPr lang="en-US" sz="2000" b="1" dirty="0">
                <a:latin typeface="Times New Roman" panose="02020603050405020304" pitchFamily="18" charset="0"/>
                <a:cs typeface="Times New Roman" panose="02020603050405020304" pitchFamily="18" charset="0"/>
              </a:rPr>
              <a:t>Smart management of street lights for energy conservation.</a:t>
            </a:r>
          </a:p>
          <a:p>
            <a:pPr algn="just"/>
            <a:r>
              <a:rPr lang="en-US" sz="2000" dirty="0">
                <a:latin typeface="Times New Roman" panose="02020603050405020304" pitchFamily="18" charset="0"/>
                <a:cs typeface="Times New Roman" panose="02020603050405020304" pitchFamily="18" charset="0"/>
              </a:rPr>
              <a:t>India has vast length of roads within cities, towns and villages. Also connected to them are the national highways (total length of national highways being about 1.3 million km). </a:t>
            </a:r>
          </a:p>
          <a:p>
            <a:pPr algn="just"/>
            <a:r>
              <a:rPr lang="en-US" sz="2000" dirty="0">
                <a:latin typeface="Times New Roman" panose="02020603050405020304" pitchFamily="18" charset="0"/>
                <a:cs typeface="Times New Roman" panose="02020603050405020304" pitchFamily="18" charset="0"/>
              </a:rPr>
              <a:t>Most of the streets are illuminated from evening to morning averaging about 12 hours per day within the habitations. It is well understood that some of the streets may not have vehicles or even pedestrians passing through them throughout the night.</a:t>
            </a:r>
          </a:p>
          <a:p>
            <a:pPr algn="just"/>
            <a:r>
              <a:rPr lang="en-US" sz="2000" dirty="0">
                <a:latin typeface="Times New Roman" panose="02020603050405020304" pitchFamily="18" charset="0"/>
                <a:cs typeface="Times New Roman" panose="02020603050405020304" pitchFamily="18" charset="0"/>
              </a:rPr>
              <a:t> In such scenarios there is wastage of electrical energy for illumination of streets. Smart street light management would mean that sensors can sense a movement in an area and switch on the lights before the vehicle or pedestrian passes by and switch it off during no movement thus saving electrical energy.</a:t>
            </a:r>
          </a:p>
        </p:txBody>
      </p:sp>
      <p:sp>
        <p:nvSpPr>
          <p:cNvPr id="4" name="Slide Number Placeholder 3"/>
          <p:cNvSpPr>
            <a:spLocks noGrp="1"/>
          </p:cNvSpPr>
          <p:nvPr>
            <p:ph type="sldNum" sz="quarter" idx="12"/>
          </p:nvPr>
        </p:nvSpPr>
        <p:spPr/>
        <p:txBody>
          <a:bodyPr/>
          <a:lstStyle/>
          <a:p>
            <a:fld id="{C983A602-73A3-4EE1-993B-C6960D8CE0A5}"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725470"/>
          </a:xfrm>
        </p:spPr>
        <p:txBody>
          <a:bodyPr>
            <a:normAutofit/>
          </a:bodyPr>
          <a:lstStyle/>
          <a:p>
            <a:r>
              <a:rPr lang="en-US" sz="3600" dirty="0">
                <a:solidFill>
                  <a:srgbClr val="FF0000"/>
                </a:solidFill>
              </a:rPr>
              <a:t>Solution / Idea</a:t>
            </a:r>
            <a:endParaRPr lang="en-IN" sz="3600" dirty="0">
              <a:solidFill>
                <a:srgbClr val="FF0000"/>
              </a:solidFill>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5</a:t>
            </a:fld>
            <a:endParaRPr lang="en-IN"/>
          </a:p>
        </p:txBody>
      </p:sp>
      <p:pic>
        <p:nvPicPr>
          <p:cNvPr id="8" name="Picture 7">
            <a:extLst>
              <a:ext uri="{FF2B5EF4-FFF2-40B4-BE49-F238E27FC236}">
                <a16:creationId xmlns:a16="http://schemas.microsoft.com/office/drawing/2014/main" id="{3E0EA4A0-B1BE-DFF1-880E-5F193E95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12" y="1732428"/>
            <a:ext cx="6984776" cy="4623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D686-065F-DB8C-7D10-E9A7CB89D472}"/>
              </a:ext>
            </a:extLst>
          </p:cNvPr>
          <p:cNvSpPr>
            <a:spLocks noGrp="1"/>
          </p:cNvSpPr>
          <p:nvPr>
            <p:ph type="title"/>
          </p:nvPr>
        </p:nvSpPr>
        <p:spPr>
          <a:xfrm rot="10800000" flipV="1">
            <a:off x="162385" y="1196752"/>
            <a:ext cx="8524415" cy="792087"/>
          </a:xfrm>
        </p:spPr>
        <p:txBody>
          <a:bodyPr>
            <a:normAutofit/>
          </a:bodyPr>
          <a:lstStyle/>
          <a:p>
            <a:r>
              <a:rPr lang="en-IN" sz="3600" u="sng" dirty="0">
                <a:solidFill>
                  <a:srgbClr val="FF0000"/>
                </a:solidFill>
              </a:rPr>
              <a:t>FLOW/SOLUTION</a:t>
            </a:r>
          </a:p>
        </p:txBody>
      </p:sp>
      <p:sp>
        <p:nvSpPr>
          <p:cNvPr id="3" name="Slide Number Placeholder 2">
            <a:extLst>
              <a:ext uri="{FF2B5EF4-FFF2-40B4-BE49-F238E27FC236}">
                <a16:creationId xmlns:a16="http://schemas.microsoft.com/office/drawing/2014/main" id="{6775775A-8B29-D67E-C739-EC3D9A455C25}"/>
              </a:ext>
            </a:extLst>
          </p:cNvPr>
          <p:cNvSpPr>
            <a:spLocks noGrp="1"/>
          </p:cNvSpPr>
          <p:nvPr>
            <p:ph type="sldNum" sz="quarter" idx="12"/>
          </p:nvPr>
        </p:nvSpPr>
        <p:spPr/>
        <p:txBody>
          <a:bodyPr/>
          <a:lstStyle/>
          <a:p>
            <a:fld id="{C983A602-73A3-4EE1-993B-C6960D8CE0A5}" type="slidenum">
              <a:rPr lang="en-IN" smtClean="0"/>
              <a:pPr/>
              <a:t>6</a:t>
            </a:fld>
            <a:endParaRPr lang="en-IN"/>
          </a:p>
        </p:txBody>
      </p:sp>
      <p:pic>
        <p:nvPicPr>
          <p:cNvPr id="5" name="Picture 4">
            <a:extLst>
              <a:ext uri="{FF2B5EF4-FFF2-40B4-BE49-F238E27FC236}">
                <a16:creationId xmlns:a16="http://schemas.microsoft.com/office/drawing/2014/main" id="{3777AEF6-6F38-5BBB-B56A-3C01C522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13207"/>
            <a:ext cx="6624736" cy="4916020"/>
          </a:xfrm>
          <a:prstGeom prst="rect">
            <a:avLst/>
          </a:prstGeom>
        </p:spPr>
      </p:pic>
    </p:spTree>
    <p:extLst>
      <p:ext uri="{BB962C8B-B14F-4D97-AF65-F5344CB8AC3E}">
        <p14:creationId xmlns:p14="http://schemas.microsoft.com/office/powerpoint/2010/main" val="414854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757" y="757030"/>
            <a:ext cx="8229600" cy="725470"/>
          </a:xfrm>
        </p:spPr>
        <p:txBody>
          <a:bodyPr>
            <a:normAutofit/>
          </a:bodyPr>
          <a:lstStyle/>
          <a:p>
            <a:r>
              <a:rPr lang="en-US" sz="3200" dirty="0">
                <a:solidFill>
                  <a:srgbClr val="FF0000"/>
                </a:solidFill>
              </a:rPr>
              <a:t>Solution</a:t>
            </a:r>
            <a:endParaRPr lang="en-IN" sz="3200" dirty="0">
              <a:solidFill>
                <a:srgbClr val="FF0000"/>
              </a:solidFill>
            </a:endParaRPr>
          </a:p>
        </p:txBody>
      </p:sp>
      <p:sp>
        <p:nvSpPr>
          <p:cNvPr id="3" name="Content Placeholder 2"/>
          <p:cNvSpPr>
            <a:spLocks noGrp="1"/>
          </p:cNvSpPr>
          <p:nvPr>
            <p:ph idx="1"/>
          </p:nvPr>
        </p:nvSpPr>
        <p:spPr>
          <a:xfrm>
            <a:off x="397345" y="1443469"/>
            <a:ext cx="8229600" cy="4954302"/>
          </a:xfrm>
        </p:spPr>
        <p:txBody>
          <a:bodyPr>
            <a:noAutofit/>
          </a:bodyPr>
          <a:lstStyle/>
          <a:p>
            <a:pPr algn="just"/>
            <a:r>
              <a:rPr lang="en-US" sz="2000" dirty="0">
                <a:latin typeface="Times New Roman" panose="02020603050405020304" pitchFamily="18" charset="0"/>
                <a:cs typeface="Times New Roman" panose="02020603050405020304" pitchFamily="18" charset="0"/>
              </a:rPr>
              <a:t>Google uses people’s GPS location, their search terms and previous traffic data to accurately predict the current traffic density on the road. By obtaining this data, we may be able to control the lights automatically.</a:t>
            </a:r>
          </a:p>
          <a:p>
            <a:pPr algn="just"/>
            <a:r>
              <a:rPr lang="en-US" sz="2000" dirty="0">
                <a:latin typeface="Times New Roman" panose="02020603050405020304" pitchFamily="18" charset="0"/>
                <a:cs typeface="Times New Roman" panose="02020603050405020304" pitchFamily="18" charset="0"/>
              </a:rPr>
              <a:t>RFID tags are used to pay money at toll gates. Using that, the number of vehicles in a highway could be calculated real-time, thus controlling the brightness of lights and reducing it automatically to save energy.</a:t>
            </a:r>
          </a:p>
          <a:p>
            <a:pPr algn="just"/>
            <a:r>
              <a:rPr lang="en-US" sz="2000" dirty="0">
                <a:latin typeface="Times New Roman" panose="02020603050405020304" pitchFamily="18" charset="0"/>
                <a:cs typeface="Times New Roman" panose="02020603050405020304" pitchFamily="18" charset="0"/>
              </a:rPr>
              <a:t>We have also planned to generate electricity from vehicles that are running on the road. This could be done by using piezoelectric technology by converting mechanical energy to electrical energy and also by placing turbines in the center of highway by which the electricity can be generated as when the vehicle moves faster, it creates air movement around it.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725470"/>
          </a:xfrm>
        </p:spPr>
        <p:txBody>
          <a:bodyPr>
            <a:normAutofit/>
          </a:bodyPr>
          <a:lstStyle/>
          <a:p>
            <a:r>
              <a:rPr lang="en-US" sz="3600" dirty="0">
                <a:solidFill>
                  <a:srgbClr val="FF0000"/>
                </a:solidFill>
              </a:rPr>
              <a:t>Solution / Idea</a:t>
            </a:r>
            <a:endParaRPr lang="en-IN" sz="3600" dirty="0">
              <a:solidFill>
                <a:srgbClr val="FF0000"/>
              </a:solidFill>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8</a:t>
            </a:fld>
            <a:endParaRPr lang="en-IN"/>
          </a:p>
        </p:txBody>
      </p:sp>
      <p:pic>
        <p:nvPicPr>
          <p:cNvPr id="5" name="Picture 4">
            <a:extLst>
              <a:ext uri="{FF2B5EF4-FFF2-40B4-BE49-F238E27FC236}">
                <a16:creationId xmlns:a16="http://schemas.microsoft.com/office/drawing/2014/main" id="{7EED6712-109C-7B2F-18A2-FC759931D2FF}"/>
              </a:ext>
            </a:extLst>
          </p:cNvPr>
          <p:cNvPicPr>
            <a:picLocks noChangeAspect="1"/>
          </p:cNvPicPr>
          <p:nvPr/>
        </p:nvPicPr>
        <p:blipFill rotWithShape="1">
          <a:blip r:embed="rId2"/>
          <a:srcRect t="23401" b="8000"/>
          <a:stretch/>
        </p:blipFill>
        <p:spPr>
          <a:xfrm>
            <a:off x="0" y="1988840"/>
            <a:ext cx="9144000" cy="3528392"/>
          </a:xfrm>
          <a:prstGeom prst="rect">
            <a:avLst/>
          </a:prstGeom>
        </p:spPr>
      </p:pic>
    </p:spTree>
    <p:extLst>
      <p:ext uri="{BB962C8B-B14F-4D97-AF65-F5344CB8AC3E}">
        <p14:creationId xmlns:p14="http://schemas.microsoft.com/office/powerpoint/2010/main" val="31781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88761"/>
            <a:ext cx="8229600" cy="857256"/>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WORKING PRINCIPLE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550" y="1268760"/>
            <a:ext cx="8229600" cy="5102401"/>
          </a:xfrm>
        </p:spPr>
        <p:txBody>
          <a:bodyPr>
            <a:noAutofit/>
          </a:bodyPr>
          <a:lstStyle/>
          <a:p>
            <a:pPr marL="0" indent="0" algn="l">
              <a:buNone/>
            </a:pPr>
            <a:r>
              <a:rPr lang="en-US" sz="2800" b="1" i="0" dirty="0">
                <a:solidFill>
                  <a:srgbClr val="000000"/>
                </a:solidFill>
                <a:effectLst/>
                <a:latin typeface="Times New Roman" panose="02020603050405020304" pitchFamily="18" charset="0"/>
                <a:cs typeface="Times New Roman" panose="02020603050405020304" pitchFamily="18" charset="0"/>
              </a:rPr>
              <a:t>Principle of Street Lighting</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For designing the street lighting scheme, the following two general principles are usually employed −</a:t>
            </a:r>
          </a:p>
          <a:p>
            <a:pPr marL="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1.Diffusion Principle</a:t>
            </a:r>
          </a:p>
          <a:p>
            <a:pPr marL="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2.Specular Reflection Principle</a:t>
            </a:r>
          </a:p>
          <a:p>
            <a:pPr marL="0" indent="0" algn="l">
              <a:buNone/>
            </a:pPr>
            <a:r>
              <a:rPr lang="en-US" sz="2800" b="1" i="0" dirty="0">
                <a:effectLst/>
                <a:latin typeface="Times New Roman" panose="02020603050405020304" pitchFamily="18" charset="0"/>
                <a:cs typeface="Times New Roman" panose="02020603050405020304" pitchFamily="18" charset="0"/>
              </a:rPr>
              <a:t>Diffusion Principle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In the diffusion principle of design of street lighting, the lamps fitted with suitable reflectors are used. The design of the reflectors is such that they direct the light downwards and spread it as uniformly as possible over the surface of the road. To avoid the glare, the reflectors are made to have a cut-off between 30° to 45° so that the lamp filament is not visible except below the lamp.</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As the surface of the road has diffusing nature causes the reflection of a certain portion of the incident light in the direction of the observer and hence the road surface appears bright to the observer.</a:t>
            </a:r>
          </a:p>
          <a:p>
            <a:pPr algn="just"/>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83A602-73A3-4EE1-993B-C6960D8CE0A5}" type="slidenum">
              <a:rPr lang="en-IN" smtClean="0"/>
              <a:pPr/>
              <a:t>9</a:t>
            </a:fld>
            <a:endParaRPr lang="en-IN"/>
          </a:p>
        </p:txBody>
      </p:sp>
    </p:spTree>
    <p:extLst>
      <p:ext uri="{BB962C8B-B14F-4D97-AF65-F5344CB8AC3E}">
        <p14:creationId xmlns:p14="http://schemas.microsoft.com/office/powerpoint/2010/main" val="27254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2538</TotalTime>
  <Words>1640</Words>
  <Application>Microsoft Office PowerPoint</Application>
  <PresentationFormat>On-screen Show (4:3)</PresentationFormat>
  <Paragraphs>191</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INTRODUCTION</vt:lpstr>
      <vt:lpstr>LITERATURE SURVEY</vt:lpstr>
      <vt:lpstr>PROBLEM STATEMENT</vt:lpstr>
      <vt:lpstr>Solution / Idea</vt:lpstr>
      <vt:lpstr>FLOW/SOLUTION</vt:lpstr>
      <vt:lpstr>Solution</vt:lpstr>
      <vt:lpstr>Solution / Idea</vt:lpstr>
      <vt:lpstr>WORKING PRINCIPLE</vt:lpstr>
      <vt:lpstr>PowerPoint Presentation</vt:lpstr>
      <vt:lpstr>PROTOTYPE</vt:lpstr>
      <vt:lpstr>INNOVATIVE TECHNOLOGY</vt:lpstr>
      <vt:lpstr>SIMILARITY</vt:lpstr>
      <vt:lpstr>COMPARISION OF EXISTING PROJECT AND MODIFIED PROJECT</vt:lpstr>
      <vt:lpstr>PowerPoint Presentation</vt:lpstr>
      <vt:lpstr>Design Specification and Mathematical Analysis</vt:lpstr>
      <vt:lpstr>MARKET DEMAND</vt:lpstr>
      <vt:lpstr>PRICE OF THE PROTOTYPE PROJECT</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ESHWAR INTERNAL HACKATHON – 2022 (SIH-22) HARDWARE EDITION </dc:title>
  <dc:creator>ADMIN</dc:creator>
  <cp:lastModifiedBy>Harini b</cp:lastModifiedBy>
  <cp:revision>30</cp:revision>
  <dcterms:created xsi:type="dcterms:W3CDTF">2022-10-17T05:50:27Z</dcterms:created>
  <dcterms:modified xsi:type="dcterms:W3CDTF">2023-06-21T09:17:25Z</dcterms:modified>
</cp:coreProperties>
</file>