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3" r:id="rId4"/>
  </p:sldMasterIdLst>
  <p:notesMasterIdLst>
    <p:notesMasterId r:id="rId16"/>
  </p:notesMasterIdLst>
  <p:handoutMasterIdLst>
    <p:handoutMasterId r:id="rId17"/>
  </p:handoutMasterIdLst>
  <p:sldIdLst>
    <p:sldId id="258" r:id="rId5"/>
    <p:sldId id="283" r:id="rId6"/>
    <p:sldId id="278" r:id="rId7"/>
    <p:sldId id="273" r:id="rId8"/>
    <p:sldId id="277" r:id="rId9"/>
    <p:sldId id="280" r:id="rId10"/>
    <p:sldId id="281" r:id="rId11"/>
    <p:sldId id="275" r:id="rId12"/>
    <p:sldId id="269" r:id="rId13"/>
    <p:sldId id="276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E0082A-A573-467B-8B8B-6F12CFFE43DE}" type="datetime1">
              <a:rPr lang="es-ES" smtClean="0"/>
              <a:t>01/06/2021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4BCD9F-FF04-49E9-8BC2-24C84022FD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502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BFE120-9947-405D-8EDD-777C5B92F95F}" type="datetime1">
              <a:rPr lang="es-ES" noProof="0" smtClean="0"/>
              <a:t>01/06/2021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2AB528-7684-4A37-99F6-46340DCC2B3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728818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16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2804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537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5D970E51-1DAC-4C99-A0A5-19529789575A}" type="datetime8">
              <a:rPr lang="es-ES" noProof="0" smtClean="0"/>
              <a:t>01/06/2021 23:21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7384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961CD1-7A49-47D7-9BCD-735513CBFAEB}" type="datetime8">
              <a:rPr lang="es-ES" noProof="0" smtClean="0"/>
              <a:t>01/06/2021 23:21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Agregue un pie de página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410990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961CD1-7A49-47D7-9BCD-735513CBFAEB}" type="datetime8">
              <a:rPr lang="es-ES" noProof="0" smtClean="0"/>
              <a:t>01/06/2021 23:21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Agregue un pie de página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165696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060054D9-7800-4106-9C2D-E383D9D6A16D}"/>
              </a:ext>
            </a:extLst>
          </p:cNvPr>
          <p:cNvSpPr/>
          <p:nvPr userDrawn="1"/>
        </p:nvSpPr>
        <p:spPr>
          <a:xfrm>
            <a:off x="6901869" y="0"/>
            <a:ext cx="529336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D06DAE-8EB6-44AF-A79D-EA0B864D1651}" type="datetime8">
              <a:rPr lang="es-ES" noProof="0" smtClean="0"/>
              <a:t>01/06/2021 23:21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6659" y="688779"/>
            <a:ext cx="5746376" cy="5223072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ltGray">
          <a:xfrm>
            <a:off x="7213600" y="280278"/>
            <a:ext cx="4641006" cy="2397608"/>
          </a:xfrm>
        </p:spPr>
        <p:txBody>
          <a:bodyPr rtlCol="0"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12" name="Forma libre 6" title="Forma de número de página">
            <a:extLst>
              <a:ext uri="{FF2B5EF4-FFF2-40B4-BE49-F238E27FC236}">
                <a16:creationId xmlns:a16="http://schemas.microsoft.com/office/drawing/2014/main" id="{B162E9BD-1CEB-41D5-8DEB-7C5EDF3B01C3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Marcador de número de diapositiva 5"/>
          <p:cNvSpPr txBox="1">
            <a:spLocks/>
          </p:cNvSpPr>
          <p:nvPr userDrawn="1"/>
        </p:nvSpPr>
        <p:spPr>
          <a:xfrm>
            <a:off x="11781761" y="58242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608737B-7E37-4D2D-8CF5-4158DCD891E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04225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contenido">
    <p:bg bwMode="grayWhite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9C8E5ED0-7922-414F-9B0F-CA82F0A3C660}"/>
              </a:ext>
            </a:extLst>
          </p:cNvPr>
          <p:cNvSpPr/>
          <p:nvPr userDrawn="1"/>
        </p:nvSpPr>
        <p:spPr>
          <a:xfrm>
            <a:off x="0" y="1540330"/>
            <a:ext cx="12192000" cy="4715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28571" y="6314440"/>
            <a:ext cx="3814856" cy="365125"/>
          </a:xfrm>
        </p:spPr>
        <p:txBody>
          <a:bodyPr rtlCol="0"/>
          <a:lstStyle/>
          <a:p>
            <a:pPr rtl="0"/>
            <a:fld id="{88196098-D872-495B-BF15-B010AE2E1135}" type="datetime8">
              <a:rPr lang="es-ES" noProof="0" smtClean="0"/>
              <a:t>01/06/2021 23:21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  <a:p>
            <a:pPr rtl="0"/>
            <a:endParaRPr lang="es-ES" noProof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875327"/>
            <a:ext cx="3348000" cy="2291676"/>
          </a:xfrm>
        </p:spPr>
        <p:txBody>
          <a:bodyPr rtlCol="0" anchor="ctr" anchorCtr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Forma libre 6" title="Forma de número de página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6" name="Marcador de contenido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875327"/>
            <a:ext cx="3348000" cy="2291676"/>
          </a:xfrm>
        </p:spPr>
        <p:txBody>
          <a:bodyPr rtlCol="0" anchor="ctr" anchorCtr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C4C76CE-242A-40DC-B9BA-9F6CD2FEB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761999" y="280278"/>
            <a:ext cx="10676571" cy="1002422"/>
          </a:xfrm>
        </p:spPr>
        <p:txBody>
          <a:bodyPr rtlCol="0"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99960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D3432B8B-A85D-47CE-98BC-3DF0B2F26AF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75400" y="431747"/>
            <a:ext cx="5105400" cy="68463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7088800" y="1468316"/>
            <a:ext cx="4831664" cy="3865070"/>
          </a:xfrm>
        </p:spPr>
        <p:txBody>
          <a:bodyPr rtlCol="0" anchor="ctr" anchorCtr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4FCBA-88D5-4065-8D6F-CC673CBC7011}" type="datetime8">
              <a:rPr lang="es-ES" noProof="0" smtClean="0"/>
              <a:t>01/06/2021 23:21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54066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787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7AE8F0-AEF4-45DC-B2D6-7FFFAA92E171}" type="datetime8">
              <a:rPr lang="es-ES" noProof="0" smtClean="0"/>
              <a:t>01/06/2021 23:21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Marcador de posición de conteni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1" y="2981325"/>
            <a:ext cx="1866900" cy="28289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contenido 7">
            <a:extLst>
              <a:ext uri="{FF2B5EF4-FFF2-40B4-BE49-F238E27FC236}">
                <a16:creationId xmlns:a16="http://schemas.microsoft.com/office/drawing/2014/main" id="{E983FCBB-03A1-486A-BDE2-92BD88EA0F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9006" y="2981325"/>
            <a:ext cx="1866900" cy="28289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11365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ltGray">
          <a:xfrm>
            <a:off x="762000" y="305678"/>
            <a:ext cx="10667998" cy="1002422"/>
          </a:xfrm>
        </p:spPr>
        <p:txBody>
          <a:bodyPr rtlCol="0"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17EB64-A010-4714-9359-A30D92F98A33}" type="datetime8">
              <a:rPr lang="es-ES" noProof="0" smtClean="0"/>
              <a:t>01/06/2021 23:21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  <a:p>
            <a:pPr rtl="0"/>
            <a:endParaRPr lang="es-ES" noProof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443527"/>
            <a:ext cx="3348000" cy="2291676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Forma libre 6" title="Forma de número de página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5" name="Marcador de contenido 7">
            <a:extLst>
              <a:ext uri="{FF2B5EF4-FFF2-40B4-BE49-F238E27FC236}">
                <a16:creationId xmlns:a16="http://schemas.microsoft.com/office/drawing/2014/main" id="{AF3C3132-3E24-455C-9341-F3767C087D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21999" y="2443527"/>
            <a:ext cx="3348000" cy="2291676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6" name="Marcador de contenido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443527"/>
            <a:ext cx="3348000" cy="2291676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2781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352848"/>
            <a:ext cx="10667998" cy="1002422"/>
          </a:xfrm>
        </p:spPr>
        <p:txBody>
          <a:bodyPr rtlCol="0" anchor="ctr" anchorCtr="0"/>
          <a:lstStyle>
            <a:lvl1pPr algn="l">
              <a:defRPr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8848724" y="1534886"/>
            <a:ext cx="2581273" cy="427536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952FD7-010C-459B-89F4-469BA4B7B5F4}" type="datetime8">
              <a:rPr lang="es-ES" noProof="0" smtClean="0"/>
              <a:t>01/06/2021 23:21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0" y="1534886"/>
            <a:ext cx="7829550" cy="427536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97476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53F345-876A-43A8-AC1D-0C2B448A3384}" type="datetime8">
              <a:rPr lang="es-ES" noProof="0" smtClean="0"/>
              <a:t>01/06/2021 23:21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1651A72-6E17-4CF4-8218-285FCAC88E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181600" y="557784"/>
            <a:ext cx="6248400" cy="230796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posición de contenido 3">
            <a:extLst>
              <a:ext uri="{FF2B5EF4-FFF2-40B4-BE49-F238E27FC236}">
                <a16:creationId xmlns:a16="http://schemas.microsoft.com/office/drawing/2014/main" id="{E2A31231-1080-4CC0-9896-EF779EE27CB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65121" y="2950589"/>
            <a:ext cx="6188679" cy="256324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60327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634DAB-0590-4A71-A201-CD2D86848F5A}" type="datetime8">
              <a:rPr lang="es-ES" noProof="0" smtClean="0"/>
              <a:t>01/06/2021 23:21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2395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961CD1-7A49-47D7-9BCD-735513CBFAEB}" type="datetime8">
              <a:rPr lang="es-ES" noProof="0" smtClean="0"/>
              <a:t>01/06/2021 23:21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Agregue un pie de página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609204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rtlCol="0"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 rtlCol="0"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67681B-FE13-4790-B51F-B5A6B4A2C928}" type="datetime8">
              <a:rPr lang="es-ES" noProof="0" smtClean="0"/>
              <a:t>01/06/2021 23:21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Marcador de posición de imagen 2">
            <a:extLst>
              <a:ext uri="{FF2B5EF4-FFF2-40B4-BE49-F238E27FC236}">
                <a16:creationId xmlns:a16="http://schemas.microsoft.com/office/drawing/2014/main" id="{B3A5F786-D848-499D-B37D-96CF11DE9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55480"/>
            <a:ext cx="6246812" cy="530557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1726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F5596A7B-6B90-4EC9-8EC7-2632EF37282F}" type="datetime8">
              <a:rPr lang="es-ES" noProof="0" smtClean="0"/>
              <a:t>01/06/2021 23:21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Agregue un pie de página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t>‹Nº›</a:t>
            </a:fld>
            <a:endParaRPr lang="es-ES" noProof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0" name="Forma libre 6" title="Forma de número de página">
            <a:extLst>
              <a:ext uri="{FF2B5EF4-FFF2-40B4-BE49-F238E27FC236}">
                <a16:creationId xmlns:a16="http://schemas.microsoft.com/office/drawing/2014/main" id="{274CC3F4-70AA-4212-BB84-00F6D03FA5CA}"/>
              </a:ext>
            </a:extLst>
          </p:cNvPr>
          <p:cNvSpPr/>
          <p:nvPr userDrawn="1"/>
        </p:nvSpPr>
        <p:spPr bwMode="auto">
          <a:xfrm>
            <a:off x="11784011" y="34513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65174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53F345-876A-43A8-AC1D-0C2B448A3384}" type="datetime8">
              <a:rPr lang="es-ES" noProof="0" smtClean="0"/>
              <a:t>01/06/2021 23:21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05804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C1602C-5329-485F-BF72-973241F98A36}" type="datetime8">
              <a:rPr lang="es-ES" noProof="0" smtClean="0"/>
              <a:t>01/06/2021 23:21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05333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C634DAB-0590-4A71-A201-CD2D86848F5A}" type="datetime8">
              <a:rPr lang="es-ES" noProof="0" smtClean="0"/>
              <a:t>01/06/2021 23:21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8927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B7E2A2-B215-4306-813F-33B4538FB3E8}" type="datetime8">
              <a:rPr lang="es-ES" noProof="0" smtClean="0"/>
              <a:t>01/06/2021 23:21</a:t>
            </a:fld>
            <a:endParaRPr lang="es-E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3464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pPr rtl="0"/>
            <a:fld id="{393B16A3-2AEA-41B3-8D6D-25112DF9D746}" type="datetime8">
              <a:rPr lang="es-ES" noProof="0" smtClean="0"/>
              <a:t>01/06/2021 23:21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0770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pPr rtl="0"/>
            <a:fld id="{C4961CD1-7A49-47D7-9BCD-735513CBFAEB}" type="datetime8">
              <a:rPr lang="es-ES" noProof="0" smtClean="0"/>
              <a:t>01/06/2021 23:21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pPr rtl="0"/>
            <a:r>
              <a:rPr lang="es-ES" noProof="0"/>
              <a:t>Agregue un pie de página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420004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C4961CD1-7A49-47D7-9BCD-735513CBFAEB}" type="datetime8">
              <a:rPr lang="es-ES" noProof="0" smtClean="0"/>
              <a:t>01/06/2021 23:21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orma libre 6" title="Forma de número de página">
            <a:extLst>
              <a:ext uri="{FF2B5EF4-FFF2-40B4-BE49-F238E27FC236}">
                <a16:creationId xmlns:a16="http://schemas.microsoft.com/office/drawing/2014/main" id="{D75D4D32-2043-45BE-B4C4-4C79E482BA32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0479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98" r:id="rId14"/>
    <p:sldLayoutId id="2147483673" r:id="rId15"/>
    <p:sldLayoutId id="2147483674" r:id="rId16"/>
    <p:sldLayoutId id="2147483678" r:id="rId17"/>
    <p:sldLayoutId id="2147483682" r:id="rId18"/>
    <p:sldLayoutId id="2147483681" r:id="rId19"/>
    <p:sldLayoutId id="214748368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8B3CD-9828-4280-95EC-5F9D73400FF8}"/>
              </a:ext>
            </a:extLst>
          </p:cNvPr>
          <p:cNvSpPr>
            <a:spLocks noGrp="1"/>
          </p:cNvSpPr>
          <p:nvPr>
            <p:ph type="ctrTitle"/>
          </p:nvPr>
        </p:nvSpPr>
        <p:spPr bwMode="white"/>
        <p:txBody>
          <a:bodyPr rtlCol="0"/>
          <a:lstStyle/>
          <a:p>
            <a:pPr rtl="0"/>
            <a:r>
              <a:rPr lang="es-GT" sz="5400" dirty="0">
                <a:solidFill>
                  <a:schemeClr val="tx1"/>
                </a:solidFill>
              </a:rPr>
              <a:t>Sesión 2</a:t>
            </a:r>
            <a:endParaRPr lang="es-ES" sz="5400" dirty="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9A3178-CB65-4687-BC8A-DBB6F3C6E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47500" lnSpcReduction="20000"/>
          </a:bodyPr>
          <a:lstStyle/>
          <a:p>
            <a:pPr rtl="0">
              <a:lnSpc>
                <a:spcPct val="100000"/>
              </a:lnSpc>
            </a:pPr>
            <a:r>
              <a:rPr lang="es-ES" sz="3200" dirty="0">
                <a:solidFill>
                  <a:schemeClr val="tx1"/>
                </a:solidFill>
                <a:cs typeface="Segoe UI" panose="020B0502040204020203" pitchFamily="34" charset="0"/>
              </a:rPr>
              <a:t>Organización de lenguajes y compiladores 1I SECCIÓN A</a:t>
            </a:r>
          </a:p>
          <a:p>
            <a:pPr rtl="0">
              <a:lnSpc>
                <a:spcPct val="100000"/>
              </a:lnSpc>
            </a:pPr>
            <a:r>
              <a:rPr lang="es-ES" sz="3200" dirty="0">
                <a:solidFill>
                  <a:schemeClr val="tx1"/>
                </a:solidFill>
                <a:cs typeface="Segoe UI" panose="020B0502040204020203" pitchFamily="34" charset="0"/>
              </a:rPr>
              <a:t>AUXILIAR: HAROLDO ARIAS</a:t>
            </a:r>
          </a:p>
        </p:txBody>
      </p:sp>
      <p:sp>
        <p:nvSpPr>
          <p:cNvPr id="4" name="Marcador de número de diapositiva 3" hidden="1">
            <a:extLst>
              <a:ext uri="{FF2B5EF4-FFF2-40B4-BE49-F238E27FC236}">
                <a16:creationId xmlns:a16="http://schemas.microsoft.com/office/drawing/2014/main" id="{192D9B22-CA63-4CDB-8957-40947F45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6" name="Grupo 5" descr="elemento decorativo">
            <a:extLst>
              <a:ext uri="{FF2B5EF4-FFF2-40B4-BE49-F238E27FC236}">
                <a16:creationId xmlns:a16="http://schemas.microsoft.com/office/drawing/2014/main" id="{698C1723-6BE3-4292-90F2-43C7A22F5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 bwMode="white">
          <a:xfrm>
            <a:off x="2872576" y="672587"/>
            <a:ext cx="7376746" cy="4149970"/>
            <a:chOff x="2989385" y="1679331"/>
            <a:chExt cx="7376746" cy="2681654"/>
          </a:xfrm>
        </p:grpSpPr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EFF9A4E4-33FF-4BA5-9A1C-6E8B73621BEB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737674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9168D7F-9049-4135-9731-02DB8D3CD4C9}"/>
                </a:ext>
              </a:extLst>
            </p:cNvPr>
            <p:cNvCxnSpPr/>
            <p:nvPr/>
          </p:nvCxnSpPr>
          <p:spPr bwMode="white">
            <a:xfrm>
              <a:off x="10366130" y="1688123"/>
              <a:ext cx="0" cy="267286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0A19D412-8FFA-4958-A76C-EB9E1F690AD9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0" cy="26748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E85B0E36-8696-452F-958E-984FBF104D99}"/>
                </a:ext>
              </a:extLst>
            </p:cNvPr>
            <p:cNvCxnSpPr>
              <a:cxnSpLocks/>
            </p:cNvCxnSpPr>
            <p:nvPr/>
          </p:nvCxnSpPr>
          <p:spPr bwMode="white">
            <a:xfrm>
              <a:off x="2989385" y="4354131"/>
              <a:ext cx="111662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D3F49821-5888-450B-ABA1-D4D7B73EC2AB}"/>
                </a:ext>
              </a:extLst>
            </p:cNvPr>
            <p:cNvCxnSpPr>
              <a:cxnSpLocks/>
            </p:cNvCxnSpPr>
            <p:nvPr/>
          </p:nvCxnSpPr>
          <p:spPr bwMode="white">
            <a:xfrm>
              <a:off x="9211408" y="4360985"/>
              <a:ext cx="115472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516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E451-8BF5-4DCE-A4C9-DA8D8882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Instrucciones</a:t>
            </a:r>
            <a:endParaRPr lang="es-MX" dirty="0"/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B1498B63-D7D9-44C4-8F29-7183A622C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225" y="1591868"/>
            <a:ext cx="4831664" cy="3528772"/>
          </a:xfrm>
        </p:spPr>
        <p:txBody>
          <a:bodyPr rtlCol="0">
            <a:noAutofit/>
          </a:bodyPr>
          <a:lstStyle/>
          <a:p>
            <a:pPr marL="0" lvl="0" indent="0" rtl="0">
              <a:lnSpc>
                <a:spcPct val="100000"/>
              </a:lnSpc>
              <a:spcAft>
                <a:spcPts val="1200"/>
              </a:spcAft>
              <a:buNone/>
            </a:pPr>
            <a:r>
              <a:rPr lang="es-E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Declaraciones</a:t>
            </a:r>
          </a:p>
          <a:p>
            <a:pPr marL="0" lvl="0" indent="0" rtl="0">
              <a:lnSpc>
                <a:spcPct val="100000"/>
              </a:lnSpc>
              <a:spcAft>
                <a:spcPts val="1200"/>
              </a:spcAft>
              <a:buNone/>
            </a:pPr>
            <a:r>
              <a:rPr lang="es-E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Asignaciones</a:t>
            </a:r>
          </a:p>
          <a:p>
            <a:pPr marL="0" lvl="0" indent="0" rtl="0">
              <a:lnSpc>
                <a:spcPct val="100000"/>
              </a:lnSpc>
              <a:spcAft>
                <a:spcPts val="1200"/>
              </a:spcAft>
              <a:buNone/>
            </a:pPr>
            <a:r>
              <a:rPr lang="es-E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Sentencias condicionales</a:t>
            </a:r>
          </a:p>
          <a:p>
            <a:pPr marL="0" lvl="0" indent="0" rtl="0">
              <a:lnSpc>
                <a:spcPct val="100000"/>
              </a:lnSpc>
              <a:spcAft>
                <a:spcPts val="1200"/>
              </a:spcAft>
              <a:buNone/>
            </a:pPr>
            <a:r>
              <a:rPr lang="es-E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Sentencias cíclicas </a:t>
            </a:r>
          </a:p>
          <a:p>
            <a:pPr marL="0" lvl="0" indent="0" rtl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000" dirty="0" err="1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Impresiones</a:t>
            </a:r>
            <a:endParaRPr lang="es-ES" sz="3000" dirty="0">
              <a:solidFill>
                <a:prstClr val="black">
                  <a:lumMod val="85000"/>
                  <a:lumOff val="1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41FA96-0FBF-41EE-9206-6DC3DCFB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AAC19ED-7CFA-4AF2-BE7E-6017F4B12C94}" type="slidenum">
              <a:rPr lang="es-ES" noProof="0" smtClean="0"/>
              <a:pPr rtl="0"/>
              <a:t>10</a:t>
            </a:fld>
            <a:endParaRPr lang="es-ES" noProof="0"/>
          </a:p>
        </p:txBody>
      </p:sp>
      <p:sp>
        <p:nvSpPr>
          <p:cNvPr id="6" name="Rectángulo: Esquinas redondeadas 3" descr="elemento decorativo">
            <a:extLst>
              <a:ext uri="{FF2B5EF4-FFF2-40B4-BE49-F238E27FC236}">
                <a16:creationId xmlns:a16="http://schemas.microsoft.com/office/drawing/2014/main" id="{31A8AD94-1D77-4286-BA49-2BA963B6A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11147" y="1342460"/>
            <a:ext cx="3833906" cy="26110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b="1" dirty="0">
                <a:solidFill>
                  <a:schemeClr val="tx1"/>
                </a:solidFill>
              </a:rPr>
              <a:t>No retornan un valor</a:t>
            </a:r>
          </a:p>
        </p:txBody>
      </p:sp>
      <p:sp>
        <p:nvSpPr>
          <p:cNvPr id="20" name="Elipse 19" descr="elemento decorativo">
            <a:extLst>
              <a:ext uri="{FF2B5EF4-FFF2-40B4-BE49-F238E27FC236}">
                <a16:creationId xmlns:a16="http://schemas.microsoft.com/office/drawing/2014/main" id="{555E1B17-76AB-4DEA-A2AA-BE823B99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184" y="1693164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21" name="Cuadro de texto 8" descr="elemento decorativo">
            <a:extLst>
              <a:ext uri="{FF2B5EF4-FFF2-40B4-BE49-F238E27FC236}">
                <a16:creationId xmlns:a16="http://schemas.microsoft.com/office/drawing/2014/main" id="{ECED121F-5147-4880-A5C3-6B43F825FD10}"/>
              </a:ext>
            </a:extLst>
          </p:cNvPr>
          <p:cNvSpPr txBox="1"/>
          <p:nvPr/>
        </p:nvSpPr>
        <p:spPr>
          <a:xfrm>
            <a:off x="452668" y="1716463"/>
            <a:ext cx="3333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0"/>
            <a:r>
              <a:rPr lang="es-ES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22" name="Elipse 21" descr="elemento decorativo">
            <a:extLst>
              <a:ext uri="{FF2B5EF4-FFF2-40B4-BE49-F238E27FC236}">
                <a16:creationId xmlns:a16="http://schemas.microsoft.com/office/drawing/2014/main" id="{A1006E6E-08EC-41EF-BF83-EE403B4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184" y="2424625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23" name="Cuadro de texto 10" descr="elemento decorativo">
            <a:extLst>
              <a:ext uri="{FF2B5EF4-FFF2-40B4-BE49-F238E27FC236}">
                <a16:creationId xmlns:a16="http://schemas.microsoft.com/office/drawing/2014/main" id="{FEBF9765-8705-484D-B683-174E90ED4BBC}"/>
              </a:ext>
            </a:extLst>
          </p:cNvPr>
          <p:cNvSpPr txBox="1"/>
          <p:nvPr/>
        </p:nvSpPr>
        <p:spPr>
          <a:xfrm>
            <a:off x="462926" y="2447924"/>
            <a:ext cx="3333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0"/>
            <a:r>
              <a:rPr lang="es-ES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24" name="Elipse 23" descr="elemento decorativo">
            <a:extLst>
              <a:ext uri="{FF2B5EF4-FFF2-40B4-BE49-F238E27FC236}">
                <a16:creationId xmlns:a16="http://schemas.microsoft.com/office/drawing/2014/main" id="{7CFFBD75-7228-43E7-BAAE-8B6A4715B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184" y="3132855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25" name="Cuadro de texto 12" descr="elemento decorativo">
            <a:extLst>
              <a:ext uri="{FF2B5EF4-FFF2-40B4-BE49-F238E27FC236}">
                <a16:creationId xmlns:a16="http://schemas.microsoft.com/office/drawing/2014/main" id="{D06C8DB5-F2D3-431C-8170-59424BDACC28}"/>
              </a:ext>
            </a:extLst>
          </p:cNvPr>
          <p:cNvSpPr txBox="1"/>
          <p:nvPr/>
        </p:nvSpPr>
        <p:spPr>
          <a:xfrm>
            <a:off x="452987" y="3164946"/>
            <a:ext cx="3333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0"/>
            <a:r>
              <a:rPr lang="es-ES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26" name="Elipse 25" descr="elemento decorativo">
            <a:extLst>
              <a:ext uri="{FF2B5EF4-FFF2-40B4-BE49-F238E27FC236}">
                <a16:creationId xmlns:a16="http://schemas.microsoft.com/office/drawing/2014/main" id="{8CDAC95D-FB17-476F-A478-7F0CDCFC1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184" y="3860847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27" name="Cuadro de texto 14" descr="elemento decorativo">
            <a:extLst>
              <a:ext uri="{FF2B5EF4-FFF2-40B4-BE49-F238E27FC236}">
                <a16:creationId xmlns:a16="http://schemas.microsoft.com/office/drawing/2014/main" id="{E139481C-285E-4D11-AB2C-7C4D1FBAE551}"/>
              </a:ext>
            </a:extLst>
          </p:cNvPr>
          <p:cNvSpPr txBox="1"/>
          <p:nvPr/>
        </p:nvSpPr>
        <p:spPr>
          <a:xfrm>
            <a:off x="444195" y="3884146"/>
            <a:ext cx="3333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0"/>
            <a:r>
              <a:rPr lang="es-ES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28" name="Elipse 27" descr="elemento decorativo">
            <a:extLst>
              <a:ext uri="{FF2B5EF4-FFF2-40B4-BE49-F238E27FC236}">
                <a16:creationId xmlns:a16="http://schemas.microsoft.com/office/drawing/2014/main" id="{4ACE6A10-E9F7-46F0-82B8-C8E7A7118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184" y="4583117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29" name="Cuadro de texto 16" descr="elemento decorativo">
            <a:extLst>
              <a:ext uri="{FF2B5EF4-FFF2-40B4-BE49-F238E27FC236}">
                <a16:creationId xmlns:a16="http://schemas.microsoft.com/office/drawing/2014/main" id="{EDC61095-6E1C-47A8-A77D-0A29446780FC}"/>
              </a:ext>
            </a:extLst>
          </p:cNvPr>
          <p:cNvSpPr txBox="1"/>
          <p:nvPr/>
        </p:nvSpPr>
        <p:spPr>
          <a:xfrm>
            <a:off x="453401" y="4615208"/>
            <a:ext cx="3333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0"/>
            <a:r>
              <a:rPr lang="es-ES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5</a:t>
            </a:r>
          </a:p>
        </p:txBody>
      </p:sp>
      <p:pic>
        <p:nvPicPr>
          <p:cNvPr id="8194" name="Picture 2" descr="Resultado de imagen para instrucciones">
            <a:extLst>
              <a:ext uri="{FF2B5EF4-FFF2-40B4-BE49-F238E27FC236}">
                <a16:creationId xmlns:a16="http://schemas.microsoft.com/office/drawing/2014/main" id="{B5253010-67A8-40C7-BD05-752AEFD29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253" y="4262270"/>
            <a:ext cx="1781047" cy="180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581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39" y="1881246"/>
            <a:ext cx="4641006" cy="2397608"/>
          </a:xfrm>
        </p:spPr>
        <p:txBody>
          <a:bodyPr rtlCol="0" anchor="ctr">
            <a:normAutofit/>
          </a:bodyPr>
          <a:lstStyle/>
          <a:p>
            <a:pPr rtl="0"/>
            <a:r>
              <a:rPr lang="es-MX" dirty="0"/>
              <a:t>¿</a:t>
            </a:r>
            <a:r>
              <a:rPr lang="es-ES" dirty="0"/>
              <a:t>Dudas?</a:t>
            </a:r>
          </a:p>
        </p:txBody>
      </p:sp>
      <p:sp>
        <p:nvSpPr>
          <p:cNvPr id="2" name="Marcador de número de diapositiva 1" hidden="1">
            <a:extLst>
              <a:ext uri="{FF2B5EF4-FFF2-40B4-BE49-F238E27FC236}">
                <a16:creationId xmlns:a16="http://schemas.microsoft.com/office/drawing/2014/main" id="{DF632A65-4DB8-40F7-92EA-A338699FC8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4013" y="1416050"/>
            <a:ext cx="407987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7AAC19ED-7CFA-4AF2-BE7E-6017F4B12C94}" type="slidenum">
              <a:rPr lang="es-ES" smtClean="0"/>
              <a:pPr rtl="0">
                <a:spcAft>
                  <a:spcPts val="600"/>
                </a:spcAft>
              </a:pPr>
              <a:t>11</a:t>
            </a:fld>
            <a:endParaRPr lang="es-ES"/>
          </a:p>
        </p:txBody>
      </p:sp>
      <p:pic>
        <p:nvPicPr>
          <p:cNvPr id="3076" name="Picture 4" descr="Resultado de imagen de confused animal">
            <a:extLst>
              <a:ext uri="{FF2B5EF4-FFF2-40B4-BE49-F238E27FC236}">
                <a16:creationId xmlns:a16="http://schemas.microsoft.com/office/drawing/2014/main" id="{289CC34F-5D5E-4A4B-97AD-746224DA4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994" y="844061"/>
            <a:ext cx="3548306" cy="516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de libro del dragon">
            <a:extLst>
              <a:ext uri="{FF2B5EF4-FFF2-40B4-BE49-F238E27FC236}">
                <a16:creationId xmlns:a16="http://schemas.microsoft.com/office/drawing/2014/main" id="{BFFEBF70-A4CF-4502-A6CC-2BB9F5A9B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4743">
            <a:off x="8487234" y="4011710"/>
            <a:ext cx="901689" cy="114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F932D9A-16FA-443C-99BD-804DC331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PATRONES DE DISEÑO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F59107-CC72-4675-A1D3-7DAAF6EF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AAC19ED-7CFA-4AF2-BE7E-6017F4B12C94}" type="slidenum">
              <a:rPr lang="es-ES" noProof="0" smtClean="0"/>
              <a:pPr rtl="0"/>
              <a:t>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8050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F9013-C54D-4936-8845-9BCF8357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2400" dirty="0"/>
              <a:t>¿Que es un patrón de diseño?</a:t>
            </a:r>
            <a:endParaRPr lang="es-MX" sz="2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0B9C34-0E1D-4FB6-AAB2-C7D894DEB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4801" y="1741335"/>
            <a:ext cx="4000500" cy="4659465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Es una solución general reusable que puede ser aplicada a problemas que ocurren comúnmente en el desarrollo de software</a:t>
            </a:r>
            <a:endParaRPr lang="en-US" dirty="0"/>
          </a:p>
          <a:p>
            <a:r>
              <a:rPr lang="es-MX" b="1" dirty="0"/>
              <a:t>1. Patrones Creacionales</a:t>
            </a:r>
          </a:p>
          <a:p>
            <a:r>
              <a:rPr lang="es-MX" dirty="0"/>
              <a:t>Proveen las técnicas para crear objetos. </a:t>
            </a:r>
          </a:p>
          <a:p>
            <a:r>
              <a:rPr lang="es-MX" b="1" dirty="0"/>
              <a:t>2.Patrones </a:t>
            </a:r>
            <a:r>
              <a:rPr lang="es-MX" b="1" i="1" dirty="0"/>
              <a:t>Estructurales </a:t>
            </a:r>
          </a:p>
          <a:p>
            <a:r>
              <a:rPr lang="es-MX" dirty="0"/>
              <a:t>Describen la composición de los objetos y su organización.</a:t>
            </a:r>
          </a:p>
          <a:p>
            <a:r>
              <a:rPr lang="es-MX" b="1" dirty="0"/>
              <a:t>3.Patrones de Comportamiento</a:t>
            </a:r>
          </a:p>
          <a:p>
            <a:r>
              <a:rPr lang="es-MX" dirty="0"/>
              <a:t>Se enfocan en mejorar la comunicación entre los objetos en un sistema.</a:t>
            </a:r>
          </a:p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80A930-6CFC-4931-AB8E-FEB90820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AAC19ED-7CFA-4AF2-BE7E-6017F4B12C94}" type="slidenum">
              <a:rPr lang="es-ES" noProof="0" smtClean="0"/>
              <a:pPr rtl="0"/>
              <a:t>3</a:t>
            </a:fld>
            <a:endParaRPr lang="es-ES" noProof="0"/>
          </a:p>
        </p:txBody>
      </p:sp>
      <p:pic>
        <p:nvPicPr>
          <p:cNvPr id="6" name="Picture 2" descr="Patrones de diseño y principios de Programación Orientada a ...">
            <a:extLst>
              <a:ext uri="{FF2B5EF4-FFF2-40B4-BE49-F238E27FC236}">
                <a16:creationId xmlns:a16="http://schemas.microsoft.com/office/drawing/2014/main" id="{E836DD42-C79D-4466-8A9A-EA49AD381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188" y="765901"/>
            <a:ext cx="3468210" cy="195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585DF707-2976-4A13-88DE-D9A4754702FA}"/>
              </a:ext>
            </a:extLst>
          </p:cNvPr>
          <p:cNvSpPr txBox="1">
            <a:spLocks/>
          </p:cNvSpPr>
          <p:nvPr/>
        </p:nvSpPr>
        <p:spPr>
          <a:xfrm>
            <a:off x="759684" y="2931359"/>
            <a:ext cx="5873416" cy="9952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tx1"/>
                </a:solidFill>
              </a:rPr>
              <a:t>¿El lado oscuro de los patrones existe?</a:t>
            </a:r>
            <a:endParaRPr lang="es-MX" sz="2400" dirty="0">
              <a:solidFill>
                <a:schemeClr val="tx1"/>
              </a:solidFill>
            </a:endParaRPr>
          </a:p>
        </p:txBody>
      </p:sp>
      <p:pic>
        <p:nvPicPr>
          <p:cNvPr id="3074" name="Picture 2" descr="Fotos, imágenes y otros productos fotográficos de stock sobre ...">
            <a:extLst>
              <a:ext uri="{FF2B5EF4-FFF2-40B4-BE49-F238E27FC236}">
                <a16:creationId xmlns:a16="http://schemas.microsoft.com/office/drawing/2014/main" id="{E4EC58F3-942E-4FF0-8322-277B83527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8"/>
          <a:stretch/>
        </p:blipFill>
        <p:spPr bwMode="auto">
          <a:xfrm>
            <a:off x="1607043" y="4166304"/>
            <a:ext cx="4000500" cy="196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26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2093D87A-7818-4594-B3D1-C9CF3747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75529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CE4C9E-030F-4C7A-906A-71E0FB69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49" y="954923"/>
            <a:ext cx="5875694" cy="4656552"/>
          </a:xfrm>
        </p:spPr>
        <p:txBody>
          <a:bodyPr>
            <a:normAutofit/>
          </a:bodyPr>
          <a:lstStyle/>
          <a:p>
            <a:r>
              <a:rPr lang="es-MX" sz="6800">
                <a:solidFill>
                  <a:srgbClr val="2A1A00"/>
                </a:solidFill>
              </a:rPr>
              <a:t>El patrón de diseño interpreter</a:t>
            </a:r>
          </a:p>
        </p:txBody>
      </p:sp>
      <p:sp>
        <p:nvSpPr>
          <p:cNvPr id="2053" name="Freeform 22">
            <a:extLst>
              <a:ext uri="{FF2B5EF4-FFF2-40B4-BE49-F238E27FC236}">
                <a16:creationId xmlns:a16="http://schemas.microsoft.com/office/drawing/2014/main" id="{29BA41EB-EC8E-4167-987C-F07347C19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050" name="Picture 2" descr="diciembre | 2010 | Gramaticas Formales">
            <a:extLst>
              <a:ext uri="{FF2B5EF4-FFF2-40B4-BE49-F238E27FC236}">
                <a16:creationId xmlns:a16="http://schemas.microsoft.com/office/drawing/2014/main" id="{CD8380E9-1525-400E-B3CF-C0BEA8713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2944" y="1668859"/>
            <a:ext cx="3995589" cy="352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5D856E-61B2-47AA-BD1E-B2990376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7AAC19ED-7CFA-4AF2-BE7E-6017F4B12C94}" type="slidenum">
              <a:rPr lang="es-ES" noProof="0" smtClean="0"/>
              <a:pPr rtl="0">
                <a:spcAft>
                  <a:spcPts val="600"/>
                </a:spcAft>
              </a:pPr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9056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5FF86E4-F962-4102-A4EE-8CBF5DD2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900"/>
              <a:t>¿Que es?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9470363-2F5B-425A-96AC-9E8AC24FC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67" y="2279517"/>
            <a:ext cx="6615729" cy="2298966"/>
          </a:xfrm>
          <a:prstGeom prst="rect">
            <a:avLst/>
          </a:prstGeom>
        </p:spPr>
      </p:pic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22623F36-AC1D-4B3B-9292-65C079DB01BB}"/>
              </a:ext>
            </a:extLst>
          </p:cNvPr>
          <p:cNvSpPr txBox="1">
            <a:spLocks/>
          </p:cNvSpPr>
          <p:nvPr/>
        </p:nvSpPr>
        <p:spPr>
          <a:xfrm>
            <a:off x="8339328" y="1655065"/>
            <a:ext cx="3090672" cy="4224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El interpreter es un patrón de diseño que, dado un lenguaje, define una representación para su gramática junto con un intérprete del lenguaje.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Para cada una de mis producciones, debería tener un nodo asociado. El resultado de esa producción debería ser del tipo de su encabezado. </a:t>
            </a:r>
          </a:p>
        </p:txBody>
      </p:sp>
    </p:spTree>
    <p:extLst>
      <p:ext uri="{BB962C8B-B14F-4D97-AF65-F5344CB8AC3E}">
        <p14:creationId xmlns:p14="http://schemas.microsoft.com/office/powerpoint/2010/main" val="421827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9453AC2-8882-459A-8985-3E24DD42A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4543" y="0"/>
            <a:ext cx="1196771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 Definition of Business Strategy">
            <a:extLst>
              <a:ext uri="{FF2B5EF4-FFF2-40B4-BE49-F238E27FC236}">
                <a16:creationId xmlns:a16="http://schemas.microsoft.com/office/drawing/2014/main" id="{01BD4584-A8EF-4E6C-BDC2-B6F5259765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3" r="-1" b="10612"/>
          <a:stretch/>
        </p:blipFill>
        <p:spPr bwMode="auto">
          <a:xfrm>
            <a:off x="264543" y="10"/>
            <a:ext cx="1196771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CE4C9E-030F-4C7A-906A-71E0FB69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El patrón de diseño Strategy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4A11FEA-6E98-401C-B708-DA2C95081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45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5D856E-61B2-47AA-BD1E-B2990376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7AAC19ED-7CFA-4AF2-BE7E-6017F4B12C94}" type="slidenum">
              <a:rPr lang="es-ES" noProof="0">
                <a:solidFill>
                  <a:srgbClr val="FFFFFF"/>
                </a:solidFill>
              </a:rPr>
              <a:pPr rtl="0">
                <a:spcAft>
                  <a:spcPts val="600"/>
                </a:spcAft>
              </a:pPr>
              <a:t>6</a:t>
            </a:fld>
            <a:endParaRPr lang="es-ES" noProof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513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677D977-6750-455A-BE44-CE849F0D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¿Que es?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433E4F-F235-4CFD-87C3-06BB5F5C6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es-MX"/>
              <a:t>Este patrón define un conjunto de algoritmos, encapsula cada uno de ellos y los hace intercambiables. Permite que el algoritmo pueda variar independientemente de los clientes que lo utilicen.</a:t>
            </a:r>
          </a:p>
          <a:p>
            <a:pPr algn="just"/>
            <a:endParaRPr lang="es-MX"/>
          </a:p>
          <a:p>
            <a:pPr algn="just"/>
            <a:r>
              <a:rPr lang="es-MX"/>
              <a:t>Puedo tener objetos del mismo tipo pero definirles un comportamiento diferente a cada uno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672F52-FCDF-4BDD-9CFF-5D7791F5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AAC19ED-7CFA-4AF2-BE7E-6017F4B12C94}" type="slidenum">
              <a:rPr lang="es-ES" noProof="0" smtClean="0"/>
              <a:pPr rtl="0"/>
              <a:t>7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5E879A-5F44-461D-A689-508754E54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32" y="1741336"/>
            <a:ext cx="6187976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8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7D537C-CA71-448B-B003-CB1F0147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AAC19ED-7CFA-4AF2-BE7E-6017F4B12C94}" type="slidenum">
              <a:rPr lang="es-ES" noProof="0" smtClean="0"/>
              <a:t>8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59820E9-7AFF-438F-911A-EC4550A4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¿Como aplicamos esto al interprete?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3E9E45C-580E-40AD-9C63-35506176C24F}"/>
              </a:ext>
            </a:extLst>
          </p:cNvPr>
          <p:cNvSpPr/>
          <p:nvPr/>
        </p:nvSpPr>
        <p:spPr>
          <a:xfrm>
            <a:off x="2171071" y="1941632"/>
            <a:ext cx="1883664" cy="1719072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Expresión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D024563-46F3-4E71-882A-8A50DE06FB2E}"/>
              </a:ext>
            </a:extLst>
          </p:cNvPr>
          <p:cNvSpPr/>
          <p:nvPr/>
        </p:nvSpPr>
        <p:spPr>
          <a:xfrm>
            <a:off x="287407" y="4233728"/>
            <a:ext cx="1883664" cy="1719072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Primitivo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E8EDB8C-FE3C-4D30-8276-218F11CDBBC5}"/>
              </a:ext>
            </a:extLst>
          </p:cNvPr>
          <p:cNvSpPr/>
          <p:nvPr/>
        </p:nvSpPr>
        <p:spPr>
          <a:xfrm>
            <a:off x="4054735" y="4233728"/>
            <a:ext cx="1883664" cy="1719072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Operación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610D60A-B060-4F45-AFED-700EB117392E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1895215" y="3408952"/>
            <a:ext cx="551712" cy="1076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6CDC20F-8918-4EA8-954C-19C822ED025B}"/>
              </a:ext>
            </a:extLst>
          </p:cNvPr>
          <p:cNvCxnSpPr>
            <a:cxnSpLocks/>
            <a:stCxn id="14" idx="1"/>
            <a:endCxn id="12" idx="5"/>
          </p:cNvCxnSpPr>
          <p:nvPr/>
        </p:nvCxnSpPr>
        <p:spPr>
          <a:xfrm flipH="1" flipV="1">
            <a:off x="3778879" y="3408952"/>
            <a:ext cx="551712" cy="1076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5DAC4EE3-B70D-4363-9857-2DD964B97F89}"/>
              </a:ext>
            </a:extLst>
          </p:cNvPr>
          <p:cNvSpPr/>
          <p:nvPr/>
        </p:nvSpPr>
        <p:spPr>
          <a:xfrm>
            <a:off x="8137267" y="1823605"/>
            <a:ext cx="1883664" cy="1719072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Instrucción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BBE64AD-90E8-4B42-A18D-22C757105782}"/>
              </a:ext>
            </a:extLst>
          </p:cNvPr>
          <p:cNvSpPr/>
          <p:nvPr/>
        </p:nvSpPr>
        <p:spPr>
          <a:xfrm>
            <a:off x="6253603" y="4115701"/>
            <a:ext cx="1883664" cy="1719072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	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990A6BD-7CA7-45ED-B901-996D6570CA33}"/>
              </a:ext>
            </a:extLst>
          </p:cNvPr>
          <p:cNvSpPr/>
          <p:nvPr/>
        </p:nvSpPr>
        <p:spPr>
          <a:xfrm>
            <a:off x="10020931" y="4115701"/>
            <a:ext cx="1883664" cy="1719072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If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DC7B2B4-E70E-4C9A-B993-85732C4ABC8F}"/>
              </a:ext>
            </a:extLst>
          </p:cNvPr>
          <p:cNvCxnSpPr>
            <a:cxnSpLocks/>
            <a:stCxn id="22" idx="7"/>
            <a:endCxn id="21" idx="3"/>
          </p:cNvCxnSpPr>
          <p:nvPr/>
        </p:nvCxnSpPr>
        <p:spPr>
          <a:xfrm flipV="1">
            <a:off x="7861411" y="3290925"/>
            <a:ext cx="551712" cy="1076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6B1DFA0-36AD-44D9-988D-5FFF85141F19}"/>
              </a:ext>
            </a:extLst>
          </p:cNvPr>
          <p:cNvCxnSpPr>
            <a:cxnSpLocks/>
            <a:stCxn id="23" idx="1"/>
            <a:endCxn id="21" idx="5"/>
          </p:cNvCxnSpPr>
          <p:nvPr/>
        </p:nvCxnSpPr>
        <p:spPr>
          <a:xfrm flipH="1" flipV="1">
            <a:off x="9745075" y="3290925"/>
            <a:ext cx="551712" cy="1076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82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9061B-93AF-4A3E-9D95-D1F4A2B9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16" y="233160"/>
            <a:ext cx="5105400" cy="684633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s-ES" dirty="0"/>
              <a:t>Expresiones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957AAF-C78F-46C2-9727-8076925CD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3996" y="1591373"/>
            <a:ext cx="4831664" cy="3865070"/>
          </a:xfrm>
        </p:spPr>
        <p:txBody>
          <a:bodyPr rtlCol="0">
            <a:noAutofit/>
          </a:bodyPr>
          <a:lstStyle/>
          <a:p>
            <a:pPr marL="0" lvl="0" indent="0" rtl="0">
              <a:lnSpc>
                <a:spcPct val="100000"/>
              </a:lnSpc>
              <a:spcAft>
                <a:spcPts val="1200"/>
              </a:spcAft>
              <a:buNone/>
            </a:pPr>
            <a:r>
              <a:rPr lang="es-E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Operaciones Aritméticas</a:t>
            </a:r>
          </a:p>
          <a:p>
            <a:pPr marL="0" lvl="0" indent="0" rtl="0">
              <a:lnSpc>
                <a:spcPct val="100000"/>
              </a:lnSpc>
              <a:spcAft>
                <a:spcPts val="1200"/>
              </a:spcAft>
              <a:buNone/>
            </a:pPr>
            <a:r>
              <a:rPr lang="es-E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Operaciones Relacionales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s-E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Operaciones lógicas </a:t>
            </a:r>
          </a:p>
          <a:p>
            <a:pPr marL="0" lvl="0" indent="0" rtl="0">
              <a:lnSpc>
                <a:spcPct val="100000"/>
              </a:lnSpc>
              <a:spcAft>
                <a:spcPts val="1200"/>
              </a:spcAft>
              <a:buNone/>
            </a:pPr>
            <a:r>
              <a:rPr lang="es-E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Acceso a variables</a:t>
            </a:r>
          </a:p>
          <a:p>
            <a:pPr marL="0" lvl="0" indent="0" rtl="0">
              <a:lnSpc>
                <a:spcPct val="100000"/>
              </a:lnSpc>
              <a:spcAft>
                <a:spcPts val="1200"/>
              </a:spcAft>
              <a:buNone/>
            </a:pPr>
            <a:r>
              <a:rPr lang="es-E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Llamadas a funciones </a:t>
            </a:r>
            <a:endParaRPr lang="en-US" sz="3000" dirty="0">
              <a:solidFill>
                <a:prstClr val="black">
                  <a:lumMod val="85000"/>
                  <a:lumOff val="15000"/>
                </a:prstClr>
              </a:solidFill>
              <a:cs typeface="Segoe UI" panose="020B0502040204020203" pitchFamily="34" charset="0"/>
            </a:endParaRPr>
          </a:p>
          <a:p>
            <a:pPr marL="0" lvl="0" indent="0" rtl="0">
              <a:lnSpc>
                <a:spcPct val="100000"/>
              </a:lnSpc>
              <a:spcAft>
                <a:spcPts val="1200"/>
              </a:spcAft>
              <a:buNone/>
            </a:pPr>
            <a:r>
              <a:rPr lang="es-MX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Valores primitivos</a:t>
            </a:r>
            <a:endParaRPr lang="es-ES" sz="3000" dirty="0">
              <a:solidFill>
                <a:prstClr val="black">
                  <a:lumMod val="85000"/>
                  <a:lumOff val="1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372FC0-087E-4C53-82C7-1D7555E6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s-ES" smtClean="0"/>
              <a:t>9</a:t>
            </a:fld>
            <a:endParaRPr lang="es-ES"/>
          </a:p>
        </p:txBody>
      </p:sp>
      <p:sp>
        <p:nvSpPr>
          <p:cNvPr id="4" name="Rectángulo: Esquinas redondeadas 3" descr="elemento decorativo">
            <a:extLst>
              <a:ext uri="{FF2B5EF4-FFF2-40B4-BE49-F238E27FC236}">
                <a16:creationId xmlns:a16="http://schemas.microsoft.com/office/drawing/2014/main" id="{4C055D10-5B53-4AB5-B108-CAEA2CCD7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8305" y="1417425"/>
            <a:ext cx="3833906" cy="26110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b="1" dirty="0">
                <a:solidFill>
                  <a:schemeClr val="tx1"/>
                </a:solidFill>
              </a:rPr>
              <a:t>Todas aquellas que retornan un valor</a:t>
            </a:r>
          </a:p>
        </p:txBody>
      </p:sp>
      <p:sp>
        <p:nvSpPr>
          <p:cNvPr id="8" name="Elipse 7" descr="elemento decorativo">
            <a:extLst>
              <a:ext uri="{FF2B5EF4-FFF2-40B4-BE49-F238E27FC236}">
                <a16:creationId xmlns:a16="http://schemas.microsoft.com/office/drawing/2014/main" id="{D8050939-D8BA-4932-A12D-76E1C8DB0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39512" y="1568074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9" name="Cuadro de texto 8" descr="elemento decorativo">
            <a:extLst>
              <a:ext uri="{FF2B5EF4-FFF2-40B4-BE49-F238E27FC236}">
                <a16:creationId xmlns:a16="http://schemas.microsoft.com/office/drawing/2014/main" id="{203CBBBF-0B81-4DFD-BF97-EB2A57EFB9A8}"/>
              </a:ext>
            </a:extLst>
          </p:cNvPr>
          <p:cNvSpPr txBox="1"/>
          <p:nvPr/>
        </p:nvSpPr>
        <p:spPr>
          <a:xfrm>
            <a:off x="6505996" y="1591373"/>
            <a:ext cx="3333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0"/>
            <a:r>
              <a:rPr lang="es-ES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0" name="Elipse 9" descr="elemento decorativo">
            <a:extLst>
              <a:ext uri="{FF2B5EF4-FFF2-40B4-BE49-F238E27FC236}">
                <a16:creationId xmlns:a16="http://schemas.microsoft.com/office/drawing/2014/main" id="{9CA05C8E-8DB2-4A35-8654-BC76A6BEF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39512" y="2299535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1" name="Cuadro de texto 10" descr="elemento decorativo">
            <a:extLst>
              <a:ext uri="{FF2B5EF4-FFF2-40B4-BE49-F238E27FC236}">
                <a16:creationId xmlns:a16="http://schemas.microsoft.com/office/drawing/2014/main" id="{4EF9D577-2886-4CDA-B921-E2B2C3ACB335}"/>
              </a:ext>
            </a:extLst>
          </p:cNvPr>
          <p:cNvSpPr txBox="1"/>
          <p:nvPr/>
        </p:nvSpPr>
        <p:spPr>
          <a:xfrm>
            <a:off x="6516254" y="2322834"/>
            <a:ext cx="3333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0"/>
            <a:r>
              <a:rPr lang="es-ES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2" name="Elipse 11" descr="elemento decorativo">
            <a:extLst>
              <a:ext uri="{FF2B5EF4-FFF2-40B4-BE49-F238E27FC236}">
                <a16:creationId xmlns:a16="http://schemas.microsoft.com/office/drawing/2014/main" id="{F7479838-5C1C-498A-A57F-23C902B64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39512" y="3007765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3" name="Cuadro de texto 12" descr="elemento decorativo">
            <a:extLst>
              <a:ext uri="{FF2B5EF4-FFF2-40B4-BE49-F238E27FC236}">
                <a16:creationId xmlns:a16="http://schemas.microsoft.com/office/drawing/2014/main" id="{4F0FB908-D139-41C0-A768-4CC591531971}"/>
              </a:ext>
            </a:extLst>
          </p:cNvPr>
          <p:cNvSpPr txBox="1"/>
          <p:nvPr/>
        </p:nvSpPr>
        <p:spPr>
          <a:xfrm>
            <a:off x="6506315" y="3039856"/>
            <a:ext cx="3333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0"/>
            <a:r>
              <a:rPr lang="es-ES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4" name="Elipse 13" descr="elemento decorativo">
            <a:extLst>
              <a:ext uri="{FF2B5EF4-FFF2-40B4-BE49-F238E27FC236}">
                <a16:creationId xmlns:a16="http://schemas.microsoft.com/office/drawing/2014/main" id="{6B6CE282-77A8-4C84-93B8-1246EED1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30229" y="3644568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5" name="Cuadro de texto 14" descr="elemento decorativo">
            <a:extLst>
              <a:ext uri="{FF2B5EF4-FFF2-40B4-BE49-F238E27FC236}">
                <a16:creationId xmlns:a16="http://schemas.microsoft.com/office/drawing/2014/main" id="{C2B65381-12B7-4DB7-B5B0-5CF6293348B5}"/>
              </a:ext>
            </a:extLst>
          </p:cNvPr>
          <p:cNvSpPr txBox="1"/>
          <p:nvPr/>
        </p:nvSpPr>
        <p:spPr>
          <a:xfrm>
            <a:off x="6488240" y="3667867"/>
            <a:ext cx="3333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0"/>
            <a:r>
              <a:rPr lang="es-ES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16" name="Elipse 15" descr="elemento decorativo">
            <a:extLst>
              <a:ext uri="{FF2B5EF4-FFF2-40B4-BE49-F238E27FC236}">
                <a16:creationId xmlns:a16="http://schemas.microsoft.com/office/drawing/2014/main" id="{26D6078F-F5C0-4700-84EC-89FE50E35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30229" y="4366838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7" name="Cuadro de texto 16" descr="elemento decorativo">
            <a:extLst>
              <a:ext uri="{FF2B5EF4-FFF2-40B4-BE49-F238E27FC236}">
                <a16:creationId xmlns:a16="http://schemas.microsoft.com/office/drawing/2014/main" id="{2160777B-9AE2-48D8-A288-45695679DCD0}"/>
              </a:ext>
            </a:extLst>
          </p:cNvPr>
          <p:cNvSpPr txBox="1"/>
          <p:nvPr/>
        </p:nvSpPr>
        <p:spPr>
          <a:xfrm>
            <a:off x="6497446" y="4398929"/>
            <a:ext cx="3333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0"/>
            <a:r>
              <a:rPr lang="es-ES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5</a:t>
            </a:r>
          </a:p>
        </p:txBody>
      </p:sp>
      <p:sp>
        <p:nvSpPr>
          <p:cNvPr id="20" name="Elipse 19" descr="elemento decorativo">
            <a:extLst>
              <a:ext uri="{FF2B5EF4-FFF2-40B4-BE49-F238E27FC236}">
                <a16:creationId xmlns:a16="http://schemas.microsoft.com/office/drawing/2014/main" id="{F54A83FC-F13C-4A46-AF21-33D79BAE1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13158" y="5084259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22" name="Cuadro de texto 16" descr="elemento decorativo">
            <a:extLst>
              <a:ext uri="{FF2B5EF4-FFF2-40B4-BE49-F238E27FC236}">
                <a16:creationId xmlns:a16="http://schemas.microsoft.com/office/drawing/2014/main" id="{C83D377D-F8F2-4FBD-871D-0B02DBFEF7E2}"/>
              </a:ext>
            </a:extLst>
          </p:cNvPr>
          <p:cNvSpPr txBox="1"/>
          <p:nvPr/>
        </p:nvSpPr>
        <p:spPr>
          <a:xfrm>
            <a:off x="6480375" y="5116350"/>
            <a:ext cx="3333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0"/>
            <a:r>
              <a:rPr lang="es-E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6</a:t>
            </a:r>
          </a:p>
        </p:txBody>
      </p:sp>
      <p:pic>
        <p:nvPicPr>
          <p:cNvPr id="7170" name="Picture 2" descr="5 programas de software libre para ser mejor en matemáticas">
            <a:extLst>
              <a:ext uri="{FF2B5EF4-FFF2-40B4-BE49-F238E27FC236}">
                <a16:creationId xmlns:a16="http://schemas.microsoft.com/office/drawing/2014/main" id="{C87C3255-2917-4AFB-B7BD-2CFC3EFD4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6" y="4308318"/>
            <a:ext cx="4671227" cy="229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124424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85429E6-13D0-4D69-B2AD-EDA3074FAB41}">
  <we:reference id="wa104381063" version="1.0.0.0" store="en-US" storeType="OMEX"/>
  <we:alternateReferences>
    <we:reference id="wa104381063" version="1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C76B70-05A8-4DEE-8E00-4F383FBFCA2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2797F60B-DD54-48B5-A371-5DA4912C13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13AB06-BF88-4433-A0BD-F8B544C9B5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Panorámica</PresentationFormat>
  <Paragraphs>70</Paragraphs>
  <Slides>11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Impact</vt:lpstr>
      <vt:lpstr>Distintivo</vt:lpstr>
      <vt:lpstr>Sesión 2</vt:lpstr>
      <vt:lpstr>PATRONES DE DISEÑO</vt:lpstr>
      <vt:lpstr>¿Que es un patrón de diseño?</vt:lpstr>
      <vt:lpstr>El patrón de diseño interpreter</vt:lpstr>
      <vt:lpstr>¿Que es?</vt:lpstr>
      <vt:lpstr>El patrón de diseño Strategy</vt:lpstr>
      <vt:lpstr>¿Que es?</vt:lpstr>
      <vt:lpstr>¿Como aplicamos esto al interprete?</vt:lpstr>
      <vt:lpstr>Expresiones</vt:lpstr>
      <vt:lpstr>Instrucciones</vt:lpstr>
      <vt:lpstr>¿Dudas?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2020-04-20T03:32:58Z</dcterms:created>
  <dcterms:modified xsi:type="dcterms:W3CDTF">2021-06-02T05:25:45Z</dcterms:modified>
</cp:coreProperties>
</file>