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5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8552E-EEFC-B216-5B24-683621FA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6064E-370E-FD65-E2BF-36923E35A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266E6-DDB3-A56F-E670-81B54514C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9F2F-49E1-BFB7-6EEB-229D8B07C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FEC2-BA08-A484-85DD-F9492513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AF38D-AD5C-9541-8E42-C24D8AA71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45604-4668-DAAC-4CDD-F6F746D97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F50C2-462F-46DD-618F-A2781EDC6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6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BF38-DCF0-B491-2385-9AFE74743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C6E61-787D-305A-FB96-6F85301D9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C19FD-3AC4-C3B6-4D5C-CE0F64CEF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3F47A-3E09-F28A-2441-384F0952C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rive.google.com/file/d/1d8WE7IytVLk58VFxH0YF5t9Hy6MeF7QY/view" TargetMode="External"/><Relationship Id="rId4" Type="http://schemas.openxmlformats.org/officeDocument/2006/relationships/hyperlink" Target="https://github.com/haribalji/Mynotebook-hackth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93015"/>
            <a:ext cx="7772877" cy="2106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MyNotebook: Structured, Multi-Media Note-Taking </a:t>
            </a:r>
            <a:r>
              <a:rPr lang="en-IN" sz="4400" dirty="0">
                <a:solidFill>
                  <a:srgbClr val="56625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</a:t>
            </a:r>
            <a:r>
              <a:rPr lang="en-IN" sz="4400" dirty="0">
                <a:solidFill>
                  <a:srgbClr val="566251"/>
                </a:solidFill>
              </a:rPr>
              <a:t>or</a:t>
            </a:r>
            <a:r>
              <a:rPr lang="en-IN" sz="4400" dirty="0"/>
              <a:t> </a:t>
            </a:r>
            <a:r>
              <a:rPr lang="en-IN" sz="4400" dirty="0">
                <a:solidFill>
                  <a:srgbClr val="566251"/>
                </a:solidFill>
              </a:rPr>
              <a:t>Dyslexia Support</a:t>
            </a:r>
            <a:b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</a:b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114800"/>
            <a:ext cx="7468553" cy="2472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/>
              <a:t>Tired of messy notes? </a:t>
            </a:r>
            <a:r>
              <a:rPr lang="en-US" sz="2000" dirty="0" err="1"/>
              <a:t>MyNotebook</a:t>
            </a:r>
            <a:r>
              <a:rPr lang="en-US" sz="2000" dirty="0"/>
              <a:t> offers a structured, multi-media experience. Capture text, images, videos, and audio in one organized system. Designed with dyslexia-friendly features like text-to-speech, it ensures an accessible and seamless note-taking experience. Start capturing and organizing your ideas the smart way</a:t>
            </a:r>
            <a:endParaRPr lang="en-US" sz="18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9CDC5-7FBC-3A31-2BA9-D30A9BE028AB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0092-BBC1-51A3-78C1-15D4598EA74E}"/>
              </a:ext>
            </a:extLst>
          </p:cNvPr>
          <p:cNvSpPr txBox="1"/>
          <p:nvPr/>
        </p:nvSpPr>
        <p:spPr>
          <a:xfrm>
            <a:off x="10248900" y="6705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Title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dirty="0" err="1">
                <a:latin typeface="Lora" pitchFamily="34" charset="0"/>
                <a:ea typeface="Lora" pitchFamily="34" charset="-122"/>
                <a:cs typeface="Lora" pitchFamily="34" charset="-120"/>
              </a:rPr>
              <a:t>MyNotebook</a:t>
            </a:r>
            <a:endParaRPr lang="en-US" dirty="0"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r>
              <a:rPr lang="en-IN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lang="en-US" dirty="0">
                <a:solidFill>
                  <a:srgbClr val="38512F"/>
                </a:solidFill>
                <a:latin typeface="Lora" pitchFamily="34" charset="0"/>
              </a:rPr>
              <a:t>: </a:t>
            </a:r>
            <a:r>
              <a:rPr lang="en-US" dirty="0" err="1">
                <a:latin typeface="Lora" pitchFamily="34" charset="0"/>
              </a:rPr>
              <a:t>Zeroandone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12A38-3519-D5D3-9581-371AE4963A24}"/>
              </a:ext>
            </a:extLst>
          </p:cNvPr>
          <p:cNvSpPr txBox="1"/>
          <p:nvPr/>
        </p:nvSpPr>
        <p:spPr>
          <a:xfrm>
            <a:off x="495300" y="629334"/>
            <a:ext cx="78867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3A3A3A"/>
                </a:solidFill>
              </a:rPr>
              <a:t>Dyslexia: Research Overview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E08DA-8DFA-5965-4EE7-23456EF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0" y="1675774"/>
            <a:ext cx="9201743" cy="1996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247DC-073B-8365-EFC8-A98A4000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0" y="4305302"/>
            <a:ext cx="5075360" cy="2080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311B0-5210-BB17-6339-4E88162C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23" y="6649077"/>
            <a:ext cx="7049177" cy="876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D55829-59EB-853B-901B-854FD5B71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77" y="4705809"/>
            <a:ext cx="6096000" cy="2819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06512-353A-C1CB-5144-01E187AFA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386" y="1758050"/>
            <a:ext cx="4054191" cy="2430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119522-75FB-A158-F4C8-8531581538B4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4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00101"/>
            <a:ext cx="13392626" cy="2687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Problem: </a:t>
            </a:r>
            <a:r>
              <a:rPr lang="en-US" sz="4400" dirty="0">
                <a:solidFill>
                  <a:srgbClr val="566251"/>
                </a:solidFill>
              </a:rPr>
              <a:t>Students, including school-goers ,dropouts </a:t>
            </a:r>
            <a:r>
              <a:rPr lang="en-IN" sz="4400" dirty="0">
                <a:solidFill>
                  <a:srgbClr val="566251"/>
                </a:solidFill>
              </a:rPr>
              <a:t>and individuals with dyslexia </a:t>
            </a:r>
            <a:r>
              <a:rPr lang="en-US" sz="4400" dirty="0">
                <a:solidFill>
                  <a:srgbClr val="566251"/>
                </a:solidFill>
              </a:rPr>
              <a:t>, struggle to maintain their notes in an organized and structured way, leading to note loss and difficulty in retrieval.</a:t>
            </a:r>
          </a:p>
        </p:txBody>
      </p:sp>
      <p:sp>
        <p:nvSpPr>
          <p:cNvPr id="3" name="Shape 1"/>
          <p:cNvSpPr/>
          <p:nvPr/>
        </p:nvSpPr>
        <p:spPr>
          <a:xfrm>
            <a:off x="837724" y="4235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045369" y="4336137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4235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Scattered Notes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4731425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Notes scattered across different platforms.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4235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6"/>
          <p:cNvSpPr/>
          <p:nvPr/>
        </p:nvSpPr>
        <p:spPr>
          <a:xfrm>
            <a:off x="5414248" y="4336137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4235887"/>
            <a:ext cx="337625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Lack of Centralized Space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4731425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centralized space to organize &amp; retrieve notes.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3823" y="4235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2" name="Text 10"/>
          <p:cNvSpPr/>
          <p:nvPr/>
        </p:nvSpPr>
        <p:spPr>
          <a:xfrm>
            <a:off x="9808964" y="4336137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1658" y="4235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Collaboration Issues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1658" y="4731425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Lack of collaboration &amp; checklist tracking for study progress.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837724" y="576667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C3862-5821-8D3D-3B3A-D59B6D0D0E54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B61F2BF5-39FC-05D7-C406-8570466FE210}"/>
              </a:ext>
            </a:extLst>
          </p:cNvPr>
          <p:cNvSpPr/>
          <p:nvPr/>
        </p:nvSpPr>
        <p:spPr>
          <a:xfrm>
            <a:off x="6817638" y="62429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842588" y="872668"/>
            <a:ext cx="133926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566251"/>
                </a:solidFill>
                <a:latin typeface="Calibri"/>
                <a:ea typeface="Calibri"/>
                <a:cs typeface="Calibri"/>
                <a:sym typeface="Calibri"/>
              </a:rPr>
              <a:t>What is Dyslexia?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837724" y="2523206"/>
            <a:ext cx="538500" cy="53850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"/>
          <p:cNvSpPr/>
          <p:nvPr/>
        </p:nvSpPr>
        <p:spPr>
          <a:xfrm>
            <a:off x="1045369" y="2623456"/>
            <a:ext cx="123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558409" y="2523206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6251"/>
                </a:solidFill>
                <a:latin typeface="Calibri"/>
                <a:ea typeface="Calibri"/>
                <a:cs typeface="Calibri"/>
                <a:sym typeface="Calibri"/>
              </a:rPr>
              <a:t>Clarity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1615559" y="3018744"/>
            <a:ext cx="33810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Dyslexia is a learning disability that primarily affects reading, writing, and spelling abilities.</a:t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5235773" y="2523206"/>
            <a:ext cx="538500" cy="53850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5414248" y="2623456"/>
            <a:ext cx="1815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013609" y="2523206"/>
            <a:ext cx="3376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6251"/>
                </a:solidFill>
                <a:latin typeface="Calibri"/>
                <a:ea typeface="Calibri"/>
                <a:cs typeface="Calibri"/>
                <a:sym typeface="Calibri"/>
              </a:rPr>
              <a:t>Prevalence</a:t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6013609" y="3018744"/>
            <a:ext cx="39822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Affects 3–7% of the population, with up to 20% experiencing some degree of symptoms.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9995773" y="2523206"/>
            <a:ext cx="538500" cy="53850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10170914" y="2623456"/>
            <a:ext cx="1881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773608" y="2523206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625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0773608" y="3018743"/>
            <a:ext cx="33810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The impact of dyslexia varies among individuals, leading to challenges in spelling, reading fluency, and comprehension.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837724" y="4053992"/>
            <a:ext cx="129549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2612029" y="7817005"/>
            <a:ext cx="2018400" cy="334500"/>
          </a:xfrm>
          <a:prstGeom prst="rect">
            <a:avLst/>
          </a:prstGeom>
          <a:solidFill>
            <a:srgbClr val="FEF5E7"/>
          </a:solidFill>
          <a:ln w="12700" cap="flat" cmpd="sng">
            <a:solidFill>
              <a:srgbClr val="FEF5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57681" y="5337724"/>
            <a:ext cx="538500" cy="53850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083469" y="5437974"/>
            <a:ext cx="123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53659" y="5337724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6251"/>
                </a:solidFill>
                <a:latin typeface="Calibri"/>
                <a:ea typeface="Calibri"/>
                <a:cs typeface="Calibri"/>
                <a:sym typeface="Calibri"/>
              </a:rPr>
              <a:t>Diagnosis Rates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1653659" y="5833261"/>
            <a:ext cx="58680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Identification rates have more than doubled in Texas public schools, reaching 6% in the last decade.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7521773" y="5337724"/>
            <a:ext cx="538500" cy="53850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700248" y="5437974"/>
            <a:ext cx="1815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299609" y="5337724"/>
            <a:ext cx="3376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6251"/>
                </a:solidFill>
                <a:latin typeface="Calibri"/>
                <a:ea typeface="Calibri"/>
                <a:cs typeface="Calibri"/>
                <a:sym typeface="Calibri"/>
              </a:rPr>
              <a:t>Information Retention Issues</a:t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8299609" y="5833262"/>
            <a:ext cx="43506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Hard to remember key concepts due to difficulty in processing written material.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10411658" y="5673242"/>
            <a:ext cx="33810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0" y="3274213"/>
            <a:ext cx="14630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520" y="574834"/>
            <a:ext cx="13480869" cy="614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dirty="0">
                <a:solidFill>
                  <a:srgbClr val="56625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MyNotebook</a:t>
            </a:r>
            <a:r>
              <a:rPr lang="en-US" sz="38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The Feature of Smart Note-Taking (Solution)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731520" y="1842730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912971" y="1930241"/>
            <a:ext cx="107394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10772" y="1842730"/>
            <a:ext cx="3171944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Customizable Organization: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410772" y="2275403"/>
            <a:ext cx="580001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organize notes by topic, project, or category.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7419737" y="1842730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8" name="Text 6"/>
          <p:cNvSpPr/>
          <p:nvPr/>
        </p:nvSpPr>
        <p:spPr>
          <a:xfrm>
            <a:off x="7575590" y="1930241"/>
            <a:ext cx="158472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8098988" y="1842730"/>
            <a:ext cx="2459117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Integrated Checklist: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098988" y="2275403"/>
            <a:ext cx="580001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what’s completed &amp; pending.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31520" y="3053953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2" name="Text 10"/>
          <p:cNvSpPr/>
          <p:nvPr/>
        </p:nvSpPr>
        <p:spPr>
          <a:xfrm>
            <a:off x="884396" y="3141464"/>
            <a:ext cx="164425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1410772" y="3053953"/>
            <a:ext cx="2459117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Multi-Format Notes: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1410772" y="3486626"/>
            <a:ext cx="580001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Text, images, audio, and videos.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419737" y="3053953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6" name="Text 14"/>
          <p:cNvSpPr/>
          <p:nvPr/>
        </p:nvSpPr>
        <p:spPr>
          <a:xfrm>
            <a:off x="7574875" y="3141464"/>
            <a:ext cx="160020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8098988" y="3053953"/>
            <a:ext cx="2947035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AI-Based  Summarization: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8098988" y="3486626"/>
            <a:ext cx="5800011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A3A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Quickly find and summarize key information, </a:t>
            </a:r>
            <a:r>
              <a:rPr lang="en-US" sz="1600" dirty="0">
                <a:solidFill>
                  <a:srgbClr val="3A3A3A"/>
                </a:solidFill>
              </a:rPr>
              <a:t>Choose between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A3A"/>
                </a:solidFill>
              </a:rPr>
              <a:t>Tamil &amp; English speech with </a:t>
            </a:r>
            <a:r>
              <a:rPr lang="en-IN" sz="1600" dirty="0">
                <a:solidFill>
                  <a:srgbClr val="3A3A3A"/>
                </a:solidFill>
              </a:rPr>
              <a:t>Dyslexia Support</a:t>
            </a:r>
            <a:endParaRPr lang="en-US" sz="1600" dirty="0">
              <a:solidFill>
                <a:srgbClr val="3A3A3A"/>
              </a:solidFill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31520" y="4265176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20" name="Text 18"/>
          <p:cNvSpPr/>
          <p:nvPr/>
        </p:nvSpPr>
        <p:spPr>
          <a:xfrm>
            <a:off x="886182" y="4352687"/>
            <a:ext cx="160853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2300" dirty="0"/>
          </a:p>
        </p:txBody>
      </p:sp>
      <p:sp>
        <p:nvSpPr>
          <p:cNvPr id="21" name="Text 19"/>
          <p:cNvSpPr/>
          <p:nvPr/>
        </p:nvSpPr>
        <p:spPr>
          <a:xfrm>
            <a:off x="1410772" y="4265176"/>
            <a:ext cx="5214580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MyNotebook:                                                         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1410772" y="4697849"/>
            <a:ext cx="580001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F1E1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ultimate smart note-taking solution for all users.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410772" y="5157668"/>
            <a:ext cx="580001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7419737" y="4265176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25" name="Text 23"/>
          <p:cNvSpPr/>
          <p:nvPr/>
        </p:nvSpPr>
        <p:spPr>
          <a:xfrm>
            <a:off x="7569517" y="4352687"/>
            <a:ext cx="170617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6</a:t>
            </a:r>
            <a:endParaRPr lang="en-US" sz="2300" dirty="0"/>
          </a:p>
        </p:txBody>
      </p:sp>
      <p:sp>
        <p:nvSpPr>
          <p:cNvPr id="26" name="Text 24"/>
          <p:cNvSpPr/>
          <p:nvPr/>
        </p:nvSpPr>
        <p:spPr>
          <a:xfrm>
            <a:off x="8098988" y="4265176"/>
            <a:ext cx="5800011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Unit-Wise Important Topics:                                                     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8098988" y="4697849"/>
            <a:ext cx="5800011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State Board students with key topics for every unit to help them study effectively and score better in exams.</a:t>
            </a:r>
            <a:endParaRPr lang="en-US" sz="1600" dirty="0"/>
          </a:p>
        </p:txBody>
      </p:sp>
      <p:sp>
        <p:nvSpPr>
          <p:cNvPr id="28" name="Shape 26"/>
          <p:cNvSpPr/>
          <p:nvPr/>
        </p:nvSpPr>
        <p:spPr>
          <a:xfrm>
            <a:off x="731520" y="5936218"/>
            <a:ext cx="470297" cy="470297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29" name="Text 27"/>
          <p:cNvSpPr/>
          <p:nvPr/>
        </p:nvSpPr>
        <p:spPr>
          <a:xfrm>
            <a:off x="898565" y="6023729"/>
            <a:ext cx="136088" cy="29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7</a:t>
            </a:r>
            <a:endParaRPr lang="en-US" sz="2300" dirty="0"/>
          </a:p>
        </p:txBody>
      </p:sp>
      <p:sp>
        <p:nvSpPr>
          <p:cNvPr id="30" name="Text 28"/>
          <p:cNvSpPr/>
          <p:nvPr/>
        </p:nvSpPr>
        <p:spPr>
          <a:xfrm>
            <a:off x="1410772" y="5936218"/>
            <a:ext cx="4213384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Class-Wise One-Word Quiz Practice: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1410772" y="6368891"/>
            <a:ext cx="12488108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students with important one-word questions tailored to their class and subject, helping them prepare effectively and improve their exam performance.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731520" y="7351276"/>
            <a:ext cx="2651165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                                       </a:t>
            </a:r>
            <a:endParaRPr lang="en-US" sz="1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F9BA3D-DA46-3F10-AEDB-6A2F4859D64A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0428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AI-Powered Summarization: Quick Revision, Enhanced Learning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3195" y="423576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Summarization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24829" y="4731306"/>
            <a:ext cx="4226311" cy="1779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concise summaries of notes, research papers, and meeting minutes.</a:t>
            </a:r>
          </a:p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A3A"/>
                </a:solidFill>
              </a:rPr>
              <a:t>Choose between Tamil &amp; English speech</a:t>
            </a:r>
          </a:p>
          <a:p>
            <a:pPr marL="0" indent="0" algn="r">
              <a:lnSpc>
                <a:spcPts val="3000"/>
              </a:lnSpc>
              <a:buNone/>
            </a:pPr>
            <a:r>
              <a:rPr lang="en-IN" sz="1850" dirty="0">
                <a:solidFill>
                  <a:srgbClr val="3A3A3A"/>
                </a:solidFill>
              </a:rPr>
              <a:t>With Dyslexia Support</a:t>
            </a:r>
            <a:endParaRPr lang="en-US" sz="1850" dirty="0">
              <a:solidFill>
                <a:srgbClr val="3A3A3A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97260" y="4545925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7" name="Text 4"/>
          <p:cNvSpPr/>
          <p:nvPr/>
        </p:nvSpPr>
        <p:spPr>
          <a:xfrm>
            <a:off x="9941243" y="32039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Quick Revision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699510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Rapidly review key points, saving time and improving comprehension.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52698" y="3601283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11" name="Text 7"/>
          <p:cNvSpPr/>
          <p:nvPr/>
        </p:nvSpPr>
        <p:spPr>
          <a:xfrm>
            <a:off x="9941243" y="56505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Learning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6146125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 understanding and retention through AI-extracted key points.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77163" y="6309003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BF724-B1BE-986A-0221-B627B256D88F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B748-3DB3-8B19-39CB-1000168E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F44C99-793D-9F9A-5F7C-8C105E37C0CD}"/>
              </a:ext>
            </a:extLst>
          </p:cNvPr>
          <p:cNvSpPr/>
          <p:nvPr/>
        </p:nvSpPr>
        <p:spPr>
          <a:xfrm>
            <a:off x="837724" y="114383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4400" dirty="0">
                <a:solidFill>
                  <a:srgbClr val="566251"/>
                </a:solidFill>
              </a:rPr>
              <a:t>Technology Stack &amp; Implementation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8C9EEDD-7EDB-8E57-EC93-C70C117EF1EA}"/>
              </a:ext>
            </a:extLst>
          </p:cNvPr>
          <p:cNvSpPr/>
          <p:nvPr/>
        </p:nvSpPr>
        <p:spPr>
          <a:xfrm>
            <a:off x="837724" y="2259258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dirty="0">
                <a:solidFill>
                  <a:srgbClr val="566251"/>
                </a:solidFill>
              </a:rPr>
              <a:t>Frontend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0D7F846-241A-4405-37D3-DDCC94B30BBF}"/>
              </a:ext>
            </a:extLst>
          </p:cNvPr>
          <p:cNvSpPr/>
          <p:nvPr/>
        </p:nvSpPr>
        <p:spPr>
          <a:xfrm>
            <a:off x="837724" y="2919833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React.js, Bootstrap for a responsive and interactive user interface.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383E026-507F-4AD3-9520-766CB234C9F4}"/>
              </a:ext>
            </a:extLst>
          </p:cNvPr>
          <p:cNvSpPr/>
          <p:nvPr/>
        </p:nvSpPr>
        <p:spPr>
          <a:xfrm>
            <a:off x="4230053" y="226533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dirty="0">
                <a:solidFill>
                  <a:srgbClr val="566251"/>
                </a:solidFill>
              </a:rPr>
              <a:t>Backend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D0C3EDB-CEFA-7305-93BD-7B1C7A644AB7}"/>
              </a:ext>
            </a:extLst>
          </p:cNvPr>
          <p:cNvSpPr/>
          <p:nvPr/>
        </p:nvSpPr>
        <p:spPr>
          <a:xfrm>
            <a:off x="4115753" y="2919833"/>
            <a:ext cx="280082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Node.js, Express.js for robust server-side logic and API </a:t>
            </a:r>
            <a:r>
              <a:rPr lang="en-US" sz="2000" dirty="0" err="1"/>
              <a:t>handling.python</a:t>
            </a:r>
            <a:r>
              <a:rPr lang="en-US" sz="2000" dirty="0"/>
              <a:t> for AI </a:t>
            </a:r>
            <a:r>
              <a:rPr lang="en-IN" sz="2000" dirty="0"/>
              <a:t>Summarize</a:t>
            </a:r>
            <a:endParaRPr lang="en-US" sz="20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EE4C6B1-726B-4945-AA92-727FADB53EBD}"/>
              </a:ext>
            </a:extLst>
          </p:cNvPr>
          <p:cNvSpPr/>
          <p:nvPr/>
        </p:nvSpPr>
        <p:spPr>
          <a:xfrm>
            <a:off x="7524274" y="226533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dirty="0">
                <a:solidFill>
                  <a:srgbClr val="566251"/>
                </a:solidFill>
              </a:rPr>
              <a:t>Database</a:t>
            </a: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6B41299-953D-138A-D475-0344CFBDDE78}"/>
              </a:ext>
            </a:extLst>
          </p:cNvPr>
          <p:cNvSpPr/>
          <p:nvPr/>
        </p:nvSpPr>
        <p:spPr>
          <a:xfrm>
            <a:off x="7524274" y="2919833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MongoDB for flexible and scalable data storage.</a:t>
            </a: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B3FFA92-2F0F-65BC-A6C7-98A2FA2CA05D}"/>
              </a:ext>
            </a:extLst>
          </p:cNvPr>
          <p:cNvSpPr/>
          <p:nvPr/>
        </p:nvSpPr>
        <p:spPr>
          <a:xfrm>
            <a:off x="10820388" y="2271299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dirty="0">
                <a:solidFill>
                  <a:srgbClr val="566251"/>
                </a:solidFill>
              </a:rPr>
              <a:t>Authentication</a:t>
            </a: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0E32C584-9322-F49D-D35F-7B4BEA8EABC9}"/>
              </a:ext>
            </a:extLst>
          </p:cNvPr>
          <p:cNvSpPr/>
          <p:nvPr/>
        </p:nvSpPr>
        <p:spPr>
          <a:xfrm>
            <a:off x="10932795" y="2903299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JWT (JSON Web Tokens) for secure user authentication and authorization.</a:t>
            </a: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CEBA440-7EE5-A9E9-787A-5AB5B509E2E9}"/>
              </a:ext>
            </a:extLst>
          </p:cNvPr>
          <p:cNvSpPr/>
          <p:nvPr/>
        </p:nvSpPr>
        <p:spPr>
          <a:xfrm>
            <a:off x="837724" y="59197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527777CC-9084-C880-3F99-3EDC83B05885}"/>
              </a:ext>
            </a:extLst>
          </p:cNvPr>
          <p:cNvSpPr/>
          <p:nvPr/>
        </p:nvSpPr>
        <p:spPr>
          <a:xfrm>
            <a:off x="837724" y="663071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F8B8A-9271-4634-7221-BE96059006F7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1CA1B-8971-011C-A126-0423CCE8F874}"/>
              </a:ext>
            </a:extLst>
          </p:cNvPr>
          <p:cNvSpPr txBox="1"/>
          <p:nvPr/>
        </p:nvSpPr>
        <p:spPr>
          <a:xfrm>
            <a:off x="504349" y="4730379"/>
            <a:ext cx="98207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6251"/>
                </a:solidFill>
              </a:rPr>
              <a:t>Our Approach to Building </a:t>
            </a:r>
            <a:r>
              <a:rPr lang="en-US" sz="4400" dirty="0" err="1">
                <a:solidFill>
                  <a:srgbClr val="566251"/>
                </a:solidFill>
              </a:rPr>
              <a:t>MyNotebook</a:t>
            </a:r>
            <a:endParaRPr lang="en-US" sz="4400" dirty="0">
              <a:solidFill>
                <a:srgbClr val="566251"/>
              </a:solidFill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A2FF75-2E52-073B-D52C-4BE39B943CB2}"/>
              </a:ext>
            </a:extLst>
          </p:cNvPr>
          <p:cNvSpPr txBox="1"/>
          <p:nvPr/>
        </p:nvSpPr>
        <p:spPr>
          <a:xfrm>
            <a:off x="504349" y="5771755"/>
            <a:ext cx="1393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A3A3A"/>
                </a:solidFill>
              </a:rPr>
              <a:t>Our approach revolves around </a:t>
            </a:r>
            <a:r>
              <a:rPr lang="en-US" sz="2400" b="1" dirty="0">
                <a:solidFill>
                  <a:srgbClr val="3A3A3A"/>
                </a:solidFill>
              </a:rPr>
              <a:t>user-centric design, AI-powered features, dyslexia support, and scalability</a:t>
            </a:r>
            <a:r>
              <a:rPr lang="en-US" sz="2400" dirty="0">
                <a:solidFill>
                  <a:srgbClr val="3A3A3A"/>
                </a:solidFill>
              </a:rPr>
              <a:t> to ensure that </a:t>
            </a:r>
            <a:r>
              <a:rPr lang="en-US" sz="2400" b="1" dirty="0" err="1">
                <a:solidFill>
                  <a:srgbClr val="3A3A3A"/>
                </a:solidFill>
              </a:rPr>
              <a:t>MyNotebook</a:t>
            </a:r>
            <a:r>
              <a:rPr lang="en-US" sz="2400" dirty="0">
                <a:solidFill>
                  <a:srgbClr val="3A3A3A"/>
                </a:solidFill>
              </a:rPr>
              <a:t> becomes the go-to smart note-taking solution for </a:t>
            </a:r>
            <a:r>
              <a:rPr lang="en-US" sz="2400" b="1" dirty="0">
                <a:solidFill>
                  <a:srgbClr val="3A3A3A"/>
                </a:solidFill>
              </a:rPr>
              <a:t>students, professionals, and educational institutions</a:t>
            </a:r>
            <a:r>
              <a:rPr lang="en-US" sz="2400" dirty="0">
                <a:solidFill>
                  <a:srgbClr val="3A3A3A"/>
                </a:solidFill>
              </a:rPr>
              <a:t>. By integrating </a:t>
            </a:r>
            <a:r>
              <a:rPr lang="en-US" sz="2400" b="1" dirty="0">
                <a:solidFill>
                  <a:srgbClr val="3A3A3A"/>
                </a:solidFill>
              </a:rPr>
              <a:t>accessibility-focused innovations.</a:t>
            </a:r>
            <a:endParaRPr lang="en-IN" sz="24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6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627" y="571359"/>
            <a:ext cx="11631432" cy="212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IN" sz="4400" b="1" i="0" u="none" strike="noStrike" dirty="0">
                <a:solidFill>
                  <a:srgbClr val="566251"/>
                </a:solidFill>
                <a:effectLst/>
                <a:latin typeface="Arial" panose="020B0604020202020204" pitchFamily="34" charset="0"/>
              </a:rPr>
              <a:t>Business Potential </a:t>
            </a:r>
            <a:r>
              <a:rPr lang="en-US" sz="4400" i="0" u="none" strike="noStrike" dirty="0">
                <a:solidFill>
                  <a:srgbClr val="566251"/>
                </a:solidFill>
                <a:effectLst/>
                <a:latin typeface="Lora" pitchFamily="34" charset="0"/>
              </a:rPr>
              <a:t>: 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Partnering  with </a:t>
            </a:r>
            <a:r>
              <a:rPr lang="en-US" sz="4400" dirty="0">
                <a:solidFill>
                  <a:srgbClr val="56625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School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Colleges: Shaping the Future of Education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1181457" y="2723198"/>
            <a:ext cx="30480" cy="4550212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4" name="Shape 2"/>
          <p:cNvSpPr/>
          <p:nvPr/>
        </p:nvSpPr>
        <p:spPr>
          <a:xfrm>
            <a:off x="1435477" y="3246358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5" name="Shape 3"/>
          <p:cNvSpPr/>
          <p:nvPr/>
        </p:nvSpPr>
        <p:spPr>
          <a:xfrm>
            <a:off x="927437" y="29923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6" name="Text 4"/>
          <p:cNvSpPr/>
          <p:nvPr/>
        </p:nvSpPr>
        <p:spPr>
          <a:xfrm>
            <a:off x="1135082" y="3092648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13290" y="29625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Phase 1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513290" y="3345537"/>
            <a:ext cx="11570472" cy="123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Launch B2C (Students) version &amp; get traction.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Freemium Model:  Basic features free, premium for AI summaries &amp; cloud storage.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Subscription Plans: Monthly/Yearly for additional storage &amp; AI-powered features.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435477" y="4842867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0" name="Shape 8"/>
          <p:cNvSpPr/>
          <p:nvPr/>
        </p:nvSpPr>
        <p:spPr>
          <a:xfrm>
            <a:off x="927437" y="458890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1" name="Text 9"/>
          <p:cNvSpPr/>
          <p:nvPr/>
        </p:nvSpPr>
        <p:spPr>
          <a:xfrm>
            <a:off x="1105912" y="4689158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513290" y="45590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Phase 2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549533" y="4927818"/>
            <a:ext cx="11497985" cy="1100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Partner with coaching schools &amp; colleges (B2B SaaS).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LMS Integration: Seamless syncing with existing educational platforms.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Bulk Subscription Packages: Schools can provide accounts for students.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1435477" y="6439376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5" name="Shape 13"/>
          <p:cNvSpPr/>
          <p:nvPr/>
        </p:nvSpPr>
        <p:spPr>
          <a:xfrm>
            <a:off x="927437" y="618541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6" name="Text 14"/>
          <p:cNvSpPr/>
          <p:nvPr/>
        </p:nvSpPr>
        <p:spPr>
          <a:xfrm>
            <a:off x="1102578" y="6285667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513290" y="61555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Phase 3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513290" y="6651069"/>
            <a:ext cx="112793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Introduce AI-based features &amp; expand globally in Future.</a:t>
            </a:r>
            <a:endParaRPr lang="en-US" sz="18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20F61-AA03-F8FF-5D09-F64F97B0C892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93589"/>
            <a:ext cx="1013507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IN" sz="4400" b="0" i="0" u="none" strike="noStrike" dirty="0">
                <a:solidFill>
                  <a:srgbClr val="566251"/>
                </a:solidFill>
                <a:effectLst/>
                <a:latin typeface="Arial" panose="020B0604020202020204" pitchFamily="34" charset="0"/>
              </a:rPr>
              <a:t>                             visual representation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23" y="2276356"/>
            <a:ext cx="6183154" cy="48595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EFD147-121A-9C83-6C36-E9613D9301F9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034E8-EF78-9FA5-4A54-A24E1ECD9C51}"/>
              </a:ext>
            </a:extLst>
          </p:cNvPr>
          <p:cNvSpPr txBox="1"/>
          <p:nvPr/>
        </p:nvSpPr>
        <p:spPr>
          <a:xfrm>
            <a:off x="428625" y="4114800"/>
            <a:ext cx="392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Demo video</a:t>
            </a:r>
            <a:endParaRPr lang="en-US" dirty="0"/>
          </a:p>
          <a:p>
            <a:r>
              <a:rPr lang="en-IN" i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0D64-EBF4-8830-7A00-EF0DFB93CD83}"/>
              </a:ext>
            </a:extLst>
          </p:cNvPr>
          <p:cNvSpPr txBox="1"/>
          <p:nvPr/>
        </p:nvSpPr>
        <p:spPr>
          <a:xfrm>
            <a:off x="256032" y="3755136"/>
            <a:ext cx="346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6251"/>
                </a:solidFill>
              </a:rPr>
              <a:t>  IMPORTANT LINKS:</a:t>
            </a:r>
            <a:endParaRPr lang="en-IN" sz="2000" dirty="0">
              <a:solidFill>
                <a:srgbClr val="56625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A52B3-D772-D516-8CA9-761AA252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479948F-CA6D-7049-850B-51B39D694D98}"/>
              </a:ext>
            </a:extLst>
          </p:cNvPr>
          <p:cNvSpPr/>
          <p:nvPr/>
        </p:nvSpPr>
        <p:spPr>
          <a:xfrm>
            <a:off x="837724" y="1070573"/>
            <a:ext cx="12954952" cy="173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4400" dirty="0">
                <a:solidFill>
                  <a:srgbClr val="566251"/>
                </a:solidFill>
              </a:rPr>
              <a:t>Impact of </a:t>
            </a:r>
            <a:r>
              <a:rPr lang="en-IN" sz="4400" dirty="0" err="1">
                <a:solidFill>
                  <a:srgbClr val="566251"/>
                </a:solidFill>
              </a:rPr>
              <a:t>MyNotebook</a:t>
            </a:r>
            <a:endParaRPr lang="en-IN" sz="4400" dirty="0">
              <a:solidFill>
                <a:srgbClr val="566251"/>
              </a:solidFill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37016F8-F1B8-9144-5C2E-13D8D95F8770}"/>
              </a:ext>
            </a:extLst>
          </p:cNvPr>
          <p:cNvSpPr/>
          <p:nvPr/>
        </p:nvSpPr>
        <p:spPr>
          <a:xfrm>
            <a:off x="837724" y="268331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3E2F366-3BA9-AC1B-BBED-BE5109D79395}"/>
              </a:ext>
            </a:extLst>
          </p:cNvPr>
          <p:cNvSpPr/>
          <p:nvPr/>
        </p:nvSpPr>
        <p:spPr>
          <a:xfrm>
            <a:off x="1045369" y="2783562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8B74632-CD6B-6BC9-29F3-4F73971DA5D1}"/>
              </a:ext>
            </a:extLst>
          </p:cNvPr>
          <p:cNvSpPr/>
          <p:nvPr/>
        </p:nvSpPr>
        <p:spPr>
          <a:xfrm>
            <a:off x="1615559" y="2683312"/>
            <a:ext cx="2816185" cy="538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dirty="0">
                <a:solidFill>
                  <a:srgbClr val="566251"/>
                </a:solidFill>
              </a:rPr>
              <a:t>Supports Tamil Students &amp; </a:t>
            </a:r>
          </a:p>
          <a:p>
            <a:r>
              <a:rPr lang="en-IN" sz="2400" dirty="0">
                <a:solidFill>
                  <a:srgbClr val="566251"/>
                </a:solidFill>
              </a:rPr>
              <a:t>Dropouts</a:t>
            </a:r>
          </a:p>
          <a:p>
            <a:endParaRPr lang="en-IN" sz="1850" dirty="0"/>
          </a:p>
          <a:p>
            <a:endParaRPr lang="en-IN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21BF0F8-8320-532D-C783-54FB9B97D5D6}"/>
              </a:ext>
            </a:extLst>
          </p:cNvPr>
          <p:cNvSpPr/>
          <p:nvPr/>
        </p:nvSpPr>
        <p:spPr>
          <a:xfrm>
            <a:off x="1615559" y="3460910"/>
            <a:ext cx="319456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Summarizes content in both Tamil and English.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C67D023-A3F2-AFA0-976C-C0490E187FEC}"/>
              </a:ext>
            </a:extLst>
          </p:cNvPr>
          <p:cNvSpPr/>
          <p:nvPr/>
        </p:nvSpPr>
        <p:spPr>
          <a:xfrm>
            <a:off x="5235773" y="268331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42D1B71-9B6D-0582-3EA8-507866A7931D}"/>
              </a:ext>
            </a:extLst>
          </p:cNvPr>
          <p:cNvSpPr/>
          <p:nvPr/>
        </p:nvSpPr>
        <p:spPr>
          <a:xfrm>
            <a:off x="5414248" y="2783562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61155810-8C73-6412-8FD4-DE6AD946EAE2}"/>
              </a:ext>
            </a:extLst>
          </p:cNvPr>
          <p:cNvSpPr/>
          <p:nvPr/>
        </p:nvSpPr>
        <p:spPr>
          <a:xfrm>
            <a:off x="5949435" y="2683312"/>
            <a:ext cx="34404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400" dirty="0">
                <a:solidFill>
                  <a:srgbClr val="566251"/>
                </a:solidFill>
              </a:rPr>
              <a:t>Increases accessibility</a:t>
            </a:r>
            <a:endParaRPr lang="en-IN" sz="2400" dirty="0">
              <a:solidFill>
                <a:srgbClr val="566251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64F1A2D-4DBB-DF58-6D83-DE5A0C569170}"/>
              </a:ext>
            </a:extLst>
          </p:cNvPr>
          <p:cNvSpPr/>
          <p:nvPr/>
        </p:nvSpPr>
        <p:spPr>
          <a:xfrm>
            <a:off x="5876925" y="3445550"/>
            <a:ext cx="3512939" cy="1186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For students with dyslexia and learning difficulties.</a:t>
            </a:r>
            <a:endParaRPr lang="en-US" sz="18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AFB7C8B3-E25A-FC6F-4221-31857CEC3EC9}"/>
              </a:ext>
            </a:extLst>
          </p:cNvPr>
          <p:cNvSpPr/>
          <p:nvPr/>
        </p:nvSpPr>
        <p:spPr>
          <a:xfrm>
            <a:off x="9633823" y="268331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2F001D2-3C99-F31E-267B-D604096F5A1F}"/>
              </a:ext>
            </a:extLst>
          </p:cNvPr>
          <p:cNvSpPr/>
          <p:nvPr/>
        </p:nvSpPr>
        <p:spPr>
          <a:xfrm>
            <a:off x="9808964" y="2783562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774A7679-3FF5-9291-980C-E43B90CA7DDE}"/>
              </a:ext>
            </a:extLst>
          </p:cNvPr>
          <p:cNvSpPr/>
          <p:nvPr/>
        </p:nvSpPr>
        <p:spPr>
          <a:xfrm>
            <a:off x="10347484" y="2683312"/>
            <a:ext cx="2880359" cy="669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400" dirty="0">
                <a:solidFill>
                  <a:srgbClr val="566251"/>
                </a:solidFill>
              </a:rPr>
              <a:t>Quiz Feature</a:t>
            </a: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569F100E-04C5-6608-2135-26F720508264}"/>
              </a:ext>
            </a:extLst>
          </p:cNvPr>
          <p:cNvSpPr/>
          <p:nvPr/>
        </p:nvSpPr>
        <p:spPr>
          <a:xfrm>
            <a:off x="10347484" y="346091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/>
              <a:t>Enhances learning by testing knowledge on specific topics.</a:t>
            </a: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ACB39275-4D85-71E3-349E-F1052B986A23}"/>
              </a:ext>
            </a:extLst>
          </p:cNvPr>
          <p:cNvSpPr/>
          <p:nvPr/>
        </p:nvSpPr>
        <p:spPr>
          <a:xfrm>
            <a:off x="837724" y="576667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F3C9C-FE53-810D-1570-5823F97A12DF}"/>
              </a:ext>
            </a:extLst>
          </p:cNvPr>
          <p:cNvSpPr/>
          <p:nvPr/>
        </p:nvSpPr>
        <p:spPr>
          <a:xfrm>
            <a:off x="12612029" y="7817005"/>
            <a:ext cx="2018371" cy="334536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D4679-D410-777B-47D5-4FE129BC3DB8}"/>
              </a:ext>
            </a:extLst>
          </p:cNvPr>
          <p:cNvSpPr txBox="1"/>
          <p:nvPr/>
        </p:nvSpPr>
        <p:spPr>
          <a:xfrm>
            <a:off x="824661" y="5703553"/>
            <a:ext cx="1328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MyNotebook</a:t>
            </a:r>
            <a:r>
              <a:rPr lang="en-US" sz="2800" dirty="0">
                <a:solidFill>
                  <a:srgbClr val="000000"/>
                </a:solidFill>
              </a:rPr>
              <a:t> enhances learning with AI summaries supporting Tamil and English , and quizzes, bridging gaps for Tamil students, dropouts, </a:t>
            </a:r>
            <a:r>
              <a:rPr lang="en-IN" sz="2800" dirty="0">
                <a:solidFill>
                  <a:srgbClr val="000000"/>
                </a:solidFill>
              </a:rPr>
              <a:t>and individuals with dyslexia</a:t>
            </a:r>
            <a:r>
              <a:rPr lang="en-US" sz="2800" dirty="0">
                <a:solidFill>
                  <a:srgbClr val="000000"/>
                </a:solidFill>
              </a:rPr>
              <a:t>. Secure and cloud-based, it’s more than notes—it’s a learning companion.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EE8E9-DCDD-0C5E-5749-46318A5036AF}"/>
              </a:ext>
            </a:extLst>
          </p:cNvPr>
          <p:cNvSpPr txBox="1"/>
          <p:nvPr/>
        </p:nvSpPr>
        <p:spPr>
          <a:xfrm>
            <a:off x="824661" y="4631970"/>
            <a:ext cx="43980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566251"/>
                </a:solidFill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1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Custom</PresentationFormat>
  <Paragraphs>124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 balaji</cp:lastModifiedBy>
  <cp:revision>1</cp:revision>
  <dcterms:modified xsi:type="dcterms:W3CDTF">2025-10-14T02:48:05Z</dcterms:modified>
</cp:coreProperties>
</file>