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8" r:id="rId4"/>
    <p:sldId id="289" r:id="rId5"/>
    <p:sldId id="290" r:id="rId6"/>
    <p:sldId id="291" r:id="rId7"/>
    <p:sldId id="292" r:id="rId8"/>
    <p:sldId id="293" r:id="rId9"/>
    <p:sldId id="272" r:id="rId10"/>
    <p:sldId id="273" r:id="rId11"/>
    <p:sldId id="274" r:id="rId12"/>
    <p:sldId id="275" r:id="rId13"/>
    <p:sldId id="277" r:id="rId14"/>
    <p:sldId id="280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086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3CD04-F3C2-414F-8B27-A92DBF57B02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55950-8D2D-4EC4-B01D-87866123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https://www.tutorialspoint.com/cprogramming/c_data_types.htm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E595DAE-6295-485D-B91A-F1F677A323D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https://www.tutorialspoint.com/cprogramming/c_data_types.htm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ED12C5B-BB07-44DD-84D3-153E95D8C2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https://www.tutorialspoint.com/cprogramming/c_data_types.htm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CEA58C-D04F-4AAA-ACB3-8663F23304D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https://www.tutorialspoint.com/cprogramming/c_data_types.htm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36FD62-A7A9-4275-88E6-A52233BB289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https://www.tutorialspoint.com/cprogramming/c_data_types.htm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8E799E8-2540-4819-A871-468C033BAC8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5618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</a:t>
            </a:r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- 2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5205591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196950" y="4432413"/>
            <a:ext cx="2419641" cy="731520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25" y="2755335"/>
            <a:ext cx="6389505" cy="320743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780" y="424614"/>
            <a:ext cx="759655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(Float)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“%f”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dimunculkan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03560" y="5286106"/>
            <a:ext cx="366914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34708" y="5278104"/>
            <a:ext cx="1336431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69080" y="2482721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%f (float),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float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9945" y="3753598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1139" y="4459458"/>
            <a:ext cx="998806" cy="818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70474" y="3185670"/>
            <a:ext cx="2617746" cy="2092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469945" y="4556671"/>
            <a:ext cx="3318426" cy="1063763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pengisian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variable.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88" y="313235"/>
            <a:ext cx="10902461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Operasi</a:t>
            </a:r>
            <a:r>
              <a:rPr lang="en-US" sz="4000" dirty="0" smtClean="0">
                <a:latin typeface="Britannic Bold" panose="020B0903060703020204" pitchFamily="34" charset="0"/>
              </a:rPr>
              <a:t> variable </a:t>
            </a:r>
            <a:r>
              <a:rPr lang="en-US" sz="4000" dirty="0" err="1" smtClean="0">
                <a:latin typeface="Britannic Bold" panose="020B0903060703020204" pitchFamily="34" charset="0"/>
              </a:rPr>
              <a:t>dan</a:t>
            </a:r>
            <a:r>
              <a:rPr lang="en-US" sz="4000" dirty="0" smtClean="0">
                <a:latin typeface="Britannic Bold" panose="020B0903060703020204" pitchFamily="34" charset="0"/>
              </a:rPr>
              <a:t> Output </a:t>
            </a:r>
            <a:r>
              <a:rPr lang="en-US" sz="4000" dirty="0" err="1" smtClean="0">
                <a:latin typeface="Britannic Bold" panose="020B0903060703020204" pitchFamily="34" charset="0"/>
              </a:rPr>
              <a:t>hasilnya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br>
              <a:rPr lang="en-US" sz="4000" dirty="0" smtClean="0">
                <a:latin typeface="Britannic Bold" panose="020B0903060703020204" pitchFamily="34" charset="0"/>
              </a:rPr>
            </a:b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prefix </a:t>
            </a:r>
            <a:r>
              <a:rPr lang="en-US" sz="4000" dirty="0" err="1" smtClean="0">
                <a:latin typeface="Britannic Bold" panose="020B0903060703020204" pitchFamily="34" charset="0"/>
              </a:rPr>
              <a:t>gabungan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2683177"/>
            <a:ext cx="8995898" cy="3863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51" y="2357359"/>
            <a:ext cx="5034134" cy="152072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8989256" y="4067576"/>
            <a:ext cx="3092188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88" y="313235"/>
            <a:ext cx="10902461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Latihan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Variabel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Tipe</a:t>
            </a:r>
            <a:r>
              <a:rPr lang="en-US" sz="4000" dirty="0" smtClean="0">
                <a:latin typeface="Britannic Bold" panose="020B0903060703020204" pitchFamily="34" charset="0"/>
              </a:rPr>
              <a:t> Data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7146388" y="3052689"/>
            <a:ext cx="4844008" cy="1755094"/>
          </a:xfrm>
          <a:prstGeom prst="wedgeEllipseCallout">
            <a:avLst>
              <a:gd name="adj1" fmla="val 23790"/>
              <a:gd name="adj2" fmla="val 713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246054" y="4820921"/>
            <a:ext cx="3694755" cy="1834507"/>
          </a:xfrm>
          <a:prstGeom prst="wedgeEllipseCallout">
            <a:avLst>
              <a:gd name="adj1" fmla="val 55738"/>
              <a:gd name="adj2" fmla="val 158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6" y="1454684"/>
            <a:ext cx="6016118" cy="38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9134" y="313235"/>
            <a:ext cx="7174522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Lebih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dekat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Variabel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8780581" y="4113771"/>
            <a:ext cx="3064415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Ilustrasi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string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726" y="1596313"/>
            <a:ext cx="11538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Kemarin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(Integer)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(Float).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lain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	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karatker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(kata 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4587792"/>
            <a:ext cx="5587637" cy="192554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14326" y="3980342"/>
            <a:ext cx="2970626" cy="430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latin typeface="Britannic Bold" panose="020B0903060703020204" pitchFamily="34" charset="0"/>
              </a:rPr>
              <a:t>Contoh</a:t>
            </a:r>
            <a:r>
              <a:rPr lang="en-US" sz="2400" dirty="0" smtClean="0">
                <a:latin typeface="Britannic Bold" panose="020B0903060703020204" pitchFamily="34" charset="0"/>
              </a:rPr>
              <a:t> </a:t>
            </a:r>
            <a:r>
              <a:rPr lang="en-US" sz="2400" dirty="0" err="1" smtClean="0">
                <a:latin typeface="Britannic Bold" panose="020B0903060703020204" pitchFamily="34" charset="0"/>
              </a:rPr>
              <a:t>penggunaan</a:t>
            </a:r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815" y="5852160"/>
            <a:ext cx="548640" cy="337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26224" y="5064993"/>
            <a:ext cx="548640" cy="337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3" idx="0"/>
          </p:cNvCxnSpPr>
          <p:nvPr/>
        </p:nvCxnSpPr>
        <p:spPr>
          <a:xfrm flipV="1">
            <a:off x="3100544" y="3980342"/>
            <a:ext cx="810274" cy="1084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2588455" y="5852160"/>
            <a:ext cx="1209822" cy="168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3606019" y="3585443"/>
            <a:ext cx="2970626" cy="4303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798277" y="5573985"/>
            <a:ext cx="1575581" cy="4303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Petik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68044" y="5926639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09652" y="5927263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60634" y="5927263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01486" y="5926015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643094" y="5926639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194076" y="5926639"/>
            <a:ext cx="527540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440615" y="4768948"/>
            <a:ext cx="730019" cy="1083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7" y="3698447"/>
            <a:ext cx="8905875" cy="30003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1009" y="429102"/>
            <a:ext cx="10298932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(char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String)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“%f”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dimunculkan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8535" y="5570879"/>
            <a:ext cx="309491" cy="247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47740" y="5849257"/>
            <a:ext cx="243168" cy="229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4300" y="2622022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%c (char),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char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40565" y="2622022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%s (string)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string</a:t>
            </a:r>
          </a:p>
        </p:txBody>
      </p:sp>
      <p:cxnSp>
        <p:nvCxnSpPr>
          <p:cNvPr id="19" name="Straight Arrow Connector 18"/>
          <p:cNvCxnSpPr>
            <a:stCxn id="14" idx="3"/>
          </p:cNvCxnSpPr>
          <p:nvPr/>
        </p:nvCxnSpPr>
        <p:spPr>
          <a:xfrm flipV="1">
            <a:off x="3190908" y="3329908"/>
            <a:ext cx="2455149" cy="2634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665073" y="3329908"/>
            <a:ext cx="1572953" cy="2240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penulisannya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176" y="1101500"/>
            <a:ext cx="10515600" cy="239644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Britannic Bold" panose="020B0903060703020204" pitchFamily="34" charset="0"/>
              </a:rPr>
              <a:t>Mengenal</a:t>
            </a:r>
            <a:r>
              <a:rPr lang="en-US" sz="5400" dirty="0" smtClean="0">
                <a:latin typeface="Britannic Bold" panose="020B0903060703020204" pitchFamily="34" charset="0"/>
              </a:rPr>
              <a:t> Input </a:t>
            </a:r>
            <a:r>
              <a:rPr lang="en-US" sz="5400" dirty="0" err="1" smtClean="0">
                <a:latin typeface="Britannic Bold" panose="020B0903060703020204" pitchFamily="34" charset="0"/>
              </a:rPr>
              <a:t>dalam</a:t>
            </a:r>
            <a:r>
              <a:rPr lang="en-US" sz="5400" dirty="0" smtClean="0">
                <a:latin typeface="Britannic Bold" panose="020B0903060703020204" pitchFamily="34" charset="0"/>
              </a:rPr>
              <a:t> Bahasa C</a:t>
            </a: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0016199" y="4376142"/>
            <a:ext cx="1974197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coding time !! :D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7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8026" y="425281"/>
            <a:ext cx="5795220" cy="80249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Input </a:t>
            </a:r>
            <a:r>
              <a:rPr lang="en-US" dirty="0" err="1" smtClean="0">
                <a:latin typeface="Britannic Bold" panose="020B0903060703020204" pitchFamily="34" charset="0"/>
              </a:rPr>
              <a:t>dalam</a:t>
            </a:r>
            <a:r>
              <a:rPr lang="en-US" dirty="0" smtClean="0">
                <a:latin typeface="Britannic Bold" panose="020B0903060703020204" pitchFamily="34" charset="0"/>
              </a:rPr>
              <a:t> Bahasa C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Salah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keyboard.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996" y="5125317"/>
            <a:ext cx="4779385" cy="55271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763657" y="5286106"/>
            <a:ext cx="289232" cy="80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21946" y="3776373"/>
            <a:ext cx="221699" cy="1453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28402" y="4354286"/>
            <a:ext cx="1282348" cy="931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248670" y="3705689"/>
            <a:ext cx="3431288" cy="60941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Britannic Bold" panose="020B0903060703020204" pitchFamily="34" charset="0"/>
              </a:rPr>
              <a:t>Prefix , </a:t>
            </a:r>
            <a:r>
              <a:rPr lang="en-US" sz="2000" dirty="0" err="1" smtClean="0">
                <a:latin typeface="Britannic Bold" panose="020B0903060703020204" pitchFamily="34" charset="0"/>
              </a:rPr>
              <a:t>tipe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datanya</a:t>
            </a:r>
            <a:endParaRPr lang="en-US" sz="2000" dirty="0" smtClean="0">
              <a:latin typeface="Britannic Bold" panose="020B0903060703020204" pitchFamily="34" charset="0"/>
            </a:endParaRPr>
          </a:p>
          <a:p>
            <a:pPr algn="ctr"/>
            <a:r>
              <a:rPr lang="en-US" sz="2000" dirty="0" smtClean="0">
                <a:latin typeface="Britannic Bold" panose="020B0903060703020204" pitchFamily="34" charset="0"/>
              </a:rPr>
              <a:t>(%d , %f , %c , %s)</a:t>
            </a:r>
            <a:endParaRPr lang="en-US" sz="2000" dirty="0">
              <a:latin typeface="Britannic Bold" panose="020B0903060703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212702" y="3166961"/>
            <a:ext cx="3431288" cy="60941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 smtClean="0">
                <a:latin typeface="Britannic Bold" panose="020B0903060703020204" pitchFamily="34" charset="0"/>
              </a:rPr>
              <a:t>Tanda</a:t>
            </a:r>
            <a:r>
              <a:rPr lang="en-US" sz="2000" dirty="0" smtClean="0">
                <a:latin typeface="Britannic Bold" panose="020B0903060703020204" pitchFamily="34" charset="0"/>
              </a:rPr>
              <a:t> “</a:t>
            </a:r>
            <a:r>
              <a:rPr lang="en-US" sz="2000" dirty="0" err="1" smtClean="0">
                <a:latin typeface="Britannic Bold" panose="020B0903060703020204" pitchFamily="34" charset="0"/>
              </a:rPr>
              <a:t>dan</a:t>
            </a:r>
            <a:r>
              <a:rPr lang="en-US" sz="2000" dirty="0" smtClean="0">
                <a:latin typeface="Britannic Bold" panose="020B0903060703020204" pitchFamily="34" charset="0"/>
              </a:rPr>
              <a:t>” </a:t>
            </a:r>
            <a:r>
              <a:rPr lang="en-US" sz="2000" dirty="0" err="1" smtClean="0">
                <a:latin typeface="Britannic Bold" panose="020B0903060703020204" pitchFamily="34" charset="0"/>
              </a:rPr>
              <a:t>selalu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dituliskan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sebelum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variabel</a:t>
            </a:r>
            <a:endParaRPr lang="en-US" sz="2000" dirty="0">
              <a:latin typeface="Britannic Bold" panose="020B0903060703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606372" y="6095999"/>
            <a:ext cx="3431288" cy="4654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 smtClean="0">
                <a:latin typeface="Britannic Bold" panose="020B0903060703020204" pitchFamily="34" charset="0"/>
              </a:rPr>
              <a:t>Ini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adalah</a:t>
            </a:r>
            <a:r>
              <a:rPr lang="en-US" sz="2000" dirty="0" smtClean="0">
                <a:latin typeface="Britannic Bold" panose="020B0903060703020204" pitchFamily="34" charset="0"/>
              </a:rPr>
              <a:t> </a:t>
            </a:r>
            <a:r>
              <a:rPr lang="en-US" sz="2000" dirty="0" err="1" smtClean="0">
                <a:latin typeface="Britannic Bold" panose="020B0903060703020204" pitchFamily="34" charset="0"/>
              </a:rPr>
              <a:t>variabelnya</a:t>
            </a:r>
            <a:endParaRPr lang="en-US" sz="2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491" y="408304"/>
            <a:ext cx="10306739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“</a:t>
            </a:r>
            <a:r>
              <a:rPr lang="en-US" dirty="0" err="1" smtClean="0">
                <a:latin typeface="Britannic Bold" panose="020B0903060703020204" pitchFamily="34" charset="0"/>
              </a:rPr>
              <a:t>scanf</a:t>
            </a:r>
            <a:r>
              <a:rPr lang="en-US" dirty="0" smtClean="0">
                <a:latin typeface="Britannic Bold" panose="020B0903060703020204" pitchFamily="34" charset="0"/>
              </a:rPr>
              <a:t>” </a:t>
            </a:r>
            <a:r>
              <a:rPr lang="en-US" dirty="0" err="1" smtClean="0">
                <a:latin typeface="Britannic Bold" panose="020B0903060703020204" pitchFamily="34" charset="0"/>
              </a:rPr>
              <a:t>untuk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Integer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9002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“Integer”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3878849"/>
            <a:ext cx="7110751" cy="2776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630" y="2959750"/>
            <a:ext cx="5738001" cy="14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491" y="408304"/>
            <a:ext cx="10306739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“</a:t>
            </a:r>
            <a:r>
              <a:rPr lang="en-US" dirty="0" err="1" smtClean="0">
                <a:latin typeface="Britannic Bold" panose="020B0903060703020204" pitchFamily="34" charset="0"/>
              </a:rPr>
              <a:t>scanf</a:t>
            </a:r>
            <a:r>
              <a:rPr lang="en-US" dirty="0" smtClean="0">
                <a:latin typeface="Britannic Bold" panose="020B0903060703020204" pitchFamily="34" charset="0"/>
              </a:rPr>
              <a:t>” </a:t>
            </a:r>
            <a:r>
              <a:rPr lang="en-US" dirty="0" err="1" smtClean="0">
                <a:latin typeface="Britannic Bold" panose="020B0903060703020204" pitchFamily="34" charset="0"/>
              </a:rPr>
              <a:t>untuk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Float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9002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(float).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3633201"/>
            <a:ext cx="7453180" cy="2825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844" y="2702012"/>
            <a:ext cx="5269191" cy="13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491" y="408304"/>
            <a:ext cx="10306739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“</a:t>
            </a:r>
            <a:r>
              <a:rPr lang="en-US" dirty="0" err="1" smtClean="0">
                <a:latin typeface="Britannic Bold" panose="020B0903060703020204" pitchFamily="34" charset="0"/>
              </a:rPr>
              <a:t>scanf</a:t>
            </a:r>
            <a:r>
              <a:rPr lang="en-US" dirty="0" smtClean="0">
                <a:latin typeface="Britannic Bold" panose="020B0903060703020204" pitchFamily="34" charset="0"/>
              </a:rPr>
              <a:t>” </a:t>
            </a:r>
            <a:r>
              <a:rPr lang="en-US" dirty="0" err="1" smtClean="0">
                <a:latin typeface="Britannic Bold" panose="020B0903060703020204" pitchFamily="34" charset="0"/>
              </a:rPr>
              <a:t>untuk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</a:t>
            </a:r>
            <a:r>
              <a:rPr lang="en-US" dirty="0" err="1" smtClean="0">
                <a:latin typeface="Britannic Bold" panose="020B0903060703020204" pitchFamily="34" charset="0"/>
              </a:rPr>
              <a:t>Karakter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9002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(char).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3866293"/>
            <a:ext cx="6783173" cy="2534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163" y="3011734"/>
            <a:ext cx="5453872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176" y="1101500"/>
            <a:ext cx="10515600" cy="23964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Britannic Bold" panose="020B0903060703020204" pitchFamily="34" charset="0"/>
              </a:rPr>
              <a:t>Review Output , variable </a:t>
            </a:r>
            <a:br>
              <a:rPr lang="en-US" sz="5400" dirty="0" smtClean="0">
                <a:latin typeface="Britannic Bold" panose="020B0903060703020204" pitchFamily="34" charset="0"/>
              </a:rPr>
            </a:br>
            <a:r>
              <a:rPr lang="en-US" sz="5400" dirty="0" err="1" smtClean="0">
                <a:latin typeface="Britannic Bold" panose="020B0903060703020204" pitchFamily="34" charset="0"/>
              </a:rPr>
              <a:t>dan</a:t>
            </a:r>
            <a:r>
              <a:rPr lang="en-US" sz="5400" dirty="0" smtClean="0"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latin typeface="Britannic Bold" panose="020B0903060703020204" pitchFamily="34" charset="0"/>
              </a:rPr>
              <a:t>tipe</a:t>
            </a:r>
            <a:r>
              <a:rPr lang="en-US" sz="5400" dirty="0" smtClean="0">
                <a:latin typeface="Britannic Bold" panose="020B0903060703020204" pitchFamily="34" charset="0"/>
              </a:rPr>
              <a:t> data </a:t>
            </a:r>
            <a:br>
              <a:rPr lang="en-US" sz="5400" dirty="0" smtClean="0">
                <a:latin typeface="Britannic Bold" panose="020B0903060703020204" pitchFamily="34" charset="0"/>
              </a:rPr>
            </a:br>
            <a:r>
              <a:rPr lang="en-US" sz="5400" dirty="0" err="1" smtClean="0">
                <a:latin typeface="Britannic Bold" panose="020B0903060703020204" pitchFamily="34" charset="0"/>
              </a:rPr>
              <a:t>dalam</a:t>
            </a:r>
            <a:r>
              <a:rPr lang="en-US" sz="5400" dirty="0" smtClean="0">
                <a:latin typeface="Britannic Bold" panose="020B0903060703020204" pitchFamily="34" charset="0"/>
              </a:rPr>
              <a:t> Bahasa C</a:t>
            </a:r>
            <a:br>
              <a:rPr lang="en-US" sz="5400" dirty="0" smtClean="0">
                <a:latin typeface="Britannic Bold" panose="020B0903060703020204" pitchFamily="34" charset="0"/>
              </a:rPr>
            </a:b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0016199" y="4376142"/>
            <a:ext cx="1974197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coding time !! :D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6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491" y="408304"/>
            <a:ext cx="10514766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“</a:t>
            </a:r>
            <a:r>
              <a:rPr lang="en-US" dirty="0" err="1" smtClean="0">
                <a:latin typeface="Britannic Bold" panose="020B0903060703020204" pitchFamily="34" charset="0"/>
              </a:rPr>
              <a:t>scanf</a:t>
            </a:r>
            <a:r>
              <a:rPr lang="en-US" dirty="0" smtClean="0">
                <a:latin typeface="Britannic Bold" panose="020B0903060703020204" pitchFamily="34" charset="0"/>
              </a:rPr>
              <a:t>” </a:t>
            </a:r>
            <a:r>
              <a:rPr lang="en-US" dirty="0" err="1" smtClean="0">
                <a:latin typeface="Britannic Bold" panose="020B0903060703020204" pitchFamily="34" charset="0"/>
              </a:rPr>
              <a:t>untuk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String - 1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90023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“String”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01" y="2580939"/>
            <a:ext cx="5405816" cy="1303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26" y="4018373"/>
            <a:ext cx="6736383" cy="25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2491" y="408304"/>
            <a:ext cx="10514766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“gets” </a:t>
            </a:r>
            <a:r>
              <a:rPr lang="en-US" dirty="0" err="1" smtClean="0">
                <a:latin typeface="Britannic Bold" panose="020B0903060703020204" pitchFamily="34" charset="0"/>
              </a:rPr>
              <a:t>untuk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String - 2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90023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“String”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gets (get String)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9309035" y="4213502"/>
            <a:ext cx="2273365" cy="1188174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94" y="2355179"/>
            <a:ext cx="5401440" cy="1329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25" y="3889829"/>
            <a:ext cx="7321489" cy="27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10764" y="425777"/>
            <a:ext cx="3108960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Kesimpulan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75" y="2358799"/>
            <a:ext cx="3329549" cy="2543041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95420" y="1441546"/>
            <a:ext cx="3694755" cy="1834507"/>
          </a:xfrm>
          <a:prstGeom prst="wedgeEllipseCallout">
            <a:avLst>
              <a:gd name="adj1" fmla="val 49265"/>
              <a:gd name="adj2" fmla="val 350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^^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512150" y="1233384"/>
            <a:ext cx="4586067" cy="2649299"/>
          </a:xfrm>
          <a:prstGeom prst="wedgeEllipseCallout">
            <a:avLst>
              <a:gd name="adj1" fmla="val -51962"/>
              <a:gd name="adj2" fmla="val 2704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447" y="333868"/>
            <a:ext cx="9003322" cy="80249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Review : </a:t>
            </a:r>
            <a:r>
              <a:rPr lang="en-US" dirty="0" err="1" smtClean="0">
                <a:latin typeface="Britannic Bold" panose="020B0903060703020204" pitchFamily="34" charset="0"/>
              </a:rPr>
              <a:t>Lebih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dekat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fungsi</a:t>
            </a:r>
            <a:r>
              <a:rPr lang="en-US" dirty="0" smtClean="0">
                <a:latin typeface="Britannic Bold" panose="020B0903060703020204" pitchFamily="34" charset="0"/>
              </a:rPr>
              <a:t> output.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782" y="2163078"/>
            <a:ext cx="1792824" cy="136932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9973992" y="1263571"/>
            <a:ext cx="2016404" cy="746677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3881" y="1568107"/>
            <a:ext cx="9240547" cy="9640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berformat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/ command prompt .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diapit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kutip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ganda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881" y="29528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berformat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881" y="48661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1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9" y="3826770"/>
            <a:ext cx="3943350" cy="666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39" y="5672591"/>
            <a:ext cx="3248025" cy="6762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612" y="3715748"/>
            <a:ext cx="6210033" cy="808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730" y="5386840"/>
            <a:ext cx="2181225" cy="12477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950917" y="4866175"/>
            <a:ext cx="5039479" cy="1754326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1 kali.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\t 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tab.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 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diletakan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kutip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. . ~</a:t>
            </a:r>
          </a:p>
        </p:txBody>
      </p:sp>
    </p:spTree>
    <p:extLst>
      <p:ext uri="{BB962C8B-B14F-4D97-AF65-F5344CB8AC3E}">
        <p14:creationId xmlns:p14="http://schemas.microsoft.com/office/powerpoint/2010/main" val="25524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94320" y="392040"/>
            <a:ext cx="1007172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Jenis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 –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Jenis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Tipe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 Data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77200" y="1911600"/>
            <a:ext cx="1150632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Secara umum tipe data dikelompokan menjadi 2 yaitu 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2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Tipa data dasar / primitive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	: merupakan tipe data yang sudah terdefinisikan dalam suatu Bahasa.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57440" lvl="3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Contoh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 : bilangan bulat , pecahan , karakter , kalimat dll.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2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Tipe data bentukan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	: merupakan sekumpulan tipe data primitive atau lebih yang dikemas menjadi satu kesatuan tipe data baru.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57440" lvl="3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Contoh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 : KTP , Kartu Mahasiswa , Identitas dll.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01520" y="95400"/>
            <a:ext cx="11976480" cy="6660360"/>
          </a:xfrm>
          <a:prstGeom prst="rect">
            <a:avLst/>
          </a:prstGeom>
          <a:noFill/>
          <a:ln w="19368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47043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4320" y="392040"/>
            <a:ext cx="1007172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Tipe Data Bilangan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6" name="Table 2"/>
          <p:cNvGraphicFramePr/>
          <p:nvPr>
            <p:extLst>
              <p:ext uri="{D42A27DB-BD31-4B8C-83A1-F6EECF244321}">
                <p14:modId xmlns:p14="http://schemas.microsoft.com/office/powerpoint/2010/main" val="2612056564"/>
              </p:ext>
            </p:extLst>
          </p:nvPr>
        </p:nvGraphicFramePr>
        <p:xfrm>
          <a:off x="879840" y="2694240"/>
          <a:ext cx="10402560" cy="3458760"/>
        </p:xfrm>
        <a:graphic>
          <a:graphicData uri="http://schemas.openxmlformats.org/drawingml/2006/table">
            <a:tbl>
              <a:tblPr/>
              <a:tblGrid>
                <a:gridCol w="1562304"/>
                <a:gridCol w="1513416"/>
                <a:gridCol w="3854922"/>
                <a:gridCol w="1735959"/>
                <a:gridCol w="1735959"/>
              </a:tblGrid>
              <a:tr h="6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Ukuran (byte)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Rentang nilai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Jenis</a:t>
                      </a: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lang="en-US" sz="20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Bilangan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strike="noStrike" kern="1200" spc="-1" dirty="0" err="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Prefik</a:t>
                      </a:r>
                      <a:endParaRPr lang="en-US" sz="2000" b="1" strike="noStrike" kern="1200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char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1 byte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- 128 </a:t>
                      </a:r>
                      <a:r>
                        <a:rPr lang="en-US" sz="2000" b="1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to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127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Bulat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%c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short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2 byte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-32.768 </a:t>
                      </a:r>
                      <a:r>
                        <a:rPr lang="en-US" sz="2000" b="1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to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32.767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Bulat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%d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Integer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4 byte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-2.147.483.648 </a:t>
                      </a:r>
                      <a:r>
                        <a:rPr lang="en-US" sz="2000" b="1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to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2.147.483.647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Bulat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%d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long integer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8 byte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9.223.372.036.854.775.807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Bulat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1800" b="1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ld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float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4 byte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1.2E-38 </a:t>
                      </a:r>
                      <a:r>
                        <a:rPr lang="en-US" sz="2000" b="1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to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3.4E+38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Pecahan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%f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</a:tr>
              <a:tr h="41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double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8 byte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2.3E-308 </a:t>
                      </a:r>
                      <a:r>
                        <a:rPr lang="en-US" sz="2000" b="1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to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1.7E+308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Pecahan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%lf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17" name="CustomShape 3"/>
          <p:cNvSpPr/>
          <p:nvPr/>
        </p:nvSpPr>
        <p:spPr>
          <a:xfrm>
            <a:off x="345600" y="1421640"/>
            <a:ext cx="1150632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Dibawah ini merupakan berbagai macam tipe data bentuk bilangan dengan berbagai ukuran dan jenis yang dapat ditanganai yaitu bulat dan pecahan.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01520" y="95400"/>
            <a:ext cx="11976480" cy="6660360"/>
          </a:xfrm>
          <a:prstGeom prst="rect">
            <a:avLst/>
          </a:prstGeom>
          <a:noFill/>
          <a:ln w="19368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78879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94320" y="392040"/>
            <a:ext cx="1007172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Tipe Data Karakter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45600" y="1421640"/>
            <a:ext cx="1150632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Tipe Data karakter menangani data dalam bentuk karakter tunggal maupun sekumpulan karakter . Beberapa jenis karakter yaitu 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2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Abjad		: bernilai A sampai 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2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Karakter khusus	: contoh ( , ! ? [ * # $ %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2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Angka		: 0 sampai 9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" name="Table 3"/>
          <p:cNvGraphicFramePr/>
          <p:nvPr>
            <p:extLst>
              <p:ext uri="{D42A27DB-BD31-4B8C-83A1-F6EECF244321}">
                <p14:modId xmlns:p14="http://schemas.microsoft.com/office/powerpoint/2010/main" val="2647769217"/>
              </p:ext>
            </p:extLst>
          </p:nvPr>
        </p:nvGraphicFramePr>
        <p:xfrm>
          <a:off x="849240" y="3957120"/>
          <a:ext cx="10863789" cy="2442240"/>
        </p:xfrm>
        <a:graphic>
          <a:graphicData uri="http://schemas.openxmlformats.org/drawingml/2006/table">
            <a:tbl>
              <a:tblPr/>
              <a:tblGrid>
                <a:gridCol w="957911"/>
                <a:gridCol w="8193192"/>
                <a:gridCol w="1712686"/>
              </a:tblGrid>
              <a:tr h="42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Deskripsi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strike="noStrike" kern="1200" spc="-1" dirty="0" err="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Prefik</a:t>
                      </a:r>
                      <a:endParaRPr lang="en-US" sz="2000" b="1" strike="noStrike" kern="1200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00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char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Selain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digunakan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untuk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menampung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angka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, char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dapat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digunakan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untuk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menampung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nilai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karakter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tunggal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,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seperti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huruf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a,I,u,e,o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atau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symbol-symbol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seperti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?,!.;’[]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%c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</a:tr>
              <a:tr h="100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string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Merupakan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sekumpulan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karakter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.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Biasanya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berupa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sebuah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kata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atau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kalimat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baik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bermakna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maupun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tidak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bermakna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.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Biasanya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didefinisikan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sebagai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 “</a:t>
                      </a:r>
                      <a:r>
                        <a:rPr lang="en-US" sz="2000" b="0" i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Yu Gothic"/>
                          <a:ea typeface="Yu Gothic"/>
                        </a:rPr>
                        <a:t>array of char”.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%s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22" name="CustomShape 4"/>
          <p:cNvSpPr/>
          <p:nvPr/>
        </p:nvSpPr>
        <p:spPr>
          <a:xfrm>
            <a:off x="101520" y="95400"/>
            <a:ext cx="11976480" cy="6660360"/>
          </a:xfrm>
          <a:prstGeom prst="rect">
            <a:avLst/>
          </a:prstGeom>
          <a:noFill/>
          <a:ln w="19368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77452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994320" y="392040"/>
            <a:ext cx="1007172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Tipe Data Boolean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45600" y="1421640"/>
            <a:ext cx="1150632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Boolean merupakan tipe data yang terbentuk dari 2 nilai bilangan yaitu 0 dan 1 , atau biasa didefiniskan sebagai “TRUE” untuk 1 dan “FALSE” untuk 0.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Tipe data ini berguna untuk operasi logika (“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akan dipelajari lebih lanjut pada bab percabangan”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Tipe data ini hanya mengenal 2 buah nilai yaitu 1 dan 0 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2"/>
          <p:cNvPicPr/>
          <p:nvPr/>
        </p:nvPicPr>
        <p:blipFill>
          <a:blip r:embed="rId3"/>
          <a:stretch/>
        </p:blipFill>
        <p:spPr>
          <a:xfrm>
            <a:off x="4335840" y="4056840"/>
            <a:ext cx="2906640" cy="218340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101520" y="95400"/>
            <a:ext cx="11976480" cy="6660360"/>
          </a:xfrm>
          <a:prstGeom prst="rect">
            <a:avLst/>
          </a:prstGeom>
          <a:noFill/>
          <a:ln w="19368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02216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41200" y="392040"/>
            <a:ext cx="1007172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Format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Penulisan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Variabel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dalam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1"/>
          <p:cNvPicPr/>
          <p:nvPr/>
        </p:nvPicPr>
        <p:blipFill>
          <a:blip r:embed="rId3"/>
          <a:stretch/>
        </p:blipFill>
        <p:spPr>
          <a:xfrm>
            <a:off x="3412440" y="2351160"/>
            <a:ext cx="5195880" cy="84888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752760" y="1754640"/>
            <a:ext cx="1289520" cy="440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Tipe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724280" y="1566360"/>
            <a:ext cx="1699560" cy="440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Nama variabel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9105840" y="1681200"/>
            <a:ext cx="1743480" cy="587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Jangan lupa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titik koma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 flipH="1" flipV="1">
            <a:off x="2042640" y="2195640"/>
            <a:ext cx="1369440" cy="57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7" name="CustomShape 6"/>
          <p:cNvSpPr/>
          <p:nvPr/>
        </p:nvSpPr>
        <p:spPr>
          <a:xfrm flipH="1" flipV="1">
            <a:off x="5470200" y="2006280"/>
            <a:ext cx="489600" cy="53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8" name="CustomShape 7"/>
          <p:cNvSpPr/>
          <p:nvPr/>
        </p:nvSpPr>
        <p:spPr>
          <a:xfrm flipV="1">
            <a:off x="8458200" y="2269080"/>
            <a:ext cx="647280" cy="50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9" name="CustomShape 8"/>
          <p:cNvSpPr/>
          <p:nvPr/>
        </p:nvSpPr>
        <p:spPr>
          <a:xfrm>
            <a:off x="336600" y="3148200"/>
            <a:ext cx="11506320" cy="35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Nama variable </a:t>
            </a: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tidak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boleh mengandung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spasi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. Jika ingin memisahkan kata gunakan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garis bawah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Nama varibel harus diawali oleh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huruf atau garis bawah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(tidak boleh diawali dengan angka atau symbol lain).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Nama variable tidak boleh mengandung karakter symbol seperti ?,!:@%&amp;* , namun bias dikombinasikan dengan angka.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Bersifat 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Case Sensitive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 artinya huruf besar dan kecil memiliki arti yang berbeda.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101520" y="95400"/>
            <a:ext cx="11976480" cy="6660360"/>
          </a:xfrm>
          <a:prstGeom prst="rect">
            <a:avLst/>
          </a:prstGeom>
          <a:noFill/>
          <a:ln w="19368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27243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86" y="2540081"/>
            <a:ext cx="5875223" cy="34306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“%d”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dimunculkan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5286106"/>
            <a:ext cx="407963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91474" y="5278104"/>
            <a:ext cx="979665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69080" y="2482721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%d (decimal),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9945" y="3753598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1139" y="4459458"/>
            <a:ext cx="998806" cy="818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79963" y="3185670"/>
            <a:ext cx="2308257" cy="2100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08629" y="323141"/>
            <a:ext cx="8159260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(Integer)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7469945" y="4556671"/>
            <a:ext cx="3318426" cy="1063763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pengisian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variable.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1073</Words>
  <Application>Microsoft Office PowerPoint</Application>
  <PresentationFormat>Custom</PresentationFormat>
  <Paragraphs>177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Review Output , variable  dan tipe data  dalam Bahasa C </vt:lpstr>
      <vt:lpstr>Review : Lebih dekat fungsi output.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Menampilkan Variabel (Integer)</vt:lpstr>
      <vt:lpstr>Menampilkan Variabel (Float)</vt:lpstr>
      <vt:lpstr>Operasi variable dan Output hasilnya  dengan prefix gabungan</vt:lpstr>
      <vt:lpstr>Latihan Variabel dan Tipe Data</vt:lpstr>
      <vt:lpstr>Lebih dekat dengan Variabel</vt:lpstr>
      <vt:lpstr>Menampilkan Variabel (char dan String)</vt:lpstr>
      <vt:lpstr>Mengenal Input dalam Bahasa C</vt:lpstr>
      <vt:lpstr>Input dalam Bahasa C</vt:lpstr>
      <vt:lpstr>Contoh “scanf” untuk tipe data Integer</vt:lpstr>
      <vt:lpstr>Contoh “scanf” untuk tipe data Float</vt:lpstr>
      <vt:lpstr>Contoh “scanf” untuk tipe data Karakter</vt:lpstr>
      <vt:lpstr>Contoh “scanf” untuk tipe data String - 1</vt:lpstr>
      <vt:lpstr>Contoh “gets” untuk tipe data String - 2</vt:lpstr>
      <vt:lpstr>Kesimpulan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Labdas</cp:lastModifiedBy>
  <cp:revision>112</cp:revision>
  <dcterms:created xsi:type="dcterms:W3CDTF">2015-09-16T16:43:49Z</dcterms:created>
  <dcterms:modified xsi:type="dcterms:W3CDTF">2017-09-20T03:13:55Z</dcterms:modified>
</cp:coreProperties>
</file>