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2" r:id="rId3"/>
    <p:sldId id="371" r:id="rId4"/>
    <p:sldId id="329" r:id="rId5"/>
    <p:sldId id="363" r:id="rId6"/>
    <p:sldId id="348" r:id="rId7"/>
    <p:sldId id="357" r:id="rId8"/>
    <p:sldId id="358" r:id="rId9"/>
    <p:sldId id="364" r:id="rId10"/>
    <p:sldId id="354" r:id="rId11"/>
    <p:sldId id="359" r:id="rId12"/>
    <p:sldId id="365" r:id="rId13"/>
    <p:sldId id="355" r:id="rId14"/>
    <p:sldId id="356" r:id="rId15"/>
    <p:sldId id="360" r:id="rId16"/>
    <p:sldId id="366" r:id="rId17"/>
    <p:sldId id="361" r:id="rId18"/>
    <p:sldId id="362" r:id="rId19"/>
    <p:sldId id="367" r:id="rId20"/>
    <p:sldId id="369" r:id="rId21"/>
    <p:sldId id="368" r:id="rId22"/>
    <p:sldId id="3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- 2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Operator </a:t>
            </a:r>
            <a:r>
              <a:rPr lang="en-US" dirty="0" err="1" smtClean="0">
                <a:latin typeface="Britannic Bold" panose="020B0903060703020204" pitchFamily="34" charset="0"/>
              </a:rPr>
              <a:t>Relasional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425" y="1340080"/>
            <a:ext cx="11506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operand,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umumnya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Boolean (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77976"/>
              </p:ext>
            </p:extLst>
          </p:nvPr>
        </p:nvGraphicFramePr>
        <p:xfrm>
          <a:off x="1061892" y="2852207"/>
          <a:ext cx="9936844" cy="278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/>
                <a:gridCol w="1567543"/>
                <a:gridCol w="4327071"/>
                <a:gridCol w="2850779"/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639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besar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( 3 &gt; 10 )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004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kecil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&lt;7 )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&gt;=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besar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( 9 &gt;= 3 )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&lt;=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lebih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kecil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&lt;=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8535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==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==</a:t>
                      </a:r>
                      <a:r>
                        <a:rPr lang="en-US" sz="18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4 )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!=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Apakah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tidak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sama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 ?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18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( 10 != 3 )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5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Britannic Bold" panose="020B0903060703020204" pitchFamily="34" charset="0"/>
              </a:rPr>
              <a:t>Contoh</a:t>
            </a:r>
            <a:r>
              <a:rPr lang="en-US" dirty="0">
                <a:latin typeface="Britannic Bold" panose="020B0903060703020204" pitchFamily="34" charset="0"/>
              </a:rPr>
              <a:t> Operator </a:t>
            </a:r>
            <a:r>
              <a:rPr lang="en-US" dirty="0" err="1" smtClean="0">
                <a:latin typeface="Britannic Bold" panose="020B0903060703020204" pitchFamily="34" charset="0"/>
              </a:rPr>
              <a:t>Relasional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>
                <a:latin typeface="Britannic Bold" panose="020B0903060703020204" pitchFamily="34" charset="0"/>
              </a:rPr>
              <a:t>- </a:t>
            </a:r>
            <a:r>
              <a:rPr lang="en-US" dirty="0" smtClean="0">
                <a:latin typeface="Britannic Bold" panose="020B0903060703020204" pitchFamily="34" charset="0"/>
              </a:rPr>
              <a:t>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24" y="4076692"/>
            <a:ext cx="5522453" cy="1317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4" y="2165695"/>
            <a:ext cx="4918474" cy="1422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77022" y="1282115"/>
            <a:ext cx="1150658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9688" y="1907304"/>
            <a:ext cx="58460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“==“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mengecek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operand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?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selain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46295"/>
            <a:ext cx="584601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operator 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dieksekusi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menghasilkan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(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- 100 &gt; 3 &lt; 4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 &lt; 4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 &lt; 4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n-US" sz="16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3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3 – Operator</a:t>
            </a: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Logika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4098" name="Picture 2" descr="https://s-media-cache-ak0.pinimg.com/originals/a3/63/37/a36337086eeddae14a8819b043abeb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219894"/>
            <a:ext cx="4220482" cy="30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4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Operator </a:t>
            </a:r>
            <a:r>
              <a:rPr lang="en-US" dirty="0" err="1" smtClean="0">
                <a:latin typeface="Britannic Bold" panose="020B0903060703020204" pitchFamily="34" charset="0"/>
              </a:rPr>
              <a:t>Logika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425" y="1421725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berfungsi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berkaitan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Boolean 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operandnya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Boolean.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56388"/>
              </p:ext>
            </p:extLst>
          </p:nvPr>
        </p:nvGraphicFramePr>
        <p:xfrm>
          <a:off x="1061892" y="2646465"/>
          <a:ext cx="9936844" cy="266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/>
                <a:gridCol w="1845128"/>
                <a:gridCol w="3477986"/>
                <a:gridCol w="3422279"/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&amp;&amp;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AND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TRUE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&amp;&amp; FALSE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| |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(3 &gt; 10) || (10 &lt; 4)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!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NOT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Negasi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Ingkaran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 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!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(10 == 3)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^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XOR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(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Exlusive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OR)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^ 0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 XOR </a:t>
            </a: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&amp;&amp; </a:t>
            </a: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| |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525380" y="284639"/>
            <a:ext cx="5128922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Tabel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Kebenaran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8044"/>
              </p:ext>
            </p:extLst>
          </p:nvPr>
        </p:nvGraphicFramePr>
        <p:xfrm>
          <a:off x="994292" y="1584028"/>
          <a:ext cx="4261222" cy="202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/>
                <a:gridCol w="2101012"/>
                <a:gridCol w="1495454"/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AND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AND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033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AND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AND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6656"/>
              </p:ext>
            </p:extLst>
          </p:nvPr>
        </p:nvGraphicFramePr>
        <p:xfrm>
          <a:off x="6495770" y="1584028"/>
          <a:ext cx="4261222" cy="202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/>
                <a:gridCol w="2101012"/>
                <a:gridCol w="1495454"/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033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80"/>
              </p:ext>
            </p:extLst>
          </p:nvPr>
        </p:nvGraphicFramePr>
        <p:xfrm>
          <a:off x="994292" y="4271836"/>
          <a:ext cx="4261222" cy="202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/>
                <a:gridCol w="2101012"/>
                <a:gridCol w="1495454"/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XOR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ea typeface="+mn-ea"/>
                        </a:rPr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XOR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ea typeface="+mn-ea"/>
                        </a:rPr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033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XOR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TRUE 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XOR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ea typeface="+mn-ea"/>
                        </a:rPr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563"/>
              </p:ext>
            </p:extLst>
          </p:nvPr>
        </p:nvGraphicFramePr>
        <p:xfrm>
          <a:off x="6495770" y="4271836"/>
          <a:ext cx="4261222" cy="12269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4756"/>
                <a:gridCol w="2101012"/>
                <a:gridCol w="1495454"/>
              </a:tblGrid>
              <a:tr h="43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Ekspresi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Hasil</a:t>
                      </a:r>
                      <a:endParaRPr lang="en-US" sz="20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ea typeface="+mn-ea"/>
                        </a:rPr>
                        <a:t>!</a:t>
                      </a:r>
                      <a:r>
                        <a:rPr lang="en-US" sz="1800" baseline="0" dirty="0" smtClean="0">
                          <a:latin typeface="+mn-lt"/>
                          <a:ea typeface="+mn-ea"/>
                        </a:rPr>
                        <a:t> 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ea typeface="+mn-ea"/>
                        </a:rPr>
                        <a:t>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39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! FALSE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ea typeface="+mn-ea"/>
                        </a:rPr>
                        <a:t>TRUE</a:t>
                      </a:r>
                      <a:endParaRPr lang="en-US" sz="18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67177" y="996069"/>
            <a:ext cx="180249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0947" y="1043933"/>
            <a:ext cx="1273105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OR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575" y="3780334"/>
            <a:ext cx="1431802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XOR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5988" y="3780334"/>
            <a:ext cx="1443024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NOT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8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6043" y="284639"/>
            <a:ext cx="1020535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Britannic Bold" panose="020B0903060703020204" pitchFamily="34" charset="0"/>
              </a:rPr>
              <a:t>Contoh</a:t>
            </a:r>
            <a:r>
              <a:rPr lang="en-US" sz="4000" dirty="0">
                <a:latin typeface="Britannic Bold" panose="020B0903060703020204" pitchFamily="34" charset="0"/>
              </a:rPr>
              <a:t> Operator </a:t>
            </a:r>
            <a:r>
              <a:rPr lang="en-US" sz="4000" dirty="0" err="1" smtClean="0">
                <a:latin typeface="Britannic Bold" panose="020B0903060703020204" pitchFamily="34" charset="0"/>
              </a:rPr>
              <a:t>Logika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>
                <a:latin typeface="Britannic Bold" panose="020B0903060703020204" pitchFamily="34" charset="0"/>
              </a:rPr>
              <a:t>- </a:t>
            </a:r>
            <a:r>
              <a:rPr lang="en-US" sz="4000" dirty="0" smtClean="0">
                <a:latin typeface="Britannic Bold" panose="020B0903060703020204" pitchFamily="34" charset="0"/>
              </a:rPr>
              <a:t>1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2" y="1390149"/>
            <a:ext cx="4660868" cy="153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2" y="3379794"/>
            <a:ext cx="5343008" cy="93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4862254" y="1282697"/>
            <a:ext cx="4559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operator juga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14022" y="3175625"/>
            <a:ext cx="56805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berlaku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mendahulukan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1" y="5455345"/>
            <a:ext cx="10696320" cy="95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1923136" y="4829891"/>
            <a:ext cx="8333410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Gabungan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endParaRPr lang="en-US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0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4 – Operator</a:t>
            </a: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Assignment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5122" name="Picture 2" descr="http://www.needassignment.com/assig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51" y="3311678"/>
            <a:ext cx="4864906" cy="25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64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Operator </a:t>
            </a:r>
            <a:r>
              <a:rPr lang="en-US" dirty="0" err="1" smtClean="0">
                <a:latin typeface="Britannic Bold" panose="020B0903060703020204" pitchFamily="34" charset="0"/>
              </a:rPr>
              <a:t>Assigment</a:t>
            </a:r>
            <a:r>
              <a:rPr lang="en-US" dirty="0" smtClean="0">
                <a:latin typeface="Britannic Bold" panose="020B0903060703020204" pitchFamily="34" charset="0"/>
              </a:rPr>
              <a:t> (</a:t>
            </a:r>
            <a:r>
              <a:rPr lang="en-US" dirty="0" err="1" smtClean="0">
                <a:latin typeface="Britannic Bold" panose="020B0903060703020204" pitchFamily="34" charset="0"/>
              </a:rPr>
              <a:t>Penugasan</a:t>
            </a:r>
            <a:r>
              <a:rPr lang="en-US" dirty="0" smtClean="0"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425" y="1274764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Operator Assignment /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Penugasan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berfungsi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/ operand lain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47367"/>
              </p:ext>
            </p:extLst>
          </p:nvPr>
        </p:nvGraphicFramePr>
        <p:xfrm>
          <a:off x="1061892" y="2646465"/>
          <a:ext cx="9936844" cy="373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/>
                <a:gridCol w="1404257"/>
                <a:gridCol w="4310743"/>
                <a:gridCol w="3030393"/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=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Mengisi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dari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kanan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ke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kiri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4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+=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+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+=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10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-=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–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-= 3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*=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*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*= 6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/=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/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/= 4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%=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Setara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dengan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C = C % A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%=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Operator </a:t>
            </a:r>
            <a:r>
              <a:rPr lang="en-US" dirty="0" err="1" smtClean="0">
                <a:latin typeface="Britannic Bold" panose="020B0903060703020204" pitchFamily="34" charset="0"/>
              </a:rPr>
              <a:t>Assigment</a:t>
            </a:r>
            <a:r>
              <a:rPr lang="en-US" dirty="0" smtClean="0">
                <a:latin typeface="Britannic Bold" panose="020B0903060703020204" pitchFamily="34" charset="0"/>
              </a:rPr>
              <a:t> (</a:t>
            </a:r>
            <a:r>
              <a:rPr lang="en-US" dirty="0" err="1" smtClean="0">
                <a:latin typeface="Britannic Bold" panose="020B0903060703020204" pitchFamily="34" charset="0"/>
              </a:rPr>
              <a:t>Penugasan</a:t>
            </a:r>
            <a:r>
              <a:rPr lang="en-US" dirty="0" smtClean="0">
                <a:latin typeface="Britannic Bold" panose="020B0903060703020204" pitchFamily="34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19" y="4913455"/>
            <a:ext cx="7138841" cy="143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12767" y="1127803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assignment.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dikenai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+=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Artinya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+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lain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=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+ 20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sebelumnya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10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= 10 + 20.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Menghasilkan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= 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Soal</a:t>
            </a:r>
            <a:r>
              <a:rPr lang="en-US" dirty="0" smtClean="0">
                <a:latin typeface="Britannic Bold" panose="020B0903060703020204" pitchFamily="34" charset="0"/>
              </a:rPr>
              <a:t> Type A (</a:t>
            </a:r>
            <a:r>
              <a:rPr lang="en-US" dirty="0" err="1" smtClean="0">
                <a:latin typeface="Britannic Bold" panose="020B0903060703020204" pitchFamily="34" charset="0"/>
              </a:rPr>
              <a:t>Kalkulasi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Nilai</a:t>
            </a:r>
            <a:r>
              <a:rPr lang="en-US" dirty="0" smtClean="0"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022" y="1387206"/>
            <a:ext cx="1150658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seorang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programmer UDINUS ( 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cieee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programmer :D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teman-teman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diminta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kalkulasi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seuatu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mata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kuliah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ketentuan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atributnya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TUGAS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UTS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UAS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Rata-Rata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ketiga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diatas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total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50%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TUGAS.</a:t>
            </a:r>
            <a:endParaRPr lang="en-US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25%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UTS.</a:t>
            </a: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25%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UAS</a:t>
            </a:r>
            <a:r>
              <a:rPr lang="en-US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Dari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ilai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marL="1208088" lvl="2" indent="-293688" algn="just">
              <a:lnSpc>
                <a:spcPct val="150000"/>
              </a:lnSpc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   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 (85 </a:t>
            </a:r>
            <a:r>
              <a:rPr lang="en-US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100)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Tampilkan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Outputnya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keseluruhan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3" algn="just">
              <a:lnSpc>
                <a:spcPct val="150000"/>
              </a:lnSpc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cons.veryicon.com/png/System/Kameleon/Checkli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87" y="3837214"/>
            <a:ext cx="2368127" cy="236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94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3025" y="1189163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Operator</a:t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Aritmatika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,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Relasional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Logika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Sampel</a:t>
            </a:r>
            <a:r>
              <a:rPr lang="en-US" dirty="0" smtClean="0">
                <a:latin typeface="Britannic Bold" panose="020B0903060703020204" pitchFamily="34" charset="0"/>
              </a:rPr>
              <a:t> Output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42" y="2467316"/>
            <a:ext cx="5824755" cy="3299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95297" y="2134761"/>
            <a:ext cx="51736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dulu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variable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diminta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variable-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cetak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outputnya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5730" y="1573384"/>
            <a:ext cx="2130254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Tips</a:t>
            </a:r>
          </a:p>
        </p:txBody>
      </p:sp>
      <p:pic>
        <p:nvPicPr>
          <p:cNvPr id="4098" name="Picture 2" descr="Hasil gambar untuk id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304" y="1052523"/>
            <a:ext cx="1334710" cy="141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01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Soal</a:t>
            </a:r>
            <a:r>
              <a:rPr lang="en-US" dirty="0" smtClean="0">
                <a:latin typeface="Britannic Bold" panose="020B0903060703020204" pitchFamily="34" charset="0"/>
              </a:rPr>
              <a:t> Type B (</a:t>
            </a:r>
            <a:r>
              <a:rPr lang="en-US" dirty="0" err="1" smtClean="0">
                <a:latin typeface="Britannic Bold" panose="020B0903060703020204" pitchFamily="34" charset="0"/>
              </a:rPr>
              <a:t>Kandang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Sapi</a:t>
            </a:r>
            <a:r>
              <a:rPr lang="en-US" dirty="0" smtClean="0"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142167"/>
            <a:ext cx="115065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membangun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peternakan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membangun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diharuskan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merancang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pembuatan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atributnya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sebidang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panjang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x meter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lebar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 meter.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lvl="2" indent="342900" algn="just"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panjang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 meter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lebar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 meter (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asumsikan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kadang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ekor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masing-masing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Luas Tanah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seluruhnya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Luas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ekor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berapa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?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Dari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didapat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</a:p>
          <a:p>
            <a:pPr lvl="2" indent="342900" algn="just">
              <a:lnSpc>
                <a:spcPct val="150000"/>
              </a:lnSpc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kandang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sapi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dihasilkan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?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Tampilkan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Outputnya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keseluruhan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3" algn="just">
              <a:lnSpc>
                <a:spcPct val="150000"/>
              </a:lnSpc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liparts.co/cliparts/gTe/EkL/gTeEkLX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11" y="3585972"/>
            <a:ext cx="3470558" cy="21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9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Sampel</a:t>
            </a:r>
            <a:r>
              <a:rPr lang="en-US" dirty="0" smtClean="0">
                <a:latin typeface="Britannic Bold" panose="020B0903060703020204" pitchFamily="34" charset="0"/>
              </a:rPr>
              <a:t> Output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7" y="4164510"/>
            <a:ext cx="5379898" cy="2217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95297" y="2134761"/>
            <a:ext cx="51736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dulu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variable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tentukan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diminta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variable-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cetak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outputnya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5730" y="1426423"/>
            <a:ext cx="2130254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Tips</a:t>
            </a:r>
          </a:p>
        </p:txBody>
      </p:sp>
      <p:pic>
        <p:nvPicPr>
          <p:cNvPr id="12" name="Picture 2" descr="Hasil gambar untuk id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75" y="970878"/>
            <a:ext cx="1334710" cy="141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414" y="1286116"/>
            <a:ext cx="5491907" cy="271764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91737" y="1231673"/>
            <a:ext cx="1797894" cy="780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rgbClr val="00B050"/>
                </a:solidFill>
                <a:latin typeface="Britannic Bold" panose="020B0903060703020204" pitchFamily="34" charset="0"/>
              </a:rPr>
              <a:t>Ilustrasi</a:t>
            </a:r>
            <a:endParaRPr lang="en-US" sz="2400" dirty="0" smtClean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64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539" y="4919963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9931" y="536019"/>
            <a:ext cx="11199820" cy="231956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Login Webmaster</a:t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Upload PDP 1</a:t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Di </a:t>
            </a:r>
            <a:r>
              <a:rPr lang="en-US" sz="5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P</a:t>
            </a:r>
            <a:r>
              <a:rPr lang="en-US" sz="5400" b="1" dirty="0" err="1" smtClean="0">
                <a:solidFill>
                  <a:srgbClr val="7030A0"/>
                </a:solidFill>
                <a:latin typeface="Britannic Bold" panose="020B0903060703020204" pitchFamily="34" charset="0"/>
              </a:rPr>
              <a:t>ertemuan</a:t>
            </a:r>
            <a:r>
              <a:rPr lang="en-US" sz="5400" b="1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 3</a:t>
            </a:r>
            <a:endParaRPr lang="en-US" sz="60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931" y="3457282"/>
            <a:ext cx="11199820" cy="231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Semua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rojek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T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ugas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jadikan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1 RAR</a:t>
            </a:r>
          </a:p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Format file = </a:t>
            </a:r>
            <a:r>
              <a:rPr lang="en-US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A11</a:t>
            </a:r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16</a:t>
            </a: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xxxxx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.rar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16429" y="3077788"/>
            <a:ext cx="10548258" cy="29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2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Operand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Operator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392776"/>
            <a:ext cx="1089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Operand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proses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Operator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instruksi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operand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278" y="4890405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2063" y="4890405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+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6848" y="4890404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47981" y="4890405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2766" y="5135339"/>
            <a:ext cx="734785" cy="544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7551" y="4890404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44709" y="4890406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79494" y="4890406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914279" y="4890405"/>
            <a:ext cx="734785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83717" y="4890404"/>
            <a:ext cx="1483463" cy="767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=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1561264" y="3980086"/>
            <a:ext cx="408215" cy="14124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5188422" y="3980086"/>
            <a:ext cx="408215" cy="14124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9685509" y="2987655"/>
            <a:ext cx="408215" cy="31254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8213" y="3863958"/>
            <a:ext cx="1895446" cy="482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8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lang="en-US" sz="28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2435" y="3863958"/>
            <a:ext cx="1895446" cy="482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8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lang="en-US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6672" y="3782312"/>
            <a:ext cx="1895446" cy="482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800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lang="en-US" sz="28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1 – Operator</a:t>
            </a: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Aritmatika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az616578.vo.msecnd.net/files/2016/03/13/635935021239233410-1074524803_OlympicaMa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52" y="3160953"/>
            <a:ext cx="4253219" cy="30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2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Operator </a:t>
            </a:r>
            <a:r>
              <a:rPr lang="en-US" dirty="0" err="1" smtClean="0">
                <a:latin typeface="Britannic Bold" panose="020B0903060703020204" pitchFamily="34" charset="0"/>
              </a:rPr>
              <a:t>Aritmatika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022" y="1209444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matematis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paling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implementasi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hampir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79141"/>
              </p:ext>
            </p:extLst>
          </p:nvPr>
        </p:nvGraphicFramePr>
        <p:xfrm>
          <a:off x="1061892" y="2319893"/>
          <a:ext cx="9936844" cy="319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51"/>
                <a:gridCol w="1845128"/>
                <a:gridCol w="3477986"/>
                <a:gridCol w="3422279"/>
              </a:tblGrid>
              <a:tr h="5329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Simbol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Nama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Contoh</a:t>
                      </a:r>
                      <a:endParaRPr lang="en-US" sz="240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+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Penjumlahan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3 + 10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Pengurangan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10 – 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*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Perkalian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9 * 3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Pembagian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10 / 2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5329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%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Sisa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bagi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Hasil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= 10 % 3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2720" y="5635611"/>
            <a:ext cx="1150658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NB =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operatornya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 * </a:t>
            </a: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% </a:t>
            </a: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+ </a:t>
            </a: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-&gt;</a:t>
            </a:r>
            <a:r>
              <a:rPr lang="en-US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-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Operator </a:t>
            </a:r>
            <a:r>
              <a:rPr lang="en-US" dirty="0" err="1" smtClean="0">
                <a:latin typeface="Britannic Bold" panose="020B0903060703020204" pitchFamily="34" charset="0"/>
              </a:rPr>
              <a:t>Aritmatika</a:t>
            </a:r>
            <a:r>
              <a:rPr lang="en-US" dirty="0" smtClean="0">
                <a:latin typeface="Britannic Bold" panose="020B0903060703020204" pitchFamily="34" charset="0"/>
              </a:rPr>
              <a:t>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022" y="1633992"/>
            <a:ext cx="11506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aritmatika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 operator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eksekusi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dilihat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slide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06" y="3753074"/>
            <a:ext cx="2753008" cy="1234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841" y="3606118"/>
            <a:ext cx="5192153" cy="1528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Operator </a:t>
            </a:r>
            <a:r>
              <a:rPr lang="en-US" dirty="0" err="1" smtClean="0">
                <a:latin typeface="Britannic Bold" panose="020B0903060703020204" pitchFamily="34" charset="0"/>
              </a:rPr>
              <a:t>Aritmatika</a:t>
            </a:r>
            <a:r>
              <a:rPr lang="en-US" dirty="0" smtClean="0">
                <a:latin typeface="Britannic Bold" panose="020B0903060703020204" pitchFamily="34" charset="0"/>
              </a:rPr>
              <a:t>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9190" y="1193119"/>
            <a:ext cx="82844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disamping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memprioritaskan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paksa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terikat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aturan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eksekusi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Misalkan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+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dihitung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dahulu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prioritas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default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6" y="2961710"/>
            <a:ext cx="3186669" cy="1022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" y="1421725"/>
            <a:ext cx="3189968" cy="974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05" y="4813463"/>
            <a:ext cx="9540177" cy="1603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1763486"/>
            <a:ext cx="11199820" cy="18677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2 – Operator</a:t>
            </a: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Relasional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3074" name="Picture 2" descr="http://ai.cs.washington.edu/www/media/icons/pubs/dm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97" y="3455063"/>
            <a:ext cx="55340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1219</Words>
  <Application>Microsoft Office PowerPoint</Application>
  <PresentationFormat>Widescreen</PresentationFormat>
  <Paragraphs>292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Yu Gothic</vt:lpstr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Office Theme</vt:lpstr>
      <vt:lpstr>PowerPoint Presentation</vt:lpstr>
      <vt:lpstr>Operator Aritmatika , Relasional dan Logika</vt:lpstr>
      <vt:lpstr>Login Webmaster Upload PDP 1 Di Pertemuan 3</vt:lpstr>
      <vt:lpstr>Operand dan Operator</vt:lpstr>
      <vt:lpstr>Part 1 – Operator Aritmatika</vt:lpstr>
      <vt:lpstr>PowerPoint Presentation</vt:lpstr>
      <vt:lpstr>PowerPoint Presentation</vt:lpstr>
      <vt:lpstr>PowerPoint Presentation</vt:lpstr>
      <vt:lpstr>Part 2 – Operator Relasional</vt:lpstr>
      <vt:lpstr>PowerPoint Presentation</vt:lpstr>
      <vt:lpstr>PowerPoint Presentation</vt:lpstr>
      <vt:lpstr>Part 3 – Operator Logika</vt:lpstr>
      <vt:lpstr>PowerPoint Presentation</vt:lpstr>
      <vt:lpstr>PowerPoint Presentation</vt:lpstr>
      <vt:lpstr>PowerPoint Presentation</vt:lpstr>
      <vt:lpstr>Part 4 – Operator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Nobita-Kun</cp:lastModifiedBy>
  <cp:revision>837</cp:revision>
  <dcterms:created xsi:type="dcterms:W3CDTF">2015-09-16T16:43:49Z</dcterms:created>
  <dcterms:modified xsi:type="dcterms:W3CDTF">2016-09-28T03:05:08Z</dcterms:modified>
</cp:coreProperties>
</file>