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42" r:id="rId3"/>
    <p:sldId id="371" r:id="rId4"/>
    <p:sldId id="329" r:id="rId5"/>
    <p:sldId id="363" r:id="rId6"/>
    <p:sldId id="348" r:id="rId7"/>
    <p:sldId id="378" r:id="rId8"/>
    <p:sldId id="393" r:id="rId9"/>
    <p:sldId id="394" r:id="rId10"/>
    <p:sldId id="395" r:id="rId11"/>
    <p:sldId id="381" r:id="rId12"/>
    <p:sldId id="385" r:id="rId13"/>
    <p:sldId id="407" r:id="rId14"/>
    <p:sldId id="408" r:id="rId15"/>
    <p:sldId id="410" r:id="rId16"/>
    <p:sldId id="411" r:id="rId17"/>
    <p:sldId id="396" r:id="rId18"/>
    <p:sldId id="397" r:id="rId19"/>
    <p:sldId id="398" r:id="rId20"/>
    <p:sldId id="399" r:id="rId21"/>
    <p:sldId id="384" r:id="rId22"/>
    <p:sldId id="402" r:id="rId23"/>
    <p:sldId id="401" r:id="rId24"/>
    <p:sldId id="403" r:id="rId25"/>
    <p:sldId id="404" r:id="rId26"/>
    <p:sldId id="386" r:id="rId27"/>
    <p:sldId id="405" r:id="rId28"/>
    <p:sldId id="40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38CC"/>
    <a:srgbClr val="D6C2D3"/>
    <a:srgbClr val="E2D6E0"/>
    <a:srgbClr val="FFFF61"/>
    <a:srgbClr val="FFFF4B"/>
    <a:srgbClr val="B855D3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84919" autoAdjust="0"/>
  </p:normalViewPr>
  <p:slideViewPr>
    <p:cSldViewPr snapToGrid="0">
      <p:cViewPr varScale="1">
        <p:scale>
          <a:sx n="45" d="100"/>
          <a:sy n="45" d="100"/>
        </p:scale>
        <p:origin x="7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6D67-DED5-463C-A87E-F10159DD4FD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5BA32-FC44-4C07-9494-36ED1D52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8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9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7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97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8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6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61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1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21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9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3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7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86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2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96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80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9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1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1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9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2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8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3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2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3F60-CD96-4132-A423-495248B2D7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17" y="275319"/>
            <a:ext cx="2018887" cy="2018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5822" y="471971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 </a:t>
            </a:r>
            <a:r>
              <a:rPr lang="en-US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ke</a:t>
            </a: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- </a:t>
            </a:r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5</a:t>
            </a:r>
            <a:endParaRPr lang="en-US" sz="6000" dirty="0" smtClean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99" y="2553733"/>
            <a:ext cx="5881181" cy="24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6" y="5082759"/>
            <a:ext cx="2030471" cy="1550832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333429" y="3972650"/>
            <a:ext cx="2997011" cy="1068451"/>
          </a:xfrm>
          <a:prstGeom prst="wedgeEllipseCallout">
            <a:avLst>
              <a:gd name="adj1" fmla="val -2329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Selamat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Datang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!! 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84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Format </a:t>
            </a:r>
            <a:r>
              <a:rPr lang="en-US" dirty="0" err="1" smtClean="0">
                <a:latin typeface="Britannic Bold" panose="020B0903060703020204" pitchFamily="34" charset="0"/>
              </a:rPr>
              <a:t>Penulisan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i="1" dirty="0" smtClean="0">
                <a:latin typeface="Britannic Bold" panose="020B0903060703020204" pitchFamily="34" charset="0"/>
              </a:rPr>
              <a:t>IF-ELSE</a:t>
            </a:r>
            <a:r>
              <a:rPr lang="en-US" dirty="0" smtClean="0">
                <a:latin typeface="Britannic Bold" panose="020B0903060703020204" pitchFamily="34" charset="0"/>
              </a:rPr>
              <a:t> - </a:t>
            </a:r>
            <a:r>
              <a:rPr lang="en-US" dirty="0">
                <a:latin typeface="Britannic Bold" panose="020B0903060703020204" pitchFamily="34" charset="0"/>
              </a:rPr>
              <a:t>3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7841" y="1381111"/>
            <a:ext cx="615359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988" lvl="1" indent="-2936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Format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sz="2000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IF , ELSE-IF </a:t>
            </a:r>
            <a:r>
              <a:rPr lang="en-US" sz="2000" b="1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ELSE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 </a:t>
            </a:r>
          </a:p>
          <a:p>
            <a:pPr marL="571500" lvl="2" algn="just">
              <a:lnSpc>
                <a:spcPct val="150000"/>
              </a:lnSpc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Biasanya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membuat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ekpresi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melibatkan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banyak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berbeda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bisa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berjumlah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2.</a:t>
            </a:r>
            <a:endParaRPr lang="en-US" sz="2000" b="1" dirty="0" smtClean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5267" y="4328682"/>
            <a:ext cx="7025661" cy="1477328"/>
          </a:xfrm>
          <a:prstGeom prst="rect">
            <a:avLst/>
          </a:prstGeom>
          <a:ln w="762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INGAT!!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else if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1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2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saja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namun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else if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sebanyak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kasus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dibutuhkan</a:t>
            </a:r>
            <a:r>
              <a:rPr lang="en-US" sz="20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581" y="1377276"/>
            <a:ext cx="3040618" cy="502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164" y="286957"/>
            <a:ext cx="1131054" cy="8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36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070" y="305912"/>
            <a:ext cx="2030471" cy="15508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4868" y="1371600"/>
            <a:ext cx="11349945" cy="13587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Latihan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Soal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/>
            </a:r>
            <a:b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Analisa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Studi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Kasus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Sederhana</a:t>
            </a:r>
            <a:endParaRPr lang="en-US" sz="6000" dirty="0">
              <a:solidFill>
                <a:srgbClr val="0070C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75" y="2880401"/>
            <a:ext cx="3531329" cy="3432011"/>
          </a:xfrm>
          <a:prstGeom prst="rect">
            <a:avLst/>
          </a:prstGeom>
        </p:spPr>
      </p:pic>
      <p:pic>
        <p:nvPicPr>
          <p:cNvPr id="13316" name="Picture 4" descr="http://www.highlineschools.org/cms/lib07/WA01919413/Centricity/Domain/93/2015-16-Photos/September-17/HOT%20TOPICS%20FAQs%20350x28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8" y="368330"/>
            <a:ext cx="1860517" cy="14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56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862" y="5587878"/>
            <a:ext cx="1301038" cy="99370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56633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Soal</a:t>
            </a:r>
            <a:r>
              <a:rPr lang="en-US" sz="4000" dirty="0" smtClean="0">
                <a:latin typeface="Britannic Bold" panose="020B0903060703020204" pitchFamily="34" charset="0"/>
              </a:rPr>
              <a:t> 1 - </a:t>
            </a:r>
            <a:r>
              <a:rPr lang="en-US" sz="4000" dirty="0" err="1" smtClean="0">
                <a:latin typeface="Britannic Bold" panose="020B0903060703020204" pitchFamily="34" charset="0"/>
              </a:rPr>
              <a:t>Apakah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karakter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>
                <a:latin typeface="Britannic Bold" panose="020B0903060703020204" pitchFamily="34" charset="0"/>
              </a:rPr>
              <a:t>N</a:t>
            </a:r>
            <a:r>
              <a:rPr lang="en-US" sz="4000" dirty="0" err="1" smtClean="0">
                <a:latin typeface="Britannic Bold" panose="020B0903060703020204" pitchFamily="34" charset="0"/>
              </a:rPr>
              <a:t>umerik</a:t>
            </a:r>
            <a:r>
              <a:rPr lang="en-US" sz="4000" dirty="0" smtClean="0">
                <a:latin typeface="Britannic Bold" panose="020B0903060703020204" pitchFamily="34" charset="0"/>
              </a:rPr>
              <a:t>?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364" y="1250559"/>
            <a:ext cx="115065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Misalkan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Buatlah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melakukan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pengecekan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apakah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termasuk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numerik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?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numerik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rentang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antara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‘0’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sampai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‘9’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4291" y="3034595"/>
            <a:ext cx="1056633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Soal</a:t>
            </a:r>
            <a:r>
              <a:rPr lang="en-US" sz="4000" dirty="0" smtClean="0">
                <a:latin typeface="Britannic Bold" panose="020B0903060703020204" pitchFamily="34" charset="0"/>
              </a:rPr>
              <a:t> 2 - </a:t>
            </a:r>
            <a:r>
              <a:rPr lang="en-US" sz="4000" dirty="0" err="1" smtClean="0">
                <a:latin typeface="Britannic Bold" panose="020B0903060703020204" pitchFamily="34" charset="0"/>
              </a:rPr>
              <a:t>Apakah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karakter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Alfabet</a:t>
            </a:r>
            <a:r>
              <a:rPr lang="en-US" sz="4000" dirty="0" smtClean="0">
                <a:latin typeface="Britannic Bold" panose="020B0903060703020204" pitchFamily="34" charset="0"/>
              </a:rPr>
              <a:t>?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6548" y="3881013"/>
            <a:ext cx="11506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Misalkan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Buatlah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melakukan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pengecekan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apakah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termasuk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Alfabet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?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Alfabet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rentang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antara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‘a’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sampai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‘z’ ATAU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antara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‘A’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sampai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‘Z’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8260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911" y="348498"/>
            <a:ext cx="1301038" cy="99370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Analisa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Studi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Kasus</a:t>
            </a:r>
            <a:r>
              <a:rPr lang="en-US" sz="4000" dirty="0" smtClean="0">
                <a:latin typeface="Britannic Bold" panose="020B0903060703020204" pitchFamily="34" charset="0"/>
              </a:rPr>
              <a:t> 1 – </a:t>
            </a:r>
            <a:r>
              <a:rPr lang="en-US" sz="4000" dirty="0" err="1" smtClean="0">
                <a:latin typeface="Britannic Bold" panose="020B0903060703020204" pitchFamily="34" charset="0"/>
              </a:rPr>
              <a:t>Mesin</a:t>
            </a:r>
            <a:r>
              <a:rPr lang="en-US" sz="4000" dirty="0" smtClean="0">
                <a:latin typeface="Britannic Bold" panose="020B0903060703020204" pitchFamily="34" charset="0"/>
              </a:rPr>
              <a:t> ATM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364" y="1250559"/>
            <a:ext cx="1150658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diminta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membuat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simulasi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mesin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ATM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Mesin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mempunyai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menu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pilihan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Cek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Saldo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		: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mengetahui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jumlah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saldo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sekarang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Penarikan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Tunai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	: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mengambil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uang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saldo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berkurang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sesuai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input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jumlah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penarikan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buatlah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juga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penanganan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kesalahan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pilihan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Keluar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			: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notifikasi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keluar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Namun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sebelum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masuk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menu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diatas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terlebih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dahulu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harus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memasukan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kode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PIN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terdiri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6 digit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</a:p>
          <a:p>
            <a:pPr marL="114300" lvl="1">
              <a:lnSpc>
                <a:spcPct val="150000"/>
              </a:lnSpc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   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kode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PIN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menu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muncul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571500" lvl="2">
              <a:lnSpc>
                <a:spcPct val="150000"/>
              </a:lnSpc>
            </a:pP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apk-dl.com/detail/image/io.codetic.atmfinder-w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067" y="4744551"/>
            <a:ext cx="1760764" cy="176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792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862" y="5587878"/>
            <a:ext cx="1301038" cy="99370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06186" y="391890"/>
            <a:ext cx="11054443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Analisa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Studi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Kasus</a:t>
            </a:r>
            <a:r>
              <a:rPr lang="en-US" sz="4000" dirty="0" smtClean="0">
                <a:latin typeface="Britannic Bold" panose="020B0903060703020204" pitchFamily="34" charset="0"/>
              </a:rPr>
              <a:t> 2 – </a:t>
            </a:r>
            <a:r>
              <a:rPr lang="en-US" sz="4000" dirty="0" err="1" smtClean="0">
                <a:latin typeface="Britannic Bold" panose="020B0903060703020204" pitchFamily="34" charset="0"/>
              </a:rPr>
              <a:t>Kalkulator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Sederhana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364" y="1250559"/>
            <a:ext cx="115065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Buatlah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kalkulator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memuat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aritmatika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bentuk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“</a:t>
            </a:r>
            <a:r>
              <a:rPr lang="en-US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operand_1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operator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operand_2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” ,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misal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“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2 + 3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” , “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4 * 10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”.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Kemudian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menghitung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hasilnya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sesuai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jenis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yang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diinputkan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user.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Kamus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/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endParaRPr lang="en-US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Operand_1	: integer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Operand_2	: integer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Operator	: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char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Spesifikasi</a:t>
            </a:r>
            <a:endParaRPr lang="en-US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Hasil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operand yang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dihitung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muncul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sesuai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operator yang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dituliskan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oleh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user. 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user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“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bagi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”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lakukan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penangan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kesalahan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bahwa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penyebut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boleh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0.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icons.iconarchive.com/icons/dtafalonso/android-lollipop/512/Calculato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787" y="2320057"/>
            <a:ext cx="2211842" cy="221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81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911" y="348498"/>
            <a:ext cx="1301038" cy="99370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Soal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Kompi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Ganjil</a:t>
            </a:r>
            <a:r>
              <a:rPr lang="en-US" sz="4000" dirty="0" smtClean="0">
                <a:latin typeface="Britannic Bold" panose="020B0903060703020204" pitchFamily="34" charset="0"/>
              </a:rPr>
              <a:t> – </a:t>
            </a:r>
            <a:r>
              <a:rPr lang="en-US" sz="4000" dirty="0" err="1" smtClean="0">
                <a:latin typeface="Britannic Bold" panose="020B0903060703020204" pitchFamily="34" charset="0"/>
              </a:rPr>
              <a:t>Deret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Bilangan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4364" y="1250559"/>
            <a:ext cx="115065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Problem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deretan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integer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sebanyak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5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Hitunglah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berapa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total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genap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total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ganjil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kelima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Format input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Input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paraleler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5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berturut-turut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Format Output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Total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genap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total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ganjil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8572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893" y="5075665"/>
            <a:ext cx="4190446" cy="1363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259" y="5127225"/>
            <a:ext cx="3710056" cy="1311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70" name="Picture 2" descr="http://blog.randompicker.com/wp-content/uploads/randomnumber_word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116" y="2899548"/>
            <a:ext cx="2500770" cy="166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992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911" y="348498"/>
            <a:ext cx="1301038" cy="99370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Soal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Kompi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Genap</a:t>
            </a:r>
            <a:r>
              <a:rPr lang="en-US" sz="4000" dirty="0" smtClean="0">
                <a:latin typeface="Britannic Bold" panose="020B0903060703020204" pitchFamily="34" charset="0"/>
              </a:rPr>
              <a:t> – </a:t>
            </a:r>
            <a:r>
              <a:rPr lang="en-US" sz="4000" dirty="0" err="1" smtClean="0">
                <a:latin typeface="Britannic Bold" panose="020B0903060703020204" pitchFamily="34" charset="0"/>
              </a:rPr>
              <a:t>Deret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Karakter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4364" y="1250559"/>
            <a:ext cx="115065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Problem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deretan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sebanyak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5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Hitunglah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berapa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numerik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numerik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deretan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?.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Format input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Input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paraleler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5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berturut-turut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Format Output</a:t>
            </a:r>
          </a:p>
          <a:p>
            <a:pPr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Banyaknyak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numerik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non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numerik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8572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950" y="4981917"/>
            <a:ext cx="4523013" cy="1457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293" y="4832727"/>
            <a:ext cx="4801896" cy="1606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8" name="Picture 4" descr="https://cdn2.iconfinder.com/data/icons/color-svg-vector-icons-part-2/512/numbers_number_phone_stroke-25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486" y="2883871"/>
            <a:ext cx="1540703" cy="154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619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070" y="305912"/>
            <a:ext cx="2030471" cy="15508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4868" y="1779809"/>
            <a:ext cx="11349945" cy="11356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Part 2 –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Berkenalan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dengan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b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SWITCH-CASE</a:t>
            </a:r>
            <a:endParaRPr lang="en-US" sz="6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30" y="3425978"/>
            <a:ext cx="4168585" cy="23529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797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Penggunaan</a:t>
            </a:r>
            <a:r>
              <a:rPr lang="en-US" sz="4000" dirty="0" smtClean="0">
                <a:latin typeface="Britannic Bold" panose="020B0903060703020204" pitchFamily="34" charset="0"/>
              </a:rPr>
              <a:t> Switch Case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364" y="1250559"/>
            <a:ext cx="11506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988" lvl="2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Switch case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menangani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kasus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percabangan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konstanta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tegas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biasanya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bulat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tunggal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407988" lvl="2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Implementasi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penggunaan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switch case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menu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makanan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mesin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vending machine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lain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lain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Hasil gambar untuk pasta men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812" y="2945439"/>
            <a:ext cx="4221960" cy="279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naijaonlinebiz.com/wp-content/uploads/2015/06/Use-of-ATM-Mach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120" y="3739242"/>
            <a:ext cx="2179829" cy="264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4904" y="3067653"/>
            <a:ext cx="4099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988" lvl="2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Perbedaan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dasar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IF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IF-ELSE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menangani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berbagai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macam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logika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sedangkan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switch-case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konstanta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tegas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164" y="241108"/>
            <a:ext cx="1131054" cy="8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16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Britannic Bold" panose="020B0903060703020204" pitchFamily="34" charset="0"/>
              </a:rPr>
              <a:t>Format </a:t>
            </a:r>
            <a:r>
              <a:rPr lang="en-US" sz="4000" dirty="0" err="1" smtClean="0">
                <a:latin typeface="Britannic Bold" panose="020B0903060703020204" pitchFamily="34" charset="0"/>
              </a:rPr>
              <a:t>Penulisan</a:t>
            </a:r>
            <a:r>
              <a:rPr lang="en-US" sz="4000" dirty="0" smtClean="0">
                <a:latin typeface="Britannic Bold" panose="020B0903060703020204" pitchFamily="34" charset="0"/>
              </a:rPr>
              <a:t> Switch - Case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284" y="1912079"/>
            <a:ext cx="3971641" cy="46128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09214" y="1912079"/>
            <a:ext cx="20577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Kurung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biasa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0821" y="3817863"/>
            <a:ext cx="22066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Kurung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kurawal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70701" y="5483989"/>
            <a:ext cx="2057785" cy="5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Titik</a:t>
            </a:r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Koma</a:t>
            </a:r>
            <a:endParaRPr lang="en-US" sz="2000" b="1" dirty="0" smtClean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07872" y="3176073"/>
            <a:ext cx="2057785" cy="5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Titik</a:t>
            </a: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dua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5" name="Straight Arrow Connector 4"/>
          <p:cNvCxnSpPr>
            <a:stCxn id="13" idx="3"/>
          </p:cNvCxnSpPr>
          <p:nvPr/>
        </p:nvCxnSpPr>
        <p:spPr>
          <a:xfrm flipV="1">
            <a:off x="2857502" y="2466077"/>
            <a:ext cx="620485" cy="1628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3" idx="3"/>
          </p:cNvCxnSpPr>
          <p:nvPr/>
        </p:nvCxnSpPr>
        <p:spPr>
          <a:xfrm>
            <a:off x="2857502" y="4094862"/>
            <a:ext cx="592645" cy="2109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6487517" y="2748678"/>
            <a:ext cx="2120355" cy="682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1"/>
          </p:cNvCxnSpPr>
          <p:nvPr/>
        </p:nvCxnSpPr>
        <p:spPr>
          <a:xfrm flipH="1">
            <a:off x="6312657" y="3431496"/>
            <a:ext cx="2295215" cy="557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1"/>
          </p:cNvCxnSpPr>
          <p:nvPr/>
        </p:nvCxnSpPr>
        <p:spPr>
          <a:xfrm flipH="1">
            <a:off x="5684669" y="3431496"/>
            <a:ext cx="2923203" cy="1891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992588" y="3431495"/>
            <a:ext cx="3273762" cy="22851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964749" y="4700136"/>
            <a:ext cx="3333185" cy="10164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1"/>
          </p:cNvCxnSpPr>
          <p:nvPr/>
        </p:nvCxnSpPr>
        <p:spPr>
          <a:xfrm flipH="1">
            <a:off x="5961004" y="5739412"/>
            <a:ext cx="3209697" cy="2326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1"/>
          </p:cNvCxnSpPr>
          <p:nvPr/>
        </p:nvCxnSpPr>
        <p:spPr>
          <a:xfrm flipH="1" flipV="1">
            <a:off x="6188713" y="2037163"/>
            <a:ext cx="2220501" cy="15191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8615" y="1430074"/>
            <a:ext cx="2298887" cy="51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2857502" y="1685497"/>
            <a:ext cx="2302327" cy="33947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477" y="5687896"/>
            <a:ext cx="1131054" cy="8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08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3025" y="1189163"/>
            <a:ext cx="11199820" cy="18677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u="sng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Main Topics</a:t>
            </a:r>
            <a:br>
              <a:rPr lang="en-US" sz="5400" u="sng" dirty="0" smtClean="0">
                <a:solidFill>
                  <a:srgbClr val="FF0000"/>
                </a:solidFill>
                <a:latin typeface="Britannic Bold" panose="020B0903060703020204" pitchFamily="34" charset="0"/>
              </a:rPr>
            </a:br>
            <a:r>
              <a:rPr lang="en-US" sz="5400" u="sng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/>
            </a:r>
            <a:br>
              <a:rPr lang="en-US" sz="5400" u="sng" dirty="0" smtClean="0">
                <a:solidFill>
                  <a:srgbClr val="FF0000"/>
                </a:solidFill>
                <a:latin typeface="Britannic Bold" panose="020B0903060703020204" pitchFamily="34" charset="0"/>
              </a:rPr>
            </a:b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Analisa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Kondisi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dan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Percabangan</a:t>
            </a:r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1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Implementasi</a:t>
            </a:r>
            <a:r>
              <a:rPr lang="en-US" sz="4000" dirty="0" smtClean="0">
                <a:latin typeface="Britannic Bold" panose="020B0903060703020204" pitchFamily="34" charset="0"/>
              </a:rPr>
              <a:t> Switch Case – Menu </a:t>
            </a:r>
            <a:r>
              <a:rPr lang="en-US" sz="4000" dirty="0" err="1" smtClean="0">
                <a:latin typeface="Britannic Bold" panose="020B0903060703020204" pitchFamily="34" charset="0"/>
              </a:rPr>
              <a:t>Makanan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63" y="1766487"/>
            <a:ext cx="7378252" cy="45767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06" y="4185487"/>
            <a:ext cx="3591401" cy="226600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002925" y="3675476"/>
            <a:ext cx="1977471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Output 1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848594" y="3601353"/>
            <a:ext cx="160" cy="2838853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92613" y="1641934"/>
            <a:ext cx="7212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988" lvl="2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menu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makanan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Inputan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kode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makanan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kode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sesuai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muncul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notif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sesuai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pesanan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muncul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notif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Kode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salah</a:t>
            </a:r>
            <a:endParaRPr lang="en-US" sz="2000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589" y="3251670"/>
            <a:ext cx="1131054" cy="8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0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070" y="305912"/>
            <a:ext cx="2030471" cy="15508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4868" y="1594703"/>
            <a:ext cx="11349945" cy="1135602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Informasi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Tambahan</a:t>
            </a:r>
            <a:endParaRPr lang="en-US" sz="6000" dirty="0">
              <a:solidFill>
                <a:srgbClr val="0070C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242" name="Picture 2" descr="Hasil gambar untuk import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00" y="2730305"/>
            <a:ext cx="3793028" cy="351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://www.freeiconspng.com/uploads/ideas-light-bulb-icon-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0" y="305912"/>
            <a:ext cx="1484374" cy="148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6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Britannic Bold" panose="020B0903060703020204" pitchFamily="34" charset="0"/>
              </a:rPr>
              <a:t>Switch-Case vs IF-ELSE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1023" y="1421725"/>
            <a:ext cx="1095763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988" lvl="2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Gunakan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IF-ELSE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syarat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dibutuhkan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spesifik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memiliki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berbagai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kriteria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melibatkan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ekpresi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aritmatika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logia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relasional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865188" lvl="3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u="sng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u="sng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implementasi</a:t>
            </a:r>
            <a:r>
              <a:rPr lang="en-US" sz="2000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  <a:p>
            <a:pPr marL="1322388" lvl="4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Penentuan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Grade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berdasarkan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1322388" lvl="4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Penentuan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ganjil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genap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positif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negative.</a:t>
            </a:r>
          </a:p>
          <a:p>
            <a:pPr marL="407988" lvl="2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Gunakan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Switch-Case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seleksi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tegas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/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bulat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misalkan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1,2,3,4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dst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.. 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Sedangkan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berua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tunggal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misalnya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‘a’ , ‘@’ , ‘+’ , ‘%’ , ‘1’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lain-lain.</a:t>
            </a:r>
          </a:p>
          <a:p>
            <a:pPr marL="865188" lvl="3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u="sng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u="sng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Implementasi</a:t>
            </a:r>
            <a:endParaRPr lang="en-US" sz="2000" u="sng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1322388" lvl="4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Pemilihan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Menu (ATM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makanan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minuman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).</a:t>
            </a:r>
          </a:p>
          <a:p>
            <a:pPr marL="1322388" lvl="4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Kalkulator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(switch case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operator ‘+’ , ‘-’ , ‘*’ , ‘/’)</a:t>
            </a:r>
          </a:p>
        </p:txBody>
      </p:sp>
    </p:spTree>
    <p:extLst>
      <p:ext uri="{BB962C8B-B14F-4D97-AF65-F5344CB8AC3E}">
        <p14:creationId xmlns:p14="http://schemas.microsoft.com/office/powerpoint/2010/main" val="717008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Britannic Bold" panose="020B0903060703020204" pitchFamily="34" charset="0"/>
              </a:rPr>
              <a:t>DEFAULT vs ELSE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6877" y="4742913"/>
            <a:ext cx="107809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>
              <a:lnSpc>
                <a:spcPct val="150000"/>
              </a:lnSpc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Perintah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“</a:t>
            </a:r>
            <a:r>
              <a:rPr lang="en-US" sz="2000" i="1" dirty="0" err="1" smtClean="0">
                <a:solidFill>
                  <a:srgbClr val="7030A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Default</a:t>
            </a:r>
            <a:r>
              <a:rPr lang="en-US" sz="2000" i="1" dirty="0" smtClean="0">
                <a:solidFill>
                  <a:srgbClr val="7030A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”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switch-case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memiliki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makna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else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IF-ELSE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pemberi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aksi</a:t>
            </a:r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terakhir</a:t>
            </a:r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case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memenuhi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Pemberan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>
                <a:solidFill>
                  <a:srgbClr val="7030A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Default”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switch-case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juga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harus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053" y="1817683"/>
            <a:ext cx="112192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2" algn="just">
              <a:lnSpc>
                <a:spcPct val="150000"/>
              </a:lnSpc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Perintah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“else”</a:t>
            </a:r>
            <a:r>
              <a:rPr lang="en-US" sz="20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IF-ELSE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harus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selalu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diletakan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IF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perintah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“else”</a:t>
            </a:r>
            <a:r>
              <a:rPr lang="en-US" sz="20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Memberikan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pilihan</a:t>
            </a:r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terakhir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terpenuhi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.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Karena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perlu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lagi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IF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utama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terpenuhi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“else”</a:t>
            </a:r>
            <a:r>
              <a:rPr lang="en-US" sz="2000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perlu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dicantumkan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2000" b="1" dirty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780" y="1379475"/>
            <a:ext cx="2799082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Perintah</a:t>
            </a:r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ELSE</a:t>
            </a:r>
            <a:endParaRPr lang="en-US" sz="2000" b="1" u="sng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588" y="4206731"/>
            <a:ext cx="2961067" cy="510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Perintah</a:t>
            </a:r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DEFAULT</a:t>
            </a:r>
            <a:endParaRPr lang="en-US" sz="2000" b="1" u="sng" dirty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0947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Kondisi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Pada</a:t>
            </a:r>
            <a:r>
              <a:rPr lang="en-US" sz="4000" dirty="0" smtClean="0">
                <a:latin typeface="Britannic Bold" panose="020B0903060703020204" pitchFamily="34" charset="0"/>
              </a:rPr>
              <a:t> Switch-Case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41" y="3381382"/>
            <a:ext cx="5475448" cy="30173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181232" y="3239439"/>
            <a:ext cx="160" cy="3122738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553" y="1404454"/>
            <a:ext cx="9130576" cy="1477328"/>
          </a:xfrm>
          <a:prstGeom prst="rect">
            <a:avLst/>
          </a:prstGeom>
          <a:ln w="762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INGAT!!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switch-case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pasti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/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tegas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sehingga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menerima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bentuk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aritmatika,ekspresi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maupun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logika</a:t>
            </a:r>
            <a:r>
              <a:rPr lang="en-US" sz="20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459" y="3311674"/>
            <a:ext cx="5320044" cy="293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49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Kondisi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Pada</a:t>
            </a:r>
            <a:r>
              <a:rPr lang="en-US" sz="4000" dirty="0" smtClean="0">
                <a:latin typeface="Britannic Bold" panose="020B0903060703020204" pitchFamily="34" charset="0"/>
              </a:rPr>
              <a:t> IF-ELSE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181232" y="3239439"/>
            <a:ext cx="160" cy="3122738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553" y="1404454"/>
            <a:ext cx="9130576" cy="1477328"/>
          </a:xfrm>
          <a:prstGeom prst="rect">
            <a:avLst/>
          </a:prstGeom>
          <a:ln w="762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INGAT!!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IF-ELSE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selalu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menghasilkan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TRUE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FALSE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sehingga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umum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operator yang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sering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dilibatkan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operator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relasional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Logika</a:t>
            </a:r>
            <a:r>
              <a:rPr lang="en-US" sz="20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58" y="3274597"/>
            <a:ext cx="4666456" cy="3087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242" y="3274597"/>
            <a:ext cx="4573691" cy="293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97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4868" y="566925"/>
            <a:ext cx="11349945" cy="1135602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Terima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Kasih</a:t>
            </a:r>
            <a:endParaRPr lang="en-US" sz="6000" dirty="0">
              <a:solidFill>
                <a:srgbClr val="0070C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6388" name="Picture 4" descr="http://vignette2.wikia.nocookie.net/caseclosed/images/0/02/Case_Closed_Logo.PNG/revision/latest?cb=20130706142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89" y="2173919"/>
            <a:ext cx="7108992" cy="299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09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Soal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Kompi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Genap</a:t>
            </a:r>
            <a:r>
              <a:rPr lang="en-US" sz="4000" dirty="0" smtClean="0">
                <a:latin typeface="Britannic Bold" panose="020B0903060703020204" pitchFamily="34" charset="0"/>
              </a:rPr>
              <a:t> – </a:t>
            </a:r>
            <a:r>
              <a:rPr lang="en-US" sz="4000" dirty="0" err="1" smtClean="0">
                <a:latin typeface="Britannic Bold" panose="020B0903060703020204" pitchFamily="34" charset="0"/>
              </a:rPr>
              <a:t>Nilai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Maksimal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1023" y="1421725"/>
            <a:ext cx="109576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988" lvl="2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3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input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buatlah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menentukan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maksimal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ketiga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IF-ELSE.</a:t>
            </a:r>
          </a:p>
          <a:p>
            <a:pPr marL="865188" lvl="3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Format Input : 3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865188" lvl="3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Format Output : 1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terbesar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3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diinputkan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23" y="4933793"/>
            <a:ext cx="4343923" cy="984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869" y="4955721"/>
            <a:ext cx="4451790" cy="1131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45438" y="4176898"/>
            <a:ext cx="2799082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Output 1</a:t>
            </a:r>
            <a:endParaRPr lang="en-US" sz="2000" b="1" u="sng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49653" y="4176897"/>
            <a:ext cx="2799082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Output 2</a:t>
            </a:r>
            <a:endParaRPr lang="en-US" sz="2000" b="1" u="sng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050" name="Picture 2" descr="https://cdn2.iconfinder.com/data/icons/color-svg-vector-icons-part-2/512/numbers_number_phone_stroke-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831" y="3120507"/>
            <a:ext cx="1566401" cy="156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151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Soal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Kompi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Ganjil</a:t>
            </a:r>
            <a:r>
              <a:rPr lang="en-US" sz="4000" dirty="0" smtClean="0">
                <a:latin typeface="Britannic Bold" panose="020B0903060703020204" pitchFamily="34" charset="0"/>
              </a:rPr>
              <a:t> - </a:t>
            </a:r>
            <a:r>
              <a:rPr lang="en-US" sz="4000" dirty="0" err="1" smtClean="0">
                <a:latin typeface="Britannic Bold" panose="020B0903060703020204" pitchFamily="34" charset="0"/>
              </a:rPr>
              <a:t>Kalender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1023" y="1421725"/>
            <a:ext cx="109576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988" lvl="2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3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input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buatlah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menentukan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maksimal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ketiga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IF-ELSE.</a:t>
            </a:r>
          </a:p>
          <a:p>
            <a:pPr marL="865188" lvl="3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Format Input : 3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865188" lvl="3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Format Output : 1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terbesar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3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diinputkan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07" y="4468788"/>
            <a:ext cx="6313008" cy="769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601" y="5813582"/>
            <a:ext cx="5436674" cy="673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http://www.freeiconspng.com/uploads/calendar-icon-png-3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996" y="3338101"/>
            <a:ext cx="3126468" cy="234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0582" y="3884328"/>
            <a:ext cx="2799082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Output 1</a:t>
            </a:r>
            <a:endParaRPr lang="en-US" sz="2000" b="1" u="sng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9492" y="5189879"/>
            <a:ext cx="2799082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u="sng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Output 2</a:t>
            </a:r>
            <a:endParaRPr lang="en-US" sz="2000" b="1" u="sng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7846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539" y="4919963"/>
            <a:ext cx="2030471" cy="15508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9931" y="536019"/>
            <a:ext cx="11199820" cy="2319565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Login Webmaster</a:t>
            </a:r>
            <a:b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Upload PDP </a:t>
            </a:r>
            <a:r>
              <a:rPr lang="id-ID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4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/>
            </a:r>
            <a:b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</a:b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Di </a:t>
            </a:r>
            <a:r>
              <a:rPr lang="en-US" sz="5400" b="1" dirty="0" err="1">
                <a:solidFill>
                  <a:srgbClr val="7030A0"/>
                </a:solidFill>
                <a:latin typeface="Britannic Bold" panose="020B0903060703020204" pitchFamily="34" charset="0"/>
              </a:rPr>
              <a:t>P</a:t>
            </a:r>
            <a:r>
              <a:rPr lang="en-US" sz="5400" b="1" dirty="0" err="1" smtClean="0">
                <a:solidFill>
                  <a:srgbClr val="7030A0"/>
                </a:solidFill>
                <a:latin typeface="Britannic Bold" panose="020B0903060703020204" pitchFamily="34" charset="0"/>
              </a:rPr>
              <a:t>ertemuan</a:t>
            </a:r>
            <a:r>
              <a:rPr lang="en-US" sz="5400" b="1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 </a:t>
            </a:r>
            <a:r>
              <a:rPr lang="id-ID" sz="5400" b="1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6</a:t>
            </a:r>
            <a:endParaRPr lang="en-US" sz="6000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9931" y="3457282"/>
            <a:ext cx="11199820" cy="2319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Semua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P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rojek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T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ugas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jadikan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1 RAR</a:t>
            </a:r>
          </a:p>
          <a:p>
            <a:pPr algn="ctr"/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Format file = </a:t>
            </a:r>
            <a:r>
              <a:rPr lang="en-US" sz="5400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A11</a:t>
            </a:r>
            <a:r>
              <a:rPr lang="en-US" sz="5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16</a:t>
            </a:r>
            <a:r>
              <a:rPr lang="en-US" sz="5400" dirty="0" smtClean="0">
                <a:solidFill>
                  <a:srgbClr val="00B050"/>
                </a:solidFill>
                <a:latin typeface="Britannic Bold" panose="020B0903060703020204" pitchFamily="34" charset="0"/>
              </a:rPr>
              <a:t>xxxxx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.rar</a:t>
            </a:r>
          </a:p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816429" y="3077788"/>
            <a:ext cx="10548258" cy="295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2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3287" y="344414"/>
            <a:ext cx="11270629" cy="873424"/>
          </a:xfrm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Percabangan</a:t>
            </a:r>
            <a:r>
              <a:rPr lang="en-US" dirty="0" smtClean="0">
                <a:latin typeface="Britannic Bold" panose="020B0903060703020204" pitchFamily="34" charset="0"/>
              </a:rPr>
              <a:t>/</a:t>
            </a:r>
            <a:r>
              <a:rPr lang="en-US" dirty="0" err="1" smtClean="0">
                <a:latin typeface="Britannic Bold" panose="020B0903060703020204" pitchFamily="34" charset="0"/>
              </a:rPr>
              <a:t>Kondisi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dalam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Pemrograman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6328" y="1348468"/>
            <a:ext cx="523641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Terkadang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kasus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kita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ingin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melakukan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perintah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berbeda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tertentu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Percabangan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proses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pengambilan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keputusan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berdasarkan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dicek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kebenarannya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terlebih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dahulu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Bahasa c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perintah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menangani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percabangan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/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2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cara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if-else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i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switch case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2000" b="1" dirty="0" smtClean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26" name="Picture 2" descr="Hasil gambar untuk if e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004" y="1466719"/>
            <a:ext cx="3616745" cy="221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asil gambar untuk if e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723" y="4103361"/>
            <a:ext cx="3427732" cy="223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477" y="5687896"/>
            <a:ext cx="1131054" cy="8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0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070" y="305912"/>
            <a:ext cx="2030471" cy="15508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4868" y="1681835"/>
            <a:ext cx="11349945" cy="11356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Part 1 –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Berkenalan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dengan</a:t>
            </a:r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 IF - ELSE</a:t>
            </a:r>
            <a:endParaRPr lang="en-US" sz="6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asil gambar untuk if e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312" y="3132398"/>
            <a:ext cx="4307017" cy="2850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722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341" y="3537045"/>
            <a:ext cx="2799850" cy="284730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94292" y="342903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Format </a:t>
            </a:r>
            <a:r>
              <a:rPr lang="en-US" dirty="0" err="1" smtClean="0">
                <a:latin typeface="Britannic Bold" panose="020B0903060703020204" pitchFamily="34" charset="0"/>
              </a:rPr>
              <a:t>Penulisan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i="1" dirty="0" smtClean="0">
                <a:latin typeface="Britannic Bold" panose="020B0903060703020204" pitchFamily="34" charset="0"/>
              </a:rPr>
              <a:t>IF-ELSE</a:t>
            </a:r>
            <a:r>
              <a:rPr lang="en-US" dirty="0" smtClean="0">
                <a:latin typeface="Britannic Bold" panose="020B0903060703020204" pitchFamily="34" charset="0"/>
              </a:rPr>
              <a:t> - 1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7209" y="1259468"/>
            <a:ext cx="11506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988" lvl="1" indent="-2936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Format 1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IF , </a:t>
            </a:r>
            <a:r>
              <a:rPr lang="en-US" sz="2000" b="1" i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tanpa</a:t>
            </a:r>
            <a:r>
              <a:rPr lang="en-US" sz="2000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ELSE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 </a:t>
            </a:r>
          </a:p>
          <a:p>
            <a:pPr marL="571500" lvl="2" algn="just">
              <a:lnSpc>
                <a:spcPct val="150000"/>
              </a:lnSpc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Biasanya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melakukan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pengecualian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terhadap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memerlukan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blok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perintah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else.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Karena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perlu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dilakukan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lagi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IF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utama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terpenuhi</a:t>
            </a:r>
            <a:endParaRPr lang="en-US" sz="2000" b="1" dirty="0" smtClean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66212" y="3160876"/>
            <a:ext cx="20577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Kurung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biasa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5703" y="4624867"/>
            <a:ext cx="22865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Kurung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kurawal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636717" y="4388460"/>
            <a:ext cx="992950" cy="5134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6017014" y="-2368660"/>
            <a:ext cx="132" cy="1117311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636717" y="4901866"/>
            <a:ext cx="992950" cy="11149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>
            <a:off x="6132327" y="3437875"/>
            <a:ext cx="1133885" cy="37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769126" y="3770104"/>
            <a:ext cx="3044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Kumpulan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aksi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perintah</a:t>
            </a:r>
            <a:endParaRPr lang="en-US" sz="2000" b="1" dirty="0" smtClean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>
            <a:off x="6132327" y="4277936"/>
            <a:ext cx="1636799" cy="5078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69178" y="5049265"/>
            <a:ext cx="54336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syarat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dilakukannya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aksi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perintah,berupa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logika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mempunyai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TRUE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FALSE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5313928" y="4088279"/>
            <a:ext cx="2246201" cy="10905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550" y="245563"/>
            <a:ext cx="1131054" cy="8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77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Contoh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 smtClean="0">
                <a:latin typeface="Britannic Bold" panose="020B0903060703020204" pitchFamily="34" charset="0"/>
              </a:rPr>
              <a:t>1 – </a:t>
            </a:r>
            <a:r>
              <a:rPr lang="en-US" dirty="0" err="1" smtClean="0">
                <a:latin typeface="Britannic Bold" panose="020B0903060703020204" pitchFamily="34" charset="0"/>
              </a:rPr>
              <a:t>Nilai</a:t>
            </a:r>
            <a:r>
              <a:rPr lang="en-US" dirty="0" smtClean="0">
                <a:latin typeface="Britannic Bold" panose="020B0903060703020204" pitchFamily="34" charset="0"/>
              </a:rPr>
              <a:t> Absolute (</a:t>
            </a:r>
            <a:r>
              <a:rPr lang="en-US" dirty="0" err="1" smtClean="0">
                <a:latin typeface="Britannic Bold" panose="020B0903060703020204" pitchFamily="34" charset="0"/>
              </a:rPr>
              <a:t>Mutlak</a:t>
            </a:r>
            <a:r>
              <a:rPr lang="en-US" dirty="0" smtClean="0">
                <a:latin typeface="Britannic Bold" panose="020B0903060703020204" pitchFamily="34" charset="0"/>
              </a:rPr>
              <a:t>)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4" y="2765352"/>
            <a:ext cx="7366429" cy="3570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671" y="3913873"/>
            <a:ext cx="2846487" cy="6942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306328" y="1348468"/>
            <a:ext cx="112379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inputan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bulat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negatif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ubah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menjadi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positif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3671" y="5594337"/>
            <a:ext cx="2980629" cy="7088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8309529" y="3231171"/>
            <a:ext cx="19774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Output 1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47626" y="4951116"/>
            <a:ext cx="1977471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Output 2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017014" y="-3087124"/>
            <a:ext cx="132" cy="1117311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164" y="256656"/>
            <a:ext cx="1131054" cy="8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6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Format </a:t>
            </a:r>
            <a:r>
              <a:rPr lang="en-US" dirty="0" err="1" smtClean="0">
                <a:latin typeface="Britannic Bold" panose="020B0903060703020204" pitchFamily="34" charset="0"/>
              </a:rPr>
              <a:t>Penulisan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i="1" dirty="0" smtClean="0">
                <a:latin typeface="Britannic Bold" panose="020B0903060703020204" pitchFamily="34" charset="0"/>
              </a:rPr>
              <a:t>IF-ELSE</a:t>
            </a:r>
            <a:r>
              <a:rPr lang="en-US" dirty="0" smtClean="0">
                <a:latin typeface="Britannic Bold" panose="020B0903060703020204" pitchFamily="34" charset="0"/>
              </a:rPr>
              <a:t> - 2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7209" y="1194154"/>
            <a:ext cx="11506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7988" lvl="1" indent="-293688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Format 2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sz="2000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IF </a:t>
            </a:r>
            <a:r>
              <a:rPr lang="en-US" sz="2000" b="1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ELSE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 </a:t>
            </a:r>
          </a:p>
          <a:p>
            <a:pPr marL="571500" lvl="2" algn="just">
              <a:lnSpc>
                <a:spcPct val="150000"/>
              </a:lnSpc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Biasanya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membuat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ekpresi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pilihan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saja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Kedua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tersebut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dipilih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salah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berdasarkan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kebenaran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pernyataan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IF</a:t>
            </a:r>
            <a:endParaRPr lang="en-US" sz="2000" b="1" dirty="0" smtClean="0">
              <a:solidFill>
                <a:srgbClr val="0070C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17014" y="-2221701"/>
            <a:ext cx="132" cy="1117311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6" y="3573846"/>
            <a:ext cx="3256228" cy="290941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728133" y="4929438"/>
            <a:ext cx="7025661" cy="1477328"/>
          </a:xfrm>
          <a:prstGeom prst="rect">
            <a:avLst/>
          </a:prstGeom>
          <a:ln w="762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INGAT!!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else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ekspresi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karena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else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bersifat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tujuan</a:t>
            </a:r>
            <a:r>
              <a:rPr lang="en-US" sz="2000" b="1" dirty="0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terakhir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IF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terpenuhi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bernilai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FALSE.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17650" y="3837522"/>
            <a:ext cx="45997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kondisi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else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saja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1614864" y="4114521"/>
            <a:ext cx="2602786" cy="1077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164" y="261492"/>
            <a:ext cx="1131054" cy="8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4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60" y="2731239"/>
            <a:ext cx="10011020" cy="381651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Contoh</a:t>
            </a:r>
            <a:r>
              <a:rPr lang="en-US" dirty="0">
                <a:latin typeface="Britannic Bold" panose="020B0903060703020204" pitchFamily="34" charset="0"/>
              </a:rPr>
              <a:t> 2</a:t>
            </a:r>
            <a:r>
              <a:rPr lang="en-US" dirty="0" smtClean="0">
                <a:latin typeface="Britannic Bold" panose="020B0903060703020204" pitchFamily="34" charset="0"/>
              </a:rPr>
              <a:t> – </a:t>
            </a:r>
            <a:r>
              <a:rPr lang="en-US" dirty="0" err="1" smtClean="0">
                <a:latin typeface="Britannic Bold" panose="020B0903060703020204" pitchFamily="34" charset="0"/>
              </a:rPr>
              <a:t>Pembilang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Penyebut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328" y="1348468"/>
            <a:ext cx="112379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2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buath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inputan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real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pembilang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penyebut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pecahan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aturan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bahwa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penyebut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boleh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0.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88885" y="2614488"/>
            <a:ext cx="1977471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Output 1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6017014" y="-3087122"/>
            <a:ext cx="132" cy="1117311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953" y="3286689"/>
            <a:ext cx="4899294" cy="632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043" y="4872106"/>
            <a:ext cx="5009585" cy="663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6494326" y="4269124"/>
            <a:ext cx="1977471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Output 2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477" y="5687896"/>
            <a:ext cx="1131054" cy="8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2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7054</TotalTime>
  <Words>1204</Words>
  <Application>Microsoft Office PowerPoint</Application>
  <PresentationFormat>Widescreen</PresentationFormat>
  <Paragraphs>160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Britannic Bold</vt:lpstr>
      <vt:lpstr>Calibri</vt:lpstr>
      <vt:lpstr>Calibri Light</vt:lpstr>
      <vt:lpstr>Segoe UI Semibold</vt:lpstr>
      <vt:lpstr>Times New Roman</vt:lpstr>
      <vt:lpstr>Wingdings</vt:lpstr>
      <vt:lpstr>Yu Gothic</vt:lpstr>
      <vt:lpstr>Office Theme</vt:lpstr>
      <vt:lpstr>PowerPoint Presentation</vt:lpstr>
      <vt:lpstr>Main Topics  Analisa Kondisi dan Percabangan</vt:lpstr>
      <vt:lpstr>Login Webmaster Upload PDP 4 Di Pertemuan 6</vt:lpstr>
      <vt:lpstr>Percabangan/Kondisi dalam Pemrograman</vt:lpstr>
      <vt:lpstr>Part 1 – Berkenalan dengan IF - ELSE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Soal Analisa Studi Kasus Sederhana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 – Berkenalan dengan  SWITCH-CASE</vt:lpstr>
      <vt:lpstr>PowerPoint Presentation</vt:lpstr>
      <vt:lpstr>PowerPoint Presentation</vt:lpstr>
      <vt:lpstr>PowerPoint Presentation</vt:lpstr>
      <vt:lpstr>Informasi Tambahan</vt:lpstr>
      <vt:lpstr>PowerPoint Presentation</vt:lpstr>
      <vt:lpstr>PowerPoint Presentation</vt:lpstr>
      <vt:lpstr>PowerPoint Presentation</vt:lpstr>
      <vt:lpstr>PowerPoint Presentation</vt:lpstr>
      <vt:lpstr>Terima Kasih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Adhi</dc:creator>
  <cp:lastModifiedBy>Labdas</cp:lastModifiedBy>
  <cp:revision>1152</cp:revision>
  <dcterms:created xsi:type="dcterms:W3CDTF">2015-09-16T16:43:49Z</dcterms:created>
  <dcterms:modified xsi:type="dcterms:W3CDTF">2016-10-19T05:06:38Z</dcterms:modified>
</cp:coreProperties>
</file>