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57" r:id="rId3"/>
    <p:sldId id="355" r:id="rId4"/>
    <p:sldId id="350" r:id="rId5"/>
    <p:sldId id="352" r:id="rId6"/>
    <p:sldId id="353" r:id="rId7"/>
    <p:sldId id="354" r:id="rId8"/>
    <p:sldId id="344" r:id="rId9"/>
    <p:sldId id="365" r:id="rId10"/>
    <p:sldId id="366" r:id="rId11"/>
    <p:sldId id="357" r:id="rId12"/>
    <p:sldId id="356" r:id="rId13"/>
    <p:sldId id="358" r:id="rId14"/>
    <p:sldId id="359" r:id="rId15"/>
    <p:sldId id="360" r:id="rId16"/>
    <p:sldId id="361" r:id="rId17"/>
    <p:sldId id="362" r:id="rId18"/>
    <p:sldId id="363" r:id="rId19"/>
    <p:sldId id="364" r:id="rId20"/>
    <p:sldId id="342" r:id="rId21"/>
  </p:sldIdLst>
  <p:sldSz cx="12192000" cy="6858000"/>
  <p:notesSz cx="6954838" cy="9309100"/>
  <p:defaultTextStyle>
    <a:defPPr>
      <a:defRPr lang="en-US"/>
    </a:defPPr>
    <a:lvl1pPr algn="l" rtl="0" eaLnBrk="0" fontAlgn="base" hangingPunct="0">
      <a:spcBef>
        <a:spcPct val="0"/>
      </a:spcBef>
      <a:spcAft>
        <a:spcPct val="0"/>
      </a:spcAft>
      <a:defRPr kern="1200">
        <a:solidFill>
          <a:schemeClr val="tx1"/>
        </a:solidFill>
        <a:latin typeface="Bookman Old Style" pitchFamily="18" charset="0"/>
        <a:ea typeface="+mn-ea"/>
        <a:cs typeface="+mn-cs"/>
      </a:defRPr>
    </a:lvl1pPr>
    <a:lvl2pPr marL="457200" algn="l" rtl="0" eaLnBrk="0" fontAlgn="base" hangingPunct="0">
      <a:spcBef>
        <a:spcPct val="0"/>
      </a:spcBef>
      <a:spcAft>
        <a:spcPct val="0"/>
      </a:spcAft>
      <a:defRPr kern="1200">
        <a:solidFill>
          <a:schemeClr val="tx1"/>
        </a:solidFill>
        <a:latin typeface="Bookman Old Style" pitchFamily="18" charset="0"/>
        <a:ea typeface="+mn-ea"/>
        <a:cs typeface="+mn-cs"/>
      </a:defRPr>
    </a:lvl2pPr>
    <a:lvl3pPr marL="914400" algn="l" rtl="0" eaLnBrk="0" fontAlgn="base" hangingPunct="0">
      <a:spcBef>
        <a:spcPct val="0"/>
      </a:spcBef>
      <a:spcAft>
        <a:spcPct val="0"/>
      </a:spcAft>
      <a:defRPr kern="1200">
        <a:solidFill>
          <a:schemeClr val="tx1"/>
        </a:solidFill>
        <a:latin typeface="Bookman Old Style" pitchFamily="18" charset="0"/>
        <a:ea typeface="+mn-ea"/>
        <a:cs typeface="+mn-cs"/>
      </a:defRPr>
    </a:lvl3pPr>
    <a:lvl4pPr marL="1371600" algn="l" rtl="0" eaLnBrk="0" fontAlgn="base" hangingPunct="0">
      <a:spcBef>
        <a:spcPct val="0"/>
      </a:spcBef>
      <a:spcAft>
        <a:spcPct val="0"/>
      </a:spcAft>
      <a:defRPr kern="1200">
        <a:solidFill>
          <a:schemeClr val="tx1"/>
        </a:solidFill>
        <a:latin typeface="Bookman Old Style" pitchFamily="18" charset="0"/>
        <a:ea typeface="+mn-ea"/>
        <a:cs typeface="+mn-cs"/>
      </a:defRPr>
    </a:lvl4pPr>
    <a:lvl5pPr marL="1828800" algn="l" rtl="0" eaLnBrk="0" fontAlgn="base" hangingPunct="0">
      <a:spcBef>
        <a:spcPct val="0"/>
      </a:spcBef>
      <a:spcAft>
        <a:spcPct val="0"/>
      </a:spcAft>
      <a:defRPr kern="1200">
        <a:solidFill>
          <a:schemeClr val="tx1"/>
        </a:solidFill>
        <a:latin typeface="Bookman Old Style" pitchFamily="18" charset="0"/>
        <a:ea typeface="+mn-ea"/>
        <a:cs typeface="+mn-cs"/>
      </a:defRPr>
    </a:lvl5pPr>
    <a:lvl6pPr marL="2286000" algn="l" defTabSz="914400" rtl="0" eaLnBrk="1" latinLnBrk="0" hangingPunct="1">
      <a:defRPr kern="1200">
        <a:solidFill>
          <a:schemeClr val="tx1"/>
        </a:solidFill>
        <a:latin typeface="Bookman Old Style" pitchFamily="18" charset="0"/>
        <a:ea typeface="+mn-ea"/>
        <a:cs typeface="+mn-cs"/>
      </a:defRPr>
    </a:lvl6pPr>
    <a:lvl7pPr marL="2743200" algn="l" defTabSz="914400" rtl="0" eaLnBrk="1" latinLnBrk="0" hangingPunct="1">
      <a:defRPr kern="1200">
        <a:solidFill>
          <a:schemeClr val="tx1"/>
        </a:solidFill>
        <a:latin typeface="Bookman Old Style" pitchFamily="18" charset="0"/>
        <a:ea typeface="+mn-ea"/>
        <a:cs typeface="+mn-cs"/>
      </a:defRPr>
    </a:lvl7pPr>
    <a:lvl8pPr marL="3200400" algn="l" defTabSz="914400" rtl="0" eaLnBrk="1" latinLnBrk="0" hangingPunct="1">
      <a:defRPr kern="1200">
        <a:solidFill>
          <a:schemeClr val="tx1"/>
        </a:solidFill>
        <a:latin typeface="Bookman Old Style" pitchFamily="18" charset="0"/>
        <a:ea typeface="+mn-ea"/>
        <a:cs typeface="+mn-cs"/>
      </a:defRPr>
    </a:lvl8pPr>
    <a:lvl9pPr marL="3657600" algn="l" defTabSz="914400" rtl="0" eaLnBrk="1" latinLnBrk="0" hangingPunct="1">
      <a:defRPr kern="1200">
        <a:solidFill>
          <a:schemeClr val="tx1"/>
        </a:solidFill>
        <a:latin typeface="Bookman Old Style"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p:scale>
          <a:sx n="80" d="100"/>
          <a:sy n="80" d="100"/>
        </p:scale>
        <p:origin x="-3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2930" tIns="46465" rIns="92930" bIns="46465" rtlCol="0"/>
          <a:lstStyle>
            <a:lvl1pPr algn="l">
              <a:defRPr sz="1200"/>
            </a:lvl1pPr>
          </a:lstStyle>
          <a:p>
            <a:pPr>
              <a:defRPr/>
            </a:pPr>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a:defRPr sz="1200"/>
            </a:lvl1pPr>
          </a:lstStyle>
          <a:p>
            <a:pPr>
              <a:defRPr/>
            </a:pPr>
            <a:fld id="{0D537B2C-B9FD-47DB-91C4-8606B3AEE4E2}" type="datetimeFigureOut">
              <a:rPr lang="en-US"/>
              <a:pPr>
                <a:defRPr/>
              </a:pPr>
              <a:t>2/10/2025</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a:defRPr sz="1200" smtClean="0"/>
            </a:lvl1pPr>
          </a:lstStyle>
          <a:p>
            <a:pPr>
              <a:defRPr/>
            </a:pPr>
            <a:fld id="{1FD847D6-CB21-4E2E-B3B5-654962466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defRPr>
            </a:lvl1pPr>
          </a:lstStyle>
          <a:p>
            <a:pPr>
              <a:defRPr/>
            </a:pPr>
            <a:fld id="{4C3C39CB-B4C9-4DCE-AD9E-39F10ADFA5C3}" type="datetimeFigureOut">
              <a:rPr lang="en-US"/>
              <a:pPr>
                <a:defRPr/>
              </a:pPr>
              <a:t>2/10/2025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atin typeface="Calibri" pitchFamily="34" charset="0"/>
              </a:defRPr>
            </a:lvl1pPr>
          </a:lstStyle>
          <a:p>
            <a:pPr>
              <a:defRPr/>
            </a:pPr>
            <a:fld id="{2B3EF142-6F38-4AD1-AB0A-BFE2FCF31E19}" type="slidenum">
              <a:rPr lang="en-US" altLang="en-US"/>
              <a:pPr>
                <a:defRPr/>
              </a:pPr>
              <a:t>‹#›</a:t>
            </a:fld>
            <a:endParaRPr lang="en-US" altLang="en-US"/>
          </a:p>
        </p:txBody>
      </p:sp>
    </p:spTree>
    <p:extLst>
      <p:ext uri="{BB962C8B-B14F-4D97-AF65-F5344CB8AC3E}">
        <p14:creationId xmlns:p14="http://schemas.microsoft.com/office/powerpoint/2010/main" val="1881199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9296400" y="6492875"/>
            <a:ext cx="2743200" cy="365125"/>
          </a:xfrm>
        </p:spPr>
        <p:txBody>
          <a:bodyPr/>
          <a:lstStyle>
            <a:lvl1pPr>
              <a:defRPr smtClean="0"/>
            </a:lvl1pPr>
          </a:lstStyle>
          <a:p>
            <a:pPr>
              <a:defRPr/>
            </a:pPr>
            <a:fld id="{5FBF479A-0BDD-48BE-92E1-39A5437B6BC8}" type="slidenum">
              <a:rPr lang="en-US" altLang="en-US"/>
              <a:pPr>
                <a:defRPr/>
              </a:pPr>
              <a:t>‹#›</a:t>
            </a:fld>
            <a:endParaRPr lang="en-US" altLang="en-US"/>
          </a:p>
        </p:txBody>
      </p:sp>
      <p:pic>
        <p:nvPicPr>
          <p:cNvPr id="12" name="Picture 11">
            <a:extLst>
              <a:ext uri="{FF2B5EF4-FFF2-40B4-BE49-F238E27FC236}">
                <a16:creationId xmlns:a16="http://schemas.microsoft.com/office/drawing/2014/main" xmlns="" id="{096B87C1-6DCE-A70C-3726-46A7D8D061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4230" y="224178"/>
            <a:ext cx="1176022" cy="998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8" name="Straight Connector 7"/>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lgn="just">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12"/>
          </p:nvPr>
        </p:nvSpPr>
        <p:spPr>
          <a:xfrm>
            <a:off x="9373306" y="6458043"/>
            <a:ext cx="2743200" cy="365125"/>
          </a:xfrm>
        </p:spPr>
        <p:txBody>
          <a:bodyPr/>
          <a:lstStyle>
            <a:lvl1pPr>
              <a:defRPr smtClean="0"/>
            </a:lvl1pPr>
          </a:lstStyle>
          <a:p>
            <a:pPr>
              <a:defRPr/>
            </a:pPr>
            <a:fld id="{2D96E056-3901-41CB-802B-E67DADB7F3B2}" type="slidenum">
              <a:rPr lang="en-US" altLang="en-US"/>
              <a:pPr>
                <a:defRPr/>
              </a:pPr>
              <a:t>‹#›</a:t>
            </a:fld>
            <a:endParaRPr lang="en-US" altLang="en-US"/>
          </a:p>
        </p:txBody>
      </p:sp>
      <p:pic>
        <p:nvPicPr>
          <p:cNvPr id="15" name="Picture 14">
            <a:extLst>
              <a:ext uri="{FF2B5EF4-FFF2-40B4-BE49-F238E27FC236}">
                <a16:creationId xmlns:a16="http://schemas.microsoft.com/office/drawing/2014/main" xmlns="" id="{3CDFBBD7-079A-CA58-828B-7F1C1AF3B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a:xfrm>
            <a:off x="9448800" y="6492875"/>
            <a:ext cx="2743200" cy="365125"/>
          </a:xfrm>
        </p:spPr>
        <p:txBody>
          <a:bodyPr/>
          <a:lstStyle>
            <a:lvl1pPr>
              <a:defRPr/>
            </a:lvl1pPr>
          </a:lstStyle>
          <a:p>
            <a:pPr>
              <a:defRPr/>
            </a:pPr>
            <a:fld id="{E759A464-761B-497E-A9EC-21A070F834F6}" type="slidenum">
              <a:rPr lang="en-US" altLang="en-US"/>
              <a:pPr>
                <a:defRPr/>
              </a:pPr>
              <a:t>‹#›</a:t>
            </a:fld>
            <a:endParaRPr lang="en-US" altLang="en-US"/>
          </a:p>
        </p:txBody>
      </p:sp>
      <p:pic>
        <p:nvPicPr>
          <p:cNvPr id="7" name="Picture 6">
            <a:extLst>
              <a:ext uri="{FF2B5EF4-FFF2-40B4-BE49-F238E27FC236}">
                <a16:creationId xmlns:a16="http://schemas.microsoft.com/office/drawing/2014/main" xmlns="" id="{E3096846-015D-7958-06E2-FA474E46B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9" name="Straight Connector 8"/>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509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6"/>
          <p:cNvSpPr>
            <a:spLocks noGrp="1"/>
          </p:cNvSpPr>
          <p:nvPr>
            <p:ph type="sldNum" sz="quarter" idx="12"/>
          </p:nvPr>
        </p:nvSpPr>
        <p:spPr>
          <a:xfrm>
            <a:off x="9448800" y="6492875"/>
            <a:ext cx="2743200" cy="365125"/>
          </a:xfrm>
        </p:spPr>
        <p:txBody>
          <a:bodyPr/>
          <a:lstStyle>
            <a:lvl1pPr>
              <a:defRPr smtClean="0"/>
            </a:lvl1pPr>
          </a:lstStyle>
          <a:p>
            <a:pPr>
              <a:defRPr/>
            </a:pPr>
            <a:fld id="{943A295C-00CF-4B3D-B3C7-2A9DC3CDDE75}" type="slidenum">
              <a:rPr lang="en-US" altLang="en-US"/>
              <a:pPr>
                <a:defRPr/>
              </a:pPr>
              <a:t>‹#›</a:t>
            </a:fld>
            <a:endParaRPr lang="en-US" altLang="en-US"/>
          </a:p>
        </p:txBody>
      </p:sp>
      <p:pic>
        <p:nvPicPr>
          <p:cNvPr id="17" name="Picture 16">
            <a:extLst>
              <a:ext uri="{FF2B5EF4-FFF2-40B4-BE49-F238E27FC236}">
                <a16:creationId xmlns:a16="http://schemas.microsoft.com/office/drawing/2014/main" xmlns="" id="{BFDCC154-5DB0-E303-AC0D-5C5D76F187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28713" y="138113"/>
            <a:ext cx="9767887"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Uday</a:t>
            </a:r>
          </a:p>
        </p:txBody>
      </p:sp>
      <p:sp>
        <p:nvSpPr>
          <p:cNvPr id="1027" name="Text Placeholder 2"/>
          <p:cNvSpPr>
            <a:spLocks noGrp="1"/>
          </p:cNvSpPr>
          <p:nvPr>
            <p:ph type="body" idx="1"/>
          </p:nvPr>
        </p:nvSpPr>
        <p:spPr bwMode="auto">
          <a:xfrm>
            <a:off x="1128713" y="1090613"/>
            <a:ext cx="9767887" cy="4818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a:defRPr/>
            </a:pPr>
            <a:fld id="{453AA481-BFE3-42B3-A623-3169D7EACBAD}" type="datetime2">
              <a:rPr lang="en-US"/>
              <a:pPr>
                <a:defRPr/>
              </a:pPr>
              <a:t>Monday, February 10, 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a:defRPr/>
            </a:pPr>
            <a:r>
              <a:rPr lang="en-US"/>
              <a:t>© BVRIT 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smtClean="0">
                <a:solidFill>
                  <a:srgbClr val="002060"/>
                </a:solidFill>
              </a:defRPr>
            </a:lvl1pPr>
          </a:lstStyle>
          <a:p>
            <a:pPr>
              <a:defRPr/>
            </a:pPr>
            <a:fld id="{A8FB41C8-7EC4-4FC4-9E8F-BA3A610E8B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87" r:id="rId3"/>
    <p:sldLayoutId id="2147483890" r:id="rId4"/>
  </p:sldLayoutIdLst>
  <p:hf hdr="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2pPr>
      <a:lvl3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3pPr>
      <a:lvl4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4pPr>
      <a:lvl5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5pPr>
      <a:lvl6pPr marL="457200" algn="l" rtl="0" fontAlgn="base">
        <a:lnSpc>
          <a:spcPct val="90000"/>
        </a:lnSpc>
        <a:spcBef>
          <a:spcPct val="0"/>
        </a:spcBef>
        <a:spcAft>
          <a:spcPct val="0"/>
        </a:spcAft>
        <a:defRPr sz="2800" b="1">
          <a:solidFill>
            <a:srgbClr val="002060"/>
          </a:solidFill>
          <a:latin typeface="Bookman Old Style" panose="02050604050505020204" pitchFamily="18" charset="0"/>
        </a:defRPr>
      </a:lvl6pPr>
      <a:lvl7pPr marL="914400" algn="l" rtl="0" fontAlgn="base">
        <a:lnSpc>
          <a:spcPct val="90000"/>
        </a:lnSpc>
        <a:spcBef>
          <a:spcPct val="0"/>
        </a:spcBef>
        <a:spcAft>
          <a:spcPct val="0"/>
        </a:spcAft>
        <a:defRPr sz="2800" b="1">
          <a:solidFill>
            <a:srgbClr val="002060"/>
          </a:solidFill>
          <a:latin typeface="Bookman Old Style" panose="02050604050505020204" pitchFamily="18" charset="0"/>
        </a:defRPr>
      </a:lvl7pPr>
      <a:lvl8pPr marL="1371600" algn="l" rtl="0" fontAlgn="base">
        <a:lnSpc>
          <a:spcPct val="90000"/>
        </a:lnSpc>
        <a:spcBef>
          <a:spcPct val="0"/>
        </a:spcBef>
        <a:spcAft>
          <a:spcPct val="0"/>
        </a:spcAft>
        <a:defRPr sz="2800" b="1">
          <a:solidFill>
            <a:srgbClr val="002060"/>
          </a:solidFill>
          <a:latin typeface="Bookman Old Style" panose="02050604050505020204" pitchFamily="18" charset="0"/>
        </a:defRPr>
      </a:lvl8pPr>
      <a:lvl9pPr marL="1828800" algn="l" rtl="0" fontAlgn="base">
        <a:lnSpc>
          <a:spcPct val="90000"/>
        </a:lnSpc>
        <a:spcBef>
          <a:spcPct val="0"/>
        </a:spcBef>
        <a:spcAft>
          <a:spcPct val="0"/>
        </a:spcAft>
        <a:defRPr sz="2800" b="1">
          <a:solidFill>
            <a:srgbClr val="002060"/>
          </a:solidFill>
          <a:latin typeface="Bookman Old Style" panose="02050604050505020204" pitchFamily="18" charset="0"/>
        </a:defRPr>
      </a:lvl9pPr>
    </p:titleStyle>
    <p:bodyStyle>
      <a:lvl1pPr marL="228600" indent="-228600" algn="just" rtl="0" eaLnBrk="0" fontAlgn="base" hangingPunct="0">
        <a:lnSpc>
          <a:spcPct val="90000"/>
        </a:lnSpc>
        <a:spcBef>
          <a:spcPts val="1000"/>
        </a:spcBef>
        <a:spcAft>
          <a:spcPct val="0"/>
        </a:spcAft>
        <a:buFont typeface="Arial"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287564" y="1221050"/>
            <a:ext cx="11899900" cy="1049338"/>
          </a:xfrm>
        </p:spPr>
        <p:txBody>
          <a:bodyPr>
            <a:normAutofit fontScale="90000"/>
          </a:bodyPr>
          <a:lstStyle/>
          <a:p>
            <a:pPr eaLnBrk="1" hangingPunct="1">
              <a:defRPr/>
            </a:pPr>
            <a:r>
              <a:rPr lang="en-US" altLang="en-US" dirty="0">
                <a:latin typeface="Cambria" panose="02040503050406030204" pitchFamily="18" charset="0"/>
                <a:ea typeface="Cambria" panose="02040503050406030204" pitchFamily="18" charset="0"/>
              </a:rPr>
              <a:t>INSTITUTE OF AERONAUTICAL ENGINEERING</a:t>
            </a:r>
            <a:r>
              <a:rPr lang="en-US" altLang="en-US" sz="4400" dirty="0"/>
              <a:t/>
            </a:r>
            <a:br>
              <a:rPr lang="en-US" altLang="en-US" sz="4400" dirty="0"/>
            </a:br>
            <a:r>
              <a:rPr lang="en-US" altLang="en-US" sz="2000" dirty="0">
                <a:latin typeface="Cambria" panose="02040503050406030204" pitchFamily="18" charset="0"/>
                <a:ea typeface="Cambria" panose="02040503050406030204" pitchFamily="18" charset="0"/>
              </a:rPr>
              <a:t>(Autonomous)</a:t>
            </a:r>
            <a:br>
              <a:rPr lang="en-US" altLang="en-US" sz="2000" dirty="0">
                <a:latin typeface="Cambria" panose="02040503050406030204" pitchFamily="18" charset="0"/>
                <a:ea typeface="Cambria" panose="02040503050406030204" pitchFamily="18" charset="0"/>
              </a:rPr>
            </a:br>
            <a:r>
              <a:rPr lang="en-US" altLang="en-US" sz="2000" dirty="0">
                <a:latin typeface="Cambria" panose="02040503050406030204" pitchFamily="18" charset="0"/>
                <a:ea typeface="Cambria" panose="02040503050406030204" pitchFamily="18" charset="0"/>
              </a:rPr>
              <a:t>Dundigal, Hyderabad - 500 043</a:t>
            </a:r>
            <a:endParaRPr lang="en-US" altLang="en-US" dirty="0">
              <a:latin typeface="Cambria" panose="02040503050406030204" pitchFamily="18" charset="0"/>
              <a:ea typeface="Cambria" panose="02040503050406030204" pitchFamily="18" charset="0"/>
            </a:endParaRPr>
          </a:p>
        </p:txBody>
      </p:sp>
      <p:sp>
        <p:nvSpPr>
          <p:cNvPr id="6147" name="Subtitle 2"/>
          <p:cNvSpPr>
            <a:spLocks noGrp="1"/>
          </p:cNvSpPr>
          <p:nvPr>
            <p:ph type="subTitle" idx="1"/>
          </p:nvPr>
        </p:nvSpPr>
        <p:spPr>
          <a:xfrm>
            <a:off x="1665514" y="2382534"/>
            <a:ext cx="9144000" cy="930682"/>
          </a:xfrm>
        </p:spPr>
        <p:txBody>
          <a:bodyPr/>
          <a:lstStyle/>
          <a:p>
            <a:pPr eaLnBrk="1" hangingPunct="1">
              <a:buFont typeface="Arial" panose="020B0604020202020204" pitchFamily="34" charset="0"/>
              <a:buNone/>
              <a:defRPr/>
            </a:pPr>
            <a:r>
              <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rPr>
              <a:t>Academic Year: 2024-25</a:t>
            </a:r>
          </a:p>
          <a:p>
            <a:pPr eaLnBrk="1" hangingPunct="1">
              <a:defRPr/>
            </a:pPr>
            <a:r>
              <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rPr>
              <a:t>Department of Information Technology </a:t>
            </a:r>
            <a:endParaRPr lang="en-US" altLang="en-US" dirty="0" smtClean="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defRPr/>
            </a:pPr>
            <a:r>
              <a:rPr lang="en-US" altLang="en-US" dirty="0" smtClean="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rPr>
              <a:t>Third </a:t>
            </a:r>
            <a:r>
              <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rPr>
              <a:t>Review</a:t>
            </a:r>
          </a:p>
          <a:p>
            <a:pPr eaLnBrk="1" hangingPunct="1">
              <a:buFont typeface="Arial" panose="020B0604020202020204" pitchFamily="34" charset="0"/>
              <a:buNone/>
              <a:defRPr/>
            </a:pPr>
            <a:endPar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00206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002060"/>
              </a:solidFill>
              <a:latin typeface="Cambria" panose="02040503050406030204" pitchFamily="18" charset="0"/>
              <a:ea typeface="Cambria" panose="02040503050406030204" pitchFamily="18" charset="0"/>
              <a:cs typeface="Cambria" panose="02040503050406030204" pitchFamily="18" charset="0"/>
            </a:endParaRPr>
          </a:p>
        </p:txBody>
      </p:sp>
      <p:sp>
        <p:nvSpPr>
          <p:cNvPr id="6" name="TextBox 5"/>
          <p:cNvSpPr txBox="1"/>
          <p:nvPr/>
        </p:nvSpPr>
        <p:spPr>
          <a:xfrm>
            <a:off x="1543792" y="3695504"/>
            <a:ext cx="9120250" cy="369332"/>
          </a:xfrm>
          <a:prstGeom prst="rect">
            <a:avLst/>
          </a:prstGeom>
          <a:noFill/>
          <a:ln>
            <a:solidFill>
              <a:srgbClr val="0070C0">
                <a:alpha val="95000"/>
              </a:srgbClr>
            </a:solidFill>
          </a:ln>
        </p:spPr>
        <p:txBody>
          <a:bodyPr wrap="square" rtlCol="0">
            <a:spAutoFit/>
          </a:bodyPr>
          <a:lstStyle/>
          <a:p>
            <a:r>
              <a:rPr lang="en-US" b="1" dirty="0"/>
              <a:t>              Title : “Signature Fraud Detection Using Deep Learning” </a:t>
            </a:r>
            <a:endParaRPr lang="en-US" dirty="0"/>
          </a:p>
        </p:txBody>
      </p:sp>
      <p:sp>
        <p:nvSpPr>
          <p:cNvPr id="10" name="TextBox 9"/>
          <p:cNvSpPr txBox="1"/>
          <p:nvPr/>
        </p:nvSpPr>
        <p:spPr>
          <a:xfrm>
            <a:off x="548640" y="4754879"/>
            <a:ext cx="6184669" cy="1754326"/>
          </a:xfrm>
          <a:prstGeom prst="rect">
            <a:avLst/>
          </a:prstGeom>
          <a:noFill/>
        </p:spPr>
        <p:txBody>
          <a:bodyPr wrap="square" rtlCol="0">
            <a:spAutoFit/>
          </a:bodyPr>
          <a:lstStyle/>
          <a:p>
            <a:r>
              <a:rPr lang="en-US" b="1" dirty="0"/>
              <a:t>By</a:t>
            </a:r>
            <a:r>
              <a:rPr lang="en-US" dirty="0"/>
              <a:t>:</a:t>
            </a:r>
          </a:p>
          <a:p>
            <a:endParaRPr lang="en-US" dirty="0"/>
          </a:p>
          <a:p>
            <a:pPr algn="just"/>
            <a:r>
              <a:rPr lang="en-US" dirty="0"/>
              <a:t>22951A1221: P. </a:t>
            </a:r>
            <a:r>
              <a:rPr lang="en-US" dirty="0" err="1"/>
              <a:t>Hari</a:t>
            </a:r>
            <a:r>
              <a:rPr lang="en-US" dirty="0"/>
              <a:t> </a:t>
            </a:r>
            <a:r>
              <a:rPr lang="en-US" dirty="0" err="1"/>
              <a:t>Bharadwaj</a:t>
            </a:r>
            <a:endParaRPr lang="en-US" dirty="0"/>
          </a:p>
          <a:p>
            <a:pPr algn="just"/>
            <a:r>
              <a:rPr lang="en-US" dirty="0"/>
              <a:t>22951A1228: K. </a:t>
            </a:r>
            <a:r>
              <a:rPr lang="en-US" dirty="0" err="1"/>
              <a:t>Aravind</a:t>
            </a:r>
            <a:endParaRPr lang="en-US" dirty="0"/>
          </a:p>
          <a:p>
            <a:pPr algn="just"/>
            <a:r>
              <a:rPr lang="en-US" dirty="0"/>
              <a:t>23955A1207: P. </a:t>
            </a:r>
            <a:r>
              <a:rPr lang="en-US" dirty="0" err="1"/>
              <a:t>Pradham</a:t>
            </a:r>
            <a:r>
              <a:rPr lang="en-US" dirty="0"/>
              <a:t> </a:t>
            </a:r>
            <a:r>
              <a:rPr lang="en-US" dirty="0" err="1"/>
              <a:t>Kushal</a:t>
            </a:r>
            <a:r>
              <a:rPr lang="en-US" dirty="0"/>
              <a:t> Reddy</a:t>
            </a:r>
          </a:p>
          <a:p>
            <a:endParaRPr lang="en-US" dirty="0"/>
          </a:p>
        </p:txBody>
      </p:sp>
      <p:sp>
        <p:nvSpPr>
          <p:cNvPr id="11" name="TextBox 10"/>
          <p:cNvSpPr txBox="1"/>
          <p:nvPr/>
        </p:nvSpPr>
        <p:spPr>
          <a:xfrm>
            <a:off x="8151223" y="4807131"/>
            <a:ext cx="3605348" cy="1661993"/>
          </a:xfrm>
          <a:prstGeom prst="rect">
            <a:avLst/>
          </a:prstGeom>
          <a:noFill/>
        </p:spPr>
        <p:txBody>
          <a:bodyPr wrap="square" rtlCol="0">
            <a:spAutoFit/>
          </a:bodyPr>
          <a:lstStyle/>
          <a:p>
            <a:r>
              <a:rPr lang="en-US" b="1" dirty="0"/>
              <a:t>Mentor:</a:t>
            </a:r>
          </a:p>
          <a:p>
            <a:endParaRPr lang="en-US" b="1" dirty="0"/>
          </a:p>
          <a:p>
            <a:r>
              <a:rPr lang="en-US" sz="1600" dirty="0"/>
              <a:t>Ms. K </a:t>
            </a:r>
            <a:r>
              <a:rPr lang="en-US" sz="1600" dirty="0" err="1"/>
              <a:t>Venkata</a:t>
            </a:r>
            <a:r>
              <a:rPr lang="en-US" sz="1600" dirty="0"/>
              <a:t> </a:t>
            </a:r>
            <a:r>
              <a:rPr lang="en-US" sz="1600" dirty="0" err="1"/>
              <a:t>Ramana</a:t>
            </a:r>
            <a:r>
              <a:rPr lang="en-US" sz="1600" dirty="0"/>
              <a:t> Devi,</a:t>
            </a:r>
          </a:p>
          <a:p>
            <a:r>
              <a:rPr lang="en-US" sz="1600" dirty="0"/>
              <a:t>B. Tech., M.Tech., </a:t>
            </a:r>
          </a:p>
          <a:p>
            <a:r>
              <a:rPr lang="en-US" sz="1600" dirty="0"/>
              <a:t>Assistant Professor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9" y="173739"/>
            <a:ext cx="9767887" cy="595312"/>
          </a:xfrm>
        </p:spPr>
        <p:txBody>
          <a:bodyPr/>
          <a:lstStyle/>
          <a:p>
            <a:r>
              <a:rPr lang="en-IN" dirty="0" smtClean="0"/>
              <a:t>Modules for Proposed System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10</a:t>
            </a:fld>
            <a:endParaRPr lang="en-US" altLang="en-US"/>
          </a:p>
        </p:txBody>
      </p:sp>
      <p:sp>
        <p:nvSpPr>
          <p:cNvPr id="5" name="Rectangle 4"/>
          <p:cNvSpPr/>
          <p:nvPr/>
        </p:nvSpPr>
        <p:spPr>
          <a:xfrm>
            <a:off x="344386" y="1228453"/>
            <a:ext cx="10711542" cy="5355312"/>
          </a:xfrm>
          <a:prstGeom prst="rect">
            <a:avLst/>
          </a:prstGeom>
        </p:spPr>
        <p:txBody>
          <a:bodyPr wrap="square">
            <a:spAutoFit/>
          </a:bodyPr>
          <a:lstStyle/>
          <a:p>
            <a:pPr algn="just"/>
            <a:r>
              <a:rPr lang="en-US" b="1" dirty="0">
                <a:latin typeface="Cambria" pitchFamily="18" charset="0"/>
                <a:ea typeface="Cambria" pitchFamily="18" charset="0"/>
              </a:rPr>
              <a:t>Feature Extraction Using </a:t>
            </a:r>
            <a:r>
              <a:rPr lang="en-US" b="1" dirty="0" smtClean="0">
                <a:latin typeface="Cambria" pitchFamily="18" charset="0"/>
                <a:ea typeface="Cambria" pitchFamily="18" charset="0"/>
              </a:rPr>
              <a:t>SIFT:</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smtClean="0">
                <a:latin typeface="Cambria" pitchFamily="18" charset="0"/>
                <a:ea typeface="Cambria" pitchFamily="18" charset="0"/>
              </a:rPr>
              <a:t>Ensures </a:t>
            </a:r>
            <a:r>
              <a:rPr lang="en-US" dirty="0">
                <a:latin typeface="Cambria" pitchFamily="18" charset="0"/>
                <a:ea typeface="Cambria" pitchFamily="18" charset="0"/>
              </a:rPr>
              <a:t>extracted features remain unaffected by changes in size and </a:t>
            </a:r>
            <a:r>
              <a:rPr lang="en-US" dirty="0" smtClean="0">
                <a:latin typeface="Cambria" pitchFamily="18" charset="0"/>
                <a:ea typeface="Cambria" pitchFamily="18" charset="0"/>
              </a:rPr>
              <a:t>orientation.</a:t>
            </a:r>
          </a:p>
          <a:p>
            <a:pPr marL="285750" indent="-285750" algn="just">
              <a:buFont typeface="Arial" pitchFamily="34" charset="0"/>
              <a:buChar char="•"/>
            </a:pPr>
            <a:r>
              <a:rPr lang="en-US" dirty="0" smtClean="0">
                <a:latin typeface="Cambria" pitchFamily="18" charset="0"/>
                <a:ea typeface="Cambria" pitchFamily="18" charset="0"/>
              </a:rPr>
              <a:t>Captures </a:t>
            </a:r>
            <a:r>
              <a:rPr lang="en-US" dirty="0">
                <a:latin typeface="Cambria" pitchFamily="18" charset="0"/>
                <a:ea typeface="Cambria" pitchFamily="18" charset="0"/>
              </a:rPr>
              <a:t>fine-grained details in signatures for better fraud detection</a:t>
            </a:r>
            <a:r>
              <a:rPr lang="en-US" dirty="0" smtClean="0">
                <a:latin typeface="Cambria" pitchFamily="18" charset="0"/>
                <a:ea typeface="Cambria" pitchFamily="18" charset="0"/>
              </a:rPr>
              <a:t>.</a:t>
            </a:r>
          </a:p>
          <a:p>
            <a:pPr marL="285750" indent="-285750" algn="just">
              <a:buFont typeface="Arial" pitchFamily="34" charset="0"/>
              <a:buChar char="•"/>
            </a:pPr>
            <a:endParaRPr lang="en-US" dirty="0" smtClean="0">
              <a:latin typeface="Cambria" pitchFamily="18" charset="0"/>
              <a:ea typeface="Cambria" pitchFamily="18" charset="0"/>
            </a:endParaRPr>
          </a:p>
          <a:p>
            <a:pPr marL="285750" indent="-285750" algn="just">
              <a:buFont typeface="Arial" pitchFamily="34" charset="0"/>
              <a:buChar char="•"/>
            </a:pPr>
            <a:endParaRPr lang="en-US" dirty="0">
              <a:latin typeface="Cambria" pitchFamily="18" charset="0"/>
              <a:ea typeface="Cambria" pitchFamily="18" charset="0"/>
            </a:endParaRPr>
          </a:p>
          <a:p>
            <a:pPr algn="just"/>
            <a:r>
              <a:rPr lang="en-US" b="1" dirty="0">
                <a:latin typeface="Cambria" pitchFamily="18" charset="0"/>
                <a:ea typeface="Cambria" pitchFamily="18" charset="0"/>
              </a:rPr>
              <a:t>CNN-Based Classification </a:t>
            </a:r>
            <a:r>
              <a:rPr lang="en-US" b="1" dirty="0" smtClean="0">
                <a:latin typeface="Cambria" pitchFamily="18" charset="0"/>
                <a:ea typeface="Cambria" pitchFamily="18" charset="0"/>
              </a:rPr>
              <a:t>Model:</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smtClean="0">
                <a:latin typeface="Cambria" pitchFamily="18" charset="0"/>
                <a:ea typeface="Cambria" pitchFamily="18" charset="0"/>
              </a:rPr>
              <a:t>Uses </a:t>
            </a:r>
            <a:r>
              <a:rPr lang="en-US" dirty="0">
                <a:latin typeface="Cambria" pitchFamily="18" charset="0"/>
                <a:ea typeface="Cambria" pitchFamily="18" charset="0"/>
              </a:rPr>
              <a:t>convolutional layers to analyze signature patterns and extract key </a:t>
            </a:r>
            <a:r>
              <a:rPr lang="en-US" dirty="0" smtClean="0">
                <a:latin typeface="Cambria" pitchFamily="18" charset="0"/>
                <a:ea typeface="Cambria" pitchFamily="18" charset="0"/>
              </a:rPr>
              <a:t>features.</a:t>
            </a:r>
          </a:p>
          <a:p>
            <a:pPr marL="285750" indent="-285750" algn="just">
              <a:buFont typeface="Arial" pitchFamily="34" charset="0"/>
              <a:buChar char="•"/>
            </a:pPr>
            <a:r>
              <a:rPr lang="en-US" dirty="0" smtClean="0">
                <a:latin typeface="Cambria" pitchFamily="18" charset="0"/>
                <a:ea typeface="Cambria" pitchFamily="18" charset="0"/>
              </a:rPr>
              <a:t>Applies </a:t>
            </a:r>
            <a:r>
              <a:rPr lang="en-US" dirty="0">
                <a:latin typeface="Cambria" pitchFamily="18" charset="0"/>
                <a:ea typeface="Cambria" pitchFamily="18" charset="0"/>
              </a:rPr>
              <a:t>a classification layer to determine the authenticity of the signature</a:t>
            </a:r>
            <a:r>
              <a:rPr lang="en-US" dirty="0" smtClean="0">
                <a:latin typeface="Cambria" pitchFamily="18" charset="0"/>
                <a:ea typeface="Cambria" pitchFamily="18" charset="0"/>
              </a:rPr>
              <a:t>.</a:t>
            </a:r>
          </a:p>
          <a:p>
            <a:pPr marL="285750" indent="-285750" algn="just">
              <a:buFont typeface="Arial" pitchFamily="34" charset="0"/>
              <a:buChar char="•"/>
            </a:pPr>
            <a:endParaRPr lang="en-US" dirty="0" smtClean="0">
              <a:latin typeface="Cambria" pitchFamily="18" charset="0"/>
              <a:ea typeface="Cambria" pitchFamily="18" charset="0"/>
            </a:endParaRPr>
          </a:p>
          <a:p>
            <a:pPr marL="285750" indent="-285750" algn="just">
              <a:buFont typeface="Arial" pitchFamily="34" charset="0"/>
              <a:buChar char="•"/>
            </a:pPr>
            <a:endParaRPr lang="en-US" dirty="0">
              <a:latin typeface="Cambria" pitchFamily="18" charset="0"/>
              <a:ea typeface="Cambria" pitchFamily="18" charset="0"/>
            </a:endParaRPr>
          </a:p>
          <a:p>
            <a:pPr algn="just"/>
            <a:r>
              <a:rPr lang="en-US" b="1" dirty="0" smtClean="0">
                <a:latin typeface="Cambria" pitchFamily="18" charset="0"/>
                <a:ea typeface="Cambria" pitchFamily="18" charset="0"/>
              </a:rPr>
              <a:t>Final Output:</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smtClean="0">
                <a:latin typeface="Cambria" pitchFamily="18" charset="0"/>
                <a:ea typeface="Cambria" pitchFamily="18" charset="0"/>
              </a:rPr>
              <a:t>Displays whether the signature is Genuine or Forged as the result.</a:t>
            </a:r>
          </a:p>
          <a:p>
            <a:pPr marL="285750" indent="-285750" algn="just">
              <a:buFont typeface="Arial" pitchFamily="34" charset="0"/>
              <a:buChar char="•"/>
            </a:pPr>
            <a:r>
              <a:rPr lang="en-US" dirty="0" smtClean="0">
                <a:latin typeface="Cambria" pitchFamily="18" charset="0"/>
                <a:ea typeface="Cambria" pitchFamily="18" charset="0"/>
              </a:rPr>
              <a:t>Calculates </a:t>
            </a:r>
            <a:r>
              <a:rPr lang="en-US" dirty="0">
                <a:latin typeface="Cambria" pitchFamily="18" charset="0"/>
                <a:ea typeface="Cambria" pitchFamily="18" charset="0"/>
              </a:rPr>
              <a:t>confidence scores to determine whether a signature is genuine or </a:t>
            </a:r>
            <a:r>
              <a:rPr lang="en-US" dirty="0" smtClean="0">
                <a:latin typeface="Cambria" pitchFamily="18" charset="0"/>
                <a:ea typeface="Cambria" pitchFamily="18" charset="0"/>
              </a:rPr>
              <a:t>forged.</a:t>
            </a:r>
          </a:p>
          <a:p>
            <a:pPr algn="just"/>
            <a:endParaRPr lang="en-US" dirty="0">
              <a:latin typeface="Cambria" pitchFamily="18" charset="0"/>
              <a:ea typeface="Cambria" pitchFamily="18" charset="0"/>
            </a:endParaRPr>
          </a:p>
          <a:p>
            <a:pPr marL="285750" indent="-285750" algn="just">
              <a:buFont typeface="Arial" pitchFamily="34" charset="0"/>
              <a:buChar char="•"/>
            </a:pPr>
            <a:endParaRPr lang="en-US" dirty="0">
              <a:latin typeface="Cambria" pitchFamily="18" charset="0"/>
              <a:ea typeface="Cambria" pitchFamily="18" charset="0"/>
            </a:endParaRPr>
          </a:p>
          <a:p>
            <a:pPr marL="285750" indent="-285750" algn="just">
              <a:buFont typeface="Arial" pitchFamily="34" charset="0"/>
              <a:buChar char="•"/>
            </a:pPr>
            <a:endParaRPr lang="en-US" dirty="0">
              <a:latin typeface="Cambria" pitchFamily="18" charset="0"/>
              <a:ea typeface="Cambria" pitchFamily="18" charset="0"/>
            </a:endParaRPr>
          </a:p>
        </p:txBody>
      </p:sp>
    </p:spTree>
    <p:extLst>
      <p:ext uri="{BB962C8B-B14F-4D97-AF65-F5344CB8AC3E}">
        <p14:creationId xmlns:p14="http://schemas.microsoft.com/office/powerpoint/2010/main" val="78517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90" y="138113"/>
            <a:ext cx="9767887" cy="595312"/>
          </a:xfrm>
        </p:spPr>
        <p:txBody>
          <a:bodyPr/>
          <a:lstStyle/>
          <a:p>
            <a:r>
              <a:rPr lang="en-IN" dirty="0" smtClean="0"/>
              <a:t>Object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11</a:t>
            </a:fld>
            <a:endParaRPr lang="en-US" alt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27" y="1151907"/>
            <a:ext cx="8811491" cy="540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675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63" y="161863"/>
            <a:ext cx="9767887" cy="595312"/>
          </a:xfrm>
        </p:spPr>
        <p:txBody>
          <a:bodyPr/>
          <a:lstStyle/>
          <a:p>
            <a:r>
              <a:rPr lang="en-IN" dirty="0" smtClean="0"/>
              <a:t>Class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12</a:t>
            </a:fld>
            <a:endParaRPr lang="en-US" altLang="en-US"/>
          </a:p>
        </p:txBody>
      </p:sp>
      <p:pic>
        <p:nvPicPr>
          <p:cNvPr id="1026" name="Picture 2" descr="C:\Users\harib\Desktop\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21" y="1320080"/>
            <a:ext cx="9524009" cy="514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6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42" y="161864"/>
            <a:ext cx="9767887" cy="595312"/>
          </a:xfrm>
        </p:spPr>
        <p:txBody>
          <a:bodyPr/>
          <a:lstStyle/>
          <a:p>
            <a:r>
              <a:rPr lang="en-IN" dirty="0" smtClean="0"/>
              <a:t>Component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13</a:t>
            </a:fld>
            <a:endParaRPr lang="en-US" altLang="en-US"/>
          </a:p>
        </p:txBody>
      </p:sp>
      <p:pic>
        <p:nvPicPr>
          <p:cNvPr id="3074" name="Picture 2" descr="C:\Users\harib\Desktop\Compon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4" y="1271588"/>
            <a:ext cx="9725891" cy="511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6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63" y="161864"/>
            <a:ext cx="9767887" cy="595312"/>
          </a:xfrm>
        </p:spPr>
        <p:txBody>
          <a:bodyPr/>
          <a:lstStyle/>
          <a:p>
            <a:r>
              <a:rPr lang="en-IN" dirty="0" smtClean="0"/>
              <a:t>Deployment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14</a:t>
            </a:fld>
            <a:endParaRPr lang="en-US" altLang="en-US"/>
          </a:p>
        </p:txBody>
      </p:sp>
      <p:pic>
        <p:nvPicPr>
          <p:cNvPr id="4098" name="Picture 2" descr="C:\Users\harib\Desktop\Deploy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1090613"/>
            <a:ext cx="9417133" cy="523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861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0" y="138113"/>
            <a:ext cx="9767887" cy="595312"/>
          </a:xfrm>
        </p:spPr>
        <p:txBody>
          <a:bodyPr/>
          <a:lstStyle/>
          <a:p>
            <a:r>
              <a:rPr lang="en-IN" dirty="0" smtClean="0"/>
              <a:t>Use Case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15</a:t>
            </a:fld>
            <a:endParaRPr lang="en-US" altLang="en-US"/>
          </a:p>
        </p:txBody>
      </p:sp>
      <p:pic>
        <p:nvPicPr>
          <p:cNvPr id="5122" name="Picture 2" descr="C:\Users\harib\Desktop\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13" y="1134836"/>
            <a:ext cx="9001496"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207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92" y="173739"/>
            <a:ext cx="9767887" cy="595312"/>
          </a:xfrm>
        </p:spPr>
        <p:txBody>
          <a:bodyPr/>
          <a:lstStyle/>
          <a:p>
            <a:r>
              <a:rPr lang="en-IN" dirty="0" smtClean="0"/>
              <a:t>Sequence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16</a:t>
            </a:fld>
            <a:endParaRPr lang="en-US" altLang="en-US"/>
          </a:p>
        </p:txBody>
      </p:sp>
      <p:pic>
        <p:nvPicPr>
          <p:cNvPr id="6146" name="Picture 2" descr="C:\Users\harib\Desktop\Sequ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090613"/>
            <a:ext cx="10250487" cy="529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97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37" y="185615"/>
            <a:ext cx="9767887" cy="595312"/>
          </a:xfrm>
        </p:spPr>
        <p:txBody>
          <a:bodyPr/>
          <a:lstStyle/>
          <a:p>
            <a:r>
              <a:rPr lang="en-IN" dirty="0" smtClean="0"/>
              <a:t>Collaboration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17</a:t>
            </a:fld>
            <a:endParaRPr lang="en-US" altLang="en-US"/>
          </a:p>
        </p:txBody>
      </p:sp>
      <p:pic>
        <p:nvPicPr>
          <p:cNvPr id="7170" name="Picture 2" descr="C:\Users\harib\Desktop\Collabor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68779"/>
            <a:ext cx="10821987" cy="520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99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49989"/>
            <a:ext cx="9767887" cy="595312"/>
          </a:xfrm>
        </p:spPr>
        <p:txBody>
          <a:bodyPr/>
          <a:lstStyle/>
          <a:p>
            <a:r>
              <a:rPr lang="en-IN" dirty="0" smtClean="0"/>
              <a:t>Activity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18</a:t>
            </a:fld>
            <a:endParaRPr lang="en-US" altLang="en-US"/>
          </a:p>
        </p:txBody>
      </p:sp>
      <p:pic>
        <p:nvPicPr>
          <p:cNvPr id="8194" name="Picture 2" descr="C:\Users\harib\Desktop\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106" y="1080655"/>
            <a:ext cx="4571999" cy="565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6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85" y="114363"/>
            <a:ext cx="9767887" cy="595312"/>
          </a:xfrm>
        </p:spPr>
        <p:txBody>
          <a:bodyPr/>
          <a:lstStyle/>
          <a:p>
            <a:r>
              <a:rPr lang="en-IN" dirty="0" smtClean="0"/>
              <a:t>State Chart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19</a:t>
            </a:fld>
            <a:endParaRPr lang="en-US" altLang="en-US"/>
          </a:p>
        </p:txBody>
      </p:sp>
      <p:pic>
        <p:nvPicPr>
          <p:cNvPr id="9218" name="Picture 2" descr="C:\Users\harib\Desktop\State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836" y="1053687"/>
            <a:ext cx="564078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30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5845" y="222196"/>
            <a:ext cx="2255618" cy="595312"/>
          </a:xfrm>
        </p:spPr>
        <p:txBody>
          <a:bodyPr/>
          <a:lstStyle/>
          <a:p>
            <a:pPr eaLnBrk="1" hangingPunct="1"/>
            <a:r>
              <a:rPr lang="en-US" altLang="en-US" dirty="0">
                <a:latin typeface="Cambria" pitchFamily="18" charset="0"/>
                <a:ea typeface="Cambria" pitchFamily="18" charset="0"/>
                <a:cs typeface="Cambria" pitchFamily="18" charset="0"/>
              </a:rPr>
              <a:t>Outline</a:t>
            </a:r>
          </a:p>
        </p:txBody>
      </p:sp>
      <p:sp>
        <p:nvSpPr>
          <p:cNvPr id="6147" name="Content Placeholder 2"/>
          <p:cNvSpPr>
            <a:spLocks noGrp="1"/>
          </p:cNvSpPr>
          <p:nvPr>
            <p:ph idx="1"/>
          </p:nvPr>
        </p:nvSpPr>
        <p:spPr>
          <a:xfrm>
            <a:off x="726313" y="1493550"/>
            <a:ext cx="5003800" cy="2737342"/>
          </a:xfrm>
        </p:spPr>
        <p:txBody>
          <a:bodyPr/>
          <a:lstStyle/>
          <a:p>
            <a:pPr eaLnBrk="1" hangingPunct="1"/>
            <a:r>
              <a:rPr lang="en-US" altLang="en-US" sz="2000" b="1" dirty="0">
                <a:solidFill>
                  <a:srgbClr val="002060"/>
                </a:solidFill>
                <a:latin typeface="Cambria" pitchFamily="18" charset="0"/>
                <a:ea typeface="Cambria" pitchFamily="18" charset="0"/>
                <a:cs typeface="Cambria" pitchFamily="18" charset="0"/>
                <a:sym typeface="Wingdings" pitchFamily="2" charset="2"/>
              </a:rPr>
              <a:t>Problem </a:t>
            </a:r>
            <a:r>
              <a:rPr lang="en-US" altLang="en-US" sz="2000" b="1" dirty="0" smtClean="0">
                <a:solidFill>
                  <a:srgbClr val="002060"/>
                </a:solidFill>
                <a:latin typeface="Cambria" pitchFamily="18" charset="0"/>
                <a:ea typeface="Cambria" pitchFamily="18" charset="0"/>
                <a:cs typeface="Cambria" pitchFamily="18" charset="0"/>
                <a:sym typeface="Wingdings" pitchFamily="2" charset="2"/>
              </a:rPr>
              <a:t>Statement</a:t>
            </a:r>
            <a:endParaRPr lang="en-US" altLang="en-US" sz="2000" b="1" dirty="0">
              <a:solidFill>
                <a:srgbClr val="002060"/>
              </a:solidFill>
              <a:latin typeface="Cambria" pitchFamily="18" charset="0"/>
              <a:ea typeface="Cambria" pitchFamily="18" charset="0"/>
              <a:cs typeface="Cambria" pitchFamily="18" charset="0"/>
            </a:endParaRPr>
          </a:p>
          <a:p>
            <a:pPr eaLnBrk="1" hangingPunct="1"/>
            <a:r>
              <a:rPr lang="en-US" altLang="en-US" sz="2000" b="1" dirty="0" smtClean="0">
                <a:solidFill>
                  <a:srgbClr val="002060"/>
                </a:solidFill>
                <a:latin typeface="Cambria" pitchFamily="18" charset="0"/>
                <a:ea typeface="Cambria" pitchFamily="18" charset="0"/>
                <a:cs typeface="Cambria" pitchFamily="18" charset="0"/>
                <a:sym typeface="Wingdings" pitchFamily="2" charset="2"/>
              </a:rPr>
              <a:t>Literature Papers</a:t>
            </a:r>
          </a:p>
          <a:p>
            <a:pPr eaLnBrk="1" hangingPunct="1"/>
            <a:r>
              <a:rPr lang="en-US" altLang="en-US" sz="2000" b="1" dirty="0" smtClean="0">
                <a:solidFill>
                  <a:srgbClr val="002060"/>
                </a:solidFill>
                <a:latin typeface="Cambria" pitchFamily="18" charset="0"/>
                <a:ea typeface="Cambria" pitchFamily="18" charset="0"/>
                <a:cs typeface="Cambria" pitchFamily="18" charset="0"/>
                <a:sym typeface="Wingdings" pitchFamily="2" charset="2"/>
              </a:rPr>
              <a:t>Proposed </a:t>
            </a:r>
            <a:r>
              <a:rPr lang="en-US" altLang="en-US" sz="2000" b="1" dirty="0">
                <a:solidFill>
                  <a:srgbClr val="002060"/>
                </a:solidFill>
                <a:latin typeface="Cambria" pitchFamily="18" charset="0"/>
                <a:ea typeface="Cambria" pitchFamily="18" charset="0"/>
                <a:cs typeface="Cambria" pitchFamily="18" charset="0"/>
                <a:sym typeface="Wingdings" pitchFamily="2" charset="2"/>
              </a:rPr>
              <a:t>System</a:t>
            </a:r>
          </a:p>
          <a:p>
            <a:pPr eaLnBrk="1" hangingPunct="1"/>
            <a:r>
              <a:rPr lang="en-US" altLang="en-US" sz="2000" b="1" dirty="0" smtClean="0">
                <a:solidFill>
                  <a:srgbClr val="002060"/>
                </a:solidFill>
                <a:latin typeface="Cambria" pitchFamily="18" charset="0"/>
                <a:ea typeface="Cambria" pitchFamily="18" charset="0"/>
                <a:cs typeface="Cambria" pitchFamily="18" charset="0"/>
                <a:sym typeface="Wingdings" pitchFamily="2" charset="2"/>
              </a:rPr>
              <a:t>Modules For Proposed system</a:t>
            </a:r>
          </a:p>
          <a:p>
            <a:pPr eaLnBrk="1" hangingPunct="1"/>
            <a:r>
              <a:rPr lang="en-US" altLang="en-US" sz="2000" b="1" dirty="0" smtClean="0">
                <a:solidFill>
                  <a:srgbClr val="002060"/>
                </a:solidFill>
                <a:latin typeface="Cambria" pitchFamily="18" charset="0"/>
                <a:ea typeface="Cambria" pitchFamily="18" charset="0"/>
                <a:cs typeface="Cambria" pitchFamily="18" charset="0"/>
                <a:sym typeface="Wingdings" pitchFamily="2" charset="2"/>
              </a:rPr>
              <a:t>UML Diagrams</a:t>
            </a:r>
            <a:endParaRPr lang="en-US" altLang="en-US" sz="2000" b="1" dirty="0">
              <a:solidFill>
                <a:srgbClr val="002060"/>
              </a:solidFill>
              <a:latin typeface="Cambria" pitchFamily="18" charset="0"/>
              <a:ea typeface="Cambria" pitchFamily="18" charset="0"/>
              <a:cs typeface="Cambria" pitchFamily="18" charset="0"/>
            </a:endParaRPr>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Slide Number Placeholder 5"/>
          <p:cNvSpPr>
            <a:spLocks noGrp="1"/>
          </p:cNvSpPr>
          <p:nvPr>
            <p:ph type="sldNum" sz="quarter" idx="12"/>
          </p:nvPr>
        </p:nvSpPr>
        <p:spPr bwMode="auto">
          <a:noFill/>
          <a:ln>
            <a:miter lim="800000"/>
            <a:headEnd/>
            <a:tailEnd/>
          </a:ln>
        </p:spPr>
        <p:txBody>
          <a:bodyPr/>
          <a:lstStyle/>
          <a:p>
            <a:fld id="{D0875F05-5E2C-49B8-9428-2F9C627CBDFB}" type="slidenum">
              <a:rPr lang="en-US" altLang="en-US"/>
              <a:pPr/>
              <a:t>20</a:t>
            </a:fld>
            <a:endParaRPr lang="en-US" altLang="en-US"/>
          </a:p>
        </p:txBody>
      </p:sp>
      <p:sp>
        <p:nvSpPr>
          <p:cNvPr id="10" name="Title 9"/>
          <p:cNvSpPr>
            <a:spLocks noGrp="1"/>
          </p:cNvSpPr>
          <p:nvPr>
            <p:ph type="title"/>
          </p:nvPr>
        </p:nvSpPr>
        <p:spPr>
          <a:xfrm>
            <a:off x="998085" y="2855188"/>
            <a:ext cx="10810738" cy="595312"/>
          </a:xfrm>
        </p:spPr>
        <p:txBody>
          <a:bodyPr/>
          <a:lstStyle/>
          <a:p>
            <a:pPr algn="ctr"/>
            <a:r>
              <a:rPr lang="en-US"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4824" y="232706"/>
            <a:ext cx="4133420" cy="595312"/>
          </a:xfrm>
        </p:spPr>
        <p:txBody>
          <a:bodyPr/>
          <a:lstStyle/>
          <a:p>
            <a:pPr eaLnBrk="1" hangingPunct="1"/>
            <a:r>
              <a:rPr lang="en-US" altLang="en-US" dirty="0" smtClean="0">
                <a:latin typeface="Cambria" pitchFamily="18" charset="0"/>
                <a:ea typeface="Cambria" pitchFamily="18" charset="0"/>
                <a:cs typeface="Cambria" pitchFamily="18" charset="0"/>
              </a:rPr>
              <a:t>Problem Statement</a:t>
            </a:r>
            <a:endParaRPr lang="en-US" altLang="en-US" sz="2800" b="1" dirty="0">
              <a:solidFill>
                <a:srgbClr val="002060"/>
              </a:solidFill>
              <a:latin typeface="Cambria" pitchFamily="18" charset="0"/>
              <a:ea typeface="Cambria" pitchFamily="18" charset="0"/>
              <a:cs typeface="Cambria" pitchFamily="18" charset="0"/>
            </a:endParaRPr>
          </a:p>
        </p:txBody>
      </p:sp>
      <p:sp>
        <p:nvSpPr>
          <p:cNvPr id="6147" name="Content Placeholder 2"/>
          <p:cNvSpPr>
            <a:spLocks noGrp="1"/>
          </p:cNvSpPr>
          <p:nvPr>
            <p:ph idx="1"/>
          </p:nvPr>
        </p:nvSpPr>
        <p:spPr>
          <a:xfrm>
            <a:off x="251299" y="1208541"/>
            <a:ext cx="10757127" cy="5168507"/>
          </a:xfrm>
        </p:spPr>
        <p:txBody>
          <a:bodyPr/>
          <a:lstStyle/>
          <a:p>
            <a:pPr>
              <a:lnSpc>
                <a:spcPct val="100000"/>
              </a:lnSpc>
            </a:pPr>
            <a:r>
              <a:rPr lang="en-US" sz="1800" dirty="0">
                <a:latin typeface="Cambria" pitchFamily="18" charset="0"/>
                <a:ea typeface="Cambria" pitchFamily="18" charset="0"/>
              </a:rPr>
              <a:t>With the increasing reliance on signatures for authentication in banking, legal, and financial transactions, signature fraud has become a serious security concern. Traditional signature verification methods, which involve manual inspection or simple rule-based techniques, are often time-consuming, inconsistent, and vulnerable to human error. This creates significant risks, including financial losses, identity theft, and unauthorized access to sensitive information</a:t>
            </a:r>
            <a:r>
              <a:rPr lang="en-US" sz="1800" dirty="0" smtClean="0">
                <a:latin typeface="Cambria" pitchFamily="18" charset="0"/>
                <a:ea typeface="Cambria" pitchFamily="18" charset="0"/>
              </a:rPr>
              <a:t>.</a:t>
            </a:r>
          </a:p>
          <a:p>
            <a:pPr>
              <a:lnSpc>
                <a:spcPct val="100000"/>
              </a:lnSpc>
            </a:pPr>
            <a:endParaRPr lang="en-US" sz="1800" dirty="0">
              <a:latin typeface="Cambria" pitchFamily="18" charset="0"/>
              <a:ea typeface="Cambria" pitchFamily="18" charset="0"/>
            </a:endParaRPr>
          </a:p>
          <a:p>
            <a:pPr>
              <a:lnSpc>
                <a:spcPct val="100000"/>
              </a:lnSpc>
            </a:pPr>
            <a:r>
              <a:rPr lang="en-US" sz="1800" dirty="0">
                <a:latin typeface="Cambria" pitchFamily="18" charset="0"/>
                <a:ea typeface="Cambria" pitchFamily="18" charset="0"/>
              </a:rPr>
              <a:t>Additionally, existing fraud detection systems may lack accuracy and efficiency, as they do not leverage advanced feature extraction and deep learning techniques. Handwritten signatures vary due to factors like age, health conditions, or writing tools, making it even more challenging to distinguish between genuine and forged signatures accurately</a:t>
            </a:r>
            <a:r>
              <a:rPr lang="en-US" sz="1800" dirty="0" smtClean="0">
                <a:latin typeface="Cambria" pitchFamily="18" charset="0"/>
                <a:ea typeface="Cambria" pitchFamily="18" charset="0"/>
              </a:rPr>
              <a:t>.</a:t>
            </a:r>
          </a:p>
          <a:p>
            <a:pPr>
              <a:lnSpc>
                <a:spcPct val="100000"/>
              </a:lnSpc>
            </a:pPr>
            <a:endParaRPr lang="en-US" sz="1800" dirty="0">
              <a:latin typeface="Cambria" pitchFamily="18" charset="0"/>
              <a:ea typeface="Cambria" pitchFamily="18" charset="0"/>
            </a:endParaRPr>
          </a:p>
          <a:p>
            <a:pPr>
              <a:lnSpc>
                <a:spcPct val="100000"/>
              </a:lnSpc>
            </a:pPr>
            <a:r>
              <a:rPr lang="en-US" sz="1800" dirty="0">
                <a:latin typeface="Cambria" pitchFamily="18" charset="0"/>
                <a:ea typeface="Cambria" pitchFamily="18" charset="0"/>
              </a:rPr>
              <a:t>To overcome these challenges, a Signature Fraud Detection System </a:t>
            </a:r>
            <a:r>
              <a:rPr lang="en-US" sz="1800" dirty="0" smtClean="0">
                <a:latin typeface="Cambria" pitchFamily="18" charset="0"/>
                <a:ea typeface="Cambria" pitchFamily="18" charset="0"/>
              </a:rPr>
              <a:t>using </a:t>
            </a:r>
            <a:r>
              <a:rPr lang="en-US" sz="1800" dirty="0">
                <a:latin typeface="Cambria" pitchFamily="18" charset="0"/>
                <a:ea typeface="Cambria" pitchFamily="18" charset="0"/>
              </a:rPr>
              <a:t>Deep Learning is needed. By integrating SURF (Speeded-Up Robust Features), SIFT (Scale-Invariant Feature Transform), and CNN (Convolutional Neural Networks), the system will extract signature features, analyze patterns, and classify signatures with </a:t>
            </a:r>
            <a:r>
              <a:rPr lang="en-US" sz="1800" dirty="0" smtClean="0">
                <a:latin typeface="Cambria" pitchFamily="18" charset="0"/>
                <a:ea typeface="Cambria" pitchFamily="18" charset="0"/>
              </a:rPr>
              <a:t>good </a:t>
            </a:r>
            <a:r>
              <a:rPr lang="en-US" sz="1800" dirty="0">
                <a:latin typeface="Cambria" pitchFamily="18" charset="0"/>
                <a:ea typeface="Cambria" pitchFamily="18" charset="0"/>
              </a:rPr>
              <a:t>accuracy. </a:t>
            </a:r>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3</a:t>
            </a:fld>
            <a:endParaRPr lang="en-US" altLang="en-US"/>
          </a:p>
        </p:txBody>
      </p:sp>
    </p:spTree>
    <p:extLst>
      <p:ext uri="{BB962C8B-B14F-4D97-AF65-F5344CB8AC3E}">
        <p14:creationId xmlns:p14="http://schemas.microsoft.com/office/powerpoint/2010/main" val="2285049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4</a:t>
            </a:fld>
            <a:endParaRPr lang="en-US" altLang="en-US"/>
          </a:p>
        </p:txBody>
      </p:sp>
      <p:graphicFrame>
        <p:nvGraphicFramePr>
          <p:cNvPr id="2" name="Content Placeholder 3">
            <a:extLst>
              <a:ext uri="{FF2B5EF4-FFF2-40B4-BE49-F238E27FC236}">
                <a16:creationId xmlns:a16="http://schemas.microsoft.com/office/drawing/2014/main" xmlns="" id="{1DB8783B-D514-C168-A36F-D60226DB1558}"/>
              </a:ext>
            </a:extLst>
          </p:cNvPr>
          <p:cNvGraphicFramePr>
            <a:graphicFrameLocks noGrp="1"/>
          </p:cNvGraphicFramePr>
          <p:nvPr>
            <p:ph idx="1"/>
            <p:extLst>
              <p:ext uri="{D42A27DB-BD31-4B8C-83A1-F6EECF244321}">
                <p14:modId xmlns:p14="http://schemas.microsoft.com/office/powerpoint/2010/main" val="4207119623"/>
              </p:ext>
            </p:extLst>
          </p:nvPr>
        </p:nvGraphicFramePr>
        <p:xfrm>
          <a:off x="439386" y="1174999"/>
          <a:ext cx="11162807" cy="5132026"/>
        </p:xfrm>
        <a:graphic>
          <a:graphicData uri="http://schemas.openxmlformats.org/drawingml/2006/table">
            <a:tbl>
              <a:tblPr firstRow="1" bandRow="1">
                <a:tableStyleId>{5C22544A-7EE6-4342-B048-85BDC9FD1C3A}</a:tableStyleId>
              </a:tblPr>
              <a:tblGrid>
                <a:gridCol w="837209">
                  <a:extLst>
                    <a:ext uri="{9D8B030D-6E8A-4147-A177-3AD203B41FA5}">
                      <a16:colId xmlns:a16="http://schemas.microsoft.com/office/drawing/2014/main" xmlns="" val="20000"/>
                    </a:ext>
                  </a:extLst>
                </a:gridCol>
                <a:gridCol w="3685652">
                  <a:extLst>
                    <a:ext uri="{9D8B030D-6E8A-4147-A177-3AD203B41FA5}">
                      <a16:colId xmlns:a16="http://schemas.microsoft.com/office/drawing/2014/main" xmlns="" val="20001"/>
                    </a:ext>
                  </a:extLst>
                </a:gridCol>
                <a:gridCol w="6639946">
                  <a:extLst>
                    <a:ext uri="{9D8B030D-6E8A-4147-A177-3AD203B41FA5}">
                      <a16:colId xmlns:a16="http://schemas.microsoft.com/office/drawing/2014/main" xmlns="" val="20002"/>
                    </a:ext>
                  </a:extLst>
                </a:gridCol>
              </a:tblGrid>
              <a:tr h="622779">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a16="http://schemas.microsoft.com/office/drawing/2014/main" xmlns="" val="10000"/>
                  </a:ext>
                </a:extLst>
              </a:tr>
              <a:tr h="1838936">
                <a:tc>
                  <a:txBody>
                    <a:bodyPr/>
                    <a:lstStyle/>
                    <a:p>
                      <a:pPr algn="ctr"/>
                      <a:r>
                        <a:rPr lang="en-US" sz="1800" dirty="0">
                          <a:latin typeface="Times New Roman" pitchFamily="18" charset="0"/>
                          <a:cs typeface="Times New Roman" pitchFamily="18" charset="0"/>
                        </a:rPr>
                        <a:t>1</a:t>
                      </a:r>
                    </a:p>
                  </a:txBody>
                  <a:tcPr/>
                </a:tc>
                <a:tc>
                  <a:txBody>
                    <a:bodyPr/>
                    <a:lstStyle/>
                    <a:p>
                      <a:pPr algn="just">
                        <a:lnSpc>
                          <a:spcPct val="100000"/>
                        </a:lnSpc>
                      </a:pPr>
                      <a:r>
                        <a:rPr lang="en-IN">
                          <a:latin typeface="Cambria" pitchFamily="18" charset="0"/>
                          <a:ea typeface="Cambria" pitchFamily="18" charset="0"/>
                        </a:rPr>
                        <a:t>Tolosana R., Vera-Rodriguez R., Fierrez</a:t>
                      </a:r>
                      <a:r>
                        <a:rPr lang="en-IN" baseline="0">
                          <a:latin typeface="Cambria" pitchFamily="18" charset="0"/>
                          <a:ea typeface="Cambria" pitchFamily="18" charset="0"/>
                        </a:rPr>
                        <a:t> </a:t>
                      </a:r>
                      <a:r>
                        <a:rPr lang="en-IN">
                          <a:latin typeface="Cambria" pitchFamily="18" charset="0"/>
                          <a:ea typeface="Cambria" pitchFamily="18" charset="0"/>
                        </a:rPr>
                        <a:t>J., Ortega-Garcia J.  DeepSign: Deep On-Line Signature Verification IEEE Transactions on Biometrics, Behavior, and Identity Science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Introduces a deep learning approach for on-line signature verification, utilizing a recurrent neural network (RNN) architecture to capture temporal features of signatures.</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latin typeface="Cambria" pitchFamily="18" charset="0"/>
                          <a:ea typeface="Cambria" pitchFamily="18" charset="0"/>
                        </a:rPr>
                        <a:t>Utilizes diverse datasets, indicating the importance of varied training data to enhance model generalization in real-world scenarios.</a:t>
                      </a:r>
                    </a:p>
                    <a:p>
                      <a:pPr marL="0" indent="0" algn="just">
                        <a:lnSpc>
                          <a:spcPct val="100000"/>
                        </a:lnSpc>
                        <a:buFontTx/>
                        <a:buNone/>
                      </a:pPr>
                      <a:endParaRPr lang="en-US" sz="1800" b="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1"/>
                  </a:ext>
                </a:extLst>
              </a:tr>
              <a:tr h="2205946">
                <a:tc>
                  <a:txBody>
                    <a:bodyPr/>
                    <a:lstStyle/>
                    <a:p>
                      <a:pPr algn="ctr"/>
                      <a:r>
                        <a:rPr lang="en-US" sz="1800" dirty="0">
                          <a:latin typeface="Cambria" pitchFamily="18" charset="0"/>
                          <a:ea typeface="Cambria" pitchFamily="18" charset="0"/>
                          <a:cs typeface="Times New Roman" pitchFamily="18" charset="0"/>
                        </a:rPr>
                        <a:t>2</a:t>
                      </a:r>
                    </a:p>
                    <a:p>
                      <a:pPr algn="ctr"/>
                      <a:endParaRPr lang="en-US" sz="1800" dirty="0">
                        <a:latin typeface="Cambria" pitchFamily="18" charset="0"/>
                        <a:ea typeface="Cambria" pitchFamily="18" charset="0"/>
                        <a:cs typeface="Times New Roman" pitchFamily="18" charset="0"/>
                      </a:endParaRPr>
                    </a:p>
                    <a:p>
                      <a:pPr algn="ctr"/>
                      <a:endParaRPr lang="en-US" sz="1800" dirty="0">
                        <a:latin typeface="Cambria" pitchFamily="18" charset="0"/>
                        <a:ea typeface="Cambria" pitchFamily="18" charset="0"/>
                        <a:cs typeface="Times New Roman" pitchFamily="18" charset="0"/>
                      </a:endParaRPr>
                    </a:p>
                    <a:p>
                      <a:pPr algn="ctr"/>
                      <a:endParaRPr lang="en-US" sz="1800" dirty="0">
                        <a:latin typeface="Cambria" pitchFamily="18" charset="0"/>
                        <a:ea typeface="Cambria" pitchFamily="18" charset="0"/>
                        <a:cs typeface="Times New Roman" pitchFamily="18" charset="0"/>
                      </a:endParaRPr>
                    </a:p>
                  </a:txBody>
                  <a:tcPr/>
                </a:tc>
                <a:tc>
                  <a:txBody>
                    <a:bodyPr/>
                    <a:lstStyle/>
                    <a:p>
                      <a:pPr algn="just">
                        <a:lnSpc>
                          <a:spcPct val="100000"/>
                        </a:lnSpc>
                      </a:pPr>
                      <a:r>
                        <a:rPr lang="en-IN" dirty="0">
                          <a:latin typeface="Cambria" pitchFamily="18" charset="0"/>
                          <a:ea typeface="Cambria" pitchFamily="18" charset="0"/>
                        </a:rPr>
                        <a:t>Jain A., Singh S.K., Singh K.P.  Handwritten Signature Verification Using Shallow Convolutional Neural Network  Multimedia Tools and Applications  2020</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Proposes a shallow convolutional neural network for handwritten signature verification, emphasizing simplicity and efficiency in implementation.</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indent="-285750" algn="just">
                        <a:lnSpc>
                          <a:spcPct val="100000"/>
                        </a:lnSpc>
                        <a:buFont typeface="Arial" pitchFamily="34" charset="0"/>
                        <a:buChar char="•"/>
                      </a:pPr>
                      <a:r>
                        <a:rPr lang="en-US" dirty="0">
                          <a:latin typeface="Cambria" pitchFamily="18" charset="0"/>
                          <a:ea typeface="Cambria" pitchFamily="18" charset="0"/>
                        </a:rPr>
                        <a:t>Suggests potential for real-time signature verification systems due to reduced complexity and faster processing times.</a:t>
                      </a:r>
                      <a:endParaRPr lang="en-US" sz="1800" b="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67587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5</a:t>
            </a:fld>
            <a:endParaRPr lang="en-US" altLang="en-US"/>
          </a:p>
        </p:txBody>
      </p:sp>
      <p:graphicFrame>
        <p:nvGraphicFramePr>
          <p:cNvPr id="2" name="Content Placeholder 3">
            <a:extLst>
              <a:ext uri="{FF2B5EF4-FFF2-40B4-BE49-F238E27FC236}">
                <a16:creationId xmlns:a16="http://schemas.microsoft.com/office/drawing/2014/main" xmlns="" id="{1DB8783B-D514-C168-A36F-D60226DB1558}"/>
              </a:ext>
            </a:extLst>
          </p:cNvPr>
          <p:cNvGraphicFramePr>
            <a:graphicFrameLocks noGrp="1"/>
          </p:cNvGraphicFramePr>
          <p:nvPr>
            <p:ph idx="1"/>
            <p:extLst>
              <p:ext uri="{D42A27DB-BD31-4B8C-83A1-F6EECF244321}">
                <p14:modId xmlns:p14="http://schemas.microsoft.com/office/powerpoint/2010/main" val="1375902865"/>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52646">
                  <a:extLst>
                    <a:ext uri="{9D8B030D-6E8A-4147-A177-3AD203B41FA5}">
                      <a16:colId xmlns:a16="http://schemas.microsoft.com/office/drawing/2014/main" xmlns="" val="20000"/>
                    </a:ext>
                  </a:extLst>
                </a:gridCol>
                <a:gridCol w="3753610">
                  <a:extLst>
                    <a:ext uri="{9D8B030D-6E8A-4147-A177-3AD203B41FA5}">
                      <a16:colId xmlns:a16="http://schemas.microsoft.com/office/drawing/2014/main" xmlns="" val="20001"/>
                    </a:ext>
                  </a:extLst>
                </a:gridCol>
                <a:gridCol w="6762378">
                  <a:extLst>
                    <a:ext uri="{9D8B030D-6E8A-4147-A177-3AD203B41FA5}">
                      <a16:colId xmlns:a16="http://schemas.microsoft.com/office/drawing/2014/main" xmlns=""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a16="http://schemas.microsoft.com/office/drawing/2014/main" xmlns="" val="10000"/>
                  </a:ext>
                </a:extLst>
              </a:tr>
              <a:tr h="2442461">
                <a:tc>
                  <a:txBody>
                    <a:bodyPr/>
                    <a:lstStyle/>
                    <a:p>
                      <a:pPr algn="ctr"/>
                      <a:r>
                        <a:rPr lang="en-US" sz="1800" dirty="0">
                          <a:latin typeface="Times New Roman" pitchFamily="18" charset="0"/>
                          <a:cs typeface="Times New Roman" pitchFamily="18" charset="0"/>
                        </a:rPr>
                        <a:t>3</a:t>
                      </a:r>
                    </a:p>
                  </a:txBody>
                  <a:tcPr/>
                </a:tc>
                <a:tc>
                  <a:txBody>
                    <a:bodyPr/>
                    <a:lstStyle/>
                    <a:p>
                      <a:pPr algn="just"/>
                      <a:r>
                        <a:rPr lang="en-US" dirty="0" err="1">
                          <a:latin typeface="Cambria" pitchFamily="18" charset="0"/>
                          <a:ea typeface="Cambria" pitchFamily="18" charset="0"/>
                        </a:rPr>
                        <a:t>Ghosh</a:t>
                      </a:r>
                      <a:r>
                        <a:rPr lang="en-US" dirty="0">
                          <a:latin typeface="Cambria" pitchFamily="18" charset="0"/>
                          <a:ea typeface="Cambria" pitchFamily="18" charset="0"/>
                        </a:rPr>
                        <a:t> R.  A Recurrent Neural Network Based Deep Learning Model for Offline Signature Verification and Recognition System  Expert Systems with Applications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t>Develops a recurrent neural network model specifically for offline signature verification and recognition, focusing on sequential feature extraction.</a:t>
                      </a:r>
                    </a:p>
                    <a:p>
                      <a:pPr marL="285750" indent="-285750" algn="just">
                        <a:lnSpc>
                          <a:spcPct val="100000"/>
                        </a:lnSpc>
                        <a:buFont typeface="Arial" pitchFamily="34" charset="0"/>
                        <a:buChar char="•"/>
                      </a:pPr>
                      <a:endParaRPr lang="en-US" dirty="0"/>
                    </a:p>
                    <a:p>
                      <a:pPr marL="285750" indent="-285750" algn="just">
                        <a:lnSpc>
                          <a:spcPct val="100000"/>
                        </a:lnSpc>
                        <a:buFont typeface="Arial" pitchFamily="34" charset="0"/>
                        <a:buChar char="•"/>
                      </a:pPr>
                      <a:r>
                        <a:rPr lang="en-US" dirty="0"/>
                        <a:t>Provides thorough evaluation metrics, including precision and recall, showcasing the model's robustness in various testing scenarios.</a:t>
                      </a:r>
                      <a:endParaRPr lang="en-US" sz="180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1"/>
                  </a:ext>
                </a:extLst>
              </a:tr>
              <a:tr h="2267227">
                <a:tc>
                  <a:txBody>
                    <a:bodyPr/>
                    <a:lstStyle/>
                    <a:p>
                      <a:pPr algn="ctr"/>
                      <a:r>
                        <a:rPr lang="en-US" sz="1800" dirty="0">
                          <a:latin typeface="Times New Roman" pitchFamily="18" charset="0"/>
                          <a:cs typeface="Times New Roman" pitchFamily="18" charset="0"/>
                        </a:rPr>
                        <a:t>4</a:t>
                      </a:r>
                    </a:p>
                  </a:txBody>
                  <a:tcPr/>
                </a:tc>
                <a:tc>
                  <a:txBody>
                    <a:bodyPr/>
                    <a:lstStyle/>
                    <a:p>
                      <a:pPr algn="just"/>
                      <a:r>
                        <a:rPr lang="en-IN" dirty="0" err="1">
                          <a:latin typeface="Cambria" pitchFamily="18" charset="0"/>
                          <a:ea typeface="Cambria" pitchFamily="18" charset="0"/>
                        </a:rPr>
                        <a:t>Yapıcı</a:t>
                      </a:r>
                      <a:r>
                        <a:rPr lang="en-IN" dirty="0">
                          <a:latin typeface="Cambria" pitchFamily="18" charset="0"/>
                          <a:ea typeface="Cambria" pitchFamily="18" charset="0"/>
                        </a:rPr>
                        <a:t> M.M., </a:t>
                      </a:r>
                      <a:r>
                        <a:rPr lang="en-IN" dirty="0" err="1">
                          <a:latin typeface="Cambria" pitchFamily="18" charset="0"/>
                          <a:ea typeface="Cambria" pitchFamily="18" charset="0"/>
                        </a:rPr>
                        <a:t>Tekerek</a:t>
                      </a:r>
                      <a:r>
                        <a:rPr lang="en-IN" dirty="0">
                          <a:latin typeface="Cambria" pitchFamily="18" charset="0"/>
                          <a:ea typeface="Cambria" pitchFamily="18" charset="0"/>
                        </a:rPr>
                        <a:t> A., </a:t>
                      </a:r>
                      <a:r>
                        <a:rPr lang="en-IN" dirty="0" err="1">
                          <a:latin typeface="Cambria" pitchFamily="18" charset="0"/>
                          <a:ea typeface="Cambria" pitchFamily="18" charset="0"/>
                        </a:rPr>
                        <a:t>Topaloğlu</a:t>
                      </a:r>
                      <a:r>
                        <a:rPr lang="en-IN" dirty="0">
                          <a:latin typeface="Cambria" pitchFamily="18" charset="0"/>
                          <a:ea typeface="Cambria" pitchFamily="18" charset="0"/>
                        </a:rPr>
                        <a:t> N.  Deep Learning-Based Data Augmentation Method and Signature Verification System for Offline Handwritten Signature  Pattern Analysis and Applications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Introduces a deep learning-based data augmentation method to enhance the training dataset for offline handwritten signatures, improving model performance.</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indent="-285750" algn="just">
                        <a:lnSpc>
                          <a:spcPct val="100000"/>
                        </a:lnSpc>
                        <a:buFont typeface="Arial" pitchFamily="34" charset="0"/>
                        <a:buChar char="•"/>
                      </a:pPr>
                      <a:r>
                        <a:rPr lang="en-US" dirty="0">
                          <a:latin typeface="Cambria" pitchFamily="18" charset="0"/>
                          <a:ea typeface="Cambria" pitchFamily="18" charset="0"/>
                        </a:rPr>
                        <a:t>Suggests applicability to various handwritten signature datasets, making it a flexible solution for different signature verification tasks.</a:t>
                      </a:r>
                      <a:endParaRPr lang="en-US" sz="180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751554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6</a:t>
            </a:fld>
            <a:endParaRPr lang="en-US" altLang="en-US"/>
          </a:p>
        </p:txBody>
      </p:sp>
      <p:graphicFrame>
        <p:nvGraphicFramePr>
          <p:cNvPr id="2" name="Content Placeholder 3">
            <a:extLst>
              <a:ext uri="{FF2B5EF4-FFF2-40B4-BE49-F238E27FC236}">
                <a16:creationId xmlns:a16="http://schemas.microsoft.com/office/drawing/2014/main" xmlns="" id="{1DB8783B-D514-C168-A36F-D60226DB1558}"/>
              </a:ext>
            </a:extLst>
          </p:cNvPr>
          <p:cNvGraphicFramePr>
            <a:graphicFrameLocks noGrp="1"/>
          </p:cNvGraphicFramePr>
          <p:nvPr>
            <p:ph idx="1"/>
            <p:extLst>
              <p:ext uri="{D42A27DB-BD31-4B8C-83A1-F6EECF244321}">
                <p14:modId xmlns:p14="http://schemas.microsoft.com/office/powerpoint/2010/main" val="435945773"/>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78763">
                  <a:extLst>
                    <a:ext uri="{9D8B030D-6E8A-4147-A177-3AD203B41FA5}">
                      <a16:colId xmlns:a16="http://schemas.microsoft.com/office/drawing/2014/main" xmlns="" val="20000"/>
                    </a:ext>
                  </a:extLst>
                </a:gridCol>
                <a:gridCol w="3727493">
                  <a:extLst>
                    <a:ext uri="{9D8B030D-6E8A-4147-A177-3AD203B41FA5}">
                      <a16:colId xmlns:a16="http://schemas.microsoft.com/office/drawing/2014/main" xmlns="" val="20001"/>
                    </a:ext>
                  </a:extLst>
                </a:gridCol>
                <a:gridCol w="6762378">
                  <a:extLst>
                    <a:ext uri="{9D8B030D-6E8A-4147-A177-3AD203B41FA5}">
                      <a16:colId xmlns:a16="http://schemas.microsoft.com/office/drawing/2014/main" xmlns=""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a16="http://schemas.microsoft.com/office/drawing/2014/main" xmlns="" val="10000"/>
                  </a:ext>
                </a:extLst>
              </a:tr>
              <a:tr h="2442461">
                <a:tc>
                  <a:txBody>
                    <a:bodyPr/>
                    <a:lstStyle/>
                    <a:p>
                      <a:pPr algn="ctr"/>
                      <a:r>
                        <a:rPr lang="en-US" sz="1800" dirty="0">
                          <a:latin typeface="Times New Roman" pitchFamily="18" charset="0"/>
                          <a:cs typeface="Times New Roman" pitchFamily="18" charset="0"/>
                        </a:rPr>
                        <a:t>5</a:t>
                      </a:r>
                    </a:p>
                  </a:txBody>
                  <a:tcPr/>
                </a:tc>
                <a:tc>
                  <a:txBody>
                    <a:bodyPr/>
                    <a:lstStyle/>
                    <a:p>
                      <a:pPr algn="just"/>
                      <a:r>
                        <a:rPr lang="en-US" dirty="0" err="1">
                          <a:latin typeface="Cambria" pitchFamily="18" charset="0"/>
                          <a:ea typeface="Cambria" pitchFamily="18" charset="0"/>
                        </a:rPr>
                        <a:t>Tahir</a:t>
                      </a:r>
                      <a:r>
                        <a:rPr lang="en-US" dirty="0">
                          <a:latin typeface="Cambria" pitchFamily="18" charset="0"/>
                          <a:ea typeface="Cambria" pitchFamily="18" charset="0"/>
                        </a:rPr>
                        <a:t> N.M., </a:t>
                      </a:r>
                      <a:r>
                        <a:rPr lang="en-US" dirty="0" err="1">
                          <a:latin typeface="Cambria" pitchFamily="18" charset="0"/>
                          <a:ea typeface="Cambria" pitchFamily="18" charset="0"/>
                        </a:rPr>
                        <a:t>Ausat</a:t>
                      </a:r>
                      <a:r>
                        <a:rPr lang="en-US" dirty="0">
                          <a:latin typeface="Cambria" pitchFamily="18" charset="0"/>
                          <a:ea typeface="Cambria" pitchFamily="18" charset="0"/>
                        </a:rPr>
                        <a:t> A.N., </a:t>
                      </a:r>
                      <a:r>
                        <a:rPr lang="en-US" dirty="0" err="1">
                          <a:latin typeface="Cambria" pitchFamily="18" charset="0"/>
                          <a:ea typeface="Cambria" pitchFamily="18" charset="0"/>
                        </a:rPr>
                        <a:t>Bature</a:t>
                      </a:r>
                      <a:r>
                        <a:rPr lang="en-US" dirty="0">
                          <a:latin typeface="Cambria" pitchFamily="18" charset="0"/>
                          <a:ea typeface="Cambria" pitchFamily="18" charset="0"/>
                        </a:rPr>
                        <a:t> U.I., </a:t>
                      </a:r>
                      <a:r>
                        <a:rPr lang="en-US" dirty="0" err="1">
                          <a:latin typeface="Cambria" pitchFamily="18" charset="0"/>
                          <a:ea typeface="Cambria" pitchFamily="18" charset="0"/>
                        </a:rPr>
                        <a:t>Abubakar</a:t>
                      </a:r>
                      <a:r>
                        <a:rPr lang="en-US" dirty="0">
                          <a:latin typeface="Cambria" pitchFamily="18" charset="0"/>
                          <a:ea typeface="Cambria" pitchFamily="18" charset="0"/>
                        </a:rPr>
                        <a:t> K.A., </a:t>
                      </a:r>
                      <a:r>
                        <a:rPr lang="en-US" dirty="0" err="1">
                          <a:latin typeface="Cambria" pitchFamily="18" charset="0"/>
                          <a:ea typeface="Cambria" pitchFamily="18" charset="0"/>
                        </a:rPr>
                        <a:t>Gambo</a:t>
                      </a:r>
                      <a:r>
                        <a:rPr lang="en-US" dirty="0">
                          <a:latin typeface="Cambria" pitchFamily="18" charset="0"/>
                          <a:ea typeface="Cambria" pitchFamily="18" charset="0"/>
                        </a:rPr>
                        <a:t> I.  Off-Line Handwritten Signature Verification System: Artificial Neural Network Approach / 2021</a:t>
                      </a:r>
                    </a:p>
                  </a:txBody>
                  <a:tcPr/>
                </a:tc>
                <a:tc>
                  <a:txBody>
                    <a:bodyPr/>
                    <a:lstStyle/>
                    <a:p>
                      <a:pPr marL="285750" indent="-285750" algn="just">
                        <a:lnSpc>
                          <a:spcPct val="100000"/>
                        </a:lnSpc>
                        <a:buFont typeface="Arial" pitchFamily="34" charset="0"/>
                        <a:buChar char="•"/>
                      </a:pPr>
                      <a:r>
                        <a:rPr lang="en-US" dirty="0"/>
                        <a:t>Emphasizes the role of effective feature extraction techniques in improving verification accuracy, albeit with more straightforward models.</a:t>
                      </a:r>
                    </a:p>
                    <a:p>
                      <a:pPr marL="285750" indent="-285750" algn="just">
                        <a:lnSpc>
                          <a:spcPct val="100000"/>
                        </a:lnSpc>
                        <a:buFont typeface="Arial" pitchFamily="34" charset="0"/>
                        <a:buChar char="•"/>
                      </a:pPr>
                      <a:endParaRPr lang="en-US" dirty="0"/>
                    </a:p>
                    <a:p>
                      <a:pPr marL="285750" indent="-285750" algn="just">
                        <a:lnSpc>
                          <a:spcPct val="100000"/>
                        </a:lnSpc>
                        <a:buFont typeface="Arial" pitchFamily="34" charset="0"/>
                        <a:buChar char="•"/>
                      </a:pPr>
                      <a:r>
                        <a:rPr lang="en-US" dirty="0"/>
                        <a:t>Acknowledges limitations in terms of generalization to more complex datasets, suggesting further research into advanced models for improved performance.</a:t>
                      </a:r>
                    </a:p>
                  </a:txBody>
                  <a:tcPr/>
                </a:tc>
                <a:extLst>
                  <a:ext uri="{0D108BD9-81ED-4DB2-BD59-A6C34878D82A}">
                    <a16:rowId xmlns:a16="http://schemas.microsoft.com/office/drawing/2014/main" xmlns="" val="10001"/>
                  </a:ext>
                </a:extLst>
              </a:tr>
              <a:tr h="2267227">
                <a:tc>
                  <a:txBody>
                    <a:bodyPr/>
                    <a:lstStyle/>
                    <a:p>
                      <a:pPr algn="ctr"/>
                      <a:r>
                        <a:rPr lang="en-US" sz="1800" dirty="0">
                          <a:latin typeface="Times New Roman" pitchFamily="18" charset="0"/>
                          <a:cs typeface="Times New Roman" pitchFamily="18" charset="0"/>
                        </a:rPr>
                        <a:t>6</a:t>
                      </a:r>
                    </a:p>
                  </a:txBody>
                  <a:tcPr/>
                </a:tc>
                <a:tc>
                  <a:txBody>
                    <a:bodyPr/>
                    <a:lstStyle/>
                    <a:p>
                      <a:pPr algn="just"/>
                      <a:r>
                        <a:rPr lang="en-US" i="0" dirty="0">
                          <a:latin typeface="Cambria" panose="02040503050406030204" pitchFamily="18" charset="0"/>
                          <a:ea typeface="Cambria" panose="02040503050406030204" pitchFamily="18" charset="0"/>
                        </a:rPr>
                        <a:t>Khurana, S., et al., </a:t>
                      </a:r>
                      <a:r>
                        <a:rPr lang="en-US" i="0" dirty="0">
                          <a:latin typeface="Cambria" panose="02040503050406030204" pitchFamily="18" charset="0"/>
                          <a:ea typeface="Cambria" panose="02040503050406030204" pitchFamily="18" charset="0"/>
                          <a:cs typeface="Calibri" panose="020F0502020204030204" pitchFamily="34" charset="0"/>
                        </a:rPr>
                        <a:t>Efficient Signature Fraud Detection with Hybrid Deep Neural Networks, Expert Systems with Applications, 2022.</a:t>
                      </a:r>
                      <a:endParaRPr lang="en-US" sz="1800" i="0" dirty="0">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285750" indent="-285750" algn="just">
                        <a:lnSpc>
                          <a:spcPct val="100000"/>
                        </a:lnSpc>
                        <a:buFont typeface="Arial" panose="020B0604020202020204" pitchFamily="34" charset="0"/>
                        <a:buChar char="•"/>
                      </a:pPr>
                      <a:r>
                        <a:rPr lang="en-US" dirty="0"/>
                        <a:t>Proposes a hybrid model using CNNs and LSTMs to capture spatial and sequential features of signatures.</a:t>
                      </a:r>
                    </a:p>
                    <a:p>
                      <a:pPr marL="0" indent="0" algn="just">
                        <a:lnSpc>
                          <a:spcPct val="100000"/>
                        </a:lnSpc>
                        <a:buFont typeface="Arial" panose="020B0604020202020204" pitchFamily="34" charset="0"/>
                        <a:buNone/>
                      </a:pPr>
                      <a:endParaRPr lang="en-US"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Improves adaptability to varying styles and complex forgeries.</a:t>
                      </a:r>
                      <a:endParaRPr lang="en-US" sz="180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92778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A89F7F-E927-B29D-A37C-4C10FC6DBE43}"/>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xmlns="" id="{C740CA57-D89B-5C57-6C82-872CB14FE305}"/>
              </a:ext>
            </a:extLst>
          </p:cNvPr>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a:extLst>
              <a:ext uri="{FF2B5EF4-FFF2-40B4-BE49-F238E27FC236}">
                <a16:creationId xmlns:a16="http://schemas.microsoft.com/office/drawing/2014/main" xmlns="" id="{2567852B-C2B0-D613-2357-93689D6CEB53}"/>
              </a:ext>
            </a:extLst>
          </p:cNvPr>
          <p:cNvSpPr>
            <a:spLocks noGrp="1"/>
          </p:cNvSpPr>
          <p:nvPr>
            <p:ph type="sldNum" sz="quarter" idx="12"/>
          </p:nvPr>
        </p:nvSpPr>
        <p:spPr bwMode="auto">
          <a:noFill/>
          <a:ln>
            <a:miter lim="800000"/>
            <a:headEnd/>
            <a:tailEnd/>
          </a:ln>
        </p:spPr>
        <p:txBody>
          <a:bodyPr/>
          <a:lstStyle/>
          <a:p>
            <a:fld id="{9BA95D20-3DD7-486C-BDED-39A628F8F61B}" type="slidenum">
              <a:rPr lang="en-US" altLang="en-US"/>
              <a:pPr/>
              <a:t>7</a:t>
            </a:fld>
            <a:endParaRPr lang="en-US" altLang="en-US"/>
          </a:p>
        </p:txBody>
      </p:sp>
      <p:graphicFrame>
        <p:nvGraphicFramePr>
          <p:cNvPr id="2" name="Content Placeholder 3">
            <a:extLst>
              <a:ext uri="{FF2B5EF4-FFF2-40B4-BE49-F238E27FC236}">
                <a16:creationId xmlns:a16="http://schemas.microsoft.com/office/drawing/2014/main" xmlns="" id="{8488ED0B-263C-D6F9-1524-971746F6DC77}"/>
              </a:ext>
            </a:extLst>
          </p:cNvPr>
          <p:cNvGraphicFramePr>
            <a:graphicFrameLocks noGrp="1"/>
          </p:cNvGraphicFramePr>
          <p:nvPr>
            <p:ph idx="1"/>
            <p:extLst>
              <p:ext uri="{D42A27DB-BD31-4B8C-83A1-F6EECF244321}">
                <p14:modId xmlns:p14="http://schemas.microsoft.com/office/powerpoint/2010/main" val="2357080008"/>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78763">
                  <a:extLst>
                    <a:ext uri="{9D8B030D-6E8A-4147-A177-3AD203B41FA5}">
                      <a16:colId xmlns:a16="http://schemas.microsoft.com/office/drawing/2014/main" xmlns="" val="20000"/>
                    </a:ext>
                  </a:extLst>
                </a:gridCol>
                <a:gridCol w="3727493">
                  <a:extLst>
                    <a:ext uri="{9D8B030D-6E8A-4147-A177-3AD203B41FA5}">
                      <a16:colId xmlns:a16="http://schemas.microsoft.com/office/drawing/2014/main" xmlns="" val="20001"/>
                    </a:ext>
                  </a:extLst>
                </a:gridCol>
                <a:gridCol w="6762378">
                  <a:extLst>
                    <a:ext uri="{9D8B030D-6E8A-4147-A177-3AD203B41FA5}">
                      <a16:colId xmlns:a16="http://schemas.microsoft.com/office/drawing/2014/main" xmlns=""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a16="http://schemas.microsoft.com/office/drawing/2014/main" xmlns="" val="10000"/>
                  </a:ext>
                </a:extLst>
              </a:tr>
              <a:tr h="2442461">
                <a:tc>
                  <a:txBody>
                    <a:bodyPr/>
                    <a:lstStyle/>
                    <a:p>
                      <a:pPr algn="ctr"/>
                      <a:r>
                        <a:rPr lang="en-US" sz="1800" dirty="0">
                          <a:latin typeface="Times New Roman" pitchFamily="18" charset="0"/>
                          <a:cs typeface="Times New Roman" pitchFamily="18" charset="0"/>
                        </a:rPr>
                        <a:t>7</a:t>
                      </a:r>
                    </a:p>
                  </a:txBody>
                  <a:tcPr/>
                </a:tc>
                <a:tc>
                  <a:txBody>
                    <a:bodyPr/>
                    <a:lstStyle/>
                    <a:p>
                      <a:pPr algn="just"/>
                      <a:r>
                        <a:rPr lang="en-IN" i="0" dirty="0">
                          <a:latin typeface="Cambria" panose="02040503050406030204" pitchFamily="18" charset="0"/>
                          <a:ea typeface="Cambria" panose="02040503050406030204" pitchFamily="18" charset="0"/>
                        </a:rPr>
                        <a:t>Ahmed, R., et al., Improved Offline Handwritten Signature Verification Using Convolutional Neural Networks (CNN), 2023.</a:t>
                      </a:r>
                      <a:endParaRPr lang="en-US" i="0" dirty="0">
                        <a:latin typeface="Cambria" pitchFamily="18" charset="0"/>
                        <a:ea typeface="Cambria" pitchFamily="18" charset="0"/>
                      </a:endParaRPr>
                    </a:p>
                  </a:txBody>
                  <a:tcPr/>
                </a:tc>
                <a:tc>
                  <a:txBody>
                    <a:bodyPr/>
                    <a:lstStyle/>
                    <a:p>
                      <a:pPr marL="285750" indent="-285750" algn="just">
                        <a:lnSpc>
                          <a:spcPct val="100000"/>
                        </a:lnSpc>
                        <a:buFont typeface="Arial" panose="020B0604020202020204" pitchFamily="34" charset="0"/>
                        <a:buChar char="•"/>
                      </a:pPr>
                      <a:r>
                        <a:rPr lang="en-US" dirty="0"/>
                        <a:t>Explores CNNs to enhance signature verification accuracy by directly learning features from raw image</a:t>
                      </a:r>
                    </a:p>
                    <a:p>
                      <a:pPr marL="0" indent="0" algn="just">
                        <a:lnSpc>
                          <a:spcPct val="100000"/>
                        </a:lnSpc>
                        <a:buFont typeface="Arial" panose="020B0604020202020204" pitchFamily="34" charset="0"/>
                        <a:buNone/>
                      </a:pPr>
                      <a:r>
                        <a:rPr lang="en-US" dirty="0"/>
                        <a:t>    data. </a:t>
                      </a:r>
                    </a:p>
                    <a:p>
                      <a:pPr marL="0" indent="0" algn="just">
                        <a:lnSpc>
                          <a:spcPct val="100000"/>
                        </a:lnSpc>
                        <a:buFont typeface="Arial" panose="020B0604020202020204" pitchFamily="34" charset="0"/>
                        <a:buNone/>
                      </a:pPr>
                      <a:endParaRPr lang="en-US" dirty="0"/>
                    </a:p>
                    <a:p>
                      <a:pPr marL="285750" indent="-285750" algn="just">
                        <a:lnSpc>
                          <a:spcPct val="100000"/>
                        </a:lnSpc>
                        <a:buFont typeface="Arial" panose="020B0604020202020204" pitchFamily="34" charset="0"/>
                        <a:buChar char="•"/>
                      </a:pPr>
                      <a:r>
                        <a:rPr lang="en-US" dirty="0"/>
                        <a:t>Achieves robustness against inter-class variations, eliminating the need for handcrafted features.</a:t>
                      </a:r>
                    </a:p>
                    <a:p>
                      <a:pPr marL="0" indent="0" algn="just">
                        <a:lnSpc>
                          <a:spcPct val="100000"/>
                        </a:lnSpc>
                        <a:buFont typeface="Arial" panose="020B0604020202020204" pitchFamily="34" charset="0"/>
                        <a:buNone/>
                      </a:pPr>
                      <a:r>
                        <a:rPr lang="en-US" dirty="0"/>
                        <a:t/>
                      </a:r>
                      <a:br>
                        <a:rPr lang="en-US" dirty="0"/>
                      </a:br>
                      <a:endParaRPr lang="en-US" dirty="0"/>
                    </a:p>
                  </a:txBody>
                  <a:tcPr/>
                </a:tc>
                <a:extLst>
                  <a:ext uri="{0D108BD9-81ED-4DB2-BD59-A6C34878D82A}">
                    <a16:rowId xmlns:a16="http://schemas.microsoft.com/office/drawing/2014/main" xmlns="" val="10001"/>
                  </a:ext>
                </a:extLst>
              </a:tr>
              <a:tr h="2267227">
                <a:tc>
                  <a:txBody>
                    <a:bodyPr/>
                    <a:lstStyle/>
                    <a:p>
                      <a:pPr algn="ctr"/>
                      <a:r>
                        <a:rPr lang="en-US" sz="1800" dirty="0">
                          <a:latin typeface="Times New Roman" pitchFamily="18" charset="0"/>
                          <a:cs typeface="Times New Roman" pitchFamily="18" charset="0"/>
                        </a:rPr>
                        <a:t>8</a:t>
                      </a:r>
                    </a:p>
                  </a:txBody>
                  <a:tcPr/>
                </a:tc>
                <a:tc>
                  <a:txBody>
                    <a:bodyPr/>
                    <a:lstStyle/>
                    <a:p>
                      <a:pPr algn="just"/>
                      <a:r>
                        <a:rPr lang="en-US" i="0" dirty="0">
                          <a:latin typeface="Cambria" panose="02040503050406030204" pitchFamily="18" charset="0"/>
                          <a:ea typeface="Cambria" panose="02040503050406030204" pitchFamily="18" charset="0"/>
                        </a:rPr>
                        <a:t>Abdirahman, A.A., et al., Advancing Handwritten Signature Verification Through Deep Learning, IJETT, 2024.</a:t>
                      </a:r>
                      <a:endParaRPr lang="en-US" sz="1800" i="0" dirty="0">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285750" indent="-285750" algn="l">
                        <a:lnSpc>
                          <a:spcPct val="100000"/>
                        </a:lnSpc>
                        <a:buFont typeface="Arial" panose="020B0604020202020204" pitchFamily="34" charset="0"/>
                        <a:buChar char="•"/>
                      </a:pPr>
                      <a:r>
                        <a:rPr lang="en-US" dirty="0"/>
                        <a:t>Utilizes deep learning architectures like CNNs to address variations in signature samples and improve detection rates.</a:t>
                      </a:r>
                    </a:p>
                    <a:p>
                      <a:pPr marL="0" indent="0" algn="l">
                        <a:lnSpc>
                          <a:spcPct val="100000"/>
                        </a:lnSpc>
                        <a:buFont typeface="Arial" panose="020B0604020202020204" pitchFamily="34" charset="0"/>
                        <a:buNone/>
                      </a:pPr>
                      <a:endParaRPr lang="en-US" dirty="0"/>
                    </a:p>
                    <a:p>
                      <a:pPr marL="285750" indent="-285750" algn="l">
                        <a:lnSpc>
                          <a:spcPct val="100000"/>
                        </a:lnSpc>
                        <a:buFont typeface="Arial" panose="020B0604020202020204" pitchFamily="34" charset="0"/>
                        <a:buChar char="•"/>
                      </a:pPr>
                      <a:r>
                        <a:rPr lang="en-US" dirty="0"/>
                        <a:t>Employs robust local features like Local Binary Patterns (LBP) for handling distortions.</a:t>
                      </a:r>
                      <a:br>
                        <a:rPr lang="en-US" dirty="0"/>
                      </a:br>
                      <a:endParaRPr lang="en-US" sz="1800" dirty="0">
                        <a:latin typeface="Cambria" pitchFamily="18" charset="0"/>
                        <a:ea typeface="Cambria"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60048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8" y="211686"/>
            <a:ext cx="4126460"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Proposed </a:t>
            </a:r>
            <a:r>
              <a:rPr lang="en-US" altLang="en-US" dirty="0">
                <a:latin typeface="Cambria" pitchFamily="18" charset="0"/>
                <a:ea typeface="Cambria" pitchFamily="18" charset="0"/>
                <a:cs typeface="Cambria" pitchFamily="18" charset="0"/>
                <a:sym typeface="Wingdings" pitchFamily="2" charset="2"/>
              </a:rPr>
              <a:t>System</a:t>
            </a:r>
            <a:endParaRPr lang="en-US" altLang="en-US" sz="2800" b="1" dirty="0">
              <a:solidFill>
                <a:srgbClr val="002060"/>
              </a:solidFill>
              <a:latin typeface="Cambria" pitchFamily="18" charset="0"/>
              <a:ea typeface="Cambria" pitchFamily="18" charset="0"/>
              <a:cs typeface="Cambria" pitchFamily="18" charset="0"/>
              <a:sym typeface="Wingdings" pitchFamily="2" charset="2"/>
            </a:endParaRP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8</a:t>
            </a:fld>
            <a:endParaRPr lang="en-US" altLang="en-US"/>
          </a:p>
        </p:txBody>
      </p:sp>
      <p:sp>
        <p:nvSpPr>
          <p:cNvPr id="2" name="Content Placeholder 2">
            <a:extLst>
              <a:ext uri="{FF2B5EF4-FFF2-40B4-BE49-F238E27FC236}">
                <a16:creationId xmlns:a16="http://schemas.microsoft.com/office/drawing/2014/main" xmlns="" id="{4BD2EBE0-549B-8A99-B400-A0FA0AF8D5BF}"/>
              </a:ext>
            </a:extLst>
          </p:cNvPr>
          <p:cNvSpPr>
            <a:spLocks noGrp="1"/>
          </p:cNvSpPr>
          <p:nvPr>
            <p:ph idx="1"/>
          </p:nvPr>
        </p:nvSpPr>
        <p:spPr>
          <a:xfrm>
            <a:off x="750063" y="1232292"/>
            <a:ext cx="10234612" cy="4455987"/>
          </a:xfrm>
        </p:spPr>
        <p:txBody>
          <a:bodyPr/>
          <a:lstStyle/>
          <a:p>
            <a:pPr>
              <a:lnSpc>
                <a:spcPct val="150000"/>
              </a:lnSpc>
            </a:pPr>
            <a:r>
              <a:rPr lang="en-US" sz="1800" b="1" dirty="0">
                <a:latin typeface="Cambria" pitchFamily="18" charset="0"/>
                <a:ea typeface="Cambria" pitchFamily="18" charset="0"/>
              </a:rPr>
              <a:t>Modular Design</a:t>
            </a:r>
            <a:r>
              <a:rPr lang="en-US" sz="1800" dirty="0">
                <a:latin typeface="Cambria" pitchFamily="18" charset="0"/>
                <a:ea typeface="Cambria" pitchFamily="18" charset="0"/>
              </a:rPr>
              <a:t>: Create a modular pipeline for pre-processing and feature extraction, allowing easy addition of new algorithms </a:t>
            </a:r>
            <a:r>
              <a:rPr lang="en-US" sz="1800" dirty="0" smtClean="0">
                <a:latin typeface="Cambria" pitchFamily="18" charset="0"/>
                <a:ea typeface="Cambria" pitchFamily="18" charset="0"/>
              </a:rPr>
              <a:t>like SURF</a:t>
            </a:r>
            <a:r>
              <a:rPr lang="en-US" sz="1800" dirty="0">
                <a:latin typeface="Cambria" pitchFamily="18" charset="0"/>
                <a:ea typeface="Cambria" pitchFamily="18" charset="0"/>
              </a:rPr>
              <a:t>, </a:t>
            </a:r>
            <a:r>
              <a:rPr lang="en-US" sz="1800" dirty="0" smtClean="0">
                <a:latin typeface="Cambria" pitchFamily="18" charset="0"/>
                <a:ea typeface="Cambria" pitchFamily="18" charset="0"/>
              </a:rPr>
              <a:t>SIFT to </a:t>
            </a:r>
            <a:r>
              <a:rPr lang="en-US" sz="1800" dirty="0">
                <a:latin typeface="Cambria" pitchFamily="18" charset="0"/>
                <a:ea typeface="Cambria" pitchFamily="18" charset="0"/>
              </a:rPr>
              <a:t>adapt the system as needed.</a:t>
            </a:r>
          </a:p>
          <a:p>
            <a:pPr>
              <a:lnSpc>
                <a:spcPct val="150000"/>
              </a:lnSpc>
            </a:pPr>
            <a:r>
              <a:rPr lang="en-US" sz="1800" b="1" dirty="0">
                <a:latin typeface="Cambria" pitchFamily="18" charset="0"/>
                <a:ea typeface="Cambria" pitchFamily="18" charset="0"/>
              </a:rPr>
              <a:t>Configurable Interface</a:t>
            </a:r>
            <a:r>
              <a:rPr lang="en-US" sz="1800" dirty="0">
                <a:latin typeface="Cambria" pitchFamily="18" charset="0"/>
                <a:ea typeface="Cambria" pitchFamily="18" charset="0"/>
              </a:rPr>
              <a:t>: Develop an interface that lets users adjust settings, view feature extraction outputs, and experiment with different parameters to refine forgery detection and recognition.</a:t>
            </a:r>
          </a:p>
          <a:p>
            <a:pPr>
              <a:lnSpc>
                <a:spcPct val="150000"/>
              </a:lnSpc>
            </a:pPr>
            <a:r>
              <a:rPr lang="en-US" sz="1800" b="1" dirty="0">
                <a:latin typeface="Cambria" pitchFamily="18" charset="0"/>
                <a:ea typeface="Cambria" pitchFamily="18" charset="0"/>
              </a:rPr>
              <a:t>Enhanced Accuracy (90-95%)</a:t>
            </a:r>
            <a:r>
              <a:rPr lang="en-US" sz="1800" dirty="0">
                <a:latin typeface="Cambria" pitchFamily="18" charset="0"/>
                <a:ea typeface="Cambria" pitchFamily="18" charset="0"/>
              </a:rPr>
              <a:t>: Implement an accuracy-tracking module that fine-tunes parameters within the CNN layers, feature extraction algorithms, and forgery detection thresholds, enabling continuous improvement based on performance feedback.</a:t>
            </a:r>
          </a:p>
          <a:p>
            <a:pPr eaLnBrk="1" hangingPunct="1"/>
            <a:endParaRPr lang="en-US" altLang="en-US" sz="2000" b="1" dirty="0">
              <a:solidFill>
                <a:srgbClr val="002060"/>
              </a:solidFill>
              <a:latin typeface="Cambria" pitchFamily="18" charset="0"/>
              <a:ea typeface="Cambria" pitchFamily="18" charset="0"/>
              <a:cs typeface="Cambria" pitchFamily="18" charset="0"/>
            </a:endParaRPr>
          </a:p>
        </p:txBody>
      </p:sp>
    </p:spTree>
    <p:extLst>
      <p:ext uri="{BB962C8B-B14F-4D97-AF65-F5344CB8AC3E}">
        <p14:creationId xmlns:p14="http://schemas.microsoft.com/office/powerpoint/2010/main" val="1119244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38" y="185615"/>
            <a:ext cx="9767887" cy="595312"/>
          </a:xfrm>
        </p:spPr>
        <p:txBody>
          <a:bodyPr/>
          <a:lstStyle/>
          <a:p>
            <a:r>
              <a:rPr lang="en-IN" dirty="0" smtClean="0"/>
              <a:t>Modules for Proposed System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9</a:t>
            </a:fld>
            <a:endParaRPr lang="en-US" altLang="en-US"/>
          </a:p>
        </p:txBody>
      </p:sp>
      <p:sp>
        <p:nvSpPr>
          <p:cNvPr id="3" name="Rectangle 2"/>
          <p:cNvSpPr/>
          <p:nvPr/>
        </p:nvSpPr>
        <p:spPr>
          <a:xfrm>
            <a:off x="588503" y="1201779"/>
            <a:ext cx="10360546" cy="7017306"/>
          </a:xfrm>
          <a:prstGeom prst="rect">
            <a:avLst/>
          </a:prstGeom>
        </p:spPr>
        <p:txBody>
          <a:bodyPr wrap="square">
            <a:spAutoFit/>
          </a:bodyPr>
          <a:lstStyle/>
          <a:p>
            <a:pPr algn="just"/>
            <a:r>
              <a:rPr lang="en-IN" b="1" dirty="0" smtClean="0"/>
              <a:t>User Interface:</a:t>
            </a:r>
          </a:p>
          <a:p>
            <a:pPr algn="just"/>
            <a:endParaRPr lang="en-IN" dirty="0" smtClean="0"/>
          </a:p>
          <a:p>
            <a:pPr marL="285750" indent="-285750" algn="just">
              <a:buFont typeface="Arial" pitchFamily="34" charset="0"/>
              <a:buChar char="•"/>
            </a:pPr>
            <a:r>
              <a:rPr lang="en-US" dirty="0" smtClean="0">
                <a:latin typeface="Cambria" pitchFamily="18" charset="0"/>
                <a:ea typeface="Cambria" pitchFamily="18" charset="0"/>
              </a:rPr>
              <a:t>Manages login, registration, and access permissions for users. </a:t>
            </a:r>
          </a:p>
          <a:p>
            <a:pPr marL="285750" indent="-285750" algn="just">
              <a:buFont typeface="Arial" pitchFamily="34" charset="0"/>
              <a:buChar char="•"/>
            </a:pPr>
            <a:r>
              <a:rPr lang="en-US" dirty="0" smtClean="0">
                <a:latin typeface="Cambria" pitchFamily="18" charset="0"/>
                <a:ea typeface="Cambria" pitchFamily="18" charset="0"/>
              </a:rPr>
              <a:t>Allows </a:t>
            </a:r>
            <a:r>
              <a:rPr lang="en-US" dirty="0">
                <a:latin typeface="Cambria" pitchFamily="18" charset="0"/>
                <a:ea typeface="Cambria" pitchFamily="18" charset="0"/>
              </a:rPr>
              <a:t>users to submit signature images for verification</a:t>
            </a:r>
            <a:r>
              <a:rPr lang="en-US" dirty="0" smtClean="0">
                <a:latin typeface="Cambria" pitchFamily="18" charset="0"/>
                <a:ea typeface="Cambria" pitchFamily="18" charset="0"/>
              </a:rPr>
              <a:t>.</a:t>
            </a:r>
          </a:p>
          <a:p>
            <a:pPr marL="285750" indent="-285750" algn="just">
              <a:buFont typeface="Arial" pitchFamily="34" charset="0"/>
              <a:buChar char="•"/>
            </a:pPr>
            <a:endParaRPr lang="en-US" dirty="0" smtClean="0">
              <a:latin typeface="Cambria" pitchFamily="18" charset="0"/>
              <a:ea typeface="Cambria" pitchFamily="18" charset="0"/>
            </a:endParaRPr>
          </a:p>
          <a:p>
            <a:pPr marL="285750" indent="-285750" algn="just">
              <a:buFont typeface="Arial" pitchFamily="34" charset="0"/>
              <a:buChar char="•"/>
            </a:pPr>
            <a:endParaRPr lang="en-US" dirty="0">
              <a:latin typeface="Cambria" pitchFamily="18" charset="0"/>
              <a:ea typeface="Cambria" pitchFamily="18" charset="0"/>
            </a:endParaRPr>
          </a:p>
          <a:p>
            <a:pPr algn="just"/>
            <a:r>
              <a:rPr lang="en-IN" b="1" dirty="0">
                <a:latin typeface="Cambria" pitchFamily="18" charset="0"/>
                <a:ea typeface="Cambria" pitchFamily="18" charset="0"/>
              </a:rPr>
              <a:t>Image </a:t>
            </a:r>
            <a:r>
              <a:rPr lang="en-IN" b="1" dirty="0" err="1">
                <a:latin typeface="Cambria" pitchFamily="18" charset="0"/>
                <a:ea typeface="Cambria" pitchFamily="18" charset="0"/>
              </a:rPr>
              <a:t>Preprocessing</a:t>
            </a:r>
            <a:r>
              <a:rPr lang="en-IN" b="1" dirty="0">
                <a:latin typeface="Cambria" pitchFamily="18" charset="0"/>
                <a:ea typeface="Cambria" pitchFamily="18" charset="0"/>
              </a:rPr>
              <a:t> </a:t>
            </a:r>
            <a:r>
              <a:rPr lang="en-IN" b="1" dirty="0" smtClean="0">
                <a:latin typeface="Cambria" pitchFamily="18" charset="0"/>
                <a:ea typeface="Cambria" pitchFamily="18" charset="0"/>
              </a:rPr>
              <a:t>Module:</a:t>
            </a:r>
          </a:p>
          <a:p>
            <a:pPr algn="just"/>
            <a:endParaRPr lang="en-IN" b="1" dirty="0">
              <a:latin typeface="Cambria" pitchFamily="18" charset="0"/>
              <a:ea typeface="Cambria" pitchFamily="18" charset="0"/>
            </a:endParaRPr>
          </a:p>
          <a:p>
            <a:pPr marL="285750" indent="-285750" algn="just">
              <a:buFont typeface="Arial" pitchFamily="34" charset="0"/>
              <a:buChar char="•"/>
            </a:pPr>
            <a:r>
              <a:rPr lang="en-IN" dirty="0" smtClean="0">
                <a:latin typeface="Cambria" pitchFamily="18" charset="0"/>
                <a:ea typeface="Cambria" pitchFamily="18" charset="0"/>
              </a:rPr>
              <a:t>Converts </a:t>
            </a:r>
            <a:r>
              <a:rPr lang="en-IN" dirty="0">
                <a:latin typeface="Cambria" pitchFamily="18" charset="0"/>
                <a:ea typeface="Cambria" pitchFamily="18" charset="0"/>
              </a:rPr>
              <a:t>the signature image to </a:t>
            </a:r>
            <a:r>
              <a:rPr lang="en-IN" dirty="0" err="1">
                <a:latin typeface="Cambria" pitchFamily="18" charset="0"/>
                <a:ea typeface="Cambria" pitchFamily="18" charset="0"/>
              </a:rPr>
              <a:t>grayscale</a:t>
            </a:r>
            <a:r>
              <a:rPr lang="en-IN" dirty="0">
                <a:latin typeface="Cambria" pitchFamily="18" charset="0"/>
                <a:ea typeface="Cambria" pitchFamily="18" charset="0"/>
              </a:rPr>
              <a:t> for consistent feature extraction</a:t>
            </a:r>
            <a:r>
              <a:rPr lang="en-IN" dirty="0" smtClean="0">
                <a:latin typeface="Cambria" pitchFamily="18" charset="0"/>
                <a:ea typeface="Cambria" pitchFamily="18" charset="0"/>
              </a:rPr>
              <a:t>.</a:t>
            </a:r>
          </a:p>
          <a:p>
            <a:pPr marL="285750" indent="-285750" algn="just">
              <a:buFont typeface="Arial" pitchFamily="34" charset="0"/>
              <a:buChar char="•"/>
            </a:pPr>
            <a:r>
              <a:rPr lang="en-IN" dirty="0" smtClean="0">
                <a:latin typeface="Cambria" pitchFamily="18" charset="0"/>
                <a:ea typeface="Cambria" pitchFamily="18" charset="0"/>
              </a:rPr>
              <a:t>Removes </a:t>
            </a:r>
            <a:r>
              <a:rPr lang="en-IN" dirty="0">
                <a:latin typeface="Cambria" pitchFamily="18" charset="0"/>
                <a:ea typeface="Cambria" pitchFamily="18" charset="0"/>
              </a:rPr>
              <a:t>unwanted noise using filters like Gaussian Blur to improve signature clarity</a:t>
            </a:r>
            <a:r>
              <a:rPr lang="en-IN" dirty="0" smtClean="0">
                <a:latin typeface="Cambria" pitchFamily="18" charset="0"/>
                <a:ea typeface="Cambria" pitchFamily="18" charset="0"/>
              </a:rPr>
              <a:t>.</a:t>
            </a:r>
          </a:p>
          <a:p>
            <a:pPr marL="285750" indent="-285750" algn="just">
              <a:buFont typeface="Arial" pitchFamily="34" charset="0"/>
              <a:buChar char="•"/>
            </a:pPr>
            <a:endParaRPr lang="en-IN" dirty="0" smtClean="0">
              <a:latin typeface="Cambria" pitchFamily="18" charset="0"/>
              <a:ea typeface="Cambria" pitchFamily="18" charset="0"/>
            </a:endParaRPr>
          </a:p>
          <a:p>
            <a:pPr marL="285750" indent="-285750" algn="just">
              <a:buFont typeface="Arial" pitchFamily="34" charset="0"/>
              <a:buChar char="•"/>
            </a:pPr>
            <a:endParaRPr lang="en-IN" dirty="0">
              <a:latin typeface="Cambria" pitchFamily="18" charset="0"/>
              <a:ea typeface="Cambria" pitchFamily="18" charset="0"/>
            </a:endParaRPr>
          </a:p>
          <a:p>
            <a:pPr algn="just"/>
            <a:r>
              <a:rPr lang="en-US" b="1" dirty="0">
                <a:latin typeface="Cambria" pitchFamily="18" charset="0"/>
                <a:ea typeface="Cambria" pitchFamily="18" charset="0"/>
              </a:rPr>
              <a:t>Feature Extraction Using </a:t>
            </a:r>
            <a:r>
              <a:rPr lang="en-US" b="1" dirty="0" smtClean="0">
                <a:latin typeface="Cambria" pitchFamily="18" charset="0"/>
                <a:ea typeface="Cambria" pitchFamily="18" charset="0"/>
              </a:rPr>
              <a:t>SURF:</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smtClean="0">
                <a:latin typeface="Cambria" pitchFamily="18" charset="0"/>
                <a:ea typeface="Cambria" pitchFamily="18" charset="0"/>
              </a:rPr>
              <a:t>Identifies </a:t>
            </a:r>
            <a:r>
              <a:rPr lang="en-US" dirty="0">
                <a:latin typeface="Cambria" pitchFamily="18" charset="0"/>
                <a:ea typeface="Cambria" pitchFamily="18" charset="0"/>
              </a:rPr>
              <a:t>distinctive points in the signature for fraud </a:t>
            </a:r>
            <a:r>
              <a:rPr lang="en-US" dirty="0" smtClean="0">
                <a:latin typeface="Cambria" pitchFamily="18" charset="0"/>
                <a:ea typeface="Cambria" pitchFamily="18" charset="0"/>
              </a:rPr>
              <a:t>detection.</a:t>
            </a:r>
          </a:p>
          <a:p>
            <a:pPr marL="285750" indent="-285750" algn="just">
              <a:buFont typeface="Arial" pitchFamily="34" charset="0"/>
              <a:buChar char="•"/>
            </a:pPr>
            <a:r>
              <a:rPr lang="en-US" dirty="0" smtClean="0">
                <a:latin typeface="Cambria" pitchFamily="18" charset="0"/>
                <a:ea typeface="Cambria" pitchFamily="18" charset="0"/>
              </a:rPr>
              <a:t>Converts </a:t>
            </a:r>
            <a:r>
              <a:rPr lang="en-US" dirty="0">
                <a:latin typeface="Cambria" pitchFamily="18" charset="0"/>
                <a:ea typeface="Cambria" pitchFamily="18" charset="0"/>
              </a:rPr>
              <a:t>detected </a:t>
            </a:r>
            <a:r>
              <a:rPr lang="en-US" dirty="0" err="1">
                <a:latin typeface="Cambria" pitchFamily="18" charset="0"/>
                <a:ea typeface="Cambria" pitchFamily="18" charset="0"/>
              </a:rPr>
              <a:t>keypoints</a:t>
            </a:r>
            <a:r>
              <a:rPr lang="en-US" dirty="0">
                <a:latin typeface="Cambria" pitchFamily="18" charset="0"/>
                <a:ea typeface="Cambria" pitchFamily="18" charset="0"/>
              </a:rPr>
              <a:t> into numerical values for further processing</a:t>
            </a:r>
            <a:r>
              <a:rPr lang="en-US" dirty="0" smtClean="0">
                <a:latin typeface="Cambria" pitchFamily="18" charset="0"/>
                <a:ea typeface="Cambria" pitchFamily="18" charset="0"/>
              </a:rPr>
              <a:t>.</a:t>
            </a: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IN" dirty="0">
              <a:latin typeface="Cambria" pitchFamily="18" charset="0"/>
              <a:ea typeface="Cambria" pitchFamily="18" charset="0"/>
            </a:endParaRPr>
          </a:p>
          <a:p>
            <a:pPr marL="285750" indent="-285750" algn="just">
              <a:buFont typeface="Arial" pitchFamily="34" charset="0"/>
              <a:buChar char="•"/>
            </a:pPr>
            <a:endParaRPr lang="en-US" dirty="0" smtClean="0">
              <a:latin typeface="Cambria" pitchFamily="18" charset="0"/>
              <a:ea typeface="Cambria" pitchFamily="18" charset="0"/>
            </a:endParaRPr>
          </a:p>
          <a:p>
            <a:pPr marL="285750" indent="-285750" algn="just">
              <a:buFont typeface="Arial" pitchFamily="34" charset="0"/>
              <a:buChar char="•"/>
            </a:pPr>
            <a:endParaRPr lang="en-US" dirty="0"/>
          </a:p>
          <a:p>
            <a:pPr marL="285750" indent="-285750" algn="just">
              <a:buFont typeface="Arial" pitchFamily="34" charset="0"/>
              <a:buChar char="•"/>
            </a:pPr>
            <a:endParaRPr lang="en-IN" dirty="0"/>
          </a:p>
          <a:p>
            <a:pPr marL="285750" indent="-285750" algn="just">
              <a:buFont typeface="Arial" pitchFamily="34" charset="0"/>
              <a:buChar char="•"/>
            </a:pPr>
            <a:endParaRPr lang="en-US" dirty="0" smtClean="0"/>
          </a:p>
          <a:p>
            <a:pPr algn="just"/>
            <a:r>
              <a:rPr lang="en-US" dirty="0" smtClean="0"/>
              <a:t/>
            </a:r>
            <a:br>
              <a:rPr lang="en-US" dirty="0" smtClean="0"/>
            </a:br>
            <a:endParaRPr lang="en-IN" dirty="0"/>
          </a:p>
        </p:txBody>
      </p:sp>
    </p:spTree>
    <p:extLst>
      <p:ext uri="{BB962C8B-B14F-4D97-AF65-F5344CB8AC3E}">
        <p14:creationId xmlns:p14="http://schemas.microsoft.com/office/powerpoint/2010/main" val="403580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5448</TotalTime>
  <Words>1090</Words>
  <Application>Microsoft Office PowerPoint</Application>
  <PresentationFormat>Custom</PresentationFormat>
  <Paragraphs>176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INSTITUTE OF AERONAUTICAL ENGINEERING (Autonomous) Dundigal, Hyderabad - 500 043</vt:lpstr>
      <vt:lpstr>Outline</vt:lpstr>
      <vt:lpstr>Problem Statement</vt:lpstr>
      <vt:lpstr>Literature Papers</vt:lpstr>
      <vt:lpstr>Literature Papers</vt:lpstr>
      <vt:lpstr>Literature Papers</vt:lpstr>
      <vt:lpstr>Literature Papers</vt:lpstr>
      <vt:lpstr>Proposed System</vt:lpstr>
      <vt:lpstr>Modules for Proposed System</vt:lpstr>
      <vt:lpstr>Modules for Proposed System</vt:lpstr>
      <vt:lpstr>Object Diagram</vt:lpstr>
      <vt:lpstr>Class Diagram</vt:lpstr>
      <vt:lpstr>Component Diagram</vt:lpstr>
      <vt:lpstr>Deployment Diagram</vt:lpstr>
      <vt:lpstr>Use Case Diagram</vt:lpstr>
      <vt:lpstr>Sequence Diagram</vt:lpstr>
      <vt:lpstr>Collaboration Diagram</vt:lpstr>
      <vt:lpstr>Activity Diagram</vt:lpstr>
      <vt:lpstr>State Chart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Uday Kiran</dc:creator>
  <cp:lastModifiedBy>Hari Bharadwaj</cp:lastModifiedBy>
  <cp:revision>454</cp:revision>
  <dcterms:created xsi:type="dcterms:W3CDTF">2022-01-24T13:25:03Z</dcterms:created>
  <dcterms:modified xsi:type="dcterms:W3CDTF">2025-02-10T13:17:22Z</dcterms:modified>
</cp:coreProperties>
</file>