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56" r:id="rId2"/>
    <p:sldId id="348" r:id="rId3"/>
    <p:sldId id="349" r:id="rId4"/>
    <p:sldId id="355" r:id="rId5"/>
    <p:sldId id="350" r:id="rId6"/>
    <p:sldId id="352" r:id="rId7"/>
    <p:sldId id="353" r:id="rId8"/>
    <p:sldId id="354" r:id="rId9"/>
    <p:sldId id="356" r:id="rId10"/>
    <p:sldId id="347" r:id="rId11"/>
    <p:sldId id="344"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38" r:id="rId27"/>
    <p:sldId id="342" r:id="rId28"/>
  </p:sldIdLst>
  <p:sldSz cx="12192000" cy="6858000"/>
  <p:notesSz cx="6954838" cy="9309100"/>
  <p:defaultTextStyle>
    <a:defPPr>
      <a:defRPr lang="en-US"/>
    </a:defPPr>
    <a:lvl1pPr algn="l" rtl="0" eaLnBrk="0" fontAlgn="base" hangingPunct="0">
      <a:spcBef>
        <a:spcPct val="0"/>
      </a:spcBef>
      <a:spcAft>
        <a:spcPct val="0"/>
      </a:spcAft>
      <a:defRPr kern="1200">
        <a:solidFill>
          <a:schemeClr val="tx1"/>
        </a:solidFill>
        <a:latin typeface="Bookman Old Style" pitchFamily="18" charset="0"/>
        <a:ea typeface="+mn-ea"/>
        <a:cs typeface="+mn-cs"/>
      </a:defRPr>
    </a:lvl1pPr>
    <a:lvl2pPr marL="457200" algn="l" rtl="0" eaLnBrk="0" fontAlgn="base" hangingPunct="0">
      <a:spcBef>
        <a:spcPct val="0"/>
      </a:spcBef>
      <a:spcAft>
        <a:spcPct val="0"/>
      </a:spcAft>
      <a:defRPr kern="1200">
        <a:solidFill>
          <a:schemeClr val="tx1"/>
        </a:solidFill>
        <a:latin typeface="Bookman Old Style" pitchFamily="18" charset="0"/>
        <a:ea typeface="+mn-ea"/>
        <a:cs typeface="+mn-cs"/>
      </a:defRPr>
    </a:lvl2pPr>
    <a:lvl3pPr marL="914400" algn="l" rtl="0" eaLnBrk="0" fontAlgn="base" hangingPunct="0">
      <a:spcBef>
        <a:spcPct val="0"/>
      </a:spcBef>
      <a:spcAft>
        <a:spcPct val="0"/>
      </a:spcAft>
      <a:defRPr kern="1200">
        <a:solidFill>
          <a:schemeClr val="tx1"/>
        </a:solidFill>
        <a:latin typeface="Bookman Old Style" pitchFamily="18" charset="0"/>
        <a:ea typeface="+mn-ea"/>
        <a:cs typeface="+mn-cs"/>
      </a:defRPr>
    </a:lvl3pPr>
    <a:lvl4pPr marL="1371600" algn="l" rtl="0" eaLnBrk="0" fontAlgn="base" hangingPunct="0">
      <a:spcBef>
        <a:spcPct val="0"/>
      </a:spcBef>
      <a:spcAft>
        <a:spcPct val="0"/>
      </a:spcAft>
      <a:defRPr kern="1200">
        <a:solidFill>
          <a:schemeClr val="tx1"/>
        </a:solidFill>
        <a:latin typeface="Bookman Old Style" pitchFamily="18" charset="0"/>
        <a:ea typeface="+mn-ea"/>
        <a:cs typeface="+mn-cs"/>
      </a:defRPr>
    </a:lvl4pPr>
    <a:lvl5pPr marL="1828800" algn="l" rtl="0" eaLnBrk="0" fontAlgn="base" hangingPunct="0">
      <a:spcBef>
        <a:spcPct val="0"/>
      </a:spcBef>
      <a:spcAft>
        <a:spcPct val="0"/>
      </a:spcAft>
      <a:defRPr kern="1200">
        <a:solidFill>
          <a:schemeClr val="tx1"/>
        </a:solidFill>
        <a:latin typeface="Bookman Old Style" pitchFamily="18" charset="0"/>
        <a:ea typeface="+mn-ea"/>
        <a:cs typeface="+mn-cs"/>
      </a:defRPr>
    </a:lvl5pPr>
    <a:lvl6pPr marL="2286000" algn="l" defTabSz="914400" rtl="0" eaLnBrk="1" latinLnBrk="0" hangingPunct="1">
      <a:defRPr kern="1200">
        <a:solidFill>
          <a:schemeClr val="tx1"/>
        </a:solidFill>
        <a:latin typeface="Bookman Old Style" pitchFamily="18" charset="0"/>
        <a:ea typeface="+mn-ea"/>
        <a:cs typeface="+mn-cs"/>
      </a:defRPr>
    </a:lvl6pPr>
    <a:lvl7pPr marL="2743200" algn="l" defTabSz="914400" rtl="0" eaLnBrk="1" latinLnBrk="0" hangingPunct="1">
      <a:defRPr kern="1200">
        <a:solidFill>
          <a:schemeClr val="tx1"/>
        </a:solidFill>
        <a:latin typeface="Bookman Old Style" pitchFamily="18" charset="0"/>
        <a:ea typeface="+mn-ea"/>
        <a:cs typeface="+mn-cs"/>
      </a:defRPr>
    </a:lvl7pPr>
    <a:lvl8pPr marL="3200400" algn="l" defTabSz="914400" rtl="0" eaLnBrk="1" latinLnBrk="0" hangingPunct="1">
      <a:defRPr kern="1200">
        <a:solidFill>
          <a:schemeClr val="tx1"/>
        </a:solidFill>
        <a:latin typeface="Bookman Old Style" pitchFamily="18" charset="0"/>
        <a:ea typeface="+mn-ea"/>
        <a:cs typeface="+mn-cs"/>
      </a:defRPr>
    </a:lvl8pPr>
    <a:lvl9pPr marL="3657600" algn="l" defTabSz="914400" rtl="0" eaLnBrk="1" latinLnBrk="0" hangingPunct="1">
      <a:defRPr kern="1200">
        <a:solidFill>
          <a:schemeClr val="tx1"/>
        </a:solidFill>
        <a:latin typeface="Bookman Old Style"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2" autoAdjust="0"/>
    <p:restoredTop sz="94660"/>
  </p:normalViewPr>
  <p:slideViewPr>
    <p:cSldViewPr snapToGrid="0">
      <p:cViewPr>
        <p:scale>
          <a:sx n="80" d="100"/>
          <a:sy n="80" d="100"/>
        </p:scale>
        <p:origin x="-30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5138"/>
          </a:xfrm>
          <a:prstGeom prst="rect">
            <a:avLst/>
          </a:prstGeom>
        </p:spPr>
        <p:txBody>
          <a:bodyPr vert="horz" lIns="92930" tIns="46465" rIns="92930" bIns="46465" rtlCol="0"/>
          <a:lstStyle>
            <a:lvl1pPr algn="l">
              <a:defRPr sz="1200"/>
            </a:lvl1pPr>
          </a:lstStyle>
          <a:p>
            <a:pPr>
              <a:defRPr/>
            </a:pPr>
            <a:endParaRPr lang="en-US"/>
          </a:p>
        </p:txBody>
      </p:sp>
      <p:sp>
        <p:nvSpPr>
          <p:cNvPr id="3" name="Date Placeholder 2"/>
          <p:cNvSpPr>
            <a:spLocks noGrp="1"/>
          </p:cNvSpPr>
          <p:nvPr>
            <p:ph type="dt" sz="quarter" idx="1"/>
          </p:nvPr>
        </p:nvSpPr>
        <p:spPr>
          <a:xfrm>
            <a:off x="3940175" y="0"/>
            <a:ext cx="3013075" cy="465138"/>
          </a:xfrm>
          <a:prstGeom prst="rect">
            <a:avLst/>
          </a:prstGeom>
        </p:spPr>
        <p:txBody>
          <a:bodyPr vert="horz" lIns="92930" tIns="46465" rIns="92930" bIns="46465" rtlCol="0"/>
          <a:lstStyle>
            <a:lvl1pPr algn="r">
              <a:defRPr sz="1200"/>
            </a:lvl1pPr>
          </a:lstStyle>
          <a:p>
            <a:pPr>
              <a:defRPr/>
            </a:pPr>
            <a:fld id="{0D537B2C-B9FD-47DB-91C4-8606B3AEE4E2}" type="datetimeFigureOut">
              <a:rPr lang="en-US"/>
              <a:pPr>
                <a:defRPr/>
              </a:pPr>
              <a:t>6/4/2025</a:t>
            </a:fld>
            <a:endParaRPr lang="en-US"/>
          </a:p>
        </p:txBody>
      </p:sp>
      <p:sp>
        <p:nvSpPr>
          <p:cNvPr id="4" name="Footer Placeholder 3"/>
          <p:cNvSpPr>
            <a:spLocks noGrp="1"/>
          </p:cNvSpPr>
          <p:nvPr>
            <p:ph type="ftr" sz="quarter" idx="2"/>
          </p:nvPr>
        </p:nvSpPr>
        <p:spPr>
          <a:xfrm>
            <a:off x="0" y="8842375"/>
            <a:ext cx="3013075" cy="465138"/>
          </a:xfrm>
          <a:prstGeom prst="rect">
            <a:avLst/>
          </a:prstGeom>
        </p:spPr>
        <p:txBody>
          <a:bodyPr vert="horz" lIns="92930" tIns="46465" rIns="92930" bIns="46465"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40175" y="8842375"/>
            <a:ext cx="3013075" cy="465138"/>
          </a:xfrm>
          <a:prstGeom prst="rect">
            <a:avLst/>
          </a:prstGeom>
        </p:spPr>
        <p:txBody>
          <a:bodyPr vert="horz" wrap="square" lIns="92930" tIns="46465" rIns="92930" bIns="46465" numCol="1" anchor="b" anchorCtr="0" compatLnSpc="1">
            <a:prstTxWarp prst="textNoShape">
              <a:avLst/>
            </a:prstTxWarp>
          </a:bodyPr>
          <a:lstStyle>
            <a:lvl1pPr algn="r">
              <a:defRPr sz="1200" smtClean="0"/>
            </a:lvl1pPr>
          </a:lstStyle>
          <a:p>
            <a:pPr>
              <a:defRPr/>
            </a:pPr>
            <a:fld id="{1FD847D6-CB21-4E2E-B3B5-6549624666A8}"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defRPr>
            </a:lvl1pPr>
          </a:lstStyle>
          <a:p>
            <a:pPr>
              <a:defRPr/>
            </a:pPr>
            <a:fld id="{4C3C39CB-B4C9-4DCE-AD9E-39F10ADFA5C3}" type="datetimeFigureOut">
              <a:rPr lang="en-US"/>
              <a:pPr>
                <a:defRPr/>
              </a:pPr>
              <a:t>6/4/2025</a:t>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smtClean="0">
                <a:latin typeface="Calibri" pitchFamily="34" charset="0"/>
              </a:defRPr>
            </a:lvl1pPr>
          </a:lstStyle>
          <a:p>
            <a:pPr>
              <a:defRPr/>
            </a:pPr>
            <a:fld id="{2B3EF142-6F38-4AD1-AB0A-BFE2FCF31E19}" type="slidenum">
              <a:rPr lang="en-US" altLang="en-US"/>
              <a:pPr>
                <a:defRPr/>
              </a:pPr>
              <a:t>‹#›</a:t>
            </a:fld>
            <a:endParaRPr lang="en-US" altLang="en-US"/>
          </a:p>
        </p:txBody>
      </p:sp>
    </p:spTree>
    <p:extLst>
      <p:ext uri="{BB962C8B-B14F-4D97-AF65-F5344CB8AC3E}">
        <p14:creationId xmlns:p14="http://schemas.microsoft.com/office/powerpoint/2010/main" val="1881199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60563"/>
            <a:ext cx="9144000" cy="1277937"/>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033462"/>
          </a:xfrm>
        </p:spPr>
        <p:txBody>
          <a:bodyPr/>
          <a:lstStyle>
            <a:lvl1pPr marL="0" indent="0" algn="ctr">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Slide Number Placeholder 5"/>
          <p:cNvSpPr>
            <a:spLocks noGrp="1"/>
          </p:cNvSpPr>
          <p:nvPr>
            <p:ph type="sldNum" sz="quarter" idx="12"/>
          </p:nvPr>
        </p:nvSpPr>
        <p:spPr>
          <a:xfrm>
            <a:off x="9296400" y="6492875"/>
            <a:ext cx="2743200" cy="365125"/>
          </a:xfrm>
        </p:spPr>
        <p:txBody>
          <a:bodyPr/>
          <a:lstStyle>
            <a:lvl1pPr>
              <a:defRPr smtClean="0"/>
            </a:lvl1pPr>
          </a:lstStyle>
          <a:p>
            <a:pPr>
              <a:defRPr/>
            </a:pPr>
            <a:fld id="{5FBF479A-0BDD-48BE-92E1-39A5437B6BC8}" type="slidenum">
              <a:rPr lang="en-US" altLang="en-US"/>
              <a:pPr>
                <a:defRPr/>
              </a:pPr>
              <a:t>‹#›</a:t>
            </a:fld>
            <a:endParaRPr lang="en-US" altLang="en-US"/>
          </a:p>
        </p:txBody>
      </p:sp>
      <p:pic>
        <p:nvPicPr>
          <p:cNvPr id="12" name="Picture 11">
            <a:extLst>
              <a:ext uri="{FF2B5EF4-FFF2-40B4-BE49-F238E27FC236}">
                <a16:creationId xmlns="" xmlns:a16="http://schemas.microsoft.com/office/drawing/2014/main" id="{096B87C1-6DCE-A70C-3726-46A7D8D061F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14230" y="224178"/>
            <a:ext cx="1176022" cy="99833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8" name="Straight Connector 7"/>
          <p:cNvCxnSpPr>
            <a:cxnSpLocks/>
          </p:cNvCxnSpPr>
          <p:nvPr userDrawn="1"/>
        </p:nvCxnSpPr>
        <p:spPr>
          <a:xfrm flipV="1">
            <a:off x="119063" y="895350"/>
            <a:ext cx="4351337" cy="2540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lgn="just">
              <a:defRPr b="0">
                <a:solidFill>
                  <a:schemeClr val="tx1"/>
                </a:solidFill>
              </a:defRPr>
            </a:lvl1pPr>
            <a:lvl2pPr algn="just">
              <a:defRPr b="0">
                <a:solidFill>
                  <a:schemeClr val="tx1"/>
                </a:solidFill>
              </a:defRPr>
            </a:lvl2pPr>
            <a:lvl3pPr algn="just">
              <a:defRPr b="0">
                <a:solidFill>
                  <a:schemeClr val="tx1"/>
                </a:solidFill>
              </a:defRPr>
            </a:lvl3pPr>
            <a:lvl4pPr algn="just">
              <a:defRPr b="0">
                <a:solidFill>
                  <a:schemeClr val="tx1"/>
                </a:solidFill>
              </a:defRPr>
            </a:lvl4pPr>
            <a:lvl5pPr algn="just">
              <a:defRPr b="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5"/>
          <p:cNvSpPr>
            <a:spLocks noGrp="1"/>
          </p:cNvSpPr>
          <p:nvPr>
            <p:ph type="sldNum" sz="quarter" idx="12"/>
          </p:nvPr>
        </p:nvSpPr>
        <p:spPr>
          <a:xfrm>
            <a:off x="9373306" y="6458043"/>
            <a:ext cx="2743200" cy="365125"/>
          </a:xfrm>
        </p:spPr>
        <p:txBody>
          <a:bodyPr/>
          <a:lstStyle>
            <a:lvl1pPr>
              <a:defRPr smtClean="0"/>
            </a:lvl1pPr>
          </a:lstStyle>
          <a:p>
            <a:pPr>
              <a:defRPr/>
            </a:pPr>
            <a:fld id="{2D96E056-3901-41CB-802B-E67DADB7F3B2}" type="slidenum">
              <a:rPr lang="en-US" altLang="en-US"/>
              <a:pPr>
                <a:defRPr/>
              </a:pPr>
              <a:t>‹#›</a:t>
            </a:fld>
            <a:endParaRPr lang="en-US" altLang="en-US"/>
          </a:p>
        </p:txBody>
      </p:sp>
      <p:pic>
        <p:nvPicPr>
          <p:cNvPr id="15" name="Picture 14">
            <a:extLst>
              <a:ext uri="{FF2B5EF4-FFF2-40B4-BE49-F238E27FC236}">
                <a16:creationId xmlns="" xmlns:a16="http://schemas.microsoft.com/office/drawing/2014/main" id="{3CDFBBD7-079A-CA58-828B-7F1C1AF3BB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53800" y="84975"/>
            <a:ext cx="762706" cy="81037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4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lgn="just">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p:cNvSpPr>
            <a:spLocks noGrp="1"/>
          </p:cNvSpPr>
          <p:nvPr>
            <p:ph type="sldNum" sz="quarter" idx="12"/>
          </p:nvPr>
        </p:nvSpPr>
        <p:spPr>
          <a:xfrm>
            <a:off x="9448800" y="6492875"/>
            <a:ext cx="2743200" cy="365125"/>
          </a:xfrm>
        </p:spPr>
        <p:txBody>
          <a:bodyPr/>
          <a:lstStyle>
            <a:lvl1pPr>
              <a:defRPr/>
            </a:lvl1pPr>
          </a:lstStyle>
          <a:p>
            <a:pPr>
              <a:defRPr/>
            </a:pPr>
            <a:fld id="{E759A464-761B-497E-A9EC-21A070F834F6}" type="slidenum">
              <a:rPr lang="en-US" altLang="en-US"/>
              <a:pPr>
                <a:defRPr/>
              </a:pPr>
              <a:t>‹#›</a:t>
            </a:fld>
            <a:endParaRPr lang="en-US" altLang="en-US"/>
          </a:p>
        </p:txBody>
      </p:sp>
      <p:pic>
        <p:nvPicPr>
          <p:cNvPr id="7" name="Picture 6">
            <a:extLst>
              <a:ext uri="{FF2B5EF4-FFF2-40B4-BE49-F238E27FC236}">
                <a16:creationId xmlns="" xmlns:a16="http://schemas.microsoft.com/office/drawing/2014/main" id="{E3096846-015D-7958-06E2-FA474E46B0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53800" y="84975"/>
            <a:ext cx="762706" cy="81037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9" name="Straight Connector 8"/>
          <p:cNvCxnSpPr>
            <a:cxnSpLocks/>
          </p:cNvCxnSpPr>
          <p:nvPr userDrawn="1"/>
        </p:nvCxnSpPr>
        <p:spPr>
          <a:xfrm flipV="1">
            <a:off x="119063" y="895350"/>
            <a:ext cx="4351337" cy="2540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0509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509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6"/>
          <p:cNvSpPr>
            <a:spLocks noGrp="1"/>
          </p:cNvSpPr>
          <p:nvPr>
            <p:ph type="sldNum" sz="quarter" idx="12"/>
          </p:nvPr>
        </p:nvSpPr>
        <p:spPr>
          <a:xfrm>
            <a:off x="9448800" y="6492875"/>
            <a:ext cx="2743200" cy="365125"/>
          </a:xfrm>
        </p:spPr>
        <p:txBody>
          <a:bodyPr/>
          <a:lstStyle>
            <a:lvl1pPr>
              <a:defRPr smtClean="0"/>
            </a:lvl1pPr>
          </a:lstStyle>
          <a:p>
            <a:pPr>
              <a:defRPr/>
            </a:pPr>
            <a:fld id="{943A295C-00CF-4B3D-B3C7-2A9DC3CDDE75}" type="slidenum">
              <a:rPr lang="en-US" altLang="en-US"/>
              <a:pPr>
                <a:defRPr/>
              </a:pPr>
              <a:t>‹#›</a:t>
            </a:fld>
            <a:endParaRPr lang="en-US" altLang="en-US"/>
          </a:p>
        </p:txBody>
      </p:sp>
      <p:pic>
        <p:nvPicPr>
          <p:cNvPr id="17" name="Picture 16">
            <a:extLst>
              <a:ext uri="{FF2B5EF4-FFF2-40B4-BE49-F238E27FC236}">
                <a16:creationId xmlns="" xmlns:a16="http://schemas.microsoft.com/office/drawing/2014/main" id="{BFDCC154-5DB0-E303-AC0D-5C5D76F187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53800" y="84975"/>
            <a:ext cx="762706" cy="81037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128713" y="138113"/>
            <a:ext cx="9767887" cy="5953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Uday</a:t>
            </a:r>
          </a:p>
        </p:txBody>
      </p:sp>
      <p:sp>
        <p:nvSpPr>
          <p:cNvPr id="1027" name="Text Placeholder 2"/>
          <p:cNvSpPr>
            <a:spLocks noGrp="1"/>
          </p:cNvSpPr>
          <p:nvPr>
            <p:ph type="body" idx="1"/>
          </p:nvPr>
        </p:nvSpPr>
        <p:spPr bwMode="auto">
          <a:xfrm>
            <a:off x="1128713" y="1090613"/>
            <a:ext cx="9767887" cy="48180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400" b="1">
                <a:solidFill>
                  <a:srgbClr val="002060"/>
                </a:solidFill>
                <a:latin typeface="+mn-lt"/>
              </a:defRPr>
            </a:lvl1pPr>
          </a:lstStyle>
          <a:p>
            <a:pPr>
              <a:defRPr/>
            </a:pPr>
            <a:fld id="{453AA481-BFE3-42B3-A623-3169D7EACBAD}" type="datetime2">
              <a:rPr lang="en-US"/>
              <a:pPr>
                <a:defRPr/>
              </a:pPr>
              <a:t>Wednesday, June 4, 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400" b="1">
                <a:solidFill>
                  <a:srgbClr val="002060"/>
                </a:solidFill>
                <a:latin typeface="+mn-lt"/>
              </a:defRPr>
            </a:lvl1pPr>
          </a:lstStyle>
          <a:p>
            <a:pPr>
              <a:defRPr/>
            </a:pPr>
            <a:r>
              <a:rPr lang="en-US"/>
              <a:t>© BVRIT CSE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b="1" smtClean="0">
                <a:solidFill>
                  <a:srgbClr val="002060"/>
                </a:solidFill>
              </a:defRPr>
            </a:lvl1pPr>
          </a:lstStyle>
          <a:p>
            <a:pPr>
              <a:defRPr/>
            </a:pPr>
            <a:fld id="{A8FB41C8-7EC4-4FC4-9E8F-BA3A610E8B4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88" r:id="rId1"/>
    <p:sldLayoutId id="2147483889" r:id="rId2"/>
    <p:sldLayoutId id="2147483887" r:id="rId3"/>
    <p:sldLayoutId id="2147483890" r:id="rId4"/>
  </p:sldLayoutIdLst>
  <p:hf hdr="0"/>
  <p:txStyles>
    <p:titleStyle>
      <a:lvl1pPr algn="l" rtl="0" eaLnBrk="0" fontAlgn="base" hangingPunct="0">
        <a:lnSpc>
          <a:spcPct val="90000"/>
        </a:lnSpc>
        <a:spcBef>
          <a:spcPct val="0"/>
        </a:spcBef>
        <a:spcAft>
          <a:spcPct val="0"/>
        </a:spcAft>
        <a:defRPr sz="2800" b="1" kern="1200">
          <a:solidFill>
            <a:srgbClr val="002060"/>
          </a:solidFill>
          <a:latin typeface="+mj-lt"/>
          <a:ea typeface="+mj-ea"/>
          <a:cs typeface="+mj-cs"/>
        </a:defRPr>
      </a:lvl1pPr>
      <a:lvl2pPr algn="l" rtl="0" eaLnBrk="0" fontAlgn="base" hangingPunct="0">
        <a:lnSpc>
          <a:spcPct val="90000"/>
        </a:lnSpc>
        <a:spcBef>
          <a:spcPct val="0"/>
        </a:spcBef>
        <a:spcAft>
          <a:spcPct val="0"/>
        </a:spcAft>
        <a:defRPr sz="2800" b="1">
          <a:solidFill>
            <a:srgbClr val="002060"/>
          </a:solidFill>
          <a:latin typeface="Bookman Old Style" panose="02050604050505020204" pitchFamily="18" charset="0"/>
        </a:defRPr>
      </a:lvl2pPr>
      <a:lvl3pPr algn="l" rtl="0" eaLnBrk="0" fontAlgn="base" hangingPunct="0">
        <a:lnSpc>
          <a:spcPct val="90000"/>
        </a:lnSpc>
        <a:spcBef>
          <a:spcPct val="0"/>
        </a:spcBef>
        <a:spcAft>
          <a:spcPct val="0"/>
        </a:spcAft>
        <a:defRPr sz="2800" b="1">
          <a:solidFill>
            <a:srgbClr val="002060"/>
          </a:solidFill>
          <a:latin typeface="Bookman Old Style" panose="02050604050505020204" pitchFamily="18" charset="0"/>
        </a:defRPr>
      </a:lvl3pPr>
      <a:lvl4pPr algn="l" rtl="0" eaLnBrk="0" fontAlgn="base" hangingPunct="0">
        <a:lnSpc>
          <a:spcPct val="90000"/>
        </a:lnSpc>
        <a:spcBef>
          <a:spcPct val="0"/>
        </a:spcBef>
        <a:spcAft>
          <a:spcPct val="0"/>
        </a:spcAft>
        <a:defRPr sz="2800" b="1">
          <a:solidFill>
            <a:srgbClr val="002060"/>
          </a:solidFill>
          <a:latin typeface="Bookman Old Style" panose="02050604050505020204" pitchFamily="18" charset="0"/>
        </a:defRPr>
      </a:lvl4pPr>
      <a:lvl5pPr algn="l" rtl="0" eaLnBrk="0" fontAlgn="base" hangingPunct="0">
        <a:lnSpc>
          <a:spcPct val="90000"/>
        </a:lnSpc>
        <a:spcBef>
          <a:spcPct val="0"/>
        </a:spcBef>
        <a:spcAft>
          <a:spcPct val="0"/>
        </a:spcAft>
        <a:defRPr sz="2800" b="1">
          <a:solidFill>
            <a:srgbClr val="002060"/>
          </a:solidFill>
          <a:latin typeface="Bookman Old Style" panose="02050604050505020204" pitchFamily="18" charset="0"/>
        </a:defRPr>
      </a:lvl5pPr>
      <a:lvl6pPr marL="457200" algn="l" rtl="0" fontAlgn="base">
        <a:lnSpc>
          <a:spcPct val="90000"/>
        </a:lnSpc>
        <a:spcBef>
          <a:spcPct val="0"/>
        </a:spcBef>
        <a:spcAft>
          <a:spcPct val="0"/>
        </a:spcAft>
        <a:defRPr sz="2800" b="1">
          <a:solidFill>
            <a:srgbClr val="002060"/>
          </a:solidFill>
          <a:latin typeface="Bookman Old Style" panose="02050604050505020204" pitchFamily="18" charset="0"/>
        </a:defRPr>
      </a:lvl6pPr>
      <a:lvl7pPr marL="914400" algn="l" rtl="0" fontAlgn="base">
        <a:lnSpc>
          <a:spcPct val="90000"/>
        </a:lnSpc>
        <a:spcBef>
          <a:spcPct val="0"/>
        </a:spcBef>
        <a:spcAft>
          <a:spcPct val="0"/>
        </a:spcAft>
        <a:defRPr sz="2800" b="1">
          <a:solidFill>
            <a:srgbClr val="002060"/>
          </a:solidFill>
          <a:latin typeface="Bookman Old Style" panose="02050604050505020204" pitchFamily="18" charset="0"/>
        </a:defRPr>
      </a:lvl7pPr>
      <a:lvl8pPr marL="1371600" algn="l" rtl="0" fontAlgn="base">
        <a:lnSpc>
          <a:spcPct val="90000"/>
        </a:lnSpc>
        <a:spcBef>
          <a:spcPct val="0"/>
        </a:spcBef>
        <a:spcAft>
          <a:spcPct val="0"/>
        </a:spcAft>
        <a:defRPr sz="2800" b="1">
          <a:solidFill>
            <a:srgbClr val="002060"/>
          </a:solidFill>
          <a:latin typeface="Bookman Old Style" panose="02050604050505020204" pitchFamily="18" charset="0"/>
        </a:defRPr>
      </a:lvl8pPr>
      <a:lvl9pPr marL="1828800" algn="l" rtl="0" fontAlgn="base">
        <a:lnSpc>
          <a:spcPct val="90000"/>
        </a:lnSpc>
        <a:spcBef>
          <a:spcPct val="0"/>
        </a:spcBef>
        <a:spcAft>
          <a:spcPct val="0"/>
        </a:spcAft>
        <a:defRPr sz="2800" b="1">
          <a:solidFill>
            <a:srgbClr val="002060"/>
          </a:solidFill>
          <a:latin typeface="Bookman Old Style" panose="02050604050505020204" pitchFamily="18" charset="0"/>
        </a:defRPr>
      </a:lvl9pPr>
    </p:titleStyle>
    <p:bodyStyle>
      <a:lvl1pPr marL="228600" indent="-228600" algn="just" rtl="0" eaLnBrk="0" fontAlgn="base" hangingPunct="0">
        <a:lnSpc>
          <a:spcPct val="90000"/>
        </a:lnSpc>
        <a:spcBef>
          <a:spcPts val="1000"/>
        </a:spcBef>
        <a:spcAft>
          <a:spcPct val="0"/>
        </a:spcAft>
        <a:buFont typeface="Arial" charset="0"/>
        <a:buChar char="•"/>
        <a:defRPr sz="3200" kern="1200">
          <a:solidFill>
            <a:schemeClr val="tx1"/>
          </a:solidFill>
          <a:latin typeface="+mn-lt"/>
          <a:ea typeface="+mn-ea"/>
          <a:cs typeface="+mn-cs"/>
        </a:defRPr>
      </a:lvl1pPr>
      <a:lvl2pPr marL="685800" indent="-228600" algn="just" rtl="0" eaLnBrk="0" fontAlgn="base" hangingPunct="0">
        <a:lnSpc>
          <a:spcPct val="90000"/>
        </a:lnSpc>
        <a:spcBef>
          <a:spcPts val="500"/>
        </a:spcBef>
        <a:spcAft>
          <a:spcPct val="0"/>
        </a:spcAft>
        <a:buFont typeface="Arial" charset="0"/>
        <a:buChar char="•"/>
        <a:defRPr sz="2800" kern="1200">
          <a:solidFill>
            <a:schemeClr val="tx1"/>
          </a:solidFill>
          <a:latin typeface="+mn-lt"/>
          <a:ea typeface="+mn-ea"/>
          <a:cs typeface="+mn-cs"/>
        </a:defRPr>
      </a:lvl2pPr>
      <a:lvl3pPr marL="1143000" indent="-228600" algn="just"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3pPr>
      <a:lvl4pPr marL="1600200" indent="-228600" algn="just"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just"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287564" y="1221050"/>
            <a:ext cx="11899900" cy="1049338"/>
          </a:xfrm>
        </p:spPr>
        <p:txBody>
          <a:bodyPr>
            <a:normAutofit fontScale="90000"/>
          </a:bodyPr>
          <a:lstStyle/>
          <a:p>
            <a:pPr eaLnBrk="1" hangingPunct="1">
              <a:defRPr/>
            </a:pPr>
            <a:r>
              <a:rPr lang="en-US" altLang="en-US" dirty="0">
                <a:latin typeface="Cambria" panose="02040503050406030204" pitchFamily="18" charset="0"/>
                <a:ea typeface="Cambria" panose="02040503050406030204" pitchFamily="18" charset="0"/>
              </a:rPr>
              <a:t>INSTITUTE OF AERONAUTICAL ENGINEERING</a:t>
            </a:r>
            <a:r>
              <a:rPr lang="en-US" altLang="en-US" sz="4400" dirty="0"/>
              <a:t/>
            </a:r>
            <a:br>
              <a:rPr lang="en-US" altLang="en-US" sz="4400" dirty="0"/>
            </a:br>
            <a:r>
              <a:rPr lang="en-US" altLang="en-US" sz="2000" dirty="0">
                <a:latin typeface="Cambria" panose="02040503050406030204" pitchFamily="18" charset="0"/>
                <a:ea typeface="Cambria" panose="02040503050406030204" pitchFamily="18" charset="0"/>
              </a:rPr>
              <a:t>(Autonomous)</a:t>
            </a:r>
            <a:br>
              <a:rPr lang="en-US" altLang="en-US" sz="2000" dirty="0">
                <a:latin typeface="Cambria" panose="02040503050406030204" pitchFamily="18" charset="0"/>
                <a:ea typeface="Cambria" panose="02040503050406030204" pitchFamily="18" charset="0"/>
              </a:rPr>
            </a:br>
            <a:r>
              <a:rPr lang="en-US" altLang="en-US" sz="2000" dirty="0">
                <a:latin typeface="Cambria" panose="02040503050406030204" pitchFamily="18" charset="0"/>
                <a:ea typeface="Cambria" panose="02040503050406030204" pitchFamily="18" charset="0"/>
              </a:rPr>
              <a:t>Dundigal, Hyderabad - 500 043</a:t>
            </a:r>
            <a:endParaRPr lang="en-US" altLang="en-US" dirty="0">
              <a:latin typeface="Cambria" panose="02040503050406030204" pitchFamily="18" charset="0"/>
              <a:ea typeface="Cambria" panose="02040503050406030204" pitchFamily="18" charset="0"/>
            </a:endParaRPr>
          </a:p>
        </p:txBody>
      </p:sp>
      <p:sp>
        <p:nvSpPr>
          <p:cNvPr id="6147" name="Subtitle 2"/>
          <p:cNvSpPr>
            <a:spLocks noGrp="1"/>
          </p:cNvSpPr>
          <p:nvPr>
            <p:ph type="subTitle" idx="1"/>
          </p:nvPr>
        </p:nvSpPr>
        <p:spPr>
          <a:xfrm>
            <a:off x="1665514" y="2382534"/>
            <a:ext cx="9144000" cy="930682"/>
          </a:xfrm>
        </p:spPr>
        <p:txBody>
          <a:bodyPr/>
          <a:lstStyle/>
          <a:p>
            <a:pPr eaLnBrk="1" hangingPunct="1">
              <a:buFont typeface="Arial" panose="020B0604020202020204" pitchFamily="34" charset="0"/>
              <a:buNone/>
              <a:defRPr/>
            </a:pPr>
            <a:r>
              <a:rPr lang="en-US" altLang="en-US" dirty="0">
                <a:solidFill>
                  <a:srgbClr val="FF0000"/>
                </a:solidFill>
                <a:latin typeface="Cambria" panose="02040503050406030204" pitchFamily="18" charset="0"/>
                <a:ea typeface="Cambria" panose="02040503050406030204" pitchFamily="18" charset="0"/>
                <a:cs typeface="Cambria" panose="02040503050406030204" pitchFamily="18" charset="0"/>
              </a:rPr>
              <a:t>Academic Year: 2024-25</a:t>
            </a:r>
          </a:p>
          <a:p>
            <a:pPr eaLnBrk="1" hangingPunct="1">
              <a:defRPr/>
            </a:pPr>
            <a:r>
              <a:rPr lang="en-US" altLang="en-US" dirty="0">
                <a:solidFill>
                  <a:schemeClr val="accent2">
                    <a:lumMod val="75000"/>
                  </a:schemeClr>
                </a:solidFill>
                <a:latin typeface="Cambria" panose="02040503050406030204" pitchFamily="18" charset="0"/>
                <a:ea typeface="Cambria" panose="02040503050406030204" pitchFamily="18" charset="0"/>
                <a:cs typeface="Cambria" panose="02040503050406030204" pitchFamily="18" charset="0"/>
              </a:rPr>
              <a:t>Department of Information Technology </a:t>
            </a:r>
            <a:r>
              <a:rPr lang="en-US" altLang="en-US" dirty="0" smtClean="0">
                <a:solidFill>
                  <a:schemeClr val="accent2">
                    <a:lumMod val="75000"/>
                  </a:schemeClr>
                </a:solidFill>
                <a:latin typeface="Cambria" panose="02040503050406030204" pitchFamily="18" charset="0"/>
                <a:ea typeface="Cambria" panose="02040503050406030204" pitchFamily="18" charset="0"/>
                <a:cs typeface="Cambria" panose="02040503050406030204" pitchFamily="18" charset="0"/>
              </a:rPr>
              <a:t>Fourth Review</a:t>
            </a:r>
            <a:endParaRPr lang="en-US" altLang="en-US" dirty="0">
              <a:solidFill>
                <a:schemeClr val="accent2">
                  <a:lumMod val="75000"/>
                </a:schemeClr>
              </a:solidFill>
              <a:latin typeface="Cambria" panose="02040503050406030204" pitchFamily="18" charset="0"/>
              <a:ea typeface="Cambria" panose="02040503050406030204" pitchFamily="18" charset="0"/>
              <a:cs typeface="Cambria" panose="02040503050406030204" pitchFamily="18" charset="0"/>
            </a:endParaRPr>
          </a:p>
          <a:p>
            <a:pPr eaLnBrk="1" hangingPunct="1">
              <a:buFont typeface="Arial" panose="020B0604020202020204" pitchFamily="34" charset="0"/>
              <a:buNone/>
              <a:defRPr/>
            </a:pPr>
            <a:endParaRPr lang="en-US" altLang="en-US" dirty="0">
              <a:solidFill>
                <a:srgbClr val="FF0000"/>
              </a:solidFill>
              <a:latin typeface="Cambria" panose="02040503050406030204" pitchFamily="18" charset="0"/>
              <a:ea typeface="Cambria" panose="02040503050406030204" pitchFamily="18" charset="0"/>
              <a:cs typeface="Cambria" panose="02040503050406030204" pitchFamily="18" charset="0"/>
            </a:endParaRPr>
          </a:p>
          <a:p>
            <a:pPr eaLnBrk="1" hangingPunct="1">
              <a:buFont typeface="Arial" panose="020B0604020202020204" pitchFamily="34" charset="0"/>
              <a:buNone/>
              <a:defRPr/>
            </a:pPr>
            <a:endParaRPr lang="en-US" altLang="en-US" dirty="0">
              <a:solidFill>
                <a:srgbClr val="FF0000"/>
              </a:solidFill>
              <a:latin typeface="Cambria" panose="02040503050406030204" pitchFamily="18" charset="0"/>
              <a:ea typeface="Cambria" panose="02040503050406030204" pitchFamily="18" charset="0"/>
              <a:cs typeface="Cambria" panose="02040503050406030204" pitchFamily="18" charset="0"/>
            </a:endParaRPr>
          </a:p>
          <a:p>
            <a:pPr eaLnBrk="1" hangingPunct="1">
              <a:buFont typeface="Arial" panose="020B0604020202020204" pitchFamily="34" charset="0"/>
              <a:buNone/>
              <a:defRPr/>
            </a:pPr>
            <a:endParaRPr lang="en-US" altLang="en-US" dirty="0">
              <a:solidFill>
                <a:schemeClr val="accent2">
                  <a:lumMod val="75000"/>
                </a:schemeClr>
              </a:solidFill>
              <a:latin typeface="Cambria" panose="02040503050406030204" pitchFamily="18" charset="0"/>
              <a:ea typeface="Cambria" panose="02040503050406030204" pitchFamily="18" charset="0"/>
              <a:cs typeface="Cambria" panose="02040503050406030204" pitchFamily="18" charset="0"/>
            </a:endParaRPr>
          </a:p>
          <a:p>
            <a:pPr eaLnBrk="1" hangingPunct="1">
              <a:buFont typeface="Arial" panose="020B0604020202020204" pitchFamily="34" charset="0"/>
              <a:buNone/>
              <a:defRPr/>
            </a:pPr>
            <a:endParaRPr lang="en-US" altLang="en-US" dirty="0">
              <a:solidFill>
                <a:schemeClr val="accent2">
                  <a:lumMod val="75000"/>
                </a:schemeClr>
              </a:solidFill>
              <a:latin typeface="Cambria" panose="02040503050406030204" pitchFamily="18" charset="0"/>
              <a:ea typeface="Cambria" panose="02040503050406030204" pitchFamily="18" charset="0"/>
              <a:cs typeface="Cambria" panose="02040503050406030204" pitchFamily="18" charset="0"/>
            </a:endParaRPr>
          </a:p>
          <a:p>
            <a:pPr eaLnBrk="1" hangingPunct="1">
              <a:buFont typeface="Arial" panose="020B0604020202020204" pitchFamily="34" charset="0"/>
              <a:buNone/>
              <a:defRPr/>
            </a:pPr>
            <a:endParaRPr lang="en-US" altLang="en-US" dirty="0">
              <a:solidFill>
                <a:schemeClr val="accent2">
                  <a:lumMod val="75000"/>
                </a:schemeClr>
              </a:solidFill>
              <a:latin typeface="Cambria" panose="02040503050406030204" pitchFamily="18" charset="0"/>
              <a:ea typeface="Cambria" panose="02040503050406030204" pitchFamily="18" charset="0"/>
              <a:cs typeface="Cambria" panose="02040503050406030204" pitchFamily="18" charset="0"/>
            </a:endParaRPr>
          </a:p>
          <a:p>
            <a:pPr eaLnBrk="1" hangingPunct="1">
              <a:buFont typeface="Arial" panose="020B0604020202020204" pitchFamily="34" charset="0"/>
              <a:buNone/>
              <a:defRPr/>
            </a:pPr>
            <a:endParaRPr lang="en-US" altLang="en-US" dirty="0">
              <a:solidFill>
                <a:schemeClr val="accent2">
                  <a:lumMod val="75000"/>
                </a:schemeClr>
              </a:solidFill>
              <a:latin typeface="Cambria" panose="02040503050406030204" pitchFamily="18" charset="0"/>
              <a:ea typeface="Cambria" panose="02040503050406030204" pitchFamily="18" charset="0"/>
              <a:cs typeface="Cambria" panose="02040503050406030204" pitchFamily="18" charset="0"/>
            </a:endParaRPr>
          </a:p>
          <a:p>
            <a:pPr eaLnBrk="1" hangingPunct="1">
              <a:buFont typeface="Arial" panose="020B0604020202020204" pitchFamily="34" charset="0"/>
              <a:buNone/>
              <a:defRPr/>
            </a:pPr>
            <a:endParaRPr lang="en-US" altLang="en-US" dirty="0">
              <a:solidFill>
                <a:srgbClr val="002060"/>
              </a:solidFill>
              <a:latin typeface="Cambria" panose="02040503050406030204" pitchFamily="18" charset="0"/>
              <a:ea typeface="Cambria" panose="02040503050406030204" pitchFamily="18" charset="0"/>
              <a:cs typeface="Cambria" panose="02040503050406030204" pitchFamily="18" charset="0"/>
            </a:endParaRPr>
          </a:p>
          <a:p>
            <a:pPr eaLnBrk="1" hangingPunct="1">
              <a:buFont typeface="Arial" panose="020B0604020202020204" pitchFamily="34" charset="0"/>
              <a:buNone/>
              <a:defRPr/>
            </a:pPr>
            <a:endParaRPr lang="en-US" altLang="en-US" dirty="0">
              <a:solidFill>
                <a:srgbClr val="002060"/>
              </a:solidFill>
              <a:latin typeface="Cambria" panose="02040503050406030204" pitchFamily="18" charset="0"/>
              <a:ea typeface="Cambria" panose="02040503050406030204" pitchFamily="18" charset="0"/>
              <a:cs typeface="Cambria" panose="02040503050406030204" pitchFamily="18" charset="0"/>
            </a:endParaRPr>
          </a:p>
        </p:txBody>
      </p:sp>
      <p:sp>
        <p:nvSpPr>
          <p:cNvPr id="6" name="TextBox 5"/>
          <p:cNvSpPr txBox="1"/>
          <p:nvPr/>
        </p:nvSpPr>
        <p:spPr>
          <a:xfrm>
            <a:off x="1543792" y="3695504"/>
            <a:ext cx="9120250" cy="369332"/>
          </a:xfrm>
          <a:prstGeom prst="rect">
            <a:avLst/>
          </a:prstGeom>
          <a:noFill/>
          <a:ln>
            <a:solidFill>
              <a:srgbClr val="0070C0">
                <a:alpha val="95000"/>
              </a:srgbClr>
            </a:solidFill>
          </a:ln>
        </p:spPr>
        <p:txBody>
          <a:bodyPr wrap="square" rtlCol="0">
            <a:spAutoFit/>
          </a:bodyPr>
          <a:lstStyle/>
          <a:p>
            <a:r>
              <a:rPr lang="en-US" b="1" dirty="0"/>
              <a:t>              Title : “Signature Fraud Detection Using Deep Learning” </a:t>
            </a:r>
            <a:endParaRPr lang="en-US" dirty="0"/>
          </a:p>
        </p:txBody>
      </p:sp>
      <p:sp>
        <p:nvSpPr>
          <p:cNvPr id="10" name="TextBox 9"/>
          <p:cNvSpPr txBox="1"/>
          <p:nvPr/>
        </p:nvSpPr>
        <p:spPr>
          <a:xfrm>
            <a:off x="548640" y="4754879"/>
            <a:ext cx="6184669" cy="1754326"/>
          </a:xfrm>
          <a:prstGeom prst="rect">
            <a:avLst/>
          </a:prstGeom>
          <a:noFill/>
        </p:spPr>
        <p:txBody>
          <a:bodyPr wrap="square" rtlCol="0">
            <a:spAutoFit/>
          </a:bodyPr>
          <a:lstStyle/>
          <a:p>
            <a:r>
              <a:rPr lang="en-US" b="1" dirty="0"/>
              <a:t>By</a:t>
            </a:r>
            <a:r>
              <a:rPr lang="en-US" dirty="0"/>
              <a:t>:</a:t>
            </a:r>
          </a:p>
          <a:p>
            <a:endParaRPr lang="en-US" dirty="0"/>
          </a:p>
          <a:p>
            <a:pPr algn="just"/>
            <a:r>
              <a:rPr lang="en-US" dirty="0"/>
              <a:t>22951A1221: P. </a:t>
            </a:r>
            <a:r>
              <a:rPr lang="en-US" dirty="0" err="1"/>
              <a:t>Hari</a:t>
            </a:r>
            <a:r>
              <a:rPr lang="en-US" dirty="0"/>
              <a:t> </a:t>
            </a:r>
            <a:r>
              <a:rPr lang="en-US" dirty="0" err="1"/>
              <a:t>Bharadwaj</a:t>
            </a:r>
            <a:endParaRPr lang="en-US" dirty="0"/>
          </a:p>
          <a:p>
            <a:pPr algn="just"/>
            <a:r>
              <a:rPr lang="en-US" dirty="0"/>
              <a:t>22951A1228: K. </a:t>
            </a:r>
            <a:r>
              <a:rPr lang="en-US" dirty="0" err="1"/>
              <a:t>Aravind</a:t>
            </a:r>
            <a:endParaRPr lang="en-US" dirty="0"/>
          </a:p>
          <a:p>
            <a:pPr algn="just"/>
            <a:r>
              <a:rPr lang="en-US" dirty="0"/>
              <a:t>23955A1207: P. </a:t>
            </a:r>
            <a:r>
              <a:rPr lang="en-US" dirty="0" err="1"/>
              <a:t>Pradham</a:t>
            </a:r>
            <a:r>
              <a:rPr lang="en-US" dirty="0"/>
              <a:t> </a:t>
            </a:r>
            <a:r>
              <a:rPr lang="en-US" dirty="0" err="1"/>
              <a:t>Kushal</a:t>
            </a:r>
            <a:r>
              <a:rPr lang="en-US" dirty="0"/>
              <a:t> Reddy</a:t>
            </a:r>
          </a:p>
          <a:p>
            <a:endParaRPr lang="en-US" dirty="0"/>
          </a:p>
        </p:txBody>
      </p:sp>
      <p:sp>
        <p:nvSpPr>
          <p:cNvPr id="11" name="TextBox 10"/>
          <p:cNvSpPr txBox="1"/>
          <p:nvPr/>
        </p:nvSpPr>
        <p:spPr>
          <a:xfrm>
            <a:off x="8151223" y="4807131"/>
            <a:ext cx="3605348" cy="1661993"/>
          </a:xfrm>
          <a:prstGeom prst="rect">
            <a:avLst/>
          </a:prstGeom>
          <a:noFill/>
        </p:spPr>
        <p:txBody>
          <a:bodyPr wrap="square" rtlCol="0">
            <a:spAutoFit/>
          </a:bodyPr>
          <a:lstStyle/>
          <a:p>
            <a:r>
              <a:rPr lang="en-US" b="1" dirty="0"/>
              <a:t>Mentor:</a:t>
            </a:r>
          </a:p>
          <a:p>
            <a:endParaRPr lang="en-US" b="1" dirty="0"/>
          </a:p>
          <a:p>
            <a:r>
              <a:rPr lang="en-US" sz="1600" dirty="0" smtClean="0"/>
              <a:t>Mrs</a:t>
            </a:r>
            <a:r>
              <a:rPr lang="en-US" sz="1600" dirty="0"/>
              <a:t>. K </a:t>
            </a:r>
            <a:r>
              <a:rPr lang="en-US" sz="1600" dirty="0" err="1"/>
              <a:t>Venkata</a:t>
            </a:r>
            <a:r>
              <a:rPr lang="en-US" sz="1600" dirty="0"/>
              <a:t> </a:t>
            </a:r>
            <a:r>
              <a:rPr lang="en-US" sz="1600" dirty="0" err="1"/>
              <a:t>Ramana</a:t>
            </a:r>
            <a:r>
              <a:rPr lang="en-US" sz="1600" dirty="0"/>
              <a:t> Devi,</a:t>
            </a:r>
          </a:p>
          <a:p>
            <a:r>
              <a:rPr lang="en-US" sz="1600" dirty="0"/>
              <a:t>B. Tech., M.Tech., </a:t>
            </a:r>
          </a:p>
          <a:p>
            <a:r>
              <a:rPr lang="en-US" sz="1600" dirty="0"/>
              <a:t>Assistant Professor</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40438" y="211686"/>
            <a:ext cx="3579922" cy="595312"/>
          </a:xfrm>
        </p:spPr>
        <p:txBody>
          <a:bodyPr/>
          <a:lstStyle/>
          <a:p>
            <a:pPr eaLnBrk="1" hangingPunct="1"/>
            <a:r>
              <a:rPr lang="en-US" altLang="en-US" sz="2800" b="1" dirty="0">
                <a:solidFill>
                  <a:srgbClr val="002060"/>
                </a:solidFill>
                <a:latin typeface="Cambria" pitchFamily="18" charset="0"/>
                <a:ea typeface="Cambria" pitchFamily="18" charset="0"/>
                <a:cs typeface="Cambria" pitchFamily="18" charset="0"/>
                <a:sym typeface="Wingdings" pitchFamily="2" charset="2"/>
              </a:rPr>
              <a:t>Existing System</a:t>
            </a:r>
          </a:p>
        </p:txBody>
      </p:sp>
      <p:sp>
        <p:nvSpPr>
          <p:cNvPr id="9221" name="Slide Number Placeholder 5"/>
          <p:cNvSpPr>
            <a:spLocks noGrp="1"/>
          </p:cNvSpPr>
          <p:nvPr>
            <p:ph type="sldNum" sz="quarter" idx="12"/>
          </p:nvPr>
        </p:nvSpPr>
        <p:spPr bwMode="auto">
          <a:noFill/>
          <a:ln>
            <a:miter lim="800000"/>
            <a:headEnd/>
            <a:tailEnd/>
          </a:ln>
        </p:spPr>
        <p:txBody>
          <a:bodyPr/>
          <a:lstStyle/>
          <a:p>
            <a:fld id="{9BA95D20-3DD7-486C-BDED-39A628F8F61B}" type="slidenum">
              <a:rPr lang="en-US" altLang="en-US"/>
              <a:pPr/>
              <a:t>10</a:t>
            </a:fld>
            <a:endParaRPr lang="en-US" altLang="en-US"/>
          </a:p>
        </p:txBody>
      </p:sp>
      <p:sp>
        <p:nvSpPr>
          <p:cNvPr id="2" name="Content Placeholder 2">
            <a:extLst>
              <a:ext uri="{FF2B5EF4-FFF2-40B4-BE49-F238E27FC236}">
                <a16:creationId xmlns="" xmlns:a16="http://schemas.microsoft.com/office/drawing/2014/main" id="{946FD142-965E-A230-5E0D-9E9D1283B3BA}"/>
              </a:ext>
            </a:extLst>
          </p:cNvPr>
          <p:cNvSpPr>
            <a:spLocks noGrp="1"/>
          </p:cNvSpPr>
          <p:nvPr>
            <p:ph idx="1"/>
          </p:nvPr>
        </p:nvSpPr>
        <p:spPr>
          <a:xfrm>
            <a:off x="738187" y="1077913"/>
            <a:ext cx="10293989" cy="4776621"/>
          </a:xfrm>
        </p:spPr>
        <p:txBody>
          <a:bodyPr/>
          <a:lstStyle/>
          <a:p>
            <a:pPr>
              <a:lnSpc>
                <a:spcPct val="150000"/>
              </a:lnSpc>
            </a:pPr>
            <a:r>
              <a:rPr lang="en-US" sz="1800" dirty="0">
                <a:latin typeface="Cambria" pitchFamily="18" charset="0"/>
                <a:ea typeface="Cambria" pitchFamily="18" charset="0"/>
              </a:rPr>
              <a:t>The existing offline signature recognition and forgery detection system employs several methods for robust authentication:</a:t>
            </a:r>
          </a:p>
          <a:p>
            <a:pPr>
              <a:lnSpc>
                <a:spcPct val="150000"/>
              </a:lnSpc>
            </a:pPr>
            <a:r>
              <a:rPr lang="en-US" sz="1800" b="1" dirty="0">
                <a:latin typeface="Cambria" pitchFamily="18" charset="0"/>
                <a:ea typeface="Cambria" pitchFamily="18" charset="0"/>
              </a:rPr>
              <a:t>Recognition</a:t>
            </a:r>
            <a:r>
              <a:rPr lang="en-US" sz="1800" dirty="0">
                <a:latin typeface="Cambria" pitchFamily="18" charset="0"/>
                <a:ea typeface="Cambria" pitchFamily="18" charset="0"/>
              </a:rPr>
              <a:t>: Convolutional Neural Networks (CNNs) identify unique features in signatures with  accuracy (85-89%) by learning from a dataset of signature images.</a:t>
            </a:r>
          </a:p>
          <a:p>
            <a:pPr>
              <a:lnSpc>
                <a:spcPct val="150000"/>
              </a:lnSpc>
            </a:pPr>
            <a:r>
              <a:rPr lang="en-US" sz="1800" b="1" dirty="0">
                <a:latin typeface="Cambria" pitchFamily="18" charset="0"/>
                <a:ea typeface="Cambria" pitchFamily="18" charset="0"/>
              </a:rPr>
              <a:t>Forgery Detection</a:t>
            </a:r>
            <a:r>
              <a:rPr lang="en-US" sz="1800" dirty="0">
                <a:latin typeface="Cambria" pitchFamily="18" charset="0"/>
                <a:ea typeface="Cambria" pitchFamily="18" charset="0"/>
              </a:rPr>
              <a:t>:</a:t>
            </a:r>
          </a:p>
          <a:p>
            <a:pPr lvl="1">
              <a:lnSpc>
                <a:spcPct val="150000"/>
              </a:lnSpc>
            </a:pPr>
            <a:r>
              <a:rPr lang="en-US" sz="1800" dirty="0">
                <a:latin typeface="Cambria" pitchFamily="18" charset="0"/>
                <a:ea typeface="Cambria" pitchFamily="18" charset="0"/>
              </a:rPr>
              <a:t>The </a:t>
            </a:r>
            <a:r>
              <a:rPr lang="en-US" sz="1800" b="1" dirty="0">
                <a:latin typeface="Cambria" pitchFamily="18" charset="0"/>
                <a:ea typeface="Cambria" pitchFamily="18" charset="0"/>
              </a:rPr>
              <a:t>Crest-Trough Method</a:t>
            </a:r>
            <a:r>
              <a:rPr lang="en-US" sz="1800" dirty="0">
                <a:latin typeface="Cambria" pitchFamily="18" charset="0"/>
                <a:ea typeface="Cambria" pitchFamily="18" charset="0"/>
              </a:rPr>
              <a:t> analyzes specific contour patterns in signatures, focusing on crest and trough points to detect inconsistencies.</a:t>
            </a:r>
          </a:p>
          <a:p>
            <a:pPr lvl="1">
              <a:lnSpc>
                <a:spcPct val="150000"/>
              </a:lnSpc>
            </a:pPr>
            <a:r>
              <a:rPr lang="en-US" sz="1800" b="1" dirty="0">
                <a:latin typeface="Cambria" pitchFamily="18" charset="0"/>
                <a:ea typeface="Cambria" pitchFamily="18" charset="0"/>
              </a:rPr>
              <a:t>Harris algorithms</a:t>
            </a:r>
            <a:r>
              <a:rPr lang="en-US" sz="1800" dirty="0">
                <a:latin typeface="Cambria" pitchFamily="18" charset="0"/>
                <a:ea typeface="Cambria" pitchFamily="18" charset="0"/>
              </a:rPr>
              <a:t> identify and compare distinctive corner points between test signatures and originals, achieving forgery detection accuracy of 85-89%.</a:t>
            </a:r>
          </a:p>
          <a:p>
            <a:pPr eaLnBrk="1" hangingPunct="1"/>
            <a:endParaRPr lang="en-US" altLang="en-US" sz="1800" b="1" dirty="0">
              <a:solidFill>
                <a:srgbClr val="002060"/>
              </a:solidFill>
              <a:latin typeface="Cambria" pitchFamily="18" charset="0"/>
              <a:ea typeface="Cambria" pitchFamily="18" charset="0"/>
              <a:cs typeface="Cambria" pitchFamily="18" charset="0"/>
            </a:endParaRPr>
          </a:p>
          <a:p>
            <a:pPr eaLnBrk="1" hangingPunct="1"/>
            <a:endParaRPr lang="en-US" altLang="en-US" sz="1800" b="1" dirty="0">
              <a:solidFill>
                <a:srgbClr val="002060"/>
              </a:solidFill>
              <a:latin typeface="Cambria" pitchFamily="18" charset="0"/>
              <a:ea typeface="Cambria" pitchFamily="18" charset="0"/>
              <a:cs typeface="Cambria" pitchFamily="18" charset="0"/>
            </a:endParaRPr>
          </a:p>
        </p:txBody>
      </p:sp>
    </p:spTree>
    <p:extLst>
      <p:ext uri="{BB962C8B-B14F-4D97-AF65-F5344CB8AC3E}">
        <p14:creationId xmlns:p14="http://schemas.microsoft.com/office/powerpoint/2010/main" val="1380956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40438" y="211686"/>
            <a:ext cx="4126460" cy="595312"/>
          </a:xfrm>
        </p:spPr>
        <p:txBody>
          <a:bodyPr/>
          <a:lstStyle/>
          <a:p>
            <a:pPr eaLnBrk="1" hangingPunct="1"/>
            <a:r>
              <a:rPr lang="en-US" altLang="en-US" sz="2800" b="1" dirty="0">
                <a:solidFill>
                  <a:srgbClr val="002060"/>
                </a:solidFill>
                <a:latin typeface="Cambria" pitchFamily="18" charset="0"/>
                <a:ea typeface="Cambria" pitchFamily="18" charset="0"/>
                <a:cs typeface="Cambria" pitchFamily="18" charset="0"/>
                <a:sym typeface="Wingdings" pitchFamily="2" charset="2"/>
              </a:rPr>
              <a:t>Proposed </a:t>
            </a:r>
            <a:r>
              <a:rPr lang="en-US" altLang="en-US" dirty="0">
                <a:latin typeface="Cambria" pitchFamily="18" charset="0"/>
                <a:ea typeface="Cambria" pitchFamily="18" charset="0"/>
                <a:cs typeface="Cambria" pitchFamily="18" charset="0"/>
                <a:sym typeface="Wingdings" pitchFamily="2" charset="2"/>
              </a:rPr>
              <a:t>System</a:t>
            </a:r>
            <a:endParaRPr lang="en-US" altLang="en-US" sz="2800" b="1" dirty="0">
              <a:solidFill>
                <a:srgbClr val="002060"/>
              </a:solidFill>
              <a:latin typeface="Cambria" pitchFamily="18" charset="0"/>
              <a:ea typeface="Cambria" pitchFamily="18" charset="0"/>
              <a:cs typeface="Cambria" pitchFamily="18" charset="0"/>
              <a:sym typeface="Wingdings" pitchFamily="2" charset="2"/>
            </a:endParaRPr>
          </a:p>
        </p:txBody>
      </p:sp>
      <p:sp>
        <p:nvSpPr>
          <p:cNvPr id="9221" name="Slide Number Placeholder 5"/>
          <p:cNvSpPr>
            <a:spLocks noGrp="1"/>
          </p:cNvSpPr>
          <p:nvPr>
            <p:ph type="sldNum" sz="quarter" idx="12"/>
          </p:nvPr>
        </p:nvSpPr>
        <p:spPr bwMode="auto">
          <a:noFill/>
          <a:ln>
            <a:miter lim="800000"/>
            <a:headEnd/>
            <a:tailEnd/>
          </a:ln>
        </p:spPr>
        <p:txBody>
          <a:bodyPr/>
          <a:lstStyle/>
          <a:p>
            <a:fld id="{9BA95D20-3DD7-486C-BDED-39A628F8F61B}" type="slidenum">
              <a:rPr lang="en-US" altLang="en-US"/>
              <a:pPr/>
              <a:t>11</a:t>
            </a:fld>
            <a:endParaRPr lang="en-US" altLang="en-US"/>
          </a:p>
        </p:txBody>
      </p:sp>
      <p:sp>
        <p:nvSpPr>
          <p:cNvPr id="2" name="Content Placeholder 2">
            <a:extLst>
              <a:ext uri="{FF2B5EF4-FFF2-40B4-BE49-F238E27FC236}">
                <a16:creationId xmlns="" xmlns:a16="http://schemas.microsoft.com/office/drawing/2014/main" id="{4BD2EBE0-549B-8A99-B400-A0FA0AF8D5BF}"/>
              </a:ext>
            </a:extLst>
          </p:cNvPr>
          <p:cNvSpPr>
            <a:spLocks noGrp="1"/>
          </p:cNvSpPr>
          <p:nvPr>
            <p:ph idx="1"/>
          </p:nvPr>
        </p:nvSpPr>
        <p:spPr>
          <a:xfrm>
            <a:off x="750063" y="1232292"/>
            <a:ext cx="10234612" cy="4455987"/>
          </a:xfrm>
        </p:spPr>
        <p:txBody>
          <a:bodyPr/>
          <a:lstStyle/>
          <a:p>
            <a:pPr>
              <a:lnSpc>
                <a:spcPct val="150000"/>
              </a:lnSpc>
            </a:pPr>
            <a:r>
              <a:rPr lang="en-US" sz="1800" b="1" dirty="0">
                <a:latin typeface="Cambria" pitchFamily="18" charset="0"/>
                <a:ea typeface="Cambria" pitchFamily="18" charset="0"/>
              </a:rPr>
              <a:t>Modular Design</a:t>
            </a:r>
            <a:r>
              <a:rPr lang="en-US" sz="1800" dirty="0">
                <a:latin typeface="Cambria" pitchFamily="18" charset="0"/>
                <a:ea typeface="Cambria" pitchFamily="18" charset="0"/>
              </a:rPr>
              <a:t>: Create a modular pipeline for pre-processing and feature extraction, allowing easy addition of new algorithms </a:t>
            </a:r>
            <a:r>
              <a:rPr lang="en-US" sz="1800" dirty="0" smtClean="0">
                <a:latin typeface="Cambria" pitchFamily="18" charset="0"/>
                <a:ea typeface="Cambria" pitchFamily="18" charset="0"/>
              </a:rPr>
              <a:t>as SIFT to </a:t>
            </a:r>
            <a:r>
              <a:rPr lang="en-US" sz="1800" dirty="0">
                <a:latin typeface="Cambria" pitchFamily="18" charset="0"/>
                <a:ea typeface="Cambria" pitchFamily="18" charset="0"/>
              </a:rPr>
              <a:t>adapt the system as needed.</a:t>
            </a:r>
          </a:p>
          <a:p>
            <a:pPr>
              <a:lnSpc>
                <a:spcPct val="150000"/>
              </a:lnSpc>
            </a:pPr>
            <a:r>
              <a:rPr lang="en-US" sz="1800" b="1" dirty="0">
                <a:latin typeface="Cambria" pitchFamily="18" charset="0"/>
                <a:ea typeface="Cambria" pitchFamily="18" charset="0"/>
              </a:rPr>
              <a:t>Configurable Interface</a:t>
            </a:r>
            <a:r>
              <a:rPr lang="en-US" sz="1800" dirty="0">
                <a:latin typeface="Cambria" pitchFamily="18" charset="0"/>
                <a:ea typeface="Cambria" pitchFamily="18" charset="0"/>
              </a:rPr>
              <a:t>: Develop an interface that lets users adjust settings, view feature extraction outputs, and experiment with different parameters to refine forgery detection and recognition.</a:t>
            </a:r>
          </a:p>
          <a:p>
            <a:pPr>
              <a:lnSpc>
                <a:spcPct val="150000"/>
              </a:lnSpc>
            </a:pPr>
            <a:r>
              <a:rPr lang="en-US" sz="1800" b="1" dirty="0">
                <a:latin typeface="Cambria" pitchFamily="18" charset="0"/>
                <a:ea typeface="Cambria" pitchFamily="18" charset="0"/>
              </a:rPr>
              <a:t>Enhanced Accuracy (90-95%)</a:t>
            </a:r>
            <a:r>
              <a:rPr lang="en-US" sz="1800" dirty="0">
                <a:latin typeface="Cambria" pitchFamily="18" charset="0"/>
                <a:ea typeface="Cambria" pitchFamily="18" charset="0"/>
              </a:rPr>
              <a:t>: Implement an accuracy-tracking module that fine-tunes parameters within the CNN layers, feature extraction algorithms, and forgery detection thresholds, enabling continuous improvement based on performance feedback.</a:t>
            </a:r>
          </a:p>
          <a:p>
            <a:pPr eaLnBrk="1" hangingPunct="1"/>
            <a:endParaRPr lang="en-US" altLang="en-US" sz="2000" b="1" dirty="0">
              <a:solidFill>
                <a:srgbClr val="002060"/>
              </a:solidFill>
              <a:latin typeface="Cambria" pitchFamily="18" charset="0"/>
              <a:ea typeface="Cambria" pitchFamily="18" charset="0"/>
              <a:cs typeface="Cambria" pitchFamily="18" charset="0"/>
            </a:endParaRPr>
          </a:p>
        </p:txBody>
      </p:sp>
    </p:spTree>
    <p:extLst>
      <p:ext uri="{BB962C8B-B14F-4D97-AF65-F5344CB8AC3E}">
        <p14:creationId xmlns:p14="http://schemas.microsoft.com/office/powerpoint/2010/main" val="1119244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38" y="185615"/>
            <a:ext cx="9767887" cy="595312"/>
          </a:xfrm>
        </p:spPr>
        <p:txBody>
          <a:bodyPr/>
          <a:lstStyle/>
          <a:p>
            <a:r>
              <a:rPr lang="en-IN" dirty="0" smtClean="0"/>
              <a:t>Modules for Proposed System</a:t>
            </a:r>
            <a:endParaRPr lang="en-IN" dirty="0"/>
          </a:p>
        </p:txBody>
      </p:sp>
      <p:sp>
        <p:nvSpPr>
          <p:cNvPr id="4" name="Slide Number Placeholder 3"/>
          <p:cNvSpPr>
            <a:spLocks noGrp="1"/>
          </p:cNvSpPr>
          <p:nvPr>
            <p:ph type="sldNum" sz="quarter" idx="12"/>
          </p:nvPr>
        </p:nvSpPr>
        <p:spPr/>
        <p:txBody>
          <a:bodyPr/>
          <a:lstStyle/>
          <a:p>
            <a:pPr>
              <a:defRPr/>
            </a:pPr>
            <a:fld id="{2D96E056-3901-41CB-802B-E67DADB7F3B2}" type="slidenum">
              <a:rPr lang="en-US" altLang="en-US" smtClean="0"/>
              <a:pPr>
                <a:defRPr/>
              </a:pPr>
              <a:t>12</a:t>
            </a:fld>
            <a:endParaRPr lang="en-US" altLang="en-US"/>
          </a:p>
        </p:txBody>
      </p:sp>
      <p:sp>
        <p:nvSpPr>
          <p:cNvPr id="3" name="Rectangle 2"/>
          <p:cNvSpPr/>
          <p:nvPr/>
        </p:nvSpPr>
        <p:spPr>
          <a:xfrm>
            <a:off x="588503" y="1201779"/>
            <a:ext cx="10360546" cy="9233297"/>
          </a:xfrm>
          <a:prstGeom prst="rect">
            <a:avLst/>
          </a:prstGeom>
        </p:spPr>
        <p:txBody>
          <a:bodyPr wrap="square">
            <a:spAutoFit/>
          </a:bodyPr>
          <a:lstStyle/>
          <a:p>
            <a:pPr algn="just"/>
            <a:r>
              <a:rPr lang="en-IN" b="1" dirty="0" smtClean="0"/>
              <a:t>User Interface:</a:t>
            </a:r>
          </a:p>
          <a:p>
            <a:pPr algn="just"/>
            <a:endParaRPr lang="en-IN" dirty="0" smtClean="0"/>
          </a:p>
          <a:p>
            <a:pPr marL="285750" indent="-285750" algn="just">
              <a:buFont typeface="Arial" pitchFamily="34" charset="0"/>
              <a:buChar char="•"/>
            </a:pPr>
            <a:r>
              <a:rPr lang="en-US" dirty="0" smtClean="0">
                <a:latin typeface="Cambria" pitchFamily="18" charset="0"/>
                <a:ea typeface="Cambria" pitchFamily="18" charset="0"/>
              </a:rPr>
              <a:t>Manages login, registration, and access permissions for users. </a:t>
            </a:r>
          </a:p>
          <a:p>
            <a:pPr marL="285750" indent="-285750" algn="just">
              <a:buFont typeface="Arial" pitchFamily="34" charset="0"/>
              <a:buChar char="•"/>
            </a:pPr>
            <a:r>
              <a:rPr lang="en-US" dirty="0" smtClean="0">
                <a:latin typeface="Cambria" pitchFamily="18" charset="0"/>
                <a:ea typeface="Cambria" pitchFamily="18" charset="0"/>
              </a:rPr>
              <a:t>Allows </a:t>
            </a:r>
            <a:r>
              <a:rPr lang="en-US" dirty="0">
                <a:latin typeface="Cambria" pitchFamily="18" charset="0"/>
                <a:ea typeface="Cambria" pitchFamily="18" charset="0"/>
              </a:rPr>
              <a:t>users to submit signature images for verification</a:t>
            </a:r>
            <a:r>
              <a:rPr lang="en-US" dirty="0" smtClean="0">
                <a:latin typeface="Cambria" pitchFamily="18" charset="0"/>
                <a:ea typeface="Cambria" pitchFamily="18" charset="0"/>
              </a:rPr>
              <a:t>.</a:t>
            </a:r>
          </a:p>
          <a:p>
            <a:pPr marL="285750" indent="-285750" algn="just">
              <a:buFont typeface="Arial" pitchFamily="34" charset="0"/>
              <a:buChar char="•"/>
            </a:pPr>
            <a:endParaRPr lang="en-US" dirty="0">
              <a:latin typeface="Cambria" pitchFamily="18" charset="0"/>
              <a:ea typeface="Cambria" pitchFamily="18" charset="0"/>
            </a:endParaRPr>
          </a:p>
          <a:p>
            <a:pPr algn="just"/>
            <a:r>
              <a:rPr lang="en-IN" b="1" dirty="0">
                <a:latin typeface="Cambria" pitchFamily="18" charset="0"/>
                <a:ea typeface="Cambria" pitchFamily="18" charset="0"/>
              </a:rPr>
              <a:t>Image </a:t>
            </a:r>
            <a:r>
              <a:rPr lang="en-IN" b="1" dirty="0" err="1">
                <a:latin typeface="Cambria" pitchFamily="18" charset="0"/>
                <a:ea typeface="Cambria" pitchFamily="18" charset="0"/>
              </a:rPr>
              <a:t>Preprocessing</a:t>
            </a:r>
            <a:r>
              <a:rPr lang="en-IN" b="1" dirty="0">
                <a:latin typeface="Cambria" pitchFamily="18" charset="0"/>
                <a:ea typeface="Cambria" pitchFamily="18" charset="0"/>
              </a:rPr>
              <a:t> </a:t>
            </a:r>
            <a:r>
              <a:rPr lang="en-IN" b="1" dirty="0" smtClean="0">
                <a:latin typeface="Cambria" pitchFamily="18" charset="0"/>
                <a:ea typeface="Cambria" pitchFamily="18" charset="0"/>
              </a:rPr>
              <a:t>Module:</a:t>
            </a:r>
          </a:p>
          <a:p>
            <a:pPr algn="just"/>
            <a:endParaRPr lang="en-IN" b="1" dirty="0">
              <a:latin typeface="Cambria" pitchFamily="18" charset="0"/>
              <a:ea typeface="Cambria" pitchFamily="18" charset="0"/>
            </a:endParaRPr>
          </a:p>
          <a:p>
            <a:pPr marL="285750" indent="-285750" algn="just">
              <a:buFont typeface="Arial" pitchFamily="34" charset="0"/>
              <a:buChar char="•"/>
            </a:pPr>
            <a:r>
              <a:rPr lang="en-IN" dirty="0" smtClean="0">
                <a:latin typeface="Cambria" pitchFamily="18" charset="0"/>
                <a:ea typeface="Cambria" pitchFamily="18" charset="0"/>
              </a:rPr>
              <a:t>Converts </a:t>
            </a:r>
            <a:r>
              <a:rPr lang="en-IN" dirty="0">
                <a:latin typeface="Cambria" pitchFamily="18" charset="0"/>
                <a:ea typeface="Cambria" pitchFamily="18" charset="0"/>
              </a:rPr>
              <a:t>the signature image to </a:t>
            </a:r>
            <a:r>
              <a:rPr lang="en-IN" dirty="0" err="1">
                <a:latin typeface="Cambria" pitchFamily="18" charset="0"/>
                <a:ea typeface="Cambria" pitchFamily="18" charset="0"/>
              </a:rPr>
              <a:t>grayscale</a:t>
            </a:r>
            <a:r>
              <a:rPr lang="en-IN" dirty="0">
                <a:latin typeface="Cambria" pitchFamily="18" charset="0"/>
                <a:ea typeface="Cambria" pitchFamily="18" charset="0"/>
              </a:rPr>
              <a:t> for consistent feature extraction</a:t>
            </a:r>
            <a:r>
              <a:rPr lang="en-IN" dirty="0" smtClean="0">
                <a:latin typeface="Cambria" pitchFamily="18" charset="0"/>
                <a:ea typeface="Cambria" pitchFamily="18" charset="0"/>
              </a:rPr>
              <a:t>.</a:t>
            </a:r>
          </a:p>
          <a:p>
            <a:pPr marL="285750" indent="-285750" algn="just">
              <a:buFont typeface="Arial" pitchFamily="34" charset="0"/>
              <a:buChar char="•"/>
            </a:pPr>
            <a:r>
              <a:rPr lang="en-IN" dirty="0" smtClean="0">
                <a:latin typeface="Cambria" pitchFamily="18" charset="0"/>
                <a:ea typeface="Cambria" pitchFamily="18" charset="0"/>
              </a:rPr>
              <a:t>Removes </a:t>
            </a:r>
            <a:r>
              <a:rPr lang="en-IN" dirty="0">
                <a:latin typeface="Cambria" pitchFamily="18" charset="0"/>
                <a:ea typeface="Cambria" pitchFamily="18" charset="0"/>
              </a:rPr>
              <a:t>unwanted noise using filters like Gaussian Blur to improve signature clarity</a:t>
            </a:r>
            <a:r>
              <a:rPr lang="en-IN" dirty="0" smtClean="0">
                <a:latin typeface="Cambria" pitchFamily="18" charset="0"/>
                <a:ea typeface="Cambria" pitchFamily="18" charset="0"/>
              </a:rPr>
              <a:t>.</a:t>
            </a:r>
          </a:p>
          <a:p>
            <a:pPr marL="285750" indent="-285750" algn="just">
              <a:buFont typeface="Arial" pitchFamily="34" charset="0"/>
              <a:buChar char="•"/>
            </a:pPr>
            <a:endParaRPr lang="en-IN" dirty="0">
              <a:latin typeface="Cambria" pitchFamily="18" charset="0"/>
              <a:ea typeface="Cambria" pitchFamily="18" charset="0"/>
            </a:endParaRPr>
          </a:p>
          <a:p>
            <a:pPr algn="just"/>
            <a:r>
              <a:rPr lang="en-US" b="1" dirty="0">
                <a:latin typeface="Cambria" pitchFamily="18" charset="0"/>
                <a:ea typeface="Cambria" pitchFamily="18" charset="0"/>
              </a:rPr>
              <a:t>Feature Extraction Using SIFT:</a:t>
            </a:r>
          </a:p>
          <a:p>
            <a:pPr algn="just"/>
            <a:endParaRPr lang="en-US" b="1" dirty="0">
              <a:latin typeface="Cambria" pitchFamily="18" charset="0"/>
              <a:ea typeface="Cambria" pitchFamily="18" charset="0"/>
            </a:endParaRPr>
          </a:p>
          <a:p>
            <a:pPr marL="285750" indent="-285750" algn="just">
              <a:buFont typeface="Arial" pitchFamily="34" charset="0"/>
              <a:buChar char="•"/>
            </a:pPr>
            <a:r>
              <a:rPr lang="en-US" dirty="0">
                <a:latin typeface="Cambria" pitchFamily="18" charset="0"/>
                <a:ea typeface="Cambria" pitchFamily="18" charset="0"/>
              </a:rPr>
              <a:t>Ensures extracted features remain unaffected by changes in size and orientation.</a:t>
            </a:r>
          </a:p>
          <a:p>
            <a:pPr marL="285750" indent="-285750" algn="just">
              <a:buFont typeface="Arial" pitchFamily="34" charset="0"/>
              <a:buChar char="•"/>
            </a:pPr>
            <a:r>
              <a:rPr lang="en-US" dirty="0">
                <a:latin typeface="Cambria" pitchFamily="18" charset="0"/>
                <a:ea typeface="Cambria" pitchFamily="18" charset="0"/>
              </a:rPr>
              <a:t>Captures fine-grained details in signatures for better fraud detection</a:t>
            </a:r>
            <a:r>
              <a:rPr lang="en-US" dirty="0" smtClean="0">
                <a:latin typeface="Cambria" pitchFamily="18" charset="0"/>
                <a:ea typeface="Cambria" pitchFamily="18" charset="0"/>
              </a:rPr>
              <a:t>.</a:t>
            </a:r>
          </a:p>
          <a:p>
            <a:pPr marL="285750" indent="-285750" algn="just">
              <a:buFont typeface="Arial" pitchFamily="34" charset="0"/>
              <a:buChar char="•"/>
            </a:pPr>
            <a:endParaRPr lang="en-US" dirty="0">
              <a:latin typeface="Cambria" pitchFamily="18" charset="0"/>
              <a:ea typeface="Cambria" pitchFamily="18" charset="0"/>
            </a:endParaRPr>
          </a:p>
          <a:p>
            <a:pPr algn="just"/>
            <a:r>
              <a:rPr lang="en-US" b="1" dirty="0">
                <a:latin typeface="Cambria" pitchFamily="18" charset="0"/>
                <a:ea typeface="Cambria" pitchFamily="18" charset="0"/>
              </a:rPr>
              <a:t>Final Output:</a:t>
            </a:r>
          </a:p>
          <a:p>
            <a:pPr algn="just"/>
            <a:endParaRPr lang="en-US" b="1" dirty="0">
              <a:latin typeface="Cambria" pitchFamily="18" charset="0"/>
              <a:ea typeface="Cambria" pitchFamily="18" charset="0"/>
            </a:endParaRPr>
          </a:p>
          <a:p>
            <a:pPr marL="285750" indent="-285750" algn="just">
              <a:buFont typeface="Arial" pitchFamily="34" charset="0"/>
              <a:buChar char="•"/>
            </a:pPr>
            <a:r>
              <a:rPr lang="en-US" dirty="0">
                <a:latin typeface="Cambria" pitchFamily="18" charset="0"/>
                <a:ea typeface="Cambria" pitchFamily="18" charset="0"/>
              </a:rPr>
              <a:t>Displays whether the signature is Genuine or Forged as the result.</a:t>
            </a:r>
          </a:p>
          <a:p>
            <a:pPr marL="285750" indent="-285750" algn="just">
              <a:buFont typeface="Arial" pitchFamily="34" charset="0"/>
              <a:buChar char="•"/>
            </a:pPr>
            <a:r>
              <a:rPr lang="en-US" dirty="0">
                <a:latin typeface="Cambria" pitchFamily="18" charset="0"/>
                <a:ea typeface="Cambria" pitchFamily="18" charset="0"/>
              </a:rPr>
              <a:t>Calculates confidence scores to determine whether a signature is genuine or forged.</a:t>
            </a:r>
          </a:p>
          <a:p>
            <a:pPr algn="just"/>
            <a:endParaRPr lang="en-US" dirty="0">
              <a:latin typeface="Cambria" pitchFamily="18" charset="0"/>
              <a:ea typeface="Cambria" pitchFamily="18" charset="0"/>
            </a:endParaRPr>
          </a:p>
          <a:p>
            <a:pPr marL="285750" indent="-285750" algn="just">
              <a:buFont typeface="Arial" pitchFamily="34" charset="0"/>
              <a:buChar char="•"/>
            </a:pPr>
            <a:endParaRPr lang="en-IN" dirty="0" smtClean="0">
              <a:latin typeface="Cambria" pitchFamily="18" charset="0"/>
              <a:ea typeface="Cambria" pitchFamily="18" charset="0"/>
            </a:endParaRPr>
          </a:p>
          <a:p>
            <a:pPr marL="285750" indent="-285750" algn="just">
              <a:buFont typeface="Arial" pitchFamily="34" charset="0"/>
              <a:buChar char="•"/>
            </a:pPr>
            <a:endParaRPr lang="en-IN" dirty="0" smtClean="0">
              <a:latin typeface="Cambria" pitchFamily="18" charset="0"/>
              <a:ea typeface="Cambria" pitchFamily="18" charset="0"/>
            </a:endParaRPr>
          </a:p>
          <a:p>
            <a:pPr marL="285750" indent="-285750" algn="just">
              <a:buFont typeface="Arial" pitchFamily="34" charset="0"/>
              <a:buChar char="•"/>
            </a:pPr>
            <a:endParaRPr lang="en-IN" dirty="0">
              <a:latin typeface="Cambria" pitchFamily="18" charset="0"/>
              <a:ea typeface="Cambria" pitchFamily="18" charset="0"/>
            </a:endParaRPr>
          </a:p>
          <a:p>
            <a:endParaRPr lang="en-US" dirty="0">
              <a:latin typeface="Cambria" pitchFamily="18" charset="0"/>
              <a:ea typeface="Cambria" pitchFamily="18" charset="0"/>
            </a:endParaRPr>
          </a:p>
          <a:p>
            <a:pPr marL="285750" indent="-285750">
              <a:buFont typeface="Arial" pitchFamily="34" charset="0"/>
              <a:buChar char="•"/>
            </a:pPr>
            <a:endParaRPr lang="en-US" dirty="0">
              <a:latin typeface="Cambria" pitchFamily="18" charset="0"/>
              <a:ea typeface="Cambria" pitchFamily="18" charset="0"/>
            </a:endParaRPr>
          </a:p>
          <a:p>
            <a:pPr marL="285750" indent="-285750">
              <a:buFont typeface="Arial" pitchFamily="34" charset="0"/>
              <a:buChar char="•"/>
            </a:pPr>
            <a:endParaRPr lang="en-IN" dirty="0">
              <a:latin typeface="Cambria" pitchFamily="18" charset="0"/>
              <a:ea typeface="Cambria" pitchFamily="18" charset="0"/>
            </a:endParaRPr>
          </a:p>
          <a:p>
            <a:pPr marL="285750" indent="-285750" algn="just">
              <a:buFont typeface="Arial" pitchFamily="34" charset="0"/>
              <a:buChar char="•"/>
            </a:pPr>
            <a:endParaRPr lang="en-US" dirty="0" smtClean="0">
              <a:latin typeface="Cambria" pitchFamily="18" charset="0"/>
              <a:ea typeface="Cambria" pitchFamily="18" charset="0"/>
            </a:endParaRPr>
          </a:p>
          <a:p>
            <a:pPr marL="285750" indent="-285750" algn="just">
              <a:buFont typeface="Arial" pitchFamily="34" charset="0"/>
              <a:buChar char="•"/>
            </a:pPr>
            <a:endParaRPr lang="en-US" dirty="0"/>
          </a:p>
          <a:p>
            <a:pPr marL="285750" indent="-285750" algn="just">
              <a:buFont typeface="Arial" pitchFamily="34" charset="0"/>
              <a:buChar char="•"/>
            </a:pPr>
            <a:endParaRPr lang="en-IN" dirty="0"/>
          </a:p>
          <a:p>
            <a:pPr marL="285750" indent="-285750" algn="just">
              <a:buFont typeface="Arial" pitchFamily="34" charset="0"/>
              <a:buChar char="•"/>
            </a:pPr>
            <a:endParaRPr lang="en-US" dirty="0" smtClean="0"/>
          </a:p>
          <a:p>
            <a:pPr algn="just"/>
            <a:r>
              <a:rPr lang="en-US" dirty="0" smtClean="0"/>
              <a:t/>
            </a:r>
            <a:br>
              <a:rPr lang="en-US" dirty="0" smtClean="0"/>
            </a:br>
            <a:endParaRPr lang="en-IN" dirty="0"/>
          </a:p>
        </p:txBody>
      </p:sp>
    </p:spTree>
    <p:extLst>
      <p:ext uri="{BB962C8B-B14F-4D97-AF65-F5344CB8AC3E}">
        <p14:creationId xmlns:p14="http://schemas.microsoft.com/office/powerpoint/2010/main" val="7266341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37" y="126238"/>
            <a:ext cx="9767887" cy="595312"/>
          </a:xfrm>
        </p:spPr>
        <p:txBody>
          <a:bodyPr/>
          <a:lstStyle/>
          <a:p>
            <a:r>
              <a:rPr lang="en-IN" dirty="0" smtClean="0"/>
              <a:t>System Architecture</a:t>
            </a:r>
            <a:endParaRPr lang="en-IN" dirty="0"/>
          </a:p>
        </p:txBody>
      </p:sp>
      <p:sp>
        <p:nvSpPr>
          <p:cNvPr id="4" name="Slide Number Placeholder 3"/>
          <p:cNvSpPr>
            <a:spLocks noGrp="1"/>
          </p:cNvSpPr>
          <p:nvPr>
            <p:ph type="sldNum" sz="quarter" idx="12"/>
          </p:nvPr>
        </p:nvSpPr>
        <p:spPr/>
        <p:txBody>
          <a:bodyPr/>
          <a:lstStyle/>
          <a:p>
            <a:pPr>
              <a:defRPr/>
            </a:pPr>
            <a:fld id="{2D96E056-3901-41CB-802B-E67DADB7F3B2}" type="slidenum">
              <a:rPr lang="en-US" altLang="en-US" smtClean="0"/>
              <a:pPr>
                <a:defRPr/>
              </a:pPr>
              <a:t>13</a:t>
            </a:fld>
            <a:endParaRPr lang="en-US" altLang="en-US"/>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58244" y="1337167"/>
            <a:ext cx="3562598" cy="4324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4266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11" y="149988"/>
            <a:ext cx="9767887" cy="595312"/>
          </a:xfrm>
        </p:spPr>
        <p:txBody>
          <a:bodyPr/>
          <a:lstStyle/>
          <a:p>
            <a:r>
              <a:rPr lang="en-IN" dirty="0" smtClean="0"/>
              <a:t>System Design</a:t>
            </a:r>
            <a:endParaRPr lang="en-IN" dirty="0"/>
          </a:p>
        </p:txBody>
      </p:sp>
      <p:sp>
        <p:nvSpPr>
          <p:cNvPr id="3" name="Content Placeholder 2"/>
          <p:cNvSpPr>
            <a:spLocks noGrp="1"/>
          </p:cNvSpPr>
          <p:nvPr>
            <p:ph idx="1"/>
          </p:nvPr>
        </p:nvSpPr>
        <p:spPr>
          <a:xfrm>
            <a:off x="415637" y="1090613"/>
            <a:ext cx="10480964" cy="4818062"/>
          </a:xfrm>
        </p:spPr>
        <p:txBody>
          <a:bodyPr/>
          <a:lstStyle/>
          <a:p>
            <a:pPr marL="0" indent="0">
              <a:buNone/>
            </a:pPr>
            <a:r>
              <a:rPr lang="en-IN" sz="1600" b="1" dirty="0"/>
              <a:t>1. Input</a:t>
            </a:r>
          </a:p>
          <a:p>
            <a:r>
              <a:rPr lang="en-IN" sz="1600" dirty="0"/>
              <a:t>Signature image (genuine or forged) uploaded via web app</a:t>
            </a:r>
            <a:r>
              <a:rPr lang="en-IN" sz="1600" dirty="0" smtClean="0"/>
              <a:t>.</a:t>
            </a:r>
          </a:p>
          <a:p>
            <a:endParaRPr lang="en-IN" sz="1600" dirty="0"/>
          </a:p>
          <a:p>
            <a:pPr marL="0" indent="0">
              <a:buNone/>
            </a:pPr>
            <a:r>
              <a:rPr lang="en-IN" sz="1600" b="1" dirty="0"/>
              <a:t>2. </a:t>
            </a:r>
            <a:r>
              <a:rPr lang="en-IN" sz="1600" b="1" dirty="0" err="1"/>
              <a:t>Preprocessing</a:t>
            </a:r>
            <a:endParaRPr lang="en-IN" sz="1600" b="1" dirty="0"/>
          </a:p>
          <a:p>
            <a:r>
              <a:rPr lang="en-IN" sz="1600" dirty="0"/>
              <a:t>Resize image (e.g., 300x300).</a:t>
            </a:r>
          </a:p>
          <a:p>
            <a:r>
              <a:rPr lang="en-IN" sz="1600" dirty="0"/>
              <a:t>Convert to </a:t>
            </a:r>
            <a:r>
              <a:rPr lang="en-IN" sz="1600" dirty="0" err="1"/>
              <a:t>grayscale</a:t>
            </a:r>
            <a:r>
              <a:rPr lang="en-IN" sz="1600" dirty="0"/>
              <a:t>.</a:t>
            </a:r>
          </a:p>
          <a:p>
            <a:r>
              <a:rPr lang="en-IN" sz="1600" dirty="0"/>
              <a:t>Apply optional Gaussian blur (noise reduction</a:t>
            </a:r>
            <a:r>
              <a:rPr lang="en-IN" sz="1600" dirty="0" smtClean="0"/>
              <a:t>).</a:t>
            </a:r>
          </a:p>
          <a:p>
            <a:endParaRPr lang="en-IN" sz="1600" dirty="0"/>
          </a:p>
          <a:p>
            <a:pPr marL="0" indent="0">
              <a:buNone/>
            </a:pPr>
            <a:r>
              <a:rPr lang="en-IN" sz="1600" b="1" dirty="0"/>
              <a:t>3. Feature Extraction: SIFT</a:t>
            </a:r>
          </a:p>
          <a:p>
            <a:r>
              <a:rPr lang="en-IN" sz="1600" dirty="0"/>
              <a:t>Detect </a:t>
            </a:r>
            <a:r>
              <a:rPr lang="en-IN" sz="1600" dirty="0" err="1" smtClean="0"/>
              <a:t>keypoints</a:t>
            </a:r>
            <a:r>
              <a:rPr lang="en-IN" sz="1600" dirty="0" smtClean="0"/>
              <a:t>, Extract </a:t>
            </a:r>
            <a:r>
              <a:rPr lang="en-IN" sz="1600" dirty="0"/>
              <a:t>descriptors.</a:t>
            </a:r>
          </a:p>
          <a:p>
            <a:r>
              <a:rPr lang="en-IN" sz="1600" dirty="0"/>
              <a:t>Convert descriptors into a fixed-size feature vector</a:t>
            </a:r>
            <a:r>
              <a:rPr lang="en-IN" sz="1600" dirty="0" smtClean="0"/>
              <a:t>.</a:t>
            </a:r>
          </a:p>
          <a:p>
            <a:endParaRPr lang="en-IN" sz="1600" dirty="0" smtClean="0"/>
          </a:p>
          <a:p>
            <a:pPr marL="0" indent="0">
              <a:buNone/>
            </a:pPr>
            <a:r>
              <a:rPr lang="en-IN" sz="1600" b="1" dirty="0" smtClean="0"/>
              <a:t>4. </a:t>
            </a:r>
            <a:r>
              <a:rPr lang="en-IN" sz="1600" b="1" dirty="0"/>
              <a:t>Tech Stack</a:t>
            </a:r>
          </a:p>
          <a:p>
            <a:r>
              <a:rPr lang="en-IN" sz="1600" b="1" dirty="0" err="1"/>
              <a:t>OpenCV</a:t>
            </a:r>
            <a:r>
              <a:rPr lang="en-IN" sz="1600" dirty="0"/>
              <a:t> (</a:t>
            </a:r>
            <a:r>
              <a:rPr lang="en-IN" sz="1600" dirty="0" smtClean="0"/>
              <a:t>SIFT), </a:t>
            </a:r>
            <a:r>
              <a:rPr lang="en-IN" sz="1600" b="1" dirty="0" err="1" smtClean="0"/>
              <a:t>Scikit</a:t>
            </a:r>
            <a:r>
              <a:rPr lang="en-IN" sz="1600" b="1" dirty="0" smtClean="0"/>
              <a:t>-Learn</a:t>
            </a:r>
            <a:r>
              <a:rPr lang="en-IN" sz="1600" dirty="0" smtClean="0"/>
              <a:t> </a:t>
            </a:r>
            <a:r>
              <a:rPr lang="en-IN" sz="1600" dirty="0"/>
              <a:t>(SVM)</a:t>
            </a:r>
          </a:p>
          <a:p>
            <a:r>
              <a:rPr lang="en-IN" sz="1600" b="1" dirty="0" err="1"/>
              <a:t>Streamlit</a:t>
            </a:r>
            <a:r>
              <a:rPr lang="en-IN" sz="1600" dirty="0"/>
              <a:t> (App Interface)</a:t>
            </a:r>
          </a:p>
          <a:p>
            <a:r>
              <a:rPr lang="en-IN" sz="1600" b="1" dirty="0" err="1"/>
              <a:t>Joblib</a:t>
            </a:r>
            <a:r>
              <a:rPr lang="en-IN" sz="1600" b="1" dirty="0"/>
              <a:t>/Pickle</a:t>
            </a:r>
            <a:r>
              <a:rPr lang="en-IN" sz="1600" dirty="0"/>
              <a:t> (Model saving)</a:t>
            </a:r>
          </a:p>
          <a:p>
            <a:endParaRPr lang="en-IN" sz="1600" dirty="0"/>
          </a:p>
        </p:txBody>
      </p:sp>
      <p:sp>
        <p:nvSpPr>
          <p:cNvPr id="4" name="Slide Number Placeholder 3"/>
          <p:cNvSpPr>
            <a:spLocks noGrp="1"/>
          </p:cNvSpPr>
          <p:nvPr>
            <p:ph type="sldNum" sz="quarter" idx="12"/>
          </p:nvPr>
        </p:nvSpPr>
        <p:spPr/>
        <p:txBody>
          <a:bodyPr/>
          <a:lstStyle/>
          <a:p>
            <a:pPr>
              <a:defRPr/>
            </a:pPr>
            <a:fld id="{2D96E056-3901-41CB-802B-E67DADB7F3B2}" type="slidenum">
              <a:rPr lang="en-US" altLang="en-US" smtClean="0"/>
              <a:pPr>
                <a:defRPr/>
              </a:pPr>
              <a:t>14</a:t>
            </a:fld>
            <a:endParaRPr lang="en-US" altLang="en-US"/>
          </a:p>
        </p:txBody>
      </p:sp>
    </p:spTree>
    <p:extLst>
      <p:ext uri="{BB962C8B-B14F-4D97-AF65-F5344CB8AC3E}">
        <p14:creationId xmlns:p14="http://schemas.microsoft.com/office/powerpoint/2010/main" val="3138534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62" y="173739"/>
            <a:ext cx="9767887" cy="595312"/>
          </a:xfrm>
        </p:spPr>
        <p:txBody>
          <a:bodyPr/>
          <a:lstStyle/>
          <a:p>
            <a:r>
              <a:rPr lang="en-IN" dirty="0" smtClean="0"/>
              <a:t>Implementation</a:t>
            </a:r>
            <a:endParaRPr lang="en-IN" dirty="0"/>
          </a:p>
        </p:txBody>
      </p:sp>
      <p:sp>
        <p:nvSpPr>
          <p:cNvPr id="4" name="Slide Number Placeholder 3"/>
          <p:cNvSpPr>
            <a:spLocks noGrp="1"/>
          </p:cNvSpPr>
          <p:nvPr>
            <p:ph type="sldNum" sz="quarter" idx="12"/>
          </p:nvPr>
        </p:nvSpPr>
        <p:spPr/>
        <p:txBody>
          <a:bodyPr/>
          <a:lstStyle/>
          <a:p>
            <a:pPr>
              <a:defRPr/>
            </a:pPr>
            <a:fld id="{2D96E056-3901-41CB-802B-E67DADB7F3B2}" type="slidenum">
              <a:rPr lang="en-US" altLang="en-US" smtClean="0"/>
              <a:pPr>
                <a:defRPr/>
              </a:pPr>
              <a:t>15</a:t>
            </a:fld>
            <a:endParaRPr lang="en-US" alt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7517" y="1209366"/>
            <a:ext cx="4643252" cy="481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8966" y="1223159"/>
            <a:ext cx="4238625" cy="4785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9116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62" y="173739"/>
            <a:ext cx="9767887" cy="595312"/>
          </a:xfrm>
        </p:spPr>
        <p:txBody>
          <a:bodyPr/>
          <a:lstStyle/>
          <a:p>
            <a:r>
              <a:rPr lang="en-IN" dirty="0" smtClean="0"/>
              <a:t>Implementation</a:t>
            </a:r>
            <a:endParaRPr lang="en-IN" dirty="0"/>
          </a:p>
        </p:txBody>
      </p:sp>
      <p:sp>
        <p:nvSpPr>
          <p:cNvPr id="4" name="Slide Number Placeholder 3"/>
          <p:cNvSpPr>
            <a:spLocks noGrp="1"/>
          </p:cNvSpPr>
          <p:nvPr>
            <p:ph type="sldNum" sz="quarter" idx="12"/>
          </p:nvPr>
        </p:nvSpPr>
        <p:spPr/>
        <p:txBody>
          <a:bodyPr/>
          <a:lstStyle/>
          <a:p>
            <a:pPr>
              <a:defRPr/>
            </a:pPr>
            <a:fld id="{2D96E056-3901-41CB-802B-E67DADB7F3B2}" type="slidenum">
              <a:rPr lang="en-US" altLang="en-US" smtClean="0"/>
              <a:pPr>
                <a:defRPr/>
              </a:pPr>
              <a:t>16</a:t>
            </a:fld>
            <a:endParaRPr lang="en-US" alt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3682" y="1365661"/>
            <a:ext cx="5725243" cy="4833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6151" y="1365661"/>
            <a:ext cx="4564784" cy="496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0811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690" y="138113"/>
            <a:ext cx="9767887" cy="595312"/>
          </a:xfrm>
        </p:spPr>
        <p:txBody>
          <a:bodyPr/>
          <a:lstStyle/>
          <a:p>
            <a:r>
              <a:rPr lang="en-IN" dirty="0" smtClean="0"/>
              <a:t>Object Diagram</a:t>
            </a:r>
            <a:endParaRPr lang="en-IN" dirty="0"/>
          </a:p>
        </p:txBody>
      </p:sp>
      <p:sp>
        <p:nvSpPr>
          <p:cNvPr id="4" name="Slide Number Placeholder 3"/>
          <p:cNvSpPr>
            <a:spLocks noGrp="1"/>
          </p:cNvSpPr>
          <p:nvPr>
            <p:ph type="sldNum" sz="quarter" idx="12"/>
          </p:nvPr>
        </p:nvSpPr>
        <p:spPr/>
        <p:txBody>
          <a:bodyPr/>
          <a:lstStyle/>
          <a:p>
            <a:pPr>
              <a:defRPr/>
            </a:pPr>
            <a:fld id="{2D96E056-3901-41CB-802B-E67DADB7F3B2}" type="slidenum">
              <a:rPr lang="en-US" altLang="en-US" smtClean="0"/>
              <a:pPr>
                <a:defRPr/>
              </a:pPr>
              <a:t>17</a:t>
            </a:fld>
            <a:endParaRPr lang="en-US" altLang="en-US"/>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927" y="1151907"/>
            <a:ext cx="8811491" cy="5404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3905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63" y="161863"/>
            <a:ext cx="9767887" cy="595312"/>
          </a:xfrm>
        </p:spPr>
        <p:txBody>
          <a:bodyPr/>
          <a:lstStyle/>
          <a:p>
            <a:r>
              <a:rPr lang="en-IN" dirty="0" smtClean="0"/>
              <a:t>Class Diagram</a:t>
            </a:r>
            <a:endParaRPr lang="en-IN" dirty="0"/>
          </a:p>
        </p:txBody>
      </p:sp>
      <p:sp>
        <p:nvSpPr>
          <p:cNvPr id="4" name="Slide Number Placeholder 3"/>
          <p:cNvSpPr>
            <a:spLocks noGrp="1"/>
          </p:cNvSpPr>
          <p:nvPr>
            <p:ph type="sldNum" sz="quarter" idx="12"/>
          </p:nvPr>
        </p:nvSpPr>
        <p:spPr/>
        <p:txBody>
          <a:bodyPr/>
          <a:lstStyle/>
          <a:p>
            <a:pPr>
              <a:defRPr/>
            </a:pPr>
            <a:fld id="{2D96E056-3901-41CB-802B-E67DADB7F3B2}" type="slidenum">
              <a:rPr lang="en-US" altLang="en-US" smtClean="0"/>
              <a:pPr>
                <a:defRPr/>
              </a:pPr>
              <a:t>18</a:t>
            </a:fld>
            <a:endParaRPr lang="en-US" altLang="en-US"/>
          </a:p>
        </p:txBody>
      </p:sp>
      <p:pic>
        <p:nvPicPr>
          <p:cNvPr id="1026" name="Picture 2" descr="C:\Users\harib\Desktop\Cla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421" y="1320080"/>
            <a:ext cx="9524009" cy="514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4311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942" y="161864"/>
            <a:ext cx="9767887" cy="595312"/>
          </a:xfrm>
        </p:spPr>
        <p:txBody>
          <a:bodyPr/>
          <a:lstStyle/>
          <a:p>
            <a:r>
              <a:rPr lang="en-IN" dirty="0" smtClean="0"/>
              <a:t>Component Diagram</a:t>
            </a:r>
            <a:endParaRPr lang="en-IN" dirty="0"/>
          </a:p>
        </p:txBody>
      </p:sp>
      <p:sp>
        <p:nvSpPr>
          <p:cNvPr id="4" name="Slide Number Placeholder 3"/>
          <p:cNvSpPr>
            <a:spLocks noGrp="1"/>
          </p:cNvSpPr>
          <p:nvPr>
            <p:ph type="sldNum" sz="quarter" idx="12"/>
          </p:nvPr>
        </p:nvSpPr>
        <p:spPr/>
        <p:txBody>
          <a:bodyPr/>
          <a:lstStyle/>
          <a:p>
            <a:pPr>
              <a:defRPr/>
            </a:pPr>
            <a:fld id="{2D96E056-3901-41CB-802B-E67DADB7F3B2}" type="slidenum">
              <a:rPr lang="en-US" altLang="en-US" smtClean="0"/>
              <a:pPr>
                <a:defRPr/>
              </a:pPr>
              <a:t>19</a:t>
            </a:fld>
            <a:endParaRPr lang="en-US" altLang="en-US"/>
          </a:p>
        </p:txBody>
      </p:sp>
      <p:pic>
        <p:nvPicPr>
          <p:cNvPr id="3074" name="Picture 2" descr="C:\Users\harib\Desktop\Compon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034" y="1271588"/>
            <a:ext cx="9725891" cy="5117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489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72273" y="253727"/>
            <a:ext cx="4284114" cy="595312"/>
          </a:xfrm>
        </p:spPr>
        <p:txBody>
          <a:bodyPr/>
          <a:lstStyle/>
          <a:p>
            <a:pPr eaLnBrk="1" hangingPunct="1"/>
            <a:r>
              <a:rPr lang="en-US" altLang="en-US" sz="2800" b="1" dirty="0">
                <a:solidFill>
                  <a:srgbClr val="002060"/>
                </a:solidFill>
                <a:latin typeface="Cambria" pitchFamily="18" charset="0"/>
                <a:ea typeface="Cambria" pitchFamily="18" charset="0"/>
                <a:cs typeface="Cambria" pitchFamily="18" charset="0"/>
              </a:rPr>
              <a:t>Objective of Project</a:t>
            </a:r>
          </a:p>
        </p:txBody>
      </p:sp>
      <p:sp>
        <p:nvSpPr>
          <p:cNvPr id="6147" name="Content Placeholder 2"/>
          <p:cNvSpPr>
            <a:spLocks noGrp="1"/>
          </p:cNvSpPr>
          <p:nvPr>
            <p:ph idx="1"/>
          </p:nvPr>
        </p:nvSpPr>
        <p:spPr>
          <a:xfrm>
            <a:off x="714437" y="1267919"/>
            <a:ext cx="10928295" cy="3420514"/>
          </a:xfrm>
        </p:spPr>
        <p:txBody>
          <a:bodyPr/>
          <a:lstStyle/>
          <a:p>
            <a:pPr>
              <a:lnSpc>
                <a:spcPct val="150000"/>
              </a:lnSpc>
              <a:buFont typeface="Wingdings" pitchFamily="2" charset="2"/>
              <a:buChar char="v"/>
            </a:pPr>
            <a:r>
              <a:rPr lang="en-US" sz="1800" dirty="0">
                <a:latin typeface="Cambria" pitchFamily="18" charset="0"/>
                <a:ea typeface="Cambria" pitchFamily="18" charset="0"/>
              </a:rPr>
              <a:t>Utilizes advanced deep learning techniques to identify and classify forged signatures with precision.</a:t>
            </a:r>
          </a:p>
          <a:p>
            <a:pPr>
              <a:lnSpc>
                <a:spcPct val="150000"/>
              </a:lnSpc>
              <a:buFont typeface="Wingdings" pitchFamily="2" charset="2"/>
              <a:buChar char="v"/>
            </a:pPr>
            <a:r>
              <a:rPr lang="en-US" sz="1800" dirty="0">
                <a:latin typeface="Cambria" pitchFamily="18" charset="0"/>
                <a:ea typeface="Cambria" pitchFamily="18" charset="0"/>
              </a:rPr>
              <a:t>Analyzes unique handwriting characteristics, including stroke patterns, pen pressure, and writing speed.</a:t>
            </a:r>
          </a:p>
          <a:p>
            <a:pPr>
              <a:lnSpc>
                <a:spcPct val="150000"/>
              </a:lnSpc>
              <a:buFont typeface="Wingdings" pitchFamily="2" charset="2"/>
              <a:buChar char="v"/>
            </a:pPr>
            <a:r>
              <a:rPr lang="en-US" sz="1800" dirty="0">
                <a:latin typeface="Cambria" pitchFamily="18" charset="0"/>
                <a:ea typeface="Cambria" pitchFamily="18" charset="0"/>
              </a:rPr>
              <a:t>Provides high accuracy in distinguishing between authentic and forged signatures, minimizing the chances of false positives.</a:t>
            </a:r>
          </a:p>
          <a:p>
            <a:pPr>
              <a:lnSpc>
                <a:spcPct val="150000"/>
              </a:lnSpc>
              <a:buFont typeface="Wingdings" pitchFamily="2" charset="2"/>
              <a:buChar char="v"/>
            </a:pPr>
            <a:r>
              <a:rPr lang="en-US" sz="1800" dirty="0">
                <a:latin typeface="Cambria" pitchFamily="18" charset="0"/>
                <a:ea typeface="Cambria" pitchFamily="18" charset="0"/>
              </a:rPr>
              <a:t>Ensures secure, reliable, and automated signature verification for applications in financial, legal, and government sectors.</a:t>
            </a:r>
          </a:p>
          <a:p>
            <a:pPr>
              <a:lnSpc>
                <a:spcPct val="150000"/>
              </a:lnSpc>
              <a:buFont typeface="Wingdings" pitchFamily="2" charset="2"/>
              <a:buChar char="v"/>
            </a:pPr>
            <a:r>
              <a:rPr lang="en-US" sz="1800" dirty="0">
                <a:latin typeface="Cambria" pitchFamily="18" charset="0"/>
                <a:ea typeface="Cambria" pitchFamily="18" charset="0"/>
              </a:rPr>
              <a:t>Adapts to various signature styles and formats, making the system robust and applicable across diverse cultural and linguistic settings.</a:t>
            </a:r>
          </a:p>
          <a:p>
            <a:pPr marL="0" indent="0">
              <a:buNone/>
            </a:pPr>
            <a:endParaRPr lang="en-US" sz="2000" dirty="0"/>
          </a:p>
        </p:txBody>
      </p:sp>
      <p:sp>
        <p:nvSpPr>
          <p:cNvPr id="6150" name="Slide Number Placeholder 5"/>
          <p:cNvSpPr>
            <a:spLocks noGrp="1"/>
          </p:cNvSpPr>
          <p:nvPr>
            <p:ph type="sldNum" sz="quarter" idx="12"/>
          </p:nvPr>
        </p:nvSpPr>
        <p:spPr bwMode="auto">
          <a:noFill/>
          <a:ln>
            <a:miter lim="800000"/>
            <a:headEnd/>
            <a:tailEnd/>
          </a:ln>
        </p:spPr>
        <p:txBody>
          <a:bodyPr/>
          <a:lstStyle/>
          <a:p>
            <a:fld id="{DA074DF7-47DB-46BB-AFC0-963A22437EAC}" type="slidenum">
              <a:rPr lang="en-US" altLang="en-US"/>
              <a:pPr/>
              <a:t>2</a:t>
            </a:fld>
            <a:endParaRPr lang="en-US" altLang="en-US"/>
          </a:p>
        </p:txBody>
      </p:sp>
    </p:spTree>
    <p:extLst>
      <p:ext uri="{BB962C8B-B14F-4D97-AF65-F5344CB8AC3E}">
        <p14:creationId xmlns:p14="http://schemas.microsoft.com/office/powerpoint/2010/main" val="543552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63" y="161864"/>
            <a:ext cx="9767887" cy="595312"/>
          </a:xfrm>
        </p:spPr>
        <p:txBody>
          <a:bodyPr/>
          <a:lstStyle/>
          <a:p>
            <a:r>
              <a:rPr lang="en-IN" dirty="0" smtClean="0"/>
              <a:t>Deployment Diagram</a:t>
            </a:r>
            <a:endParaRPr lang="en-IN" dirty="0"/>
          </a:p>
        </p:txBody>
      </p:sp>
      <p:sp>
        <p:nvSpPr>
          <p:cNvPr id="4" name="Slide Number Placeholder 3"/>
          <p:cNvSpPr>
            <a:spLocks noGrp="1"/>
          </p:cNvSpPr>
          <p:nvPr>
            <p:ph type="sldNum" sz="quarter" idx="12"/>
          </p:nvPr>
        </p:nvSpPr>
        <p:spPr/>
        <p:txBody>
          <a:bodyPr/>
          <a:lstStyle/>
          <a:p>
            <a:pPr>
              <a:defRPr/>
            </a:pPr>
            <a:fld id="{2D96E056-3901-41CB-802B-E67DADB7F3B2}" type="slidenum">
              <a:rPr lang="en-US" altLang="en-US" smtClean="0"/>
              <a:pPr>
                <a:defRPr/>
              </a:pPr>
              <a:t>20</a:t>
            </a:fld>
            <a:endParaRPr lang="en-US" altLang="en-US"/>
          </a:p>
        </p:txBody>
      </p:sp>
      <p:pic>
        <p:nvPicPr>
          <p:cNvPr id="4098" name="Picture 2" descr="C:\Users\harib\Desktop\Deploye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036" y="1090613"/>
            <a:ext cx="9417133" cy="5238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7592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940" y="138113"/>
            <a:ext cx="9767887" cy="595312"/>
          </a:xfrm>
        </p:spPr>
        <p:txBody>
          <a:bodyPr/>
          <a:lstStyle/>
          <a:p>
            <a:r>
              <a:rPr lang="en-IN" dirty="0" smtClean="0"/>
              <a:t>Use Case Diagram</a:t>
            </a:r>
            <a:endParaRPr lang="en-IN" dirty="0"/>
          </a:p>
        </p:txBody>
      </p:sp>
      <p:sp>
        <p:nvSpPr>
          <p:cNvPr id="4" name="Slide Number Placeholder 3"/>
          <p:cNvSpPr>
            <a:spLocks noGrp="1"/>
          </p:cNvSpPr>
          <p:nvPr>
            <p:ph type="sldNum" sz="quarter" idx="12"/>
          </p:nvPr>
        </p:nvSpPr>
        <p:spPr/>
        <p:txBody>
          <a:bodyPr/>
          <a:lstStyle/>
          <a:p>
            <a:pPr>
              <a:defRPr/>
            </a:pPr>
            <a:fld id="{2D96E056-3901-41CB-802B-E67DADB7F3B2}" type="slidenum">
              <a:rPr lang="en-US" altLang="en-US" smtClean="0"/>
              <a:pPr>
                <a:defRPr/>
              </a:pPr>
              <a:t>21</a:t>
            </a:fld>
            <a:endParaRPr lang="en-US" altLang="en-US"/>
          </a:p>
        </p:txBody>
      </p:sp>
      <p:pic>
        <p:nvPicPr>
          <p:cNvPr id="5122" name="Picture 2" descr="C:\Users\harib\Desktop\UseC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413" y="1134836"/>
            <a:ext cx="9001496"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9813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692" y="173739"/>
            <a:ext cx="9767887" cy="595312"/>
          </a:xfrm>
        </p:spPr>
        <p:txBody>
          <a:bodyPr/>
          <a:lstStyle/>
          <a:p>
            <a:r>
              <a:rPr lang="en-IN" dirty="0" smtClean="0"/>
              <a:t>Sequence Diagram</a:t>
            </a:r>
            <a:endParaRPr lang="en-IN" dirty="0"/>
          </a:p>
        </p:txBody>
      </p:sp>
      <p:sp>
        <p:nvSpPr>
          <p:cNvPr id="4" name="Slide Number Placeholder 3"/>
          <p:cNvSpPr>
            <a:spLocks noGrp="1"/>
          </p:cNvSpPr>
          <p:nvPr>
            <p:ph type="sldNum" sz="quarter" idx="12"/>
          </p:nvPr>
        </p:nvSpPr>
        <p:spPr/>
        <p:txBody>
          <a:bodyPr/>
          <a:lstStyle/>
          <a:p>
            <a:pPr>
              <a:defRPr/>
            </a:pPr>
            <a:fld id="{2D96E056-3901-41CB-802B-E67DADB7F3B2}" type="slidenum">
              <a:rPr lang="en-US" altLang="en-US" smtClean="0"/>
              <a:pPr>
                <a:defRPr/>
              </a:pPr>
              <a:t>22</a:t>
            </a:fld>
            <a:endParaRPr lang="en-US" altLang="en-US"/>
          </a:p>
        </p:txBody>
      </p:sp>
      <p:pic>
        <p:nvPicPr>
          <p:cNvPr id="6146" name="Picture 2" descr="C:\Users\harib\Desktop\Seque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963" y="1090613"/>
            <a:ext cx="10250487" cy="529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7698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37" y="185615"/>
            <a:ext cx="9767887" cy="595312"/>
          </a:xfrm>
        </p:spPr>
        <p:txBody>
          <a:bodyPr/>
          <a:lstStyle/>
          <a:p>
            <a:r>
              <a:rPr lang="en-IN" dirty="0" smtClean="0"/>
              <a:t>Collaboration Diagram</a:t>
            </a:r>
            <a:endParaRPr lang="en-IN" dirty="0"/>
          </a:p>
        </p:txBody>
      </p:sp>
      <p:sp>
        <p:nvSpPr>
          <p:cNvPr id="4" name="Slide Number Placeholder 3"/>
          <p:cNvSpPr>
            <a:spLocks noGrp="1"/>
          </p:cNvSpPr>
          <p:nvPr>
            <p:ph type="sldNum" sz="quarter" idx="12"/>
          </p:nvPr>
        </p:nvSpPr>
        <p:spPr/>
        <p:txBody>
          <a:bodyPr/>
          <a:lstStyle/>
          <a:p>
            <a:pPr>
              <a:defRPr/>
            </a:pPr>
            <a:fld id="{2D96E056-3901-41CB-802B-E67DADB7F3B2}" type="slidenum">
              <a:rPr lang="en-US" altLang="en-US" smtClean="0"/>
              <a:pPr>
                <a:defRPr/>
              </a:pPr>
              <a:t>23</a:t>
            </a:fld>
            <a:endParaRPr lang="en-US" altLang="en-US"/>
          </a:p>
        </p:txBody>
      </p:sp>
      <p:pic>
        <p:nvPicPr>
          <p:cNvPr id="7170" name="Picture 2" descr="C:\Users\harib\Desktop\Collabor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068779"/>
            <a:ext cx="10821987" cy="5201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9718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13" y="149989"/>
            <a:ext cx="9767887" cy="595312"/>
          </a:xfrm>
        </p:spPr>
        <p:txBody>
          <a:bodyPr/>
          <a:lstStyle/>
          <a:p>
            <a:r>
              <a:rPr lang="en-IN" dirty="0" smtClean="0"/>
              <a:t>Activity Diagram</a:t>
            </a:r>
            <a:endParaRPr lang="en-IN" dirty="0"/>
          </a:p>
        </p:txBody>
      </p:sp>
      <p:sp>
        <p:nvSpPr>
          <p:cNvPr id="4" name="Slide Number Placeholder 3"/>
          <p:cNvSpPr>
            <a:spLocks noGrp="1"/>
          </p:cNvSpPr>
          <p:nvPr>
            <p:ph type="sldNum" sz="quarter" idx="12"/>
          </p:nvPr>
        </p:nvSpPr>
        <p:spPr/>
        <p:txBody>
          <a:bodyPr/>
          <a:lstStyle/>
          <a:p>
            <a:pPr>
              <a:defRPr/>
            </a:pPr>
            <a:fld id="{2D96E056-3901-41CB-802B-E67DADB7F3B2}" type="slidenum">
              <a:rPr lang="en-US" altLang="en-US" smtClean="0"/>
              <a:pPr>
                <a:defRPr/>
              </a:pPr>
              <a:t>24</a:t>
            </a:fld>
            <a:endParaRPr lang="en-US" altLang="en-US"/>
          </a:p>
        </p:txBody>
      </p:sp>
      <p:pic>
        <p:nvPicPr>
          <p:cNvPr id="8194" name="Picture 2" descr="C:\Users\harib\Desktop\Activ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5106" y="1080655"/>
            <a:ext cx="4571999" cy="5650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6904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85" y="114363"/>
            <a:ext cx="9767887" cy="595312"/>
          </a:xfrm>
        </p:spPr>
        <p:txBody>
          <a:bodyPr/>
          <a:lstStyle/>
          <a:p>
            <a:r>
              <a:rPr lang="en-IN" dirty="0" smtClean="0"/>
              <a:t>State Chart Diagram</a:t>
            </a:r>
            <a:endParaRPr lang="en-IN" dirty="0"/>
          </a:p>
        </p:txBody>
      </p:sp>
      <p:sp>
        <p:nvSpPr>
          <p:cNvPr id="4" name="Slide Number Placeholder 3"/>
          <p:cNvSpPr>
            <a:spLocks noGrp="1"/>
          </p:cNvSpPr>
          <p:nvPr>
            <p:ph type="sldNum" sz="quarter" idx="12"/>
          </p:nvPr>
        </p:nvSpPr>
        <p:spPr/>
        <p:txBody>
          <a:bodyPr/>
          <a:lstStyle/>
          <a:p>
            <a:pPr>
              <a:defRPr/>
            </a:pPr>
            <a:fld id="{2D96E056-3901-41CB-802B-E67DADB7F3B2}" type="slidenum">
              <a:rPr lang="en-US" altLang="en-US" smtClean="0"/>
              <a:pPr>
                <a:defRPr/>
              </a:pPr>
              <a:t>25</a:t>
            </a:fld>
            <a:endParaRPr lang="en-US" altLang="en-US"/>
          </a:p>
        </p:txBody>
      </p:sp>
      <p:pic>
        <p:nvPicPr>
          <p:cNvPr id="9218" name="Picture 2" descr="C:\Users\harib\Desktop\StateCha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836" y="1053687"/>
            <a:ext cx="5640780" cy="567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9040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77678" y="264237"/>
            <a:ext cx="9869487" cy="595312"/>
          </a:xfrm>
        </p:spPr>
        <p:txBody>
          <a:bodyPr/>
          <a:lstStyle/>
          <a:p>
            <a:pPr eaLnBrk="1" hangingPunct="1"/>
            <a:r>
              <a:rPr lang="en-US" altLang="en-US" dirty="0">
                <a:latin typeface="Cambria" pitchFamily="18" charset="0"/>
                <a:ea typeface="Cambria" pitchFamily="18" charset="0"/>
                <a:cs typeface="Cambria" pitchFamily="18" charset="0"/>
              </a:rPr>
              <a:t> References </a:t>
            </a:r>
          </a:p>
        </p:txBody>
      </p:sp>
      <p:sp>
        <p:nvSpPr>
          <p:cNvPr id="13317" name="Slide Number Placeholder 5"/>
          <p:cNvSpPr>
            <a:spLocks noGrp="1"/>
          </p:cNvSpPr>
          <p:nvPr>
            <p:ph type="sldNum" sz="quarter" idx="12"/>
          </p:nvPr>
        </p:nvSpPr>
        <p:spPr bwMode="auto">
          <a:noFill/>
          <a:ln>
            <a:miter lim="800000"/>
            <a:headEnd/>
            <a:tailEnd/>
          </a:ln>
        </p:spPr>
        <p:txBody>
          <a:bodyPr/>
          <a:lstStyle/>
          <a:p>
            <a:fld id="{2F6DD997-5713-41AC-901E-348356D9C375}" type="slidenum">
              <a:rPr lang="en-US" altLang="en-US"/>
              <a:pPr/>
              <a:t>26</a:t>
            </a:fld>
            <a:endParaRPr lang="en-US" altLang="en-US"/>
          </a:p>
        </p:txBody>
      </p:sp>
      <p:sp>
        <p:nvSpPr>
          <p:cNvPr id="12" name="TextBox 11"/>
          <p:cNvSpPr txBox="1"/>
          <p:nvPr/>
        </p:nvSpPr>
        <p:spPr>
          <a:xfrm>
            <a:off x="470263" y="1423851"/>
            <a:ext cx="11011988" cy="3970318"/>
          </a:xfrm>
          <a:prstGeom prst="rect">
            <a:avLst/>
          </a:prstGeom>
          <a:noFill/>
        </p:spPr>
        <p:txBody>
          <a:bodyPr wrap="square" rtlCol="0">
            <a:spAutoFit/>
          </a:bodyPr>
          <a:lstStyle/>
          <a:p>
            <a:pPr marL="342900" indent="-342900">
              <a:buFont typeface="+mj-lt"/>
              <a:buAutoNum type="arabicPeriod"/>
            </a:pPr>
            <a:r>
              <a:rPr lang="en-IN" dirty="0" err="1">
                <a:latin typeface="Cambria" pitchFamily="18" charset="0"/>
                <a:ea typeface="Cambria" pitchFamily="18" charset="0"/>
              </a:rPr>
              <a:t>Tolosana</a:t>
            </a:r>
            <a:r>
              <a:rPr lang="en-IN" dirty="0">
                <a:latin typeface="Cambria" pitchFamily="18" charset="0"/>
                <a:ea typeface="Cambria" pitchFamily="18" charset="0"/>
              </a:rPr>
              <a:t>, R., Vera-Rodriguez, R., </a:t>
            </a:r>
            <a:r>
              <a:rPr lang="en-IN" dirty="0" err="1">
                <a:latin typeface="Cambria" pitchFamily="18" charset="0"/>
                <a:ea typeface="Cambria" pitchFamily="18" charset="0"/>
              </a:rPr>
              <a:t>Fierrez</a:t>
            </a:r>
            <a:r>
              <a:rPr lang="en-IN" dirty="0">
                <a:latin typeface="Cambria" pitchFamily="18" charset="0"/>
                <a:ea typeface="Cambria" pitchFamily="18" charset="0"/>
              </a:rPr>
              <a:t>, J., Ortega-Garcia, J. (2021). </a:t>
            </a:r>
            <a:r>
              <a:rPr lang="en-IN" dirty="0" err="1">
                <a:latin typeface="Cambria" pitchFamily="18" charset="0"/>
                <a:ea typeface="Cambria" pitchFamily="18" charset="0"/>
              </a:rPr>
              <a:t>DeepSign</a:t>
            </a:r>
            <a:r>
              <a:rPr lang="en-IN" dirty="0">
                <a:latin typeface="Cambria" pitchFamily="18" charset="0"/>
                <a:ea typeface="Cambria" pitchFamily="18" charset="0"/>
              </a:rPr>
              <a:t>: Deep On-Line Signature Verification. </a:t>
            </a:r>
            <a:r>
              <a:rPr lang="en-IN" dirty="0" err="1">
                <a:latin typeface="Cambria" pitchFamily="18" charset="0"/>
                <a:ea typeface="Cambria" pitchFamily="18" charset="0"/>
              </a:rPr>
              <a:t>Ieee</a:t>
            </a:r>
            <a:r>
              <a:rPr lang="en-IN" dirty="0">
                <a:latin typeface="Cambria" pitchFamily="18" charset="0"/>
                <a:ea typeface="Cambria" pitchFamily="18" charset="0"/>
              </a:rPr>
              <a:t> Transactions On Biometrics, </a:t>
            </a:r>
            <a:r>
              <a:rPr lang="en-IN" dirty="0" err="1">
                <a:latin typeface="Cambria" pitchFamily="18" charset="0"/>
                <a:ea typeface="Cambria" pitchFamily="18" charset="0"/>
              </a:rPr>
              <a:t>Behavior</a:t>
            </a:r>
            <a:r>
              <a:rPr lang="en-IN" dirty="0">
                <a:latin typeface="Cambria" pitchFamily="18" charset="0"/>
                <a:ea typeface="Cambria" pitchFamily="18" charset="0"/>
              </a:rPr>
              <a:t>, And Identity Science. 3, 229-239</a:t>
            </a:r>
          </a:p>
          <a:p>
            <a:pPr marL="342900" indent="-342900">
              <a:buFont typeface="+mj-lt"/>
              <a:buAutoNum type="arabicPeriod"/>
            </a:pPr>
            <a:endParaRPr lang="en-IN" dirty="0">
              <a:latin typeface="Cambria" pitchFamily="18" charset="0"/>
              <a:ea typeface="Cambria" pitchFamily="18" charset="0"/>
            </a:endParaRPr>
          </a:p>
          <a:p>
            <a:pPr marL="342900" indent="-342900">
              <a:buFont typeface="+mj-lt"/>
              <a:buAutoNum type="arabicPeriod"/>
            </a:pPr>
            <a:r>
              <a:rPr lang="en-IN" dirty="0">
                <a:latin typeface="Cambria" pitchFamily="18" charset="0"/>
                <a:ea typeface="Cambria" pitchFamily="18" charset="0"/>
              </a:rPr>
              <a:t>Jain, A., Singh, S.K., Singh, K.P. (2020). Handwritten signature verification using shallow convolutional neural network. </a:t>
            </a:r>
            <a:r>
              <a:rPr lang="en-IN" dirty="0" err="1">
                <a:latin typeface="Cambria" pitchFamily="18" charset="0"/>
                <a:ea typeface="Cambria" pitchFamily="18" charset="0"/>
              </a:rPr>
              <a:t>Multimed</a:t>
            </a:r>
            <a:r>
              <a:rPr lang="en-IN" dirty="0">
                <a:latin typeface="Cambria" pitchFamily="18" charset="0"/>
                <a:ea typeface="Cambria" pitchFamily="18" charset="0"/>
              </a:rPr>
              <a:t> Tools Appl. 79, 19993-20018.</a:t>
            </a:r>
          </a:p>
          <a:p>
            <a:pPr marL="342900" indent="-342900">
              <a:buFont typeface="+mj-lt"/>
              <a:buAutoNum type="arabicPeriod"/>
            </a:pPr>
            <a:endParaRPr lang="en-IN" dirty="0">
              <a:latin typeface="Cambria" pitchFamily="18" charset="0"/>
              <a:ea typeface="Cambria" pitchFamily="18" charset="0"/>
            </a:endParaRPr>
          </a:p>
          <a:p>
            <a:pPr marL="342900" indent="-342900">
              <a:buFont typeface="+mj-lt"/>
              <a:buAutoNum type="arabicPeriod"/>
            </a:pPr>
            <a:r>
              <a:rPr lang="en-US" dirty="0" err="1">
                <a:latin typeface="Cambria" pitchFamily="18" charset="0"/>
                <a:ea typeface="Cambria" pitchFamily="18" charset="0"/>
              </a:rPr>
              <a:t>Ghosh</a:t>
            </a:r>
            <a:r>
              <a:rPr lang="en-US" dirty="0">
                <a:latin typeface="Cambria" pitchFamily="18" charset="0"/>
                <a:ea typeface="Cambria" pitchFamily="18" charset="0"/>
              </a:rPr>
              <a:t>, R. (2021). A Recurrent Neural Network based deep learning model for offline signature verification and recognition system. Expert Systems with Applications. 168.</a:t>
            </a:r>
          </a:p>
          <a:p>
            <a:pPr marL="342900" indent="-342900">
              <a:buFont typeface="+mj-lt"/>
              <a:buAutoNum type="arabicPeriod"/>
            </a:pPr>
            <a:endParaRPr lang="en-IN" dirty="0">
              <a:latin typeface="Cambria" pitchFamily="18" charset="0"/>
              <a:ea typeface="Cambria" pitchFamily="18" charset="0"/>
            </a:endParaRPr>
          </a:p>
          <a:p>
            <a:pPr marL="342900" indent="-342900">
              <a:buFont typeface="+mj-lt"/>
              <a:buAutoNum type="arabicPeriod"/>
            </a:pPr>
            <a:r>
              <a:rPr lang="en-IN" dirty="0" err="1">
                <a:latin typeface="Cambria" pitchFamily="18" charset="0"/>
                <a:ea typeface="Cambria" pitchFamily="18" charset="0"/>
              </a:rPr>
              <a:t>Yapıcı</a:t>
            </a:r>
            <a:r>
              <a:rPr lang="en-IN" dirty="0">
                <a:latin typeface="Cambria" pitchFamily="18" charset="0"/>
                <a:ea typeface="Cambria" pitchFamily="18" charset="0"/>
              </a:rPr>
              <a:t>, M.M., </a:t>
            </a:r>
            <a:r>
              <a:rPr lang="en-IN" dirty="0" err="1">
                <a:latin typeface="Cambria" pitchFamily="18" charset="0"/>
                <a:ea typeface="Cambria" pitchFamily="18" charset="0"/>
              </a:rPr>
              <a:t>Tekerek</a:t>
            </a:r>
            <a:r>
              <a:rPr lang="en-IN" dirty="0">
                <a:latin typeface="Cambria" pitchFamily="18" charset="0"/>
                <a:ea typeface="Cambria" pitchFamily="18" charset="0"/>
              </a:rPr>
              <a:t>, A., </a:t>
            </a:r>
            <a:r>
              <a:rPr lang="en-IN" dirty="0" err="1">
                <a:latin typeface="Cambria" pitchFamily="18" charset="0"/>
                <a:ea typeface="Cambria" pitchFamily="18" charset="0"/>
              </a:rPr>
              <a:t>Topaloğlu</a:t>
            </a:r>
            <a:r>
              <a:rPr lang="en-IN" dirty="0">
                <a:latin typeface="Cambria" pitchFamily="18" charset="0"/>
                <a:ea typeface="Cambria" pitchFamily="18" charset="0"/>
              </a:rPr>
              <a:t>, N. (2021). Deep learning-based data augmentation method and signature verification system for offline handwritten signature. Pattern Anal </a:t>
            </a:r>
            <a:r>
              <a:rPr lang="en-IN" dirty="0" err="1">
                <a:latin typeface="Cambria" pitchFamily="18" charset="0"/>
                <a:ea typeface="Cambria" pitchFamily="18" charset="0"/>
              </a:rPr>
              <a:t>Applic</a:t>
            </a:r>
            <a:r>
              <a:rPr lang="en-IN" dirty="0">
                <a:latin typeface="Cambria" pitchFamily="18" charset="0"/>
                <a:ea typeface="Cambria" pitchFamily="18" charset="0"/>
              </a:rPr>
              <a:t>. 24, 165-179.</a:t>
            </a:r>
          </a:p>
          <a:p>
            <a:pPr marL="342900" indent="-342900">
              <a:buFont typeface="+mj-lt"/>
              <a:buAutoNum type="arabicPeriod"/>
            </a:pPr>
            <a:endParaRPr lang="en-IN" dirty="0">
              <a:latin typeface="Cambria" pitchFamily="18" charset="0"/>
              <a:ea typeface="Cambria" pitchFamily="18" charset="0"/>
            </a:endParaRPr>
          </a:p>
          <a:p>
            <a:pPr marL="342900" indent="-342900">
              <a:buFont typeface="+mj-lt"/>
              <a:buAutoNum type="arabicPeriod"/>
            </a:pPr>
            <a:r>
              <a:rPr lang="en-IN" dirty="0" err="1">
                <a:latin typeface="Cambria" pitchFamily="18" charset="0"/>
                <a:ea typeface="Cambria" pitchFamily="18" charset="0"/>
              </a:rPr>
              <a:t>Tahir</a:t>
            </a:r>
            <a:r>
              <a:rPr lang="en-IN" dirty="0">
                <a:latin typeface="Cambria" pitchFamily="18" charset="0"/>
                <a:ea typeface="Cambria" pitchFamily="18" charset="0"/>
              </a:rPr>
              <a:t>, N.M., </a:t>
            </a:r>
            <a:r>
              <a:rPr lang="en-IN" dirty="0" err="1">
                <a:latin typeface="Cambria" pitchFamily="18" charset="0"/>
                <a:ea typeface="Cambria" pitchFamily="18" charset="0"/>
              </a:rPr>
              <a:t>Ausat</a:t>
            </a:r>
            <a:r>
              <a:rPr lang="en-IN" dirty="0">
                <a:latin typeface="Cambria" pitchFamily="18" charset="0"/>
                <a:ea typeface="Cambria" pitchFamily="18" charset="0"/>
              </a:rPr>
              <a:t>, A.N., </a:t>
            </a:r>
            <a:r>
              <a:rPr lang="en-IN" dirty="0" err="1">
                <a:latin typeface="Cambria" pitchFamily="18" charset="0"/>
                <a:ea typeface="Cambria" pitchFamily="18" charset="0"/>
              </a:rPr>
              <a:t>Bature</a:t>
            </a:r>
            <a:r>
              <a:rPr lang="en-IN" dirty="0">
                <a:latin typeface="Cambria" pitchFamily="18" charset="0"/>
                <a:ea typeface="Cambria" pitchFamily="18" charset="0"/>
              </a:rPr>
              <a:t>, U.I., </a:t>
            </a:r>
            <a:r>
              <a:rPr lang="en-IN" dirty="0" err="1">
                <a:latin typeface="Cambria" pitchFamily="18" charset="0"/>
                <a:ea typeface="Cambria" pitchFamily="18" charset="0"/>
              </a:rPr>
              <a:t>Abubakar</a:t>
            </a:r>
            <a:r>
              <a:rPr lang="en-IN" dirty="0">
                <a:latin typeface="Cambria" pitchFamily="18" charset="0"/>
                <a:ea typeface="Cambria" pitchFamily="18" charset="0"/>
              </a:rPr>
              <a:t>, K.A., </a:t>
            </a:r>
            <a:r>
              <a:rPr lang="en-IN" dirty="0" err="1">
                <a:latin typeface="Cambria" pitchFamily="18" charset="0"/>
                <a:ea typeface="Cambria" pitchFamily="18" charset="0"/>
              </a:rPr>
              <a:t>Gambo</a:t>
            </a:r>
            <a:r>
              <a:rPr lang="en-IN" dirty="0">
                <a:latin typeface="Cambria" pitchFamily="18" charset="0"/>
                <a:ea typeface="Cambria" pitchFamily="18" charset="0"/>
              </a:rPr>
              <a:t>, I. (2021). Off-line Handwritten Signature Verification System: Artificial Neural Network Approach. 1, 45.57.</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Slide Number Placeholder 5"/>
          <p:cNvSpPr>
            <a:spLocks noGrp="1"/>
          </p:cNvSpPr>
          <p:nvPr>
            <p:ph type="sldNum" sz="quarter" idx="12"/>
          </p:nvPr>
        </p:nvSpPr>
        <p:spPr bwMode="auto">
          <a:noFill/>
          <a:ln>
            <a:miter lim="800000"/>
            <a:headEnd/>
            <a:tailEnd/>
          </a:ln>
        </p:spPr>
        <p:txBody>
          <a:bodyPr/>
          <a:lstStyle/>
          <a:p>
            <a:fld id="{D0875F05-5E2C-49B8-9428-2F9C627CBDFB}" type="slidenum">
              <a:rPr lang="en-US" altLang="en-US"/>
              <a:pPr/>
              <a:t>27</a:t>
            </a:fld>
            <a:endParaRPr lang="en-US" altLang="en-US"/>
          </a:p>
        </p:txBody>
      </p:sp>
      <p:sp>
        <p:nvSpPr>
          <p:cNvPr id="10" name="Title 9"/>
          <p:cNvSpPr>
            <a:spLocks noGrp="1"/>
          </p:cNvSpPr>
          <p:nvPr>
            <p:ph type="title"/>
          </p:nvPr>
        </p:nvSpPr>
        <p:spPr>
          <a:xfrm>
            <a:off x="998085" y="2855188"/>
            <a:ext cx="10810738" cy="595312"/>
          </a:xfrm>
        </p:spPr>
        <p:txBody>
          <a:bodyPr/>
          <a:lstStyle/>
          <a:p>
            <a:pPr algn="ctr"/>
            <a:r>
              <a:rPr lang="en-US"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24824" y="232706"/>
            <a:ext cx="2234597" cy="595312"/>
          </a:xfrm>
        </p:spPr>
        <p:txBody>
          <a:bodyPr/>
          <a:lstStyle/>
          <a:p>
            <a:pPr eaLnBrk="1" hangingPunct="1"/>
            <a:r>
              <a:rPr lang="en-US" altLang="en-US" sz="2800" b="1" dirty="0">
                <a:solidFill>
                  <a:srgbClr val="002060"/>
                </a:solidFill>
                <a:latin typeface="Cambria" pitchFamily="18" charset="0"/>
                <a:ea typeface="Cambria" pitchFamily="18" charset="0"/>
                <a:cs typeface="Cambria" pitchFamily="18" charset="0"/>
              </a:rPr>
              <a:t>Abstract </a:t>
            </a:r>
          </a:p>
        </p:txBody>
      </p:sp>
      <p:sp>
        <p:nvSpPr>
          <p:cNvPr id="6147" name="Content Placeholder 2"/>
          <p:cNvSpPr>
            <a:spLocks noGrp="1"/>
          </p:cNvSpPr>
          <p:nvPr>
            <p:ph idx="1"/>
          </p:nvPr>
        </p:nvSpPr>
        <p:spPr>
          <a:xfrm>
            <a:off x="251299" y="1208541"/>
            <a:ext cx="10757127" cy="5168507"/>
          </a:xfrm>
        </p:spPr>
        <p:txBody>
          <a:bodyPr/>
          <a:lstStyle/>
          <a:p>
            <a:pPr marL="719138" lvl="1" indent="0">
              <a:lnSpc>
                <a:spcPct val="150000"/>
              </a:lnSpc>
              <a:buNone/>
            </a:pPr>
            <a:r>
              <a:rPr lang="en-US" sz="1800" dirty="0">
                <a:latin typeface="Cambria" pitchFamily="18" charset="0"/>
                <a:ea typeface="Cambria" pitchFamily="18" charset="0"/>
              </a:rPr>
              <a:t>	Secure authentication plays a major role in ensuring the identity of a person. Everyone has an individual and unique signature, which is used as their personal identification in all their legal transactions. Even though a lot of things got digitalized, traditional signatures are still used in a lot of places, such as check payments and government offices, and they still rely on a human manually verifying them. So, forgery detection plays a key role in reducing these kinds of overhead. Manual verification is not only difficult to check if two signatures are the same but also very time-consuming. Pandemic further made people do tasks digitally, which also included uploading their own signatures digitally. This increases the urgency of implementing a system to identify and verify the user’s signature. This paper proposes a method to pre-process the signature to make verification simple as well as use </a:t>
            </a:r>
            <a:r>
              <a:rPr lang="en-US" sz="1800" dirty="0" smtClean="0">
                <a:latin typeface="Cambria" pitchFamily="18" charset="0"/>
                <a:ea typeface="Cambria" pitchFamily="18" charset="0"/>
              </a:rPr>
              <a:t>method Scale-Invariant </a:t>
            </a:r>
            <a:r>
              <a:rPr lang="en-US" sz="1800" dirty="0">
                <a:latin typeface="Cambria" pitchFamily="18" charset="0"/>
                <a:ea typeface="Cambria" pitchFamily="18" charset="0"/>
              </a:rPr>
              <a:t>Feature Transform (SIFT) to identify forged signatures and compare the results obtained with various parameters. </a:t>
            </a:r>
          </a:p>
        </p:txBody>
      </p:sp>
      <p:sp>
        <p:nvSpPr>
          <p:cNvPr id="6150" name="Slide Number Placeholder 5"/>
          <p:cNvSpPr>
            <a:spLocks noGrp="1"/>
          </p:cNvSpPr>
          <p:nvPr>
            <p:ph type="sldNum" sz="quarter" idx="12"/>
          </p:nvPr>
        </p:nvSpPr>
        <p:spPr bwMode="auto">
          <a:noFill/>
          <a:ln>
            <a:miter lim="800000"/>
            <a:headEnd/>
            <a:tailEnd/>
          </a:ln>
        </p:spPr>
        <p:txBody>
          <a:bodyPr/>
          <a:lstStyle/>
          <a:p>
            <a:fld id="{DA074DF7-47DB-46BB-AFC0-963A22437EAC}" type="slidenum">
              <a:rPr lang="en-US" altLang="en-US"/>
              <a:pPr/>
              <a:t>3</a:t>
            </a:fld>
            <a:endParaRPr lang="en-US" altLang="en-US"/>
          </a:p>
        </p:txBody>
      </p:sp>
    </p:spTree>
    <p:extLst>
      <p:ext uri="{BB962C8B-B14F-4D97-AF65-F5344CB8AC3E}">
        <p14:creationId xmlns:p14="http://schemas.microsoft.com/office/powerpoint/2010/main" val="2726762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24824" y="232706"/>
            <a:ext cx="2411498" cy="595312"/>
          </a:xfrm>
        </p:spPr>
        <p:txBody>
          <a:bodyPr/>
          <a:lstStyle/>
          <a:p>
            <a:pPr eaLnBrk="1" hangingPunct="1"/>
            <a:r>
              <a:rPr lang="en-US" altLang="en-US" dirty="0" smtClean="0">
                <a:latin typeface="Cambria" pitchFamily="18" charset="0"/>
                <a:ea typeface="Cambria" pitchFamily="18" charset="0"/>
                <a:cs typeface="Cambria" pitchFamily="18" charset="0"/>
              </a:rPr>
              <a:t>Methodology</a:t>
            </a:r>
            <a:endParaRPr lang="en-US" altLang="en-US" sz="2800" b="1" dirty="0">
              <a:solidFill>
                <a:srgbClr val="002060"/>
              </a:solidFill>
              <a:latin typeface="Cambria" pitchFamily="18" charset="0"/>
              <a:ea typeface="Cambria" pitchFamily="18" charset="0"/>
              <a:cs typeface="Cambria" pitchFamily="18" charset="0"/>
            </a:endParaRPr>
          </a:p>
        </p:txBody>
      </p:sp>
      <p:sp>
        <p:nvSpPr>
          <p:cNvPr id="6147" name="Content Placeholder 2"/>
          <p:cNvSpPr>
            <a:spLocks noGrp="1"/>
          </p:cNvSpPr>
          <p:nvPr>
            <p:ph idx="1"/>
          </p:nvPr>
        </p:nvSpPr>
        <p:spPr>
          <a:xfrm>
            <a:off x="251299" y="1208541"/>
            <a:ext cx="10757127" cy="5168507"/>
          </a:xfrm>
        </p:spPr>
        <p:txBody>
          <a:bodyPr/>
          <a:lstStyle/>
          <a:p>
            <a:pPr marL="1004888" lvl="1" indent="-285750">
              <a:lnSpc>
                <a:spcPct val="150000"/>
              </a:lnSpc>
              <a:buFont typeface="Arial" pitchFamily="34" charset="0"/>
              <a:buChar char="•"/>
            </a:pPr>
            <a:r>
              <a:rPr lang="en-US" sz="1800" dirty="0" smtClean="0">
                <a:latin typeface="Cambria" pitchFamily="18" charset="0"/>
                <a:ea typeface="Cambria" pitchFamily="18" charset="0"/>
              </a:rPr>
              <a:t>Collecting </a:t>
            </a:r>
            <a:r>
              <a:rPr lang="en-US" sz="1800" dirty="0">
                <a:latin typeface="Cambria" pitchFamily="18" charset="0"/>
                <a:ea typeface="Cambria" pitchFamily="18" charset="0"/>
              </a:rPr>
              <a:t>a diverse dataset of genuine and forged signatures, ensuring variations in style and quality. Preprocess the images by converting them to </a:t>
            </a:r>
            <a:r>
              <a:rPr lang="en-US" sz="1800" dirty="0" err="1">
                <a:latin typeface="Cambria" pitchFamily="18" charset="0"/>
                <a:ea typeface="Cambria" pitchFamily="18" charset="0"/>
              </a:rPr>
              <a:t>grayscale</a:t>
            </a:r>
            <a:r>
              <a:rPr lang="en-US" sz="1800" dirty="0">
                <a:latin typeface="Cambria" pitchFamily="18" charset="0"/>
                <a:ea typeface="Cambria" pitchFamily="18" charset="0"/>
              </a:rPr>
              <a:t>, resizing for uniformity, and reducing noise to enhance feature extraction</a:t>
            </a:r>
            <a:r>
              <a:rPr lang="en-US" sz="1800" dirty="0" smtClean="0">
                <a:latin typeface="Cambria" pitchFamily="18" charset="0"/>
                <a:ea typeface="Cambria" pitchFamily="18" charset="0"/>
              </a:rPr>
              <a:t>.</a:t>
            </a:r>
          </a:p>
          <a:p>
            <a:pPr marL="1004888" lvl="1" indent="-285750">
              <a:lnSpc>
                <a:spcPct val="150000"/>
              </a:lnSpc>
              <a:buFont typeface="Arial" pitchFamily="34" charset="0"/>
              <a:buChar char="•"/>
            </a:pPr>
            <a:endParaRPr lang="en-US" sz="1800" dirty="0" smtClean="0">
              <a:latin typeface="Cambria" pitchFamily="18" charset="0"/>
              <a:ea typeface="Cambria" pitchFamily="18" charset="0"/>
            </a:endParaRPr>
          </a:p>
          <a:p>
            <a:pPr marL="1004888" lvl="1" indent="-285750">
              <a:lnSpc>
                <a:spcPct val="150000"/>
              </a:lnSpc>
              <a:buFont typeface="Arial" pitchFamily="34" charset="0"/>
              <a:buChar char="•"/>
            </a:pPr>
            <a:r>
              <a:rPr lang="en-US" sz="1800" dirty="0" smtClean="0"/>
              <a:t>Extracting </a:t>
            </a:r>
            <a:r>
              <a:rPr lang="en-US" sz="1800" dirty="0"/>
              <a:t>key points and descriptors using </a:t>
            </a:r>
            <a:r>
              <a:rPr lang="en-US" sz="1800" dirty="0" smtClean="0"/>
              <a:t>SIFT algorithm. This method </a:t>
            </a:r>
            <a:r>
              <a:rPr lang="en-US" sz="1800" dirty="0"/>
              <a:t>identify distinctive features that are robust to noise, scale, and rotation, forming a comprehensive feature representation for each signature</a:t>
            </a:r>
            <a:r>
              <a:rPr lang="en-US" sz="1800" dirty="0" smtClean="0"/>
              <a:t>.</a:t>
            </a:r>
          </a:p>
          <a:p>
            <a:pPr marL="1004888" lvl="1" indent="-285750">
              <a:lnSpc>
                <a:spcPct val="150000"/>
              </a:lnSpc>
              <a:buFont typeface="Arial" pitchFamily="34" charset="0"/>
              <a:buChar char="•"/>
            </a:pPr>
            <a:endParaRPr lang="en-US" sz="1800" dirty="0" smtClean="0"/>
          </a:p>
          <a:p>
            <a:pPr marL="1004888" lvl="1" indent="-285750">
              <a:lnSpc>
                <a:spcPct val="150000"/>
              </a:lnSpc>
              <a:buFont typeface="Arial" pitchFamily="34" charset="0"/>
              <a:buChar char="•"/>
            </a:pPr>
            <a:r>
              <a:rPr lang="en-US" sz="1800" dirty="0" smtClean="0"/>
              <a:t>Developing </a:t>
            </a:r>
            <a:r>
              <a:rPr lang="en-US" sz="1800" dirty="0"/>
              <a:t>a </a:t>
            </a:r>
            <a:r>
              <a:rPr lang="en-US" sz="1800" dirty="0" smtClean="0"/>
              <a:t>method that </a:t>
            </a:r>
            <a:r>
              <a:rPr lang="en-US" sz="1800" dirty="0"/>
              <a:t>processes feature </a:t>
            </a:r>
            <a:r>
              <a:rPr lang="en-US" sz="1800" dirty="0" smtClean="0"/>
              <a:t>extracted </a:t>
            </a:r>
            <a:r>
              <a:rPr lang="en-US" sz="1800" dirty="0"/>
              <a:t>by </a:t>
            </a:r>
            <a:r>
              <a:rPr lang="en-US" sz="1800" dirty="0" smtClean="0"/>
              <a:t>SIFT</a:t>
            </a:r>
            <a:r>
              <a:rPr lang="en-US" sz="1800" dirty="0"/>
              <a:t>. Train the model with a combination of raw images and extracted features to enhance its ability to detect forgery patterns.</a:t>
            </a:r>
            <a:endParaRPr lang="en-US" sz="1800" dirty="0">
              <a:latin typeface="Cambria" pitchFamily="18" charset="0"/>
              <a:ea typeface="Cambria" pitchFamily="18" charset="0"/>
            </a:endParaRPr>
          </a:p>
        </p:txBody>
      </p:sp>
      <p:sp>
        <p:nvSpPr>
          <p:cNvPr id="6150" name="Slide Number Placeholder 5"/>
          <p:cNvSpPr>
            <a:spLocks noGrp="1"/>
          </p:cNvSpPr>
          <p:nvPr>
            <p:ph type="sldNum" sz="quarter" idx="12"/>
          </p:nvPr>
        </p:nvSpPr>
        <p:spPr bwMode="auto">
          <a:noFill/>
          <a:ln>
            <a:miter lim="800000"/>
            <a:headEnd/>
            <a:tailEnd/>
          </a:ln>
        </p:spPr>
        <p:txBody>
          <a:bodyPr/>
          <a:lstStyle/>
          <a:p>
            <a:fld id="{DA074DF7-47DB-46BB-AFC0-963A22437EAC}" type="slidenum">
              <a:rPr lang="en-US" altLang="en-US"/>
              <a:pPr/>
              <a:t>4</a:t>
            </a:fld>
            <a:endParaRPr lang="en-US" altLang="en-US"/>
          </a:p>
        </p:txBody>
      </p:sp>
    </p:spTree>
    <p:extLst>
      <p:ext uri="{BB962C8B-B14F-4D97-AF65-F5344CB8AC3E}">
        <p14:creationId xmlns:p14="http://schemas.microsoft.com/office/powerpoint/2010/main" val="2285049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40437" y="211686"/>
            <a:ext cx="9767887" cy="595312"/>
          </a:xfrm>
        </p:spPr>
        <p:txBody>
          <a:bodyPr/>
          <a:lstStyle/>
          <a:p>
            <a:pPr eaLnBrk="1" hangingPunct="1"/>
            <a:r>
              <a:rPr lang="en-US" altLang="en-US" sz="2800" b="1" dirty="0">
                <a:solidFill>
                  <a:srgbClr val="002060"/>
                </a:solidFill>
                <a:latin typeface="Cambria" pitchFamily="18" charset="0"/>
                <a:ea typeface="Cambria" pitchFamily="18" charset="0"/>
                <a:cs typeface="Cambria" pitchFamily="18" charset="0"/>
                <a:sym typeface="Wingdings" pitchFamily="2" charset="2"/>
              </a:rPr>
              <a:t>Literature Papers</a:t>
            </a:r>
          </a:p>
        </p:txBody>
      </p:sp>
      <p:sp>
        <p:nvSpPr>
          <p:cNvPr id="9221" name="Slide Number Placeholder 5"/>
          <p:cNvSpPr>
            <a:spLocks noGrp="1"/>
          </p:cNvSpPr>
          <p:nvPr>
            <p:ph type="sldNum" sz="quarter" idx="12"/>
          </p:nvPr>
        </p:nvSpPr>
        <p:spPr bwMode="auto">
          <a:noFill/>
          <a:ln>
            <a:miter lim="800000"/>
            <a:headEnd/>
            <a:tailEnd/>
          </a:ln>
        </p:spPr>
        <p:txBody>
          <a:bodyPr/>
          <a:lstStyle/>
          <a:p>
            <a:fld id="{9BA95D20-3DD7-486C-BDED-39A628F8F61B}" type="slidenum">
              <a:rPr lang="en-US" altLang="en-US"/>
              <a:pPr/>
              <a:t>5</a:t>
            </a:fld>
            <a:endParaRPr lang="en-US" altLang="en-US"/>
          </a:p>
        </p:txBody>
      </p:sp>
      <p:graphicFrame>
        <p:nvGraphicFramePr>
          <p:cNvPr id="2" name="Content Placeholder 3">
            <a:extLst>
              <a:ext uri="{FF2B5EF4-FFF2-40B4-BE49-F238E27FC236}">
                <a16:creationId xmlns="" xmlns:a16="http://schemas.microsoft.com/office/drawing/2014/main" id="{1DB8783B-D514-C168-A36F-D60226DB1558}"/>
              </a:ext>
            </a:extLst>
          </p:cNvPr>
          <p:cNvGraphicFramePr>
            <a:graphicFrameLocks noGrp="1"/>
          </p:cNvGraphicFramePr>
          <p:nvPr>
            <p:ph idx="1"/>
            <p:extLst>
              <p:ext uri="{D42A27DB-BD31-4B8C-83A1-F6EECF244321}">
                <p14:modId xmlns:p14="http://schemas.microsoft.com/office/powerpoint/2010/main" val="4261375736"/>
              </p:ext>
            </p:extLst>
          </p:nvPr>
        </p:nvGraphicFramePr>
        <p:xfrm>
          <a:off x="439386" y="1174999"/>
          <a:ext cx="11162807" cy="5132026"/>
        </p:xfrm>
        <a:graphic>
          <a:graphicData uri="http://schemas.openxmlformats.org/drawingml/2006/table">
            <a:tbl>
              <a:tblPr firstRow="1" bandRow="1">
                <a:tableStyleId>{5C22544A-7EE6-4342-B048-85BDC9FD1C3A}</a:tableStyleId>
              </a:tblPr>
              <a:tblGrid>
                <a:gridCol w="837209">
                  <a:extLst>
                    <a:ext uri="{9D8B030D-6E8A-4147-A177-3AD203B41FA5}">
                      <a16:colId xmlns="" xmlns:a16="http://schemas.microsoft.com/office/drawing/2014/main" val="20000"/>
                    </a:ext>
                  </a:extLst>
                </a:gridCol>
                <a:gridCol w="3685652">
                  <a:extLst>
                    <a:ext uri="{9D8B030D-6E8A-4147-A177-3AD203B41FA5}">
                      <a16:colId xmlns="" xmlns:a16="http://schemas.microsoft.com/office/drawing/2014/main" val="20001"/>
                    </a:ext>
                  </a:extLst>
                </a:gridCol>
                <a:gridCol w="6639946">
                  <a:extLst>
                    <a:ext uri="{9D8B030D-6E8A-4147-A177-3AD203B41FA5}">
                      <a16:colId xmlns="" xmlns:a16="http://schemas.microsoft.com/office/drawing/2014/main" val="20002"/>
                    </a:ext>
                  </a:extLst>
                </a:gridCol>
              </a:tblGrid>
              <a:tr h="622779">
                <a:tc>
                  <a:txBody>
                    <a:bodyPr/>
                    <a:lstStyle/>
                    <a:p>
                      <a:pPr algn="ctr"/>
                      <a:r>
                        <a:rPr lang="en-US" sz="1800" dirty="0">
                          <a:latin typeface="Times New Roman" pitchFamily="18" charset="0"/>
                          <a:cs typeface="Times New Roman" pitchFamily="18" charset="0"/>
                        </a:rPr>
                        <a:t>S.</a:t>
                      </a:r>
                    </a:p>
                    <a:p>
                      <a:pPr algn="ctr"/>
                      <a:r>
                        <a:rPr lang="en-US" sz="1800" dirty="0">
                          <a:latin typeface="Times New Roman" pitchFamily="18" charset="0"/>
                          <a:cs typeface="Times New Roman" pitchFamily="18" charset="0"/>
                        </a:rPr>
                        <a:t>No </a:t>
                      </a:r>
                    </a:p>
                  </a:txBody>
                  <a:tcPr/>
                </a:tc>
                <a:tc>
                  <a:txBody>
                    <a:bodyPr/>
                    <a:lstStyle/>
                    <a:p>
                      <a:pPr algn="ctr"/>
                      <a:r>
                        <a:rPr lang="en-US" sz="1800" dirty="0">
                          <a:latin typeface="Times New Roman" pitchFamily="18" charset="0"/>
                          <a:cs typeface="Times New Roman" pitchFamily="18" charset="0"/>
                        </a:rPr>
                        <a:t>Author/Title/</a:t>
                      </a:r>
                    </a:p>
                    <a:p>
                      <a:pPr algn="ctr"/>
                      <a:r>
                        <a:rPr lang="en-US" sz="1800" dirty="0">
                          <a:latin typeface="Times New Roman" pitchFamily="18" charset="0"/>
                          <a:cs typeface="Times New Roman" pitchFamily="18" charset="0"/>
                        </a:rPr>
                        <a:t>Journal / Year</a:t>
                      </a:r>
                    </a:p>
                  </a:txBody>
                  <a:tcPr/>
                </a:tc>
                <a:tc>
                  <a:txBody>
                    <a:bodyPr/>
                    <a:lstStyle/>
                    <a:p>
                      <a:pPr algn="ctr"/>
                      <a:r>
                        <a:rPr lang="en-US" sz="1800" dirty="0">
                          <a:latin typeface="Times New Roman" pitchFamily="18" charset="0"/>
                          <a:cs typeface="Times New Roman" pitchFamily="18" charset="0"/>
                        </a:rPr>
                        <a:t>Observation</a:t>
                      </a:r>
                    </a:p>
                  </a:txBody>
                  <a:tcPr/>
                </a:tc>
                <a:extLst>
                  <a:ext uri="{0D108BD9-81ED-4DB2-BD59-A6C34878D82A}">
                    <a16:rowId xmlns="" xmlns:a16="http://schemas.microsoft.com/office/drawing/2014/main" val="10000"/>
                  </a:ext>
                </a:extLst>
              </a:tr>
              <a:tr h="1838936">
                <a:tc>
                  <a:txBody>
                    <a:bodyPr/>
                    <a:lstStyle/>
                    <a:p>
                      <a:pPr algn="ctr"/>
                      <a:r>
                        <a:rPr lang="en-US" sz="1800" dirty="0">
                          <a:latin typeface="Times New Roman" pitchFamily="18" charset="0"/>
                          <a:cs typeface="Times New Roman" pitchFamily="18" charset="0"/>
                        </a:rPr>
                        <a:t>1</a:t>
                      </a:r>
                    </a:p>
                  </a:txBody>
                  <a:tcPr/>
                </a:tc>
                <a:tc>
                  <a:txBody>
                    <a:bodyPr/>
                    <a:lstStyle/>
                    <a:p>
                      <a:pPr algn="just">
                        <a:lnSpc>
                          <a:spcPct val="100000"/>
                        </a:lnSpc>
                      </a:pPr>
                      <a:r>
                        <a:rPr lang="en-IN" dirty="0" err="1">
                          <a:latin typeface="Cambria" pitchFamily="18" charset="0"/>
                          <a:ea typeface="Cambria" pitchFamily="18" charset="0"/>
                        </a:rPr>
                        <a:t>Tolosana</a:t>
                      </a:r>
                      <a:r>
                        <a:rPr lang="en-IN" dirty="0">
                          <a:latin typeface="Cambria" pitchFamily="18" charset="0"/>
                          <a:ea typeface="Cambria" pitchFamily="18" charset="0"/>
                        </a:rPr>
                        <a:t> R., Vera-Rodriguez R., </a:t>
                      </a:r>
                      <a:r>
                        <a:rPr lang="en-IN" dirty="0" err="1">
                          <a:latin typeface="Cambria" pitchFamily="18" charset="0"/>
                          <a:ea typeface="Cambria" pitchFamily="18" charset="0"/>
                        </a:rPr>
                        <a:t>Fierrez</a:t>
                      </a:r>
                      <a:r>
                        <a:rPr lang="en-IN" baseline="0" dirty="0">
                          <a:latin typeface="Cambria" pitchFamily="18" charset="0"/>
                          <a:ea typeface="Cambria" pitchFamily="18" charset="0"/>
                        </a:rPr>
                        <a:t> </a:t>
                      </a:r>
                      <a:r>
                        <a:rPr lang="en-IN" dirty="0">
                          <a:latin typeface="Cambria" pitchFamily="18" charset="0"/>
                          <a:ea typeface="Cambria" pitchFamily="18" charset="0"/>
                        </a:rPr>
                        <a:t>J., Ortega-Garcia J.  </a:t>
                      </a:r>
                      <a:r>
                        <a:rPr lang="en-IN" dirty="0" err="1">
                          <a:latin typeface="Cambria" pitchFamily="18" charset="0"/>
                          <a:ea typeface="Cambria" pitchFamily="18" charset="0"/>
                        </a:rPr>
                        <a:t>DeepSign</a:t>
                      </a:r>
                      <a:r>
                        <a:rPr lang="en-IN" dirty="0">
                          <a:latin typeface="Cambria" pitchFamily="18" charset="0"/>
                          <a:ea typeface="Cambria" pitchFamily="18" charset="0"/>
                        </a:rPr>
                        <a:t>: Deep On-Line Signature Verification IEEE Transactions on Biometrics, </a:t>
                      </a:r>
                      <a:r>
                        <a:rPr lang="en-IN" dirty="0" err="1">
                          <a:latin typeface="Cambria" pitchFamily="18" charset="0"/>
                          <a:ea typeface="Cambria" pitchFamily="18" charset="0"/>
                        </a:rPr>
                        <a:t>Behavior</a:t>
                      </a:r>
                      <a:r>
                        <a:rPr lang="en-IN" dirty="0">
                          <a:latin typeface="Cambria" pitchFamily="18" charset="0"/>
                          <a:ea typeface="Cambria" pitchFamily="18" charset="0"/>
                        </a:rPr>
                        <a:t>, and Identity Science  2021</a:t>
                      </a:r>
                      <a:endParaRPr lang="en-US" sz="1800" dirty="0">
                        <a:latin typeface="Cambria" pitchFamily="18" charset="0"/>
                        <a:ea typeface="Cambria" pitchFamily="18" charset="0"/>
                        <a:cs typeface="Times New Roman" pitchFamily="18" charset="0"/>
                      </a:endParaRPr>
                    </a:p>
                  </a:txBody>
                  <a:tcPr/>
                </a:tc>
                <a:tc>
                  <a:txBody>
                    <a:bodyPr/>
                    <a:lstStyle/>
                    <a:p>
                      <a:pPr marL="285750" indent="-285750" algn="just">
                        <a:lnSpc>
                          <a:spcPct val="100000"/>
                        </a:lnSpc>
                        <a:buFont typeface="Arial" pitchFamily="34" charset="0"/>
                        <a:buChar char="•"/>
                      </a:pPr>
                      <a:r>
                        <a:rPr lang="en-US" dirty="0">
                          <a:latin typeface="Cambria" pitchFamily="18" charset="0"/>
                          <a:ea typeface="Cambria" pitchFamily="18" charset="0"/>
                        </a:rPr>
                        <a:t>Introduces a deep learning approach for on-line signature verification, utilizing a recurrent neural network (RNN) architecture to capture temporal features of signatures.</a:t>
                      </a:r>
                    </a:p>
                    <a:p>
                      <a:pPr marL="285750" indent="-285750" algn="just">
                        <a:lnSpc>
                          <a:spcPct val="100000"/>
                        </a:lnSpc>
                        <a:buFont typeface="Arial" pitchFamily="34" charset="0"/>
                        <a:buChar char="•"/>
                      </a:pPr>
                      <a:endParaRPr lang="en-US" dirty="0">
                        <a:latin typeface="Cambria" pitchFamily="18" charset="0"/>
                        <a:ea typeface="Cambria" pitchFamily="18" charset="0"/>
                      </a:endParaRPr>
                    </a:p>
                    <a:p>
                      <a:pPr marL="285750" marR="0" indent="-2857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latin typeface="Cambria" pitchFamily="18" charset="0"/>
                          <a:ea typeface="Cambria" pitchFamily="18" charset="0"/>
                        </a:rPr>
                        <a:t>Utilizes diverse datasets, indicating the importance of varied training data to enhance model generalization in real-world scenarios.</a:t>
                      </a:r>
                    </a:p>
                    <a:p>
                      <a:pPr marL="0" indent="0" algn="just">
                        <a:lnSpc>
                          <a:spcPct val="100000"/>
                        </a:lnSpc>
                        <a:buFontTx/>
                        <a:buNone/>
                      </a:pPr>
                      <a:endParaRPr lang="en-US" sz="1800" b="0" dirty="0">
                        <a:latin typeface="Cambria" pitchFamily="18" charset="0"/>
                        <a:ea typeface="Cambria" pitchFamily="18" charset="0"/>
                        <a:cs typeface="Times New Roman" pitchFamily="18" charset="0"/>
                      </a:endParaRPr>
                    </a:p>
                  </a:txBody>
                  <a:tcPr/>
                </a:tc>
                <a:extLst>
                  <a:ext uri="{0D108BD9-81ED-4DB2-BD59-A6C34878D82A}">
                    <a16:rowId xmlns="" xmlns:a16="http://schemas.microsoft.com/office/drawing/2014/main" val="10001"/>
                  </a:ext>
                </a:extLst>
              </a:tr>
              <a:tr h="2205946">
                <a:tc>
                  <a:txBody>
                    <a:bodyPr/>
                    <a:lstStyle/>
                    <a:p>
                      <a:pPr algn="ctr"/>
                      <a:r>
                        <a:rPr lang="en-US" sz="1800" dirty="0">
                          <a:latin typeface="Cambria" pitchFamily="18" charset="0"/>
                          <a:ea typeface="Cambria" pitchFamily="18" charset="0"/>
                          <a:cs typeface="Times New Roman" pitchFamily="18" charset="0"/>
                        </a:rPr>
                        <a:t>2</a:t>
                      </a:r>
                    </a:p>
                    <a:p>
                      <a:pPr algn="ctr"/>
                      <a:endParaRPr lang="en-US" sz="1800" dirty="0">
                        <a:latin typeface="Cambria" pitchFamily="18" charset="0"/>
                        <a:ea typeface="Cambria" pitchFamily="18" charset="0"/>
                        <a:cs typeface="Times New Roman" pitchFamily="18" charset="0"/>
                      </a:endParaRPr>
                    </a:p>
                    <a:p>
                      <a:pPr algn="ctr"/>
                      <a:endParaRPr lang="en-US" sz="1800" dirty="0">
                        <a:latin typeface="Cambria" pitchFamily="18" charset="0"/>
                        <a:ea typeface="Cambria" pitchFamily="18" charset="0"/>
                        <a:cs typeface="Times New Roman" pitchFamily="18" charset="0"/>
                      </a:endParaRPr>
                    </a:p>
                    <a:p>
                      <a:pPr algn="ctr"/>
                      <a:endParaRPr lang="en-US" sz="1800" dirty="0">
                        <a:latin typeface="Cambria" pitchFamily="18" charset="0"/>
                        <a:ea typeface="Cambria" pitchFamily="18" charset="0"/>
                        <a:cs typeface="Times New Roman" pitchFamily="18" charset="0"/>
                      </a:endParaRPr>
                    </a:p>
                  </a:txBody>
                  <a:tcPr/>
                </a:tc>
                <a:tc>
                  <a:txBody>
                    <a:bodyPr/>
                    <a:lstStyle/>
                    <a:p>
                      <a:pPr algn="just">
                        <a:lnSpc>
                          <a:spcPct val="100000"/>
                        </a:lnSpc>
                      </a:pPr>
                      <a:r>
                        <a:rPr lang="en-IN" dirty="0">
                          <a:latin typeface="Cambria" pitchFamily="18" charset="0"/>
                          <a:ea typeface="Cambria" pitchFamily="18" charset="0"/>
                        </a:rPr>
                        <a:t>Jain A., Singh S.K., Singh K.P.  Handwritten Signature Verification Using Shallow Convolutional Neural Network  Multimedia Tools and Applications  2020</a:t>
                      </a:r>
                      <a:endParaRPr lang="en-US" sz="1800" dirty="0">
                        <a:latin typeface="Cambria" pitchFamily="18" charset="0"/>
                        <a:ea typeface="Cambria" pitchFamily="18" charset="0"/>
                        <a:cs typeface="Times New Roman" pitchFamily="18" charset="0"/>
                      </a:endParaRPr>
                    </a:p>
                  </a:txBody>
                  <a:tcPr/>
                </a:tc>
                <a:tc>
                  <a:txBody>
                    <a:bodyPr/>
                    <a:lstStyle/>
                    <a:p>
                      <a:pPr marL="285750" indent="-285750" algn="just">
                        <a:lnSpc>
                          <a:spcPct val="100000"/>
                        </a:lnSpc>
                        <a:buFont typeface="Arial" pitchFamily="34" charset="0"/>
                        <a:buChar char="•"/>
                      </a:pPr>
                      <a:r>
                        <a:rPr lang="en-US" dirty="0">
                          <a:latin typeface="Cambria" pitchFamily="18" charset="0"/>
                          <a:ea typeface="Cambria" pitchFamily="18" charset="0"/>
                        </a:rPr>
                        <a:t>Proposes a shallow convolutional neural network for handwritten signature verification, emphasizing simplicity and efficiency in implementation.</a:t>
                      </a:r>
                    </a:p>
                    <a:p>
                      <a:pPr marL="285750" indent="-285750" algn="just">
                        <a:lnSpc>
                          <a:spcPct val="100000"/>
                        </a:lnSpc>
                        <a:buFont typeface="Arial" pitchFamily="34" charset="0"/>
                        <a:buChar char="•"/>
                      </a:pPr>
                      <a:endParaRPr lang="en-US" dirty="0">
                        <a:latin typeface="Cambria" pitchFamily="18" charset="0"/>
                        <a:ea typeface="Cambria" pitchFamily="18" charset="0"/>
                      </a:endParaRPr>
                    </a:p>
                    <a:p>
                      <a:pPr marL="285750" indent="-285750" algn="just">
                        <a:lnSpc>
                          <a:spcPct val="100000"/>
                        </a:lnSpc>
                        <a:buFont typeface="Arial" pitchFamily="34" charset="0"/>
                        <a:buChar char="•"/>
                      </a:pPr>
                      <a:r>
                        <a:rPr lang="en-US" dirty="0">
                          <a:latin typeface="Cambria" pitchFamily="18" charset="0"/>
                          <a:ea typeface="Cambria" pitchFamily="18" charset="0"/>
                        </a:rPr>
                        <a:t>Suggests potential for real-time signature verification systems due to reduced complexity and faster processing times.</a:t>
                      </a:r>
                      <a:endParaRPr lang="en-US" sz="1800" b="0" dirty="0">
                        <a:latin typeface="Cambria" pitchFamily="18" charset="0"/>
                        <a:ea typeface="Cambria" pitchFamily="18" charset="0"/>
                        <a:cs typeface="Times New Roman" pitchFamily="18" charset="0"/>
                      </a:endParaRP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967587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40437" y="211686"/>
            <a:ext cx="9767887" cy="595312"/>
          </a:xfrm>
        </p:spPr>
        <p:txBody>
          <a:bodyPr/>
          <a:lstStyle/>
          <a:p>
            <a:pPr eaLnBrk="1" hangingPunct="1"/>
            <a:r>
              <a:rPr lang="en-US" altLang="en-US" sz="2800" b="1" dirty="0">
                <a:solidFill>
                  <a:srgbClr val="002060"/>
                </a:solidFill>
                <a:latin typeface="Cambria" pitchFamily="18" charset="0"/>
                <a:ea typeface="Cambria" pitchFamily="18" charset="0"/>
                <a:cs typeface="Cambria" pitchFamily="18" charset="0"/>
                <a:sym typeface="Wingdings" pitchFamily="2" charset="2"/>
              </a:rPr>
              <a:t>Literature Papers</a:t>
            </a:r>
          </a:p>
        </p:txBody>
      </p:sp>
      <p:sp>
        <p:nvSpPr>
          <p:cNvPr id="9221" name="Slide Number Placeholder 5"/>
          <p:cNvSpPr>
            <a:spLocks noGrp="1"/>
          </p:cNvSpPr>
          <p:nvPr>
            <p:ph type="sldNum" sz="quarter" idx="12"/>
          </p:nvPr>
        </p:nvSpPr>
        <p:spPr bwMode="auto">
          <a:noFill/>
          <a:ln>
            <a:miter lim="800000"/>
            <a:headEnd/>
            <a:tailEnd/>
          </a:ln>
        </p:spPr>
        <p:txBody>
          <a:bodyPr/>
          <a:lstStyle/>
          <a:p>
            <a:fld id="{9BA95D20-3DD7-486C-BDED-39A628F8F61B}" type="slidenum">
              <a:rPr lang="en-US" altLang="en-US"/>
              <a:pPr/>
              <a:t>6</a:t>
            </a:fld>
            <a:endParaRPr lang="en-US" altLang="en-US"/>
          </a:p>
        </p:txBody>
      </p:sp>
      <p:graphicFrame>
        <p:nvGraphicFramePr>
          <p:cNvPr id="2" name="Content Placeholder 3">
            <a:extLst>
              <a:ext uri="{FF2B5EF4-FFF2-40B4-BE49-F238E27FC236}">
                <a16:creationId xmlns="" xmlns:a16="http://schemas.microsoft.com/office/drawing/2014/main" id="{1DB8783B-D514-C168-A36F-D60226DB1558}"/>
              </a:ext>
            </a:extLst>
          </p:cNvPr>
          <p:cNvGraphicFramePr>
            <a:graphicFrameLocks noGrp="1"/>
          </p:cNvGraphicFramePr>
          <p:nvPr>
            <p:ph idx="1"/>
            <p:extLst>
              <p:ext uri="{D42A27DB-BD31-4B8C-83A1-F6EECF244321}">
                <p14:modId xmlns:p14="http://schemas.microsoft.com/office/powerpoint/2010/main" val="1375902865"/>
              </p:ext>
            </p:extLst>
          </p:nvPr>
        </p:nvGraphicFramePr>
        <p:xfrm>
          <a:off x="340437" y="1174999"/>
          <a:ext cx="11368634" cy="5349768"/>
        </p:xfrm>
        <a:graphic>
          <a:graphicData uri="http://schemas.openxmlformats.org/drawingml/2006/table">
            <a:tbl>
              <a:tblPr firstRow="1" bandRow="1">
                <a:tableStyleId>{5C22544A-7EE6-4342-B048-85BDC9FD1C3A}</a:tableStyleId>
              </a:tblPr>
              <a:tblGrid>
                <a:gridCol w="852646">
                  <a:extLst>
                    <a:ext uri="{9D8B030D-6E8A-4147-A177-3AD203B41FA5}">
                      <a16:colId xmlns="" xmlns:a16="http://schemas.microsoft.com/office/drawing/2014/main" val="20000"/>
                    </a:ext>
                  </a:extLst>
                </a:gridCol>
                <a:gridCol w="3753610">
                  <a:extLst>
                    <a:ext uri="{9D8B030D-6E8A-4147-A177-3AD203B41FA5}">
                      <a16:colId xmlns="" xmlns:a16="http://schemas.microsoft.com/office/drawing/2014/main" val="20001"/>
                    </a:ext>
                  </a:extLst>
                </a:gridCol>
                <a:gridCol w="6762378">
                  <a:extLst>
                    <a:ext uri="{9D8B030D-6E8A-4147-A177-3AD203B41FA5}">
                      <a16:colId xmlns="" xmlns:a16="http://schemas.microsoft.com/office/drawing/2014/main" val="20002"/>
                    </a:ext>
                  </a:extLst>
                </a:gridCol>
              </a:tblGrid>
              <a:tr h="622992">
                <a:tc>
                  <a:txBody>
                    <a:bodyPr/>
                    <a:lstStyle/>
                    <a:p>
                      <a:pPr algn="ctr"/>
                      <a:r>
                        <a:rPr lang="en-US" sz="1800" dirty="0">
                          <a:latin typeface="Times New Roman" pitchFamily="18" charset="0"/>
                          <a:cs typeface="Times New Roman" pitchFamily="18" charset="0"/>
                        </a:rPr>
                        <a:t>S.</a:t>
                      </a:r>
                    </a:p>
                    <a:p>
                      <a:pPr algn="ctr"/>
                      <a:r>
                        <a:rPr lang="en-US" sz="1800" dirty="0">
                          <a:latin typeface="Times New Roman" pitchFamily="18" charset="0"/>
                          <a:cs typeface="Times New Roman" pitchFamily="18" charset="0"/>
                        </a:rPr>
                        <a:t>No </a:t>
                      </a:r>
                    </a:p>
                  </a:txBody>
                  <a:tcPr/>
                </a:tc>
                <a:tc>
                  <a:txBody>
                    <a:bodyPr/>
                    <a:lstStyle/>
                    <a:p>
                      <a:pPr algn="ctr"/>
                      <a:r>
                        <a:rPr lang="en-US" sz="1800" dirty="0">
                          <a:latin typeface="Times New Roman" pitchFamily="18" charset="0"/>
                          <a:cs typeface="Times New Roman" pitchFamily="18" charset="0"/>
                        </a:rPr>
                        <a:t>Author/Title/</a:t>
                      </a:r>
                    </a:p>
                    <a:p>
                      <a:pPr algn="ctr"/>
                      <a:r>
                        <a:rPr lang="en-US" sz="1800" dirty="0">
                          <a:latin typeface="Times New Roman" pitchFamily="18" charset="0"/>
                          <a:cs typeface="Times New Roman" pitchFamily="18" charset="0"/>
                        </a:rPr>
                        <a:t>Journal / Year</a:t>
                      </a:r>
                    </a:p>
                  </a:txBody>
                  <a:tcPr/>
                </a:tc>
                <a:tc>
                  <a:txBody>
                    <a:bodyPr/>
                    <a:lstStyle/>
                    <a:p>
                      <a:pPr algn="ctr"/>
                      <a:r>
                        <a:rPr lang="en-US" sz="1800" dirty="0">
                          <a:latin typeface="Times New Roman" pitchFamily="18" charset="0"/>
                          <a:cs typeface="Times New Roman" pitchFamily="18" charset="0"/>
                        </a:rPr>
                        <a:t>Observation</a:t>
                      </a:r>
                    </a:p>
                  </a:txBody>
                  <a:tcPr/>
                </a:tc>
                <a:extLst>
                  <a:ext uri="{0D108BD9-81ED-4DB2-BD59-A6C34878D82A}">
                    <a16:rowId xmlns="" xmlns:a16="http://schemas.microsoft.com/office/drawing/2014/main" val="10000"/>
                  </a:ext>
                </a:extLst>
              </a:tr>
              <a:tr h="2442461">
                <a:tc>
                  <a:txBody>
                    <a:bodyPr/>
                    <a:lstStyle/>
                    <a:p>
                      <a:pPr algn="ctr"/>
                      <a:r>
                        <a:rPr lang="en-US" sz="1800" dirty="0">
                          <a:latin typeface="Times New Roman" pitchFamily="18" charset="0"/>
                          <a:cs typeface="Times New Roman" pitchFamily="18" charset="0"/>
                        </a:rPr>
                        <a:t>3</a:t>
                      </a:r>
                    </a:p>
                  </a:txBody>
                  <a:tcPr/>
                </a:tc>
                <a:tc>
                  <a:txBody>
                    <a:bodyPr/>
                    <a:lstStyle/>
                    <a:p>
                      <a:pPr algn="just"/>
                      <a:r>
                        <a:rPr lang="en-US" dirty="0" err="1">
                          <a:latin typeface="Cambria" pitchFamily="18" charset="0"/>
                          <a:ea typeface="Cambria" pitchFamily="18" charset="0"/>
                        </a:rPr>
                        <a:t>Ghosh</a:t>
                      </a:r>
                      <a:r>
                        <a:rPr lang="en-US" dirty="0">
                          <a:latin typeface="Cambria" pitchFamily="18" charset="0"/>
                          <a:ea typeface="Cambria" pitchFamily="18" charset="0"/>
                        </a:rPr>
                        <a:t> R.  A Recurrent Neural Network Based Deep Learning Model for Offline Signature Verification and Recognition System  Expert Systems with Applications  2021</a:t>
                      </a:r>
                      <a:endParaRPr lang="en-US" sz="1800" dirty="0">
                        <a:latin typeface="Cambria" pitchFamily="18" charset="0"/>
                        <a:ea typeface="Cambria" pitchFamily="18" charset="0"/>
                        <a:cs typeface="Times New Roman" pitchFamily="18" charset="0"/>
                      </a:endParaRPr>
                    </a:p>
                  </a:txBody>
                  <a:tcPr/>
                </a:tc>
                <a:tc>
                  <a:txBody>
                    <a:bodyPr/>
                    <a:lstStyle/>
                    <a:p>
                      <a:pPr marL="285750" indent="-285750" algn="just">
                        <a:lnSpc>
                          <a:spcPct val="100000"/>
                        </a:lnSpc>
                        <a:buFont typeface="Arial" pitchFamily="34" charset="0"/>
                        <a:buChar char="•"/>
                      </a:pPr>
                      <a:r>
                        <a:rPr lang="en-US" dirty="0"/>
                        <a:t>Develops a recurrent neural network model specifically for offline signature verification and recognition, focusing on sequential feature extraction.</a:t>
                      </a:r>
                    </a:p>
                    <a:p>
                      <a:pPr marL="285750" indent="-285750" algn="just">
                        <a:lnSpc>
                          <a:spcPct val="100000"/>
                        </a:lnSpc>
                        <a:buFont typeface="Arial" pitchFamily="34" charset="0"/>
                        <a:buChar char="•"/>
                      </a:pPr>
                      <a:endParaRPr lang="en-US" dirty="0"/>
                    </a:p>
                    <a:p>
                      <a:pPr marL="285750" indent="-285750" algn="just">
                        <a:lnSpc>
                          <a:spcPct val="100000"/>
                        </a:lnSpc>
                        <a:buFont typeface="Arial" pitchFamily="34" charset="0"/>
                        <a:buChar char="•"/>
                      </a:pPr>
                      <a:r>
                        <a:rPr lang="en-US" dirty="0"/>
                        <a:t>Provides thorough evaluation metrics, including precision and recall, showcasing the model's robustness in various testing scenarios.</a:t>
                      </a:r>
                      <a:endParaRPr lang="en-US" sz="1800" dirty="0">
                        <a:latin typeface="Cambria" pitchFamily="18" charset="0"/>
                        <a:ea typeface="Cambria" pitchFamily="18" charset="0"/>
                        <a:cs typeface="Times New Roman" pitchFamily="18" charset="0"/>
                      </a:endParaRPr>
                    </a:p>
                  </a:txBody>
                  <a:tcPr/>
                </a:tc>
                <a:extLst>
                  <a:ext uri="{0D108BD9-81ED-4DB2-BD59-A6C34878D82A}">
                    <a16:rowId xmlns="" xmlns:a16="http://schemas.microsoft.com/office/drawing/2014/main" val="10001"/>
                  </a:ext>
                </a:extLst>
              </a:tr>
              <a:tr h="2267227">
                <a:tc>
                  <a:txBody>
                    <a:bodyPr/>
                    <a:lstStyle/>
                    <a:p>
                      <a:pPr algn="ctr"/>
                      <a:r>
                        <a:rPr lang="en-US" sz="1800" dirty="0">
                          <a:latin typeface="Times New Roman" pitchFamily="18" charset="0"/>
                          <a:cs typeface="Times New Roman" pitchFamily="18" charset="0"/>
                        </a:rPr>
                        <a:t>4</a:t>
                      </a:r>
                    </a:p>
                  </a:txBody>
                  <a:tcPr/>
                </a:tc>
                <a:tc>
                  <a:txBody>
                    <a:bodyPr/>
                    <a:lstStyle/>
                    <a:p>
                      <a:pPr algn="just"/>
                      <a:r>
                        <a:rPr lang="en-IN" dirty="0" err="1">
                          <a:latin typeface="Cambria" pitchFamily="18" charset="0"/>
                          <a:ea typeface="Cambria" pitchFamily="18" charset="0"/>
                        </a:rPr>
                        <a:t>Yapıcı</a:t>
                      </a:r>
                      <a:r>
                        <a:rPr lang="en-IN" dirty="0">
                          <a:latin typeface="Cambria" pitchFamily="18" charset="0"/>
                          <a:ea typeface="Cambria" pitchFamily="18" charset="0"/>
                        </a:rPr>
                        <a:t> M.M., </a:t>
                      </a:r>
                      <a:r>
                        <a:rPr lang="en-IN" dirty="0" err="1">
                          <a:latin typeface="Cambria" pitchFamily="18" charset="0"/>
                          <a:ea typeface="Cambria" pitchFamily="18" charset="0"/>
                        </a:rPr>
                        <a:t>Tekerek</a:t>
                      </a:r>
                      <a:r>
                        <a:rPr lang="en-IN" dirty="0">
                          <a:latin typeface="Cambria" pitchFamily="18" charset="0"/>
                          <a:ea typeface="Cambria" pitchFamily="18" charset="0"/>
                        </a:rPr>
                        <a:t> A., </a:t>
                      </a:r>
                      <a:r>
                        <a:rPr lang="en-IN" dirty="0" err="1">
                          <a:latin typeface="Cambria" pitchFamily="18" charset="0"/>
                          <a:ea typeface="Cambria" pitchFamily="18" charset="0"/>
                        </a:rPr>
                        <a:t>Topaloğlu</a:t>
                      </a:r>
                      <a:r>
                        <a:rPr lang="en-IN" dirty="0">
                          <a:latin typeface="Cambria" pitchFamily="18" charset="0"/>
                          <a:ea typeface="Cambria" pitchFamily="18" charset="0"/>
                        </a:rPr>
                        <a:t> N.  Deep Learning-Based Data Augmentation Method and Signature Verification System for Offline Handwritten Signature  Pattern Analysis and Applications  2021</a:t>
                      </a:r>
                      <a:endParaRPr lang="en-US" sz="1800" dirty="0">
                        <a:latin typeface="Cambria" pitchFamily="18" charset="0"/>
                        <a:ea typeface="Cambria" pitchFamily="18" charset="0"/>
                        <a:cs typeface="Times New Roman" pitchFamily="18" charset="0"/>
                      </a:endParaRPr>
                    </a:p>
                  </a:txBody>
                  <a:tcPr/>
                </a:tc>
                <a:tc>
                  <a:txBody>
                    <a:bodyPr/>
                    <a:lstStyle/>
                    <a:p>
                      <a:pPr marL="285750" indent="-285750" algn="just">
                        <a:lnSpc>
                          <a:spcPct val="100000"/>
                        </a:lnSpc>
                        <a:buFont typeface="Arial" pitchFamily="34" charset="0"/>
                        <a:buChar char="•"/>
                      </a:pPr>
                      <a:r>
                        <a:rPr lang="en-US" dirty="0">
                          <a:latin typeface="Cambria" pitchFamily="18" charset="0"/>
                          <a:ea typeface="Cambria" pitchFamily="18" charset="0"/>
                        </a:rPr>
                        <a:t>Introduces a deep learning-based data augmentation method to enhance the training dataset for offline handwritten signatures, improving model performance.</a:t>
                      </a:r>
                    </a:p>
                    <a:p>
                      <a:pPr marL="285750" indent="-285750" algn="just">
                        <a:lnSpc>
                          <a:spcPct val="100000"/>
                        </a:lnSpc>
                        <a:buFont typeface="Arial" pitchFamily="34" charset="0"/>
                        <a:buChar char="•"/>
                      </a:pPr>
                      <a:endParaRPr lang="en-US" dirty="0">
                        <a:latin typeface="Cambria" pitchFamily="18" charset="0"/>
                        <a:ea typeface="Cambria" pitchFamily="18" charset="0"/>
                      </a:endParaRPr>
                    </a:p>
                    <a:p>
                      <a:pPr marL="285750" indent="-285750" algn="just">
                        <a:lnSpc>
                          <a:spcPct val="100000"/>
                        </a:lnSpc>
                        <a:buFont typeface="Arial" pitchFamily="34" charset="0"/>
                        <a:buChar char="•"/>
                      </a:pPr>
                      <a:r>
                        <a:rPr lang="en-US" dirty="0">
                          <a:latin typeface="Cambria" pitchFamily="18" charset="0"/>
                          <a:ea typeface="Cambria" pitchFamily="18" charset="0"/>
                        </a:rPr>
                        <a:t>Suggests applicability to various handwritten signature datasets, making it a flexible solution for different signature verification tasks.</a:t>
                      </a:r>
                      <a:endParaRPr lang="en-US" sz="1800" dirty="0">
                        <a:latin typeface="Cambria" pitchFamily="18" charset="0"/>
                        <a:ea typeface="Cambria" pitchFamily="18" charset="0"/>
                        <a:cs typeface="Times New Roman" pitchFamily="18" charset="0"/>
                      </a:endParaRP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751554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40437" y="211686"/>
            <a:ext cx="9767887" cy="595312"/>
          </a:xfrm>
        </p:spPr>
        <p:txBody>
          <a:bodyPr/>
          <a:lstStyle/>
          <a:p>
            <a:pPr eaLnBrk="1" hangingPunct="1"/>
            <a:r>
              <a:rPr lang="en-US" altLang="en-US" sz="2800" b="1" dirty="0">
                <a:solidFill>
                  <a:srgbClr val="002060"/>
                </a:solidFill>
                <a:latin typeface="Cambria" pitchFamily="18" charset="0"/>
                <a:ea typeface="Cambria" pitchFamily="18" charset="0"/>
                <a:cs typeface="Cambria" pitchFamily="18" charset="0"/>
                <a:sym typeface="Wingdings" pitchFamily="2" charset="2"/>
              </a:rPr>
              <a:t>Literature Papers</a:t>
            </a:r>
          </a:p>
        </p:txBody>
      </p:sp>
      <p:sp>
        <p:nvSpPr>
          <p:cNvPr id="9221" name="Slide Number Placeholder 5"/>
          <p:cNvSpPr>
            <a:spLocks noGrp="1"/>
          </p:cNvSpPr>
          <p:nvPr>
            <p:ph type="sldNum" sz="quarter" idx="12"/>
          </p:nvPr>
        </p:nvSpPr>
        <p:spPr bwMode="auto">
          <a:noFill/>
          <a:ln>
            <a:miter lim="800000"/>
            <a:headEnd/>
            <a:tailEnd/>
          </a:ln>
        </p:spPr>
        <p:txBody>
          <a:bodyPr/>
          <a:lstStyle/>
          <a:p>
            <a:fld id="{9BA95D20-3DD7-486C-BDED-39A628F8F61B}" type="slidenum">
              <a:rPr lang="en-US" altLang="en-US"/>
              <a:pPr/>
              <a:t>7</a:t>
            </a:fld>
            <a:endParaRPr lang="en-US" altLang="en-US"/>
          </a:p>
        </p:txBody>
      </p:sp>
      <p:graphicFrame>
        <p:nvGraphicFramePr>
          <p:cNvPr id="2" name="Content Placeholder 3">
            <a:extLst>
              <a:ext uri="{FF2B5EF4-FFF2-40B4-BE49-F238E27FC236}">
                <a16:creationId xmlns="" xmlns:a16="http://schemas.microsoft.com/office/drawing/2014/main" id="{1DB8783B-D514-C168-A36F-D60226DB1558}"/>
              </a:ext>
            </a:extLst>
          </p:cNvPr>
          <p:cNvGraphicFramePr>
            <a:graphicFrameLocks noGrp="1"/>
          </p:cNvGraphicFramePr>
          <p:nvPr>
            <p:ph idx="1"/>
            <p:extLst>
              <p:ext uri="{D42A27DB-BD31-4B8C-83A1-F6EECF244321}">
                <p14:modId xmlns:p14="http://schemas.microsoft.com/office/powerpoint/2010/main" val="435945773"/>
              </p:ext>
            </p:extLst>
          </p:nvPr>
        </p:nvGraphicFramePr>
        <p:xfrm>
          <a:off x="340437" y="1174999"/>
          <a:ext cx="11368634" cy="5349768"/>
        </p:xfrm>
        <a:graphic>
          <a:graphicData uri="http://schemas.openxmlformats.org/drawingml/2006/table">
            <a:tbl>
              <a:tblPr firstRow="1" bandRow="1">
                <a:tableStyleId>{5C22544A-7EE6-4342-B048-85BDC9FD1C3A}</a:tableStyleId>
              </a:tblPr>
              <a:tblGrid>
                <a:gridCol w="878763">
                  <a:extLst>
                    <a:ext uri="{9D8B030D-6E8A-4147-A177-3AD203B41FA5}">
                      <a16:colId xmlns="" xmlns:a16="http://schemas.microsoft.com/office/drawing/2014/main" val="20000"/>
                    </a:ext>
                  </a:extLst>
                </a:gridCol>
                <a:gridCol w="3727493">
                  <a:extLst>
                    <a:ext uri="{9D8B030D-6E8A-4147-A177-3AD203B41FA5}">
                      <a16:colId xmlns="" xmlns:a16="http://schemas.microsoft.com/office/drawing/2014/main" val="20001"/>
                    </a:ext>
                  </a:extLst>
                </a:gridCol>
                <a:gridCol w="6762378">
                  <a:extLst>
                    <a:ext uri="{9D8B030D-6E8A-4147-A177-3AD203B41FA5}">
                      <a16:colId xmlns="" xmlns:a16="http://schemas.microsoft.com/office/drawing/2014/main" val="20002"/>
                    </a:ext>
                  </a:extLst>
                </a:gridCol>
              </a:tblGrid>
              <a:tr h="622992">
                <a:tc>
                  <a:txBody>
                    <a:bodyPr/>
                    <a:lstStyle/>
                    <a:p>
                      <a:pPr algn="ctr"/>
                      <a:r>
                        <a:rPr lang="en-US" sz="1800" dirty="0">
                          <a:latin typeface="Times New Roman" pitchFamily="18" charset="0"/>
                          <a:cs typeface="Times New Roman" pitchFamily="18" charset="0"/>
                        </a:rPr>
                        <a:t>S.</a:t>
                      </a:r>
                    </a:p>
                    <a:p>
                      <a:pPr algn="ctr"/>
                      <a:r>
                        <a:rPr lang="en-US" sz="1800" dirty="0">
                          <a:latin typeface="Times New Roman" pitchFamily="18" charset="0"/>
                          <a:cs typeface="Times New Roman" pitchFamily="18" charset="0"/>
                        </a:rPr>
                        <a:t>No </a:t>
                      </a:r>
                    </a:p>
                  </a:txBody>
                  <a:tcPr/>
                </a:tc>
                <a:tc>
                  <a:txBody>
                    <a:bodyPr/>
                    <a:lstStyle/>
                    <a:p>
                      <a:pPr algn="ctr"/>
                      <a:r>
                        <a:rPr lang="en-US" sz="1800" dirty="0">
                          <a:latin typeface="Times New Roman" pitchFamily="18" charset="0"/>
                          <a:cs typeface="Times New Roman" pitchFamily="18" charset="0"/>
                        </a:rPr>
                        <a:t>Author/Title/</a:t>
                      </a:r>
                    </a:p>
                    <a:p>
                      <a:pPr algn="ctr"/>
                      <a:r>
                        <a:rPr lang="en-US" sz="1800" dirty="0">
                          <a:latin typeface="Times New Roman" pitchFamily="18" charset="0"/>
                          <a:cs typeface="Times New Roman" pitchFamily="18" charset="0"/>
                        </a:rPr>
                        <a:t>Journal / Year</a:t>
                      </a:r>
                    </a:p>
                  </a:txBody>
                  <a:tcPr/>
                </a:tc>
                <a:tc>
                  <a:txBody>
                    <a:bodyPr/>
                    <a:lstStyle/>
                    <a:p>
                      <a:pPr algn="ctr"/>
                      <a:r>
                        <a:rPr lang="en-US" sz="1800" dirty="0">
                          <a:latin typeface="Times New Roman" pitchFamily="18" charset="0"/>
                          <a:cs typeface="Times New Roman" pitchFamily="18" charset="0"/>
                        </a:rPr>
                        <a:t>Observation</a:t>
                      </a:r>
                    </a:p>
                  </a:txBody>
                  <a:tcPr/>
                </a:tc>
                <a:extLst>
                  <a:ext uri="{0D108BD9-81ED-4DB2-BD59-A6C34878D82A}">
                    <a16:rowId xmlns="" xmlns:a16="http://schemas.microsoft.com/office/drawing/2014/main" val="10000"/>
                  </a:ext>
                </a:extLst>
              </a:tr>
              <a:tr h="2442461">
                <a:tc>
                  <a:txBody>
                    <a:bodyPr/>
                    <a:lstStyle/>
                    <a:p>
                      <a:pPr algn="ctr"/>
                      <a:r>
                        <a:rPr lang="en-US" sz="1800" dirty="0">
                          <a:latin typeface="Times New Roman" pitchFamily="18" charset="0"/>
                          <a:cs typeface="Times New Roman" pitchFamily="18" charset="0"/>
                        </a:rPr>
                        <a:t>5</a:t>
                      </a:r>
                    </a:p>
                  </a:txBody>
                  <a:tcPr/>
                </a:tc>
                <a:tc>
                  <a:txBody>
                    <a:bodyPr/>
                    <a:lstStyle/>
                    <a:p>
                      <a:pPr algn="just"/>
                      <a:r>
                        <a:rPr lang="en-US" dirty="0" err="1">
                          <a:latin typeface="Cambria" pitchFamily="18" charset="0"/>
                          <a:ea typeface="Cambria" pitchFamily="18" charset="0"/>
                        </a:rPr>
                        <a:t>Tahir</a:t>
                      </a:r>
                      <a:r>
                        <a:rPr lang="en-US" dirty="0">
                          <a:latin typeface="Cambria" pitchFamily="18" charset="0"/>
                          <a:ea typeface="Cambria" pitchFamily="18" charset="0"/>
                        </a:rPr>
                        <a:t> N.M., </a:t>
                      </a:r>
                      <a:r>
                        <a:rPr lang="en-US" dirty="0" err="1">
                          <a:latin typeface="Cambria" pitchFamily="18" charset="0"/>
                          <a:ea typeface="Cambria" pitchFamily="18" charset="0"/>
                        </a:rPr>
                        <a:t>Ausat</a:t>
                      </a:r>
                      <a:r>
                        <a:rPr lang="en-US" dirty="0">
                          <a:latin typeface="Cambria" pitchFamily="18" charset="0"/>
                          <a:ea typeface="Cambria" pitchFamily="18" charset="0"/>
                        </a:rPr>
                        <a:t> A.N., </a:t>
                      </a:r>
                      <a:r>
                        <a:rPr lang="en-US" dirty="0" err="1">
                          <a:latin typeface="Cambria" pitchFamily="18" charset="0"/>
                          <a:ea typeface="Cambria" pitchFamily="18" charset="0"/>
                        </a:rPr>
                        <a:t>Bature</a:t>
                      </a:r>
                      <a:r>
                        <a:rPr lang="en-US" dirty="0">
                          <a:latin typeface="Cambria" pitchFamily="18" charset="0"/>
                          <a:ea typeface="Cambria" pitchFamily="18" charset="0"/>
                        </a:rPr>
                        <a:t> U.I., </a:t>
                      </a:r>
                      <a:r>
                        <a:rPr lang="en-US" dirty="0" err="1">
                          <a:latin typeface="Cambria" pitchFamily="18" charset="0"/>
                          <a:ea typeface="Cambria" pitchFamily="18" charset="0"/>
                        </a:rPr>
                        <a:t>Abubakar</a:t>
                      </a:r>
                      <a:r>
                        <a:rPr lang="en-US" dirty="0">
                          <a:latin typeface="Cambria" pitchFamily="18" charset="0"/>
                          <a:ea typeface="Cambria" pitchFamily="18" charset="0"/>
                        </a:rPr>
                        <a:t> K.A., </a:t>
                      </a:r>
                      <a:r>
                        <a:rPr lang="en-US" dirty="0" err="1">
                          <a:latin typeface="Cambria" pitchFamily="18" charset="0"/>
                          <a:ea typeface="Cambria" pitchFamily="18" charset="0"/>
                        </a:rPr>
                        <a:t>Gambo</a:t>
                      </a:r>
                      <a:r>
                        <a:rPr lang="en-US" dirty="0">
                          <a:latin typeface="Cambria" pitchFamily="18" charset="0"/>
                          <a:ea typeface="Cambria" pitchFamily="18" charset="0"/>
                        </a:rPr>
                        <a:t> I.  Off-Line Handwritten Signature Verification System: Artificial Neural Network Approach / 2021</a:t>
                      </a:r>
                    </a:p>
                  </a:txBody>
                  <a:tcPr/>
                </a:tc>
                <a:tc>
                  <a:txBody>
                    <a:bodyPr/>
                    <a:lstStyle/>
                    <a:p>
                      <a:pPr marL="285750" indent="-285750" algn="just">
                        <a:lnSpc>
                          <a:spcPct val="100000"/>
                        </a:lnSpc>
                        <a:buFont typeface="Arial" pitchFamily="34" charset="0"/>
                        <a:buChar char="•"/>
                      </a:pPr>
                      <a:r>
                        <a:rPr lang="en-US" dirty="0"/>
                        <a:t>Emphasizes the role of effective feature extraction techniques in improving verification accuracy, albeit with more straightforward models.</a:t>
                      </a:r>
                    </a:p>
                    <a:p>
                      <a:pPr marL="285750" indent="-285750" algn="just">
                        <a:lnSpc>
                          <a:spcPct val="100000"/>
                        </a:lnSpc>
                        <a:buFont typeface="Arial" pitchFamily="34" charset="0"/>
                        <a:buChar char="•"/>
                      </a:pPr>
                      <a:endParaRPr lang="en-US" dirty="0"/>
                    </a:p>
                    <a:p>
                      <a:pPr marL="285750" indent="-285750" algn="just">
                        <a:lnSpc>
                          <a:spcPct val="100000"/>
                        </a:lnSpc>
                        <a:buFont typeface="Arial" pitchFamily="34" charset="0"/>
                        <a:buChar char="•"/>
                      </a:pPr>
                      <a:r>
                        <a:rPr lang="en-US" dirty="0"/>
                        <a:t>Acknowledges limitations in terms of generalization to more complex datasets, suggesting further research into advanced models for improved performance.</a:t>
                      </a:r>
                    </a:p>
                  </a:txBody>
                  <a:tcPr/>
                </a:tc>
                <a:extLst>
                  <a:ext uri="{0D108BD9-81ED-4DB2-BD59-A6C34878D82A}">
                    <a16:rowId xmlns="" xmlns:a16="http://schemas.microsoft.com/office/drawing/2014/main" val="10001"/>
                  </a:ext>
                </a:extLst>
              </a:tr>
              <a:tr h="2267227">
                <a:tc>
                  <a:txBody>
                    <a:bodyPr/>
                    <a:lstStyle/>
                    <a:p>
                      <a:pPr algn="ctr"/>
                      <a:r>
                        <a:rPr lang="en-US" sz="1800" dirty="0">
                          <a:latin typeface="Times New Roman" pitchFamily="18" charset="0"/>
                          <a:cs typeface="Times New Roman" pitchFamily="18" charset="0"/>
                        </a:rPr>
                        <a:t>6</a:t>
                      </a:r>
                    </a:p>
                  </a:txBody>
                  <a:tcPr/>
                </a:tc>
                <a:tc>
                  <a:txBody>
                    <a:bodyPr/>
                    <a:lstStyle/>
                    <a:p>
                      <a:pPr algn="just"/>
                      <a:r>
                        <a:rPr lang="en-US" i="0" dirty="0">
                          <a:latin typeface="Cambria" panose="02040503050406030204" pitchFamily="18" charset="0"/>
                          <a:ea typeface="Cambria" panose="02040503050406030204" pitchFamily="18" charset="0"/>
                        </a:rPr>
                        <a:t>Khurana, S., et al., </a:t>
                      </a:r>
                      <a:r>
                        <a:rPr lang="en-US" i="0" dirty="0">
                          <a:latin typeface="Cambria" panose="02040503050406030204" pitchFamily="18" charset="0"/>
                          <a:ea typeface="Cambria" panose="02040503050406030204" pitchFamily="18" charset="0"/>
                          <a:cs typeface="Calibri" panose="020F0502020204030204" pitchFamily="34" charset="0"/>
                        </a:rPr>
                        <a:t>Efficient Signature Fraud Detection with Hybrid Deep Neural Networks, Expert Systems with Applications, 2022.</a:t>
                      </a:r>
                      <a:endParaRPr lang="en-US" sz="1800" i="0" dirty="0">
                        <a:latin typeface="Cambria" panose="02040503050406030204" pitchFamily="18" charset="0"/>
                        <a:ea typeface="Cambria" panose="02040503050406030204" pitchFamily="18" charset="0"/>
                        <a:cs typeface="Calibri" panose="020F0502020204030204" pitchFamily="34" charset="0"/>
                      </a:endParaRPr>
                    </a:p>
                  </a:txBody>
                  <a:tcPr/>
                </a:tc>
                <a:tc>
                  <a:txBody>
                    <a:bodyPr/>
                    <a:lstStyle/>
                    <a:p>
                      <a:pPr marL="285750" indent="-285750" algn="just">
                        <a:lnSpc>
                          <a:spcPct val="100000"/>
                        </a:lnSpc>
                        <a:buFont typeface="Arial" panose="020B0604020202020204" pitchFamily="34" charset="0"/>
                        <a:buChar char="•"/>
                      </a:pPr>
                      <a:r>
                        <a:rPr lang="en-US" dirty="0"/>
                        <a:t>Proposes a hybrid model using CNNs and LSTMs to capture spatial and sequential features of signatures.</a:t>
                      </a:r>
                    </a:p>
                    <a:p>
                      <a:pPr marL="0" indent="0" algn="just">
                        <a:lnSpc>
                          <a:spcPct val="100000"/>
                        </a:lnSpc>
                        <a:buFont typeface="Arial" panose="020B0604020202020204" pitchFamily="34" charset="0"/>
                        <a:buNone/>
                      </a:pPr>
                      <a:endParaRPr lang="en-US" dirty="0"/>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Improves adaptability to varying styles and complex forgeries.</a:t>
                      </a:r>
                      <a:endParaRPr lang="en-US" sz="1800" dirty="0">
                        <a:latin typeface="Cambria" pitchFamily="18" charset="0"/>
                        <a:ea typeface="Cambria" pitchFamily="18" charset="0"/>
                        <a:cs typeface="Times New Roman" pitchFamily="18" charset="0"/>
                      </a:endParaRP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192778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BA89F7F-E927-B29D-A37C-4C10FC6DBE43}"/>
            </a:ext>
          </a:extLst>
        </p:cNvPr>
        <p:cNvGrpSpPr/>
        <p:nvPr/>
      </p:nvGrpSpPr>
      <p:grpSpPr>
        <a:xfrm>
          <a:off x="0" y="0"/>
          <a:ext cx="0" cy="0"/>
          <a:chOff x="0" y="0"/>
          <a:chExt cx="0" cy="0"/>
        </a:xfrm>
      </p:grpSpPr>
      <p:sp>
        <p:nvSpPr>
          <p:cNvPr id="9218" name="Title 1">
            <a:extLst>
              <a:ext uri="{FF2B5EF4-FFF2-40B4-BE49-F238E27FC236}">
                <a16:creationId xmlns="" xmlns:a16="http://schemas.microsoft.com/office/drawing/2014/main" id="{C740CA57-D89B-5C57-6C82-872CB14FE305}"/>
              </a:ext>
            </a:extLst>
          </p:cNvPr>
          <p:cNvSpPr>
            <a:spLocks noGrp="1"/>
          </p:cNvSpPr>
          <p:nvPr>
            <p:ph type="title"/>
          </p:nvPr>
        </p:nvSpPr>
        <p:spPr>
          <a:xfrm>
            <a:off x="340437" y="211686"/>
            <a:ext cx="9767887" cy="595312"/>
          </a:xfrm>
        </p:spPr>
        <p:txBody>
          <a:bodyPr/>
          <a:lstStyle/>
          <a:p>
            <a:pPr eaLnBrk="1" hangingPunct="1"/>
            <a:r>
              <a:rPr lang="en-US" altLang="en-US" sz="2800" b="1" dirty="0">
                <a:solidFill>
                  <a:srgbClr val="002060"/>
                </a:solidFill>
                <a:latin typeface="Cambria" pitchFamily="18" charset="0"/>
                <a:ea typeface="Cambria" pitchFamily="18" charset="0"/>
                <a:cs typeface="Cambria" pitchFamily="18" charset="0"/>
                <a:sym typeface="Wingdings" pitchFamily="2" charset="2"/>
              </a:rPr>
              <a:t>Literature Papers</a:t>
            </a:r>
          </a:p>
        </p:txBody>
      </p:sp>
      <p:sp>
        <p:nvSpPr>
          <p:cNvPr id="9221" name="Slide Number Placeholder 5">
            <a:extLst>
              <a:ext uri="{FF2B5EF4-FFF2-40B4-BE49-F238E27FC236}">
                <a16:creationId xmlns="" xmlns:a16="http://schemas.microsoft.com/office/drawing/2014/main" id="{2567852B-C2B0-D613-2357-93689D6CEB53}"/>
              </a:ext>
            </a:extLst>
          </p:cNvPr>
          <p:cNvSpPr>
            <a:spLocks noGrp="1"/>
          </p:cNvSpPr>
          <p:nvPr>
            <p:ph type="sldNum" sz="quarter" idx="12"/>
          </p:nvPr>
        </p:nvSpPr>
        <p:spPr bwMode="auto">
          <a:noFill/>
          <a:ln>
            <a:miter lim="800000"/>
            <a:headEnd/>
            <a:tailEnd/>
          </a:ln>
        </p:spPr>
        <p:txBody>
          <a:bodyPr/>
          <a:lstStyle/>
          <a:p>
            <a:fld id="{9BA95D20-3DD7-486C-BDED-39A628F8F61B}" type="slidenum">
              <a:rPr lang="en-US" altLang="en-US"/>
              <a:pPr/>
              <a:t>8</a:t>
            </a:fld>
            <a:endParaRPr lang="en-US" altLang="en-US"/>
          </a:p>
        </p:txBody>
      </p:sp>
      <p:graphicFrame>
        <p:nvGraphicFramePr>
          <p:cNvPr id="2" name="Content Placeholder 3">
            <a:extLst>
              <a:ext uri="{FF2B5EF4-FFF2-40B4-BE49-F238E27FC236}">
                <a16:creationId xmlns="" xmlns:a16="http://schemas.microsoft.com/office/drawing/2014/main" id="{8488ED0B-263C-D6F9-1524-971746F6DC77}"/>
              </a:ext>
            </a:extLst>
          </p:cNvPr>
          <p:cNvGraphicFramePr>
            <a:graphicFrameLocks noGrp="1"/>
          </p:cNvGraphicFramePr>
          <p:nvPr>
            <p:ph idx="1"/>
            <p:extLst>
              <p:ext uri="{D42A27DB-BD31-4B8C-83A1-F6EECF244321}">
                <p14:modId xmlns:p14="http://schemas.microsoft.com/office/powerpoint/2010/main" val="2357080008"/>
              </p:ext>
            </p:extLst>
          </p:nvPr>
        </p:nvGraphicFramePr>
        <p:xfrm>
          <a:off x="340437" y="1174999"/>
          <a:ext cx="11368634" cy="5349768"/>
        </p:xfrm>
        <a:graphic>
          <a:graphicData uri="http://schemas.openxmlformats.org/drawingml/2006/table">
            <a:tbl>
              <a:tblPr firstRow="1" bandRow="1">
                <a:tableStyleId>{5C22544A-7EE6-4342-B048-85BDC9FD1C3A}</a:tableStyleId>
              </a:tblPr>
              <a:tblGrid>
                <a:gridCol w="878763">
                  <a:extLst>
                    <a:ext uri="{9D8B030D-6E8A-4147-A177-3AD203B41FA5}">
                      <a16:colId xmlns="" xmlns:a16="http://schemas.microsoft.com/office/drawing/2014/main" val="20000"/>
                    </a:ext>
                  </a:extLst>
                </a:gridCol>
                <a:gridCol w="3727493">
                  <a:extLst>
                    <a:ext uri="{9D8B030D-6E8A-4147-A177-3AD203B41FA5}">
                      <a16:colId xmlns="" xmlns:a16="http://schemas.microsoft.com/office/drawing/2014/main" val="20001"/>
                    </a:ext>
                  </a:extLst>
                </a:gridCol>
                <a:gridCol w="6762378">
                  <a:extLst>
                    <a:ext uri="{9D8B030D-6E8A-4147-A177-3AD203B41FA5}">
                      <a16:colId xmlns="" xmlns:a16="http://schemas.microsoft.com/office/drawing/2014/main" val="20002"/>
                    </a:ext>
                  </a:extLst>
                </a:gridCol>
              </a:tblGrid>
              <a:tr h="622992">
                <a:tc>
                  <a:txBody>
                    <a:bodyPr/>
                    <a:lstStyle/>
                    <a:p>
                      <a:pPr algn="ctr"/>
                      <a:r>
                        <a:rPr lang="en-US" sz="1800" dirty="0">
                          <a:latin typeface="Times New Roman" pitchFamily="18" charset="0"/>
                          <a:cs typeface="Times New Roman" pitchFamily="18" charset="0"/>
                        </a:rPr>
                        <a:t>S.</a:t>
                      </a:r>
                    </a:p>
                    <a:p>
                      <a:pPr algn="ctr"/>
                      <a:r>
                        <a:rPr lang="en-US" sz="1800" dirty="0">
                          <a:latin typeface="Times New Roman" pitchFamily="18" charset="0"/>
                          <a:cs typeface="Times New Roman" pitchFamily="18" charset="0"/>
                        </a:rPr>
                        <a:t>No </a:t>
                      </a:r>
                    </a:p>
                  </a:txBody>
                  <a:tcPr/>
                </a:tc>
                <a:tc>
                  <a:txBody>
                    <a:bodyPr/>
                    <a:lstStyle/>
                    <a:p>
                      <a:pPr algn="ctr"/>
                      <a:r>
                        <a:rPr lang="en-US" sz="1800" dirty="0">
                          <a:latin typeface="Times New Roman" pitchFamily="18" charset="0"/>
                          <a:cs typeface="Times New Roman" pitchFamily="18" charset="0"/>
                        </a:rPr>
                        <a:t>Author/Title/</a:t>
                      </a:r>
                    </a:p>
                    <a:p>
                      <a:pPr algn="ctr"/>
                      <a:r>
                        <a:rPr lang="en-US" sz="1800" dirty="0">
                          <a:latin typeface="Times New Roman" pitchFamily="18" charset="0"/>
                          <a:cs typeface="Times New Roman" pitchFamily="18" charset="0"/>
                        </a:rPr>
                        <a:t>Journal / Year</a:t>
                      </a:r>
                    </a:p>
                  </a:txBody>
                  <a:tcPr/>
                </a:tc>
                <a:tc>
                  <a:txBody>
                    <a:bodyPr/>
                    <a:lstStyle/>
                    <a:p>
                      <a:pPr algn="ctr"/>
                      <a:r>
                        <a:rPr lang="en-US" sz="1800" dirty="0">
                          <a:latin typeface="Times New Roman" pitchFamily="18" charset="0"/>
                          <a:cs typeface="Times New Roman" pitchFamily="18" charset="0"/>
                        </a:rPr>
                        <a:t>Observation</a:t>
                      </a:r>
                    </a:p>
                  </a:txBody>
                  <a:tcPr/>
                </a:tc>
                <a:extLst>
                  <a:ext uri="{0D108BD9-81ED-4DB2-BD59-A6C34878D82A}">
                    <a16:rowId xmlns="" xmlns:a16="http://schemas.microsoft.com/office/drawing/2014/main" val="10000"/>
                  </a:ext>
                </a:extLst>
              </a:tr>
              <a:tr h="2442461">
                <a:tc>
                  <a:txBody>
                    <a:bodyPr/>
                    <a:lstStyle/>
                    <a:p>
                      <a:pPr algn="ctr"/>
                      <a:r>
                        <a:rPr lang="en-US" sz="1800" dirty="0">
                          <a:latin typeface="Times New Roman" pitchFamily="18" charset="0"/>
                          <a:cs typeface="Times New Roman" pitchFamily="18" charset="0"/>
                        </a:rPr>
                        <a:t>7</a:t>
                      </a:r>
                    </a:p>
                  </a:txBody>
                  <a:tcPr/>
                </a:tc>
                <a:tc>
                  <a:txBody>
                    <a:bodyPr/>
                    <a:lstStyle/>
                    <a:p>
                      <a:pPr algn="just"/>
                      <a:r>
                        <a:rPr lang="en-IN" i="0" dirty="0">
                          <a:latin typeface="Cambria" panose="02040503050406030204" pitchFamily="18" charset="0"/>
                          <a:ea typeface="Cambria" panose="02040503050406030204" pitchFamily="18" charset="0"/>
                        </a:rPr>
                        <a:t>Ahmed, R., et al., Improved Offline Handwritten Signature Verification Using Convolutional Neural Networks (CNN), 2023.</a:t>
                      </a:r>
                      <a:endParaRPr lang="en-US" i="0" dirty="0">
                        <a:latin typeface="Cambria" pitchFamily="18" charset="0"/>
                        <a:ea typeface="Cambria" pitchFamily="18" charset="0"/>
                      </a:endParaRPr>
                    </a:p>
                  </a:txBody>
                  <a:tcPr/>
                </a:tc>
                <a:tc>
                  <a:txBody>
                    <a:bodyPr/>
                    <a:lstStyle/>
                    <a:p>
                      <a:pPr marL="285750" indent="-285750" algn="just">
                        <a:lnSpc>
                          <a:spcPct val="100000"/>
                        </a:lnSpc>
                        <a:buFont typeface="Arial" panose="020B0604020202020204" pitchFamily="34" charset="0"/>
                        <a:buChar char="•"/>
                      </a:pPr>
                      <a:r>
                        <a:rPr lang="en-US" dirty="0"/>
                        <a:t>Explores CNNs to enhance signature verification accuracy by directly learning features from raw image</a:t>
                      </a:r>
                    </a:p>
                    <a:p>
                      <a:pPr marL="0" indent="0" algn="just">
                        <a:lnSpc>
                          <a:spcPct val="100000"/>
                        </a:lnSpc>
                        <a:buFont typeface="Arial" panose="020B0604020202020204" pitchFamily="34" charset="0"/>
                        <a:buNone/>
                      </a:pPr>
                      <a:r>
                        <a:rPr lang="en-US" dirty="0"/>
                        <a:t>    data. </a:t>
                      </a:r>
                    </a:p>
                    <a:p>
                      <a:pPr marL="0" indent="0" algn="just">
                        <a:lnSpc>
                          <a:spcPct val="100000"/>
                        </a:lnSpc>
                        <a:buFont typeface="Arial" panose="020B0604020202020204" pitchFamily="34" charset="0"/>
                        <a:buNone/>
                      </a:pPr>
                      <a:endParaRPr lang="en-US" dirty="0"/>
                    </a:p>
                    <a:p>
                      <a:pPr marL="285750" indent="-285750" algn="just">
                        <a:lnSpc>
                          <a:spcPct val="100000"/>
                        </a:lnSpc>
                        <a:buFont typeface="Arial" panose="020B0604020202020204" pitchFamily="34" charset="0"/>
                        <a:buChar char="•"/>
                      </a:pPr>
                      <a:r>
                        <a:rPr lang="en-US" dirty="0"/>
                        <a:t>Achieves robustness against inter-class variations, eliminating the need for handcrafted features.</a:t>
                      </a:r>
                    </a:p>
                    <a:p>
                      <a:pPr marL="0" indent="0" algn="just">
                        <a:lnSpc>
                          <a:spcPct val="100000"/>
                        </a:lnSpc>
                        <a:buFont typeface="Arial" panose="020B0604020202020204" pitchFamily="34" charset="0"/>
                        <a:buNone/>
                      </a:pPr>
                      <a:r>
                        <a:rPr lang="en-US" dirty="0"/>
                        <a:t/>
                      </a:r>
                      <a:br>
                        <a:rPr lang="en-US" dirty="0"/>
                      </a:br>
                      <a:endParaRPr lang="en-US" dirty="0"/>
                    </a:p>
                  </a:txBody>
                  <a:tcPr/>
                </a:tc>
                <a:extLst>
                  <a:ext uri="{0D108BD9-81ED-4DB2-BD59-A6C34878D82A}">
                    <a16:rowId xmlns="" xmlns:a16="http://schemas.microsoft.com/office/drawing/2014/main" val="10001"/>
                  </a:ext>
                </a:extLst>
              </a:tr>
              <a:tr h="2267227">
                <a:tc>
                  <a:txBody>
                    <a:bodyPr/>
                    <a:lstStyle/>
                    <a:p>
                      <a:pPr algn="ctr"/>
                      <a:r>
                        <a:rPr lang="en-US" sz="1800" dirty="0">
                          <a:latin typeface="Times New Roman" pitchFamily="18" charset="0"/>
                          <a:cs typeface="Times New Roman" pitchFamily="18" charset="0"/>
                        </a:rPr>
                        <a:t>8</a:t>
                      </a:r>
                    </a:p>
                  </a:txBody>
                  <a:tcPr/>
                </a:tc>
                <a:tc>
                  <a:txBody>
                    <a:bodyPr/>
                    <a:lstStyle/>
                    <a:p>
                      <a:pPr algn="just"/>
                      <a:r>
                        <a:rPr lang="en-US" i="0" dirty="0">
                          <a:latin typeface="Cambria" panose="02040503050406030204" pitchFamily="18" charset="0"/>
                          <a:ea typeface="Cambria" panose="02040503050406030204" pitchFamily="18" charset="0"/>
                        </a:rPr>
                        <a:t>Abdirahman, A.A., et al., Advancing Handwritten Signature Verification Through Deep Learning, IJETT, 2024.</a:t>
                      </a:r>
                      <a:endParaRPr lang="en-US" sz="1800" i="0" dirty="0">
                        <a:latin typeface="Cambria" panose="02040503050406030204" pitchFamily="18" charset="0"/>
                        <a:ea typeface="Cambria" panose="02040503050406030204" pitchFamily="18" charset="0"/>
                        <a:cs typeface="Calibri" panose="020F0502020204030204" pitchFamily="34" charset="0"/>
                      </a:endParaRPr>
                    </a:p>
                  </a:txBody>
                  <a:tcPr/>
                </a:tc>
                <a:tc>
                  <a:txBody>
                    <a:bodyPr/>
                    <a:lstStyle/>
                    <a:p>
                      <a:pPr marL="285750" indent="-285750" algn="l">
                        <a:lnSpc>
                          <a:spcPct val="100000"/>
                        </a:lnSpc>
                        <a:buFont typeface="Arial" panose="020B0604020202020204" pitchFamily="34" charset="0"/>
                        <a:buChar char="•"/>
                      </a:pPr>
                      <a:r>
                        <a:rPr lang="en-US" dirty="0"/>
                        <a:t>Utilizes deep learning architectures like CNNs to address variations in signature samples and improve detection rates.</a:t>
                      </a:r>
                    </a:p>
                    <a:p>
                      <a:pPr marL="0" indent="0" algn="l">
                        <a:lnSpc>
                          <a:spcPct val="100000"/>
                        </a:lnSpc>
                        <a:buFont typeface="Arial" panose="020B0604020202020204" pitchFamily="34" charset="0"/>
                        <a:buNone/>
                      </a:pPr>
                      <a:endParaRPr lang="en-US" dirty="0"/>
                    </a:p>
                    <a:p>
                      <a:pPr marL="285750" indent="-285750" algn="l">
                        <a:lnSpc>
                          <a:spcPct val="100000"/>
                        </a:lnSpc>
                        <a:buFont typeface="Arial" panose="020B0604020202020204" pitchFamily="34" charset="0"/>
                        <a:buChar char="•"/>
                      </a:pPr>
                      <a:r>
                        <a:rPr lang="en-US" dirty="0"/>
                        <a:t>Employs robust local features like Local Binary Patterns (LBP) for handling distortions.</a:t>
                      </a:r>
                      <a:br>
                        <a:rPr lang="en-US" dirty="0"/>
                      </a:br>
                      <a:endParaRPr lang="en-US" sz="1800" dirty="0">
                        <a:latin typeface="Cambria" pitchFamily="18" charset="0"/>
                        <a:ea typeface="Cambria" pitchFamily="18" charset="0"/>
                        <a:cs typeface="Times New Roman" pitchFamily="18" charset="0"/>
                      </a:endParaRP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260048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24824" y="232706"/>
            <a:ext cx="4133420" cy="595312"/>
          </a:xfrm>
        </p:spPr>
        <p:txBody>
          <a:bodyPr/>
          <a:lstStyle/>
          <a:p>
            <a:pPr eaLnBrk="1" hangingPunct="1"/>
            <a:r>
              <a:rPr lang="en-US" altLang="en-US" dirty="0" smtClean="0">
                <a:latin typeface="Cambria" pitchFamily="18" charset="0"/>
                <a:ea typeface="Cambria" pitchFamily="18" charset="0"/>
                <a:cs typeface="Cambria" pitchFamily="18" charset="0"/>
              </a:rPr>
              <a:t>Problem Statement</a:t>
            </a:r>
            <a:endParaRPr lang="en-US" altLang="en-US" sz="2800" b="1" dirty="0">
              <a:solidFill>
                <a:srgbClr val="002060"/>
              </a:solidFill>
              <a:latin typeface="Cambria" pitchFamily="18" charset="0"/>
              <a:ea typeface="Cambria" pitchFamily="18" charset="0"/>
              <a:cs typeface="Cambria" pitchFamily="18" charset="0"/>
            </a:endParaRPr>
          </a:p>
        </p:txBody>
      </p:sp>
      <p:sp>
        <p:nvSpPr>
          <p:cNvPr id="6147" name="Content Placeholder 2"/>
          <p:cNvSpPr>
            <a:spLocks noGrp="1"/>
          </p:cNvSpPr>
          <p:nvPr>
            <p:ph idx="1"/>
          </p:nvPr>
        </p:nvSpPr>
        <p:spPr>
          <a:xfrm>
            <a:off x="251299" y="1208541"/>
            <a:ext cx="10757127" cy="5168507"/>
          </a:xfrm>
        </p:spPr>
        <p:txBody>
          <a:bodyPr/>
          <a:lstStyle/>
          <a:p>
            <a:pPr>
              <a:lnSpc>
                <a:spcPct val="100000"/>
              </a:lnSpc>
            </a:pPr>
            <a:r>
              <a:rPr lang="en-US" sz="1800" dirty="0">
                <a:latin typeface="Cambria" pitchFamily="18" charset="0"/>
                <a:ea typeface="Cambria" pitchFamily="18" charset="0"/>
              </a:rPr>
              <a:t>With the increasing reliance on signatures for authentication in banking, legal, and financial transactions, signature fraud has become a serious security concern. Traditional signature verification methods, which involve manual inspection or simple rule-based techniques, are often time-consuming, inconsistent, and vulnerable to human error. This creates significant risks, including financial losses, identity theft, and unauthorized access to sensitive information</a:t>
            </a:r>
            <a:r>
              <a:rPr lang="en-US" sz="1800" dirty="0" smtClean="0">
                <a:latin typeface="Cambria" pitchFamily="18" charset="0"/>
                <a:ea typeface="Cambria" pitchFamily="18" charset="0"/>
              </a:rPr>
              <a:t>.</a:t>
            </a:r>
          </a:p>
          <a:p>
            <a:pPr>
              <a:lnSpc>
                <a:spcPct val="100000"/>
              </a:lnSpc>
            </a:pPr>
            <a:endParaRPr lang="en-US" sz="1800" dirty="0">
              <a:latin typeface="Cambria" pitchFamily="18" charset="0"/>
              <a:ea typeface="Cambria" pitchFamily="18" charset="0"/>
            </a:endParaRPr>
          </a:p>
          <a:p>
            <a:pPr>
              <a:lnSpc>
                <a:spcPct val="100000"/>
              </a:lnSpc>
            </a:pPr>
            <a:r>
              <a:rPr lang="en-US" sz="1800" dirty="0">
                <a:latin typeface="Cambria" pitchFamily="18" charset="0"/>
                <a:ea typeface="Cambria" pitchFamily="18" charset="0"/>
              </a:rPr>
              <a:t>Additionally, existing fraud detection systems may lack accuracy and efficiency, as they do not leverage advanced feature extraction and deep learning techniques. Handwritten signatures vary due to factors like age, health conditions, or writing tools, making it even more challenging to distinguish between genuine and forged signatures accurately</a:t>
            </a:r>
            <a:r>
              <a:rPr lang="en-US" sz="1800" dirty="0" smtClean="0">
                <a:latin typeface="Cambria" pitchFamily="18" charset="0"/>
                <a:ea typeface="Cambria" pitchFamily="18" charset="0"/>
              </a:rPr>
              <a:t>.</a:t>
            </a:r>
          </a:p>
          <a:p>
            <a:pPr>
              <a:lnSpc>
                <a:spcPct val="100000"/>
              </a:lnSpc>
            </a:pPr>
            <a:endParaRPr lang="en-US" sz="1800" dirty="0">
              <a:latin typeface="Cambria" pitchFamily="18" charset="0"/>
              <a:ea typeface="Cambria" pitchFamily="18" charset="0"/>
            </a:endParaRPr>
          </a:p>
          <a:p>
            <a:pPr>
              <a:lnSpc>
                <a:spcPct val="100000"/>
              </a:lnSpc>
            </a:pPr>
            <a:r>
              <a:rPr lang="en-US" sz="1800" dirty="0">
                <a:latin typeface="Cambria" pitchFamily="18" charset="0"/>
                <a:ea typeface="Cambria" pitchFamily="18" charset="0"/>
              </a:rPr>
              <a:t>To overcome these challenges, a Signature Fraud Detection System </a:t>
            </a:r>
            <a:r>
              <a:rPr lang="en-US" sz="1800" dirty="0" smtClean="0">
                <a:latin typeface="Cambria" pitchFamily="18" charset="0"/>
                <a:ea typeface="Cambria" pitchFamily="18" charset="0"/>
              </a:rPr>
              <a:t>using </a:t>
            </a:r>
            <a:r>
              <a:rPr lang="en-US" sz="1800" dirty="0">
                <a:latin typeface="Cambria" pitchFamily="18" charset="0"/>
                <a:ea typeface="Cambria" pitchFamily="18" charset="0"/>
              </a:rPr>
              <a:t>Deep Learning is needed. By </a:t>
            </a:r>
            <a:r>
              <a:rPr lang="en-US" sz="1800" dirty="0" smtClean="0">
                <a:latin typeface="Cambria" pitchFamily="18" charset="0"/>
                <a:ea typeface="Cambria" pitchFamily="18" charset="0"/>
              </a:rPr>
              <a:t>using SIFT </a:t>
            </a:r>
            <a:r>
              <a:rPr lang="en-US" sz="1800" dirty="0">
                <a:latin typeface="Cambria" pitchFamily="18" charset="0"/>
                <a:ea typeface="Cambria" pitchFamily="18" charset="0"/>
              </a:rPr>
              <a:t>(Scale-Invariant Feature </a:t>
            </a:r>
            <a:r>
              <a:rPr lang="en-US" sz="1800" dirty="0" smtClean="0">
                <a:latin typeface="Cambria" pitchFamily="18" charset="0"/>
                <a:ea typeface="Cambria" pitchFamily="18" charset="0"/>
              </a:rPr>
              <a:t>Transform), the </a:t>
            </a:r>
            <a:r>
              <a:rPr lang="en-US" sz="1800" dirty="0">
                <a:latin typeface="Cambria" pitchFamily="18" charset="0"/>
                <a:ea typeface="Cambria" pitchFamily="18" charset="0"/>
              </a:rPr>
              <a:t>system will extract signature features, analyze patterns, and classify signatures with </a:t>
            </a:r>
            <a:r>
              <a:rPr lang="en-US" sz="1800" dirty="0" smtClean="0">
                <a:latin typeface="Cambria" pitchFamily="18" charset="0"/>
                <a:ea typeface="Cambria" pitchFamily="18" charset="0"/>
              </a:rPr>
              <a:t>good </a:t>
            </a:r>
            <a:r>
              <a:rPr lang="en-US" sz="1800" dirty="0">
                <a:latin typeface="Cambria" pitchFamily="18" charset="0"/>
                <a:ea typeface="Cambria" pitchFamily="18" charset="0"/>
              </a:rPr>
              <a:t>accuracy. </a:t>
            </a:r>
          </a:p>
        </p:txBody>
      </p:sp>
      <p:sp>
        <p:nvSpPr>
          <p:cNvPr id="6150" name="Slide Number Placeholder 5"/>
          <p:cNvSpPr>
            <a:spLocks noGrp="1"/>
          </p:cNvSpPr>
          <p:nvPr>
            <p:ph type="sldNum" sz="quarter" idx="12"/>
          </p:nvPr>
        </p:nvSpPr>
        <p:spPr bwMode="auto">
          <a:noFill/>
          <a:ln>
            <a:miter lim="800000"/>
            <a:headEnd/>
            <a:tailEnd/>
          </a:ln>
        </p:spPr>
        <p:txBody>
          <a:bodyPr/>
          <a:lstStyle/>
          <a:p>
            <a:fld id="{DA074DF7-47DB-46BB-AFC0-963A22437EAC}" type="slidenum">
              <a:rPr lang="en-US" altLang="en-US"/>
              <a:pPr/>
              <a:t>9</a:t>
            </a:fld>
            <a:endParaRPr lang="en-US" altLang="en-US"/>
          </a:p>
        </p:txBody>
      </p:sp>
    </p:spTree>
    <p:extLst>
      <p:ext uri="{BB962C8B-B14F-4D97-AF65-F5344CB8AC3E}">
        <p14:creationId xmlns:p14="http://schemas.microsoft.com/office/powerpoint/2010/main" val="35854772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hinni's">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5258</TotalTime>
  <Words>1562</Words>
  <Application>Microsoft Office PowerPoint</Application>
  <PresentationFormat>Custom</PresentationFormat>
  <Paragraphs>215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INSTITUTE OF AERONAUTICAL ENGINEERING (Autonomous) Dundigal, Hyderabad - 500 043</vt:lpstr>
      <vt:lpstr>Objective of Project</vt:lpstr>
      <vt:lpstr>Abstract </vt:lpstr>
      <vt:lpstr>Methodology</vt:lpstr>
      <vt:lpstr>Literature Papers</vt:lpstr>
      <vt:lpstr>Literature Papers</vt:lpstr>
      <vt:lpstr>Literature Papers</vt:lpstr>
      <vt:lpstr>Literature Papers</vt:lpstr>
      <vt:lpstr>Problem Statement</vt:lpstr>
      <vt:lpstr>Existing System</vt:lpstr>
      <vt:lpstr>Proposed System</vt:lpstr>
      <vt:lpstr>Modules for Proposed System</vt:lpstr>
      <vt:lpstr>System Architecture</vt:lpstr>
      <vt:lpstr>System Design</vt:lpstr>
      <vt:lpstr>Implementation</vt:lpstr>
      <vt:lpstr>Implementation</vt:lpstr>
      <vt:lpstr>Object Diagram</vt:lpstr>
      <vt:lpstr>Class Diagram</vt:lpstr>
      <vt:lpstr>Component Diagram</vt:lpstr>
      <vt:lpstr>Deployment Diagram</vt:lpstr>
      <vt:lpstr>Use Case Diagram</vt:lpstr>
      <vt:lpstr>Sequence Diagram</vt:lpstr>
      <vt:lpstr>Collaboration Diagram</vt:lpstr>
      <vt:lpstr>Activity Diagram</vt:lpstr>
      <vt:lpstr>State Chart Diagram</vt:lpstr>
      <vt:lpstr> References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Uday Kiran</dc:creator>
  <cp:lastModifiedBy>Hari Bharadwaj</cp:lastModifiedBy>
  <cp:revision>455</cp:revision>
  <dcterms:created xsi:type="dcterms:W3CDTF">2022-01-24T13:25:03Z</dcterms:created>
  <dcterms:modified xsi:type="dcterms:W3CDTF">2025-06-04T17:31:36Z</dcterms:modified>
</cp:coreProperties>
</file>