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9" r:id="rId1"/>
  </p:sldMasterIdLst>
  <p:notesMasterIdLst>
    <p:notesMasterId r:id="rId21"/>
  </p:notesMasterIdLst>
  <p:sldIdLst>
    <p:sldId id="326" r:id="rId2"/>
    <p:sldId id="296" r:id="rId3"/>
    <p:sldId id="297" r:id="rId4"/>
    <p:sldId id="298" r:id="rId5"/>
    <p:sldId id="290" r:id="rId6"/>
    <p:sldId id="291" r:id="rId7"/>
    <p:sldId id="292" r:id="rId8"/>
    <p:sldId id="293" r:id="rId9"/>
    <p:sldId id="294" r:id="rId10"/>
    <p:sldId id="264" r:id="rId11"/>
    <p:sldId id="321" r:id="rId12"/>
    <p:sldId id="322" r:id="rId13"/>
    <p:sldId id="323" r:id="rId14"/>
    <p:sldId id="324" r:id="rId15"/>
    <p:sldId id="327" r:id="rId16"/>
    <p:sldId id="314" r:id="rId17"/>
    <p:sldId id="302" r:id="rId18"/>
    <p:sldId id="312" r:id="rId19"/>
    <p:sldId id="32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FF"/>
    <a:srgbClr val="FF7C80"/>
    <a:srgbClr val="FFCCCC"/>
    <a:srgbClr val="99CCFF"/>
    <a:srgbClr val="FFCC00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2" autoAdjust="0"/>
    <p:restoredTop sz="86223" autoAdjust="0"/>
  </p:normalViewPr>
  <p:slideViewPr>
    <p:cSldViewPr>
      <p:cViewPr varScale="1">
        <p:scale>
          <a:sx n="75" d="100"/>
          <a:sy n="75" d="100"/>
        </p:scale>
        <p:origin x="11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A5437D8-714F-4649-AC99-1A0BB58C5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992ACFF-70A3-4541-B088-C9F66B48EB5D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4ED14A5-C8F4-430A-9DB7-6C0CF7380309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1FD4D4C-6500-4B55-BA14-AAE7E49E6080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A11097-FD1D-4D16-9CDA-D7EF10EF7929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04C65-87D6-4804-8C08-FCBAA47F28F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A11097-FD1D-4D16-9CDA-D7EF10EF7929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7511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4757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654E663-57AB-4385-86F2-6F3BA292AC98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120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B53D4-970B-451A-B03C-AD762113EB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A15AD-E3B1-4B36-AFD1-160BA9BC2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418A6-9AD3-415F-93A2-666D727A50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9B468-359E-4C2B-A05D-F3233B66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703A-1C29-4B12-806F-63AEAA5501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84D7-7554-4F5D-A9DC-FBD2AB07E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8DCCD-BEEA-4DF8-854F-D96D1B29AF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ABA3-B65D-43C2-8856-30AB37AD4F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418CE-786C-40DE-8848-3BA5DD9360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E97C-308A-41A4-BE44-4297BB991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BA2E0-CBB7-480D-AADA-FF82985798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api/org/junit/jupiter/api/Asser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cs.byu.edu/~jwilkerson/cs240/lecture-notes/15-unit-testing/code-examples/src/test/java/spellcheck/WordExtractorTest.java" TargetMode="External"/><Relationship Id="rId4" Type="http://schemas.openxmlformats.org/officeDocument/2006/relationships/hyperlink" Target="https://faculty.cs.byu.edu/~jwilkerson/cs240/lecture-notes/15-unit-testing/code-examples/src/main/java/spellcheck/WordExtractor.jav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testing/unit-testing/local-unit-tes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/>
          <a:lstStyle/>
          <a:p>
            <a:r>
              <a:rPr lang="en-US" sz="2400" dirty="0"/>
              <a:t>CS 240 – Advanced Programming Concepts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5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Testing Design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a separate test method for each test</a:t>
            </a:r>
          </a:p>
          <a:p>
            <a:pPr lvl="1"/>
            <a:r>
              <a:rPr lang="en-US" dirty="0"/>
              <a:t>Marked with @Test annotation</a:t>
            </a:r>
          </a:p>
          <a:p>
            <a:r>
              <a:rPr lang="en-US" dirty="0"/>
              <a:t>Set up method(s) may be executed before each test method</a:t>
            </a:r>
          </a:p>
          <a:p>
            <a:pPr lvl="1"/>
            <a:r>
              <a:rPr lang="en-US" dirty="0"/>
              <a:t>Marked with @</a:t>
            </a:r>
            <a:r>
              <a:rPr lang="en-US" dirty="0" err="1"/>
              <a:t>BeforeEach</a:t>
            </a:r>
            <a:r>
              <a:rPr lang="en-US" dirty="0"/>
              <a:t> or @</a:t>
            </a:r>
            <a:r>
              <a:rPr lang="en-US" dirty="0" err="1"/>
              <a:t>BeforeAll</a:t>
            </a:r>
            <a:endParaRPr lang="en-US" dirty="0"/>
          </a:p>
          <a:p>
            <a:r>
              <a:rPr lang="en-US" dirty="0"/>
              <a:t>Tear down method(s) may executed after each test</a:t>
            </a:r>
          </a:p>
          <a:p>
            <a:pPr lvl="1"/>
            <a:r>
              <a:rPr lang="en-US" dirty="0"/>
              <a:t>Marked with @</a:t>
            </a:r>
            <a:r>
              <a:rPr lang="en-US" dirty="0" err="1"/>
              <a:t>AfterEach</a:t>
            </a:r>
            <a:r>
              <a:rPr lang="en-US" dirty="0"/>
              <a:t> or @</a:t>
            </a:r>
            <a:r>
              <a:rPr lang="en-US" dirty="0" err="1"/>
              <a:t>AfterAll</a:t>
            </a:r>
            <a:endParaRPr lang="en-US" dirty="0"/>
          </a:p>
          <a:p>
            <a:r>
              <a:rPr lang="en-US" dirty="0"/>
              <a:t>Use JUnit </a:t>
            </a:r>
            <a:r>
              <a:rPr lang="en-US" dirty="0">
                <a:latin typeface="Courier New" panose="02070309020205020404" pitchFamily="49" charset="0"/>
                <a:cs typeface="Courier New" pitchFamily="49" charset="0"/>
                <a:hlinkClick r:id="rId3"/>
              </a:rPr>
              <a:t>Assertions.assert*()</a:t>
            </a:r>
            <a:r>
              <a:rPr lang="en-US" dirty="0">
                <a:latin typeface="Courier New" panose="02070309020205020404" pitchFamily="49" charset="0"/>
                <a:cs typeface="Courier New" pitchFamily="49" charset="0"/>
              </a:rPr>
              <a:t> </a:t>
            </a:r>
            <a:r>
              <a:rPr lang="en-US" dirty="0"/>
              <a:t>methods to implement test cases</a:t>
            </a:r>
          </a:p>
          <a:p>
            <a:r>
              <a:rPr lang="en-US" dirty="0"/>
              <a:t>Failures reported in various ways, depending on language and tool (command-line, GUI, IDE integrated)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hlinkClick r:id="rId4"/>
              </a:rPr>
              <a:t>WordExtractor.java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WordExtractorTest.java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CA57-5D32-4072-83EF-868436FFD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Junit Tests from </a:t>
            </a:r>
            <a:r>
              <a:rPr lang="en-US" dirty="0" err="1"/>
              <a:t>Intellij</a:t>
            </a:r>
            <a:r>
              <a:rPr lang="en-US" dirty="0"/>
              <a:t> and Android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run a single test class, in the “Project” tool window right-click on a test class name, and select “Run Tests” or “Debug Tests”</a:t>
            </a:r>
          </a:p>
          <a:p>
            <a:endParaRPr lang="en-US" dirty="0"/>
          </a:p>
          <a:p>
            <a:r>
              <a:rPr lang="en-US" dirty="0"/>
              <a:t>To run all of your unit tests, right-click on the “test/java” folder, and select “Run All Tests” or “Debug All Tests”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E37D-4727-5E4B-A591-D3C4ADFC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179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Running Unit Tests from The Command-Line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Write a test driver class whose “main” method invokes the </a:t>
            </a:r>
            <a:r>
              <a:rPr lang="en-US" dirty="0" err="1"/>
              <a:t>org.junit.runner.JUnitCore</a:t>
            </a:r>
            <a:r>
              <a:rPr lang="en-US" dirty="0"/>
              <a:t> class to run your unit tests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Run your test driver program from the command-line:</a:t>
            </a:r>
          </a:p>
          <a:p>
            <a:pPr marL="457200" lvl="1" indent="0">
              <a:buNone/>
            </a:pPr>
            <a:r>
              <a:rPr lang="en-US" sz="2200" dirty="0"/>
              <a:t>java –</a:t>
            </a:r>
            <a:r>
              <a:rPr lang="en-US" sz="2200" dirty="0" err="1"/>
              <a:t>cp</a:t>
            </a:r>
            <a:r>
              <a:rPr lang="en-US" sz="2200" dirty="0"/>
              <a:t> build\classes\</a:t>
            </a:r>
            <a:r>
              <a:rPr lang="en-US" sz="2200" dirty="0" err="1"/>
              <a:t>main;build</a:t>
            </a:r>
            <a:r>
              <a:rPr lang="en-US" sz="2200" dirty="0"/>
              <a:t>\classes\</a:t>
            </a:r>
            <a:r>
              <a:rPr lang="en-US" sz="2200" dirty="0" err="1"/>
              <a:t>test;libs</a:t>
            </a:r>
            <a:r>
              <a:rPr lang="en-US" sz="2200" dirty="0"/>
              <a:t>\junit-jupiter-api-5.5.1.jar;libs\junit-platform-console-1.5.1.jar;libs\sqlite-jdbc-3.25.2.jar </a:t>
            </a:r>
            <a:r>
              <a:rPr lang="en-US" sz="2200" dirty="0" err="1"/>
              <a:t>TestDriver</a:t>
            </a:r>
            <a:endParaRPr lang="en-US" dirty="0"/>
          </a:p>
          <a:p>
            <a:pPr marL="457200" lvl="1" indent="0">
              <a:buNone/>
            </a:pPr>
            <a:endParaRPr lang="en-US" sz="22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4FE8A-8DAD-394F-B600-7429B023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JUnit 5 Documentation</a:t>
            </a:r>
            <a:endParaRPr lang="en-US" sz="2000" dirty="0"/>
          </a:p>
          <a:p>
            <a:pPr eaLnBrk="1" hangingPunct="1"/>
            <a:r>
              <a:rPr lang="en-US" sz="2000" dirty="0"/>
              <a:t>Use JUnit 5 annotations to mark test methods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04126"/>
              </p:ext>
            </p:extLst>
          </p:nvPr>
        </p:nvGraphicFramePr>
        <p:xfrm>
          <a:off x="457200" y="2484120"/>
          <a:ext cx="8229600" cy="28346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+mn-lt"/>
                        </a:rPr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@Test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+mn-lt"/>
                        </a:rPr>
                        <a:t>The annotation @Test identifies that a method is a test method.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@</a:t>
                      </a:r>
                      <a:r>
                        <a:rPr lang="en-US" dirty="0" err="1">
                          <a:latin typeface="+mn-lt"/>
                        </a:rPr>
                        <a:t>BeforeEach</a:t>
                      </a:r>
                      <a:r>
                        <a:rPr lang="en-US" dirty="0">
                          <a:latin typeface="+mn-lt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Will execute the method before each test. Can prepare the test environment (e.g. read input data, initialize the class).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@</a:t>
                      </a:r>
                      <a:r>
                        <a:rPr lang="en-US" dirty="0" err="1">
                          <a:latin typeface="+mn-lt"/>
                        </a:rPr>
                        <a:t>AfterEach</a:t>
                      </a:r>
                      <a:r>
                        <a:rPr lang="en-US" dirty="0">
                          <a:latin typeface="+mn-lt"/>
                        </a:rPr>
                        <a:t> public void method()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Will execute the method after each test. Can cleanup the test environment (e.g. delete temporary data, restore defaults).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B9018-8212-8341-ADE6-69A1E528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JUnit 5 Unit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77077"/>
              </p:ext>
            </p:extLst>
          </p:nvPr>
        </p:nvGraphicFramePr>
        <p:xfrm>
          <a:off x="484208" y="1385104"/>
          <a:ext cx="7315200" cy="4753058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Annotation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Description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BeforeAll</a:t>
                      </a:r>
                      <a:r>
                        <a:rPr lang="en-US" sz="1800" dirty="0"/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Will execute the method once, before the start of all tests. Can be used to perform time intensive activities, for example to connect to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AfterAll</a:t>
                      </a:r>
                      <a:r>
                        <a:rPr lang="en-US" sz="1800" dirty="0"/>
                        <a:t> public void method()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Will execute the method once, after all tests have finished. Can be used to perform clean-up activities, for example to disconnect from a database. </a:t>
                      </a:r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@Timeout(5)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Fails if the method takes longer than 5 seconds. 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@Timeout(value = 100, unit = </a:t>
                      </a:r>
                      <a:r>
                        <a:rPr lang="en-US" sz="1800" dirty="0" err="1"/>
                        <a:t>TimeUnit.MILLISECONDS</a:t>
                      </a:r>
                      <a:r>
                        <a:rPr lang="en-US" sz="1800" dirty="0"/>
                        <a:t>)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Fails if the method takes longer than 100 milliseconds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48666" marR="48666" marT="24333" marB="243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93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2B39B-EDA6-B24B-8209-B3034F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9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B597-70D2-914E-98A5-E8927F17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the JUnit Library to Your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5CDD-E064-1C43-AB84-DED6ADBF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Maven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junit-jupiter-api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&lt;version&gt;5.5.1&lt;/version&gt;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&lt;scope&gt;test&lt;/scope&gt;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r>
              <a:rPr lang="en-US" dirty="0"/>
              <a:t>Gradle (</a:t>
            </a:r>
            <a:r>
              <a:rPr lang="en-US" dirty="0" err="1"/>
              <a:t>build.gradle</a:t>
            </a:r>
            <a:r>
              <a:rPr lang="en-US" dirty="0"/>
              <a:t> file)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testCompile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group: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org.junit.jupiter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name: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junit-jupiter-api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version: '5.5.1'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65A0B-A770-1E41-9167-19601E5C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Detailed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code-example on website in the unit testing lecture notes</a:t>
            </a:r>
          </a:p>
          <a:p>
            <a:r>
              <a:rPr lang="en-US" dirty="0"/>
              <a:t>Contains code for web-based spelling checker</a:t>
            </a:r>
          </a:p>
          <a:p>
            <a:r>
              <a:rPr lang="en-US" dirty="0"/>
              <a:t>“Real” classes are in: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main</a:t>
            </a:r>
            <a:r>
              <a:rPr lang="en-US" dirty="0"/>
              <a:t>/java/spellcheck/*.java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main</a:t>
            </a:r>
            <a:r>
              <a:rPr lang="en-US" dirty="0"/>
              <a:t>/java/</a:t>
            </a:r>
            <a:r>
              <a:rPr lang="en-US" dirty="0" err="1"/>
              <a:t>dataaccess</a:t>
            </a:r>
            <a:r>
              <a:rPr lang="en-US" dirty="0"/>
              <a:t>/*.java</a:t>
            </a:r>
          </a:p>
          <a:p>
            <a:r>
              <a:rPr lang="en-US" dirty="0"/>
              <a:t>“Test” classes are in: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test</a:t>
            </a:r>
            <a:r>
              <a:rPr lang="en-US" dirty="0"/>
              <a:t>/java/spellcheck/*.java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b="1" dirty="0"/>
              <a:t>test</a:t>
            </a:r>
            <a:r>
              <a:rPr lang="en-US" dirty="0"/>
              <a:t>/java/</a:t>
            </a:r>
            <a:r>
              <a:rPr lang="en-US" dirty="0" err="1"/>
              <a:t>dataaccess</a:t>
            </a:r>
            <a:r>
              <a:rPr lang="en-US" dirty="0"/>
              <a:t>/*.java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22C13-A586-1442-98CE-6E8E2B19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9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116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Android Testing Framework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06562"/>
            <a:ext cx="8229600" cy="43894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500" dirty="0"/>
              <a:t>Android provides a framework for writing automated unit tests based on Junit</a:t>
            </a:r>
          </a:p>
          <a:p>
            <a:pPr marL="0" indent="0" eaLnBrk="1" hangingPunct="1">
              <a:buNone/>
            </a:pPr>
            <a:endParaRPr lang="en-US" sz="2100" dirty="0"/>
          </a:p>
          <a:p>
            <a:r>
              <a:rPr lang="en-US" sz="2500" dirty="0"/>
              <a:t>There are two types of Android unit tests</a:t>
            </a:r>
          </a:p>
          <a:p>
            <a:pPr lvl="1"/>
            <a:r>
              <a:rPr lang="en-US" sz="2100" dirty="0"/>
              <a:t>Local Unit Tests</a:t>
            </a:r>
          </a:p>
          <a:p>
            <a:pPr lvl="2"/>
            <a:r>
              <a:rPr lang="en-US" sz="1700" dirty="0"/>
              <a:t>These tests depend only on standard Java classes and can be ran on the development computer instead of on an Android device</a:t>
            </a:r>
          </a:p>
          <a:p>
            <a:pPr lvl="2"/>
            <a:r>
              <a:rPr lang="en-US" sz="1700" dirty="0"/>
              <a:t>You will create local unit tests for the Family Map Server project</a:t>
            </a:r>
          </a:p>
          <a:p>
            <a:pPr lvl="1"/>
            <a:r>
              <a:rPr lang="en-US" sz="2100" dirty="0"/>
              <a:t>Instrumented Unit Tests</a:t>
            </a:r>
          </a:p>
          <a:p>
            <a:pPr lvl="2"/>
            <a:r>
              <a:rPr lang="en-US" sz="1700" dirty="0"/>
              <a:t>These tests depend on Android-specific classes and must be run on an Android device</a:t>
            </a:r>
          </a:p>
          <a:p>
            <a:pPr lvl="2"/>
            <a:r>
              <a:rPr lang="en-US" sz="1700" dirty="0"/>
              <a:t>You will create instrumented unit tests for the Family Map Client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9D0C4-A00D-EE4A-ABF5-644706AA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Local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067800" cy="45259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Official Documentation</a:t>
            </a:r>
            <a:endParaRPr lang="en-US" dirty="0"/>
          </a:p>
          <a:p>
            <a:r>
              <a:rPr lang="en-US" dirty="0"/>
              <a:t>Can run on the development computer without a device or emulator</a:t>
            </a:r>
          </a:p>
          <a:p>
            <a:r>
              <a:rPr lang="en-US" dirty="0"/>
              <a:t>Module’s primary source code is located in the folder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&lt;module&gt;/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/java/&lt;package&gt;</a:t>
            </a:r>
          </a:p>
          <a:p>
            <a:r>
              <a:rPr lang="en-US" sz="3600" dirty="0">
                <a:cs typeface="Courier New" panose="02070309020205020404" pitchFamily="49" charset="0"/>
              </a:rPr>
              <a:t>Local unit test code is located in the folder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&lt;module&gt;/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/java/&lt;package&gt;</a:t>
            </a: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E7E1-2154-1E48-B776-F37AE639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writing unit tests for your database code, there are additional things to think about</a:t>
            </a:r>
          </a:p>
          <a:p>
            <a:r>
              <a:rPr lang="en-US" dirty="0"/>
              <a:t>Put database driver JAR file on the class path</a:t>
            </a:r>
          </a:p>
          <a:p>
            <a:r>
              <a:rPr lang="en-US" dirty="0"/>
              <a:t>Each unit test should start with a pristine database so prior tests have no effect</a:t>
            </a:r>
          </a:p>
          <a:p>
            <a:pPr lvl="1"/>
            <a:r>
              <a:rPr lang="en-US" dirty="0"/>
              <a:t>Can re-create tables before </a:t>
            </a:r>
            <a:r>
              <a:rPr lang="en-US"/>
              <a:t>each test</a:t>
            </a:r>
            <a:endParaRPr lang="en-US" dirty="0"/>
          </a:p>
          <a:p>
            <a:pPr lvl="1"/>
            <a:r>
              <a:rPr lang="en-US" dirty="0"/>
              <a:t>Or, you can “rollback” the effects of each test so they are undone and don’t affect later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E6D24-00DF-2647-8D8E-7FA8056D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F-22 Raptor Fighter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8637"/>
            <a:ext cx="7239000" cy="48229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B6DE7-D09A-E34B-A55A-4F64CCF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</p:spPr>
        <p:txBody>
          <a:bodyPr/>
          <a:lstStyle/>
          <a:p>
            <a:r>
              <a:rPr lang="en-US" dirty="0"/>
              <a:t>F-22 Raptor Fighter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1447800"/>
          </a:xfrm>
        </p:spPr>
        <p:txBody>
          <a:bodyPr/>
          <a:lstStyle/>
          <a:p>
            <a:r>
              <a:rPr lang="en-US" dirty="0"/>
              <a:t>Manufactured by Lockheed Martin &amp; Boeing</a:t>
            </a:r>
          </a:p>
          <a:p>
            <a:r>
              <a:rPr lang="en-US" dirty="0"/>
              <a:t>How many parts does the F-22 have?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114"/>
            <a:ext cx="9144000" cy="46270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D5BF2-B35B-8845-8116-018DF5BB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F-22 Raptor Fighter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would happen if Lockheed assembled an F-22 with "untested" parts (i.e., parts that were built but never verified)?</a:t>
            </a:r>
          </a:p>
          <a:p>
            <a:endParaRPr lang="en-US" dirty="0"/>
          </a:p>
          <a:p>
            <a:r>
              <a:rPr lang="en-US" dirty="0"/>
              <a:t>It wouldn't work, and you probably would never be able to make it work</a:t>
            </a:r>
          </a:p>
          <a:p>
            <a:pPr lvl="1"/>
            <a:r>
              <a:rPr lang="en-US" dirty="0"/>
              <a:t>Cheaper and easier to just start over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7200"/>
            <a:ext cx="3124200" cy="2081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4388499" cy="22206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D418-C397-5544-8ABE-1CCF00E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Managing Implementation Complexity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Individual parts should be verified before being integrated with other parts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Integrated subsystems should also be verified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adding a new part breaks the system, the problem must be related to the recently added part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Track down the problem and fix it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ultimately leads to a complete system that works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69BEA-727E-9444-94DD-108FF1F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 </a:t>
            </a:r>
            <a:r>
              <a:rPr lang="en-US" sz="4000" dirty="0"/>
              <a:t>Approaches</a:t>
            </a:r>
            <a:r>
              <a:rPr lang="en-US" dirty="0"/>
              <a:t> to Programming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Approach #1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"I wrote ALL of the code, but when I tried to compile and run it, nothing seemed to work!“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Approach #2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 little code (e.g., a method or small class)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a little more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Integrate the two verified pieces of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24C41-958C-674A-BB93-257B1CB4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Unit Testing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Large programs consist of many smaller pieces</a:t>
            </a:r>
          </a:p>
          <a:p>
            <a:pPr lvl="1" eaLnBrk="1" hangingPunct="1"/>
            <a:r>
              <a:rPr lang="en-US" sz="2000" dirty="0"/>
              <a:t>Classes, methods, packages, etc.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"Unit" is a generic term for these smaller pieces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Three important types of software testing are:</a:t>
            </a:r>
          </a:p>
          <a:p>
            <a:pPr lvl="1" eaLnBrk="1" hangingPunct="1"/>
            <a:r>
              <a:rPr lang="en-US" sz="2000" dirty="0"/>
              <a:t>Unit Testing (test units in isolation)</a:t>
            </a:r>
          </a:p>
          <a:p>
            <a:pPr lvl="1" eaLnBrk="1" hangingPunct="1"/>
            <a:r>
              <a:rPr lang="en-US" sz="2000" dirty="0"/>
              <a:t>Integration Testing (test integrated units)</a:t>
            </a:r>
          </a:p>
          <a:p>
            <a:pPr lvl="1" eaLnBrk="1" hangingPunct="1"/>
            <a:r>
              <a:rPr lang="en-US" sz="2000" dirty="0"/>
              <a:t>System Testing (test entire system that is fully integrated)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Unit Testing is done to test the smaller pieces in isolation before they are combined with other pieces</a:t>
            </a:r>
          </a:p>
          <a:p>
            <a:pPr lvl="1" eaLnBrk="1" hangingPunct="1"/>
            <a:r>
              <a:rPr lang="en-US" sz="2000" dirty="0"/>
              <a:t>Usually done by the developers who write the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241E8-FD1C-7E4D-B1F9-2807885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What Unit Tests Do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Unit tests create objects, call methods, and verify that the returned results are correct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Actual results vs. Expected results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Unit tests should be automated so they can be run frequently (many times a day) to ensure that changes, additions, bug fixes, etc. have not broken the code</a:t>
            </a:r>
          </a:p>
          <a:p>
            <a:pPr lvl="1" eaLnBrk="1" hangingPunct="1"/>
            <a:r>
              <a:rPr lang="en-US" dirty="0"/>
              <a:t>Regression testing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Notifies you when changes have introduced bugs, and helps to avoid destabilizing the system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24E3E-F548-0B4E-B1A8-7D82F6ED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Test Driver Program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0762"/>
            <a:ext cx="7772400" cy="5334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The tests are run by a "test driver", which is a program that just runs all of the unit test cases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It must be easy to add new tests to the test driver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After running the test cases, the test driver either tells you that everything worked, or gives you a list of tests that failed</a:t>
            </a:r>
          </a:p>
          <a:p>
            <a:pPr eaLnBrk="1" hangingPunct="1"/>
            <a:endParaRPr lang="en-US" dirty="0"/>
          </a:p>
          <a:p>
            <a:r>
              <a:rPr lang="en-US" dirty="0"/>
              <a:t>Little or no manual labor required to run tests and check the results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9464C2-2316-0744-B287-BA4A48A0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11749</TotalTime>
  <Words>1280</Words>
  <Application>Microsoft Macintosh PowerPoint</Application>
  <PresentationFormat>On-screen Show (4:3)</PresentationFormat>
  <Paragraphs>178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Times New Roman</vt:lpstr>
      <vt:lpstr>Office Theme</vt:lpstr>
      <vt:lpstr>Unit Testing</vt:lpstr>
      <vt:lpstr>F-22 Raptor Fighter</vt:lpstr>
      <vt:lpstr>F-22 Raptor Fighter</vt:lpstr>
      <vt:lpstr>F-22 Raptor Fighter</vt:lpstr>
      <vt:lpstr>Managing Implementation Complexity</vt:lpstr>
      <vt:lpstr>2 Approaches to Programming</vt:lpstr>
      <vt:lpstr>Unit Testing</vt:lpstr>
      <vt:lpstr>What Unit Tests Do</vt:lpstr>
      <vt:lpstr>Test Driver Program</vt:lpstr>
      <vt:lpstr>JUnit Testing Design</vt:lpstr>
      <vt:lpstr>Running Junit Tests from Intellij and Android Studio</vt:lpstr>
      <vt:lpstr>Running Unit Tests from The Command-Line</vt:lpstr>
      <vt:lpstr>JUnit 5 Unit Testing Framework</vt:lpstr>
      <vt:lpstr>JUnit 5 Unit Testing Framework</vt:lpstr>
      <vt:lpstr>Adding the JUnit Library to Your Project </vt:lpstr>
      <vt:lpstr>A More Detailed Example</vt:lpstr>
      <vt:lpstr>Android Testing Framework</vt:lpstr>
      <vt:lpstr>Android Local Unit Tests</vt:lpstr>
      <vt:lpstr>Database Unit Tests</vt:lpstr>
    </vt:vector>
  </TitlesOfParts>
  <Company>Computer Science Department, Brigham Young Univ.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Rodham</dc:creator>
  <cp:lastModifiedBy>Jerod Wilkerson</cp:lastModifiedBy>
  <cp:revision>2093</cp:revision>
  <dcterms:created xsi:type="dcterms:W3CDTF">2002-08-28T22:37:45Z</dcterms:created>
  <dcterms:modified xsi:type="dcterms:W3CDTF">2019-10-09T14:30:21Z</dcterms:modified>
</cp:coreProperties>
</file>