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Raleway"/>
      <p:regular r:id="rId49"/>
      <p:bold r:id="rId50"/>
      <p:italic r:id="rId51"/>
      <p:boldItalic r:id="rId52"/>
    </p:embeddedFont>
    <p:embeddedFont>
      <p:font typeface="Roboto"/>
      <p:regular r:id="rId53"/>
      <p:bold r:id="rId54"/>
      <p:italic r:id="rId55"/>
      <p:boldItalic r:id="rId56"/>
    </p:embeddedFont>
    <p:embeddedFont>
      <p:font typeface="Lato"/>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Lato-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italic.fntdata"/><Relationship Id="rId50" Type="http://schemas.openxmlformats.org/officeDocument/2006/relationships/font" Target="fonts/Raleway-bold.fntdata"/><Relationship Id="rId53" Type="http://schemas.openxmlformats.org/officeDocument/2006/relationships/font" Target="fonts/Roboto-regular.fntdata"/><Relationship Id="rId52" Type="http://schemas.openxmlformats.org/officeDocument/2006/relationships/font" Target="fonts/Raleway-boldItalic.fntdata"/><Relationship Id="rId11" Type="http://schemas.openxmlformats.org/officeDocument/2006/relationships/slide" Target="slides/slide6.xml"/><Relationship Id="rId55" Type="http://schemas.openxmlformats.org/officeDocument/2006/relationships/font" Target="fonts/Roboto-italic.fntdata"/><Relationship Id="rId10" Type="http://schemas.openxmlformats.org/officeDocument/2006/relationships/slide" Target="slides/slide5.xml"/><Relationship Id="rId54" Type="http://schemas.openxmlformats.org/officeDocument/2006/relationships/font" Target="fonts/Roboto-bold.fntdata"/><Relationship Id="rId13" Type="http://schemas.openxmlformats.org/officeDocument/2006/relationships/slide" Target="slides/slide8.xml"/><Relationship Id="rId57" Type="http://schemas.openxmlformats.org/officeDocument/2006/relationships/font" Target="fonts/Lato-regular.fntdata"/><Relationship Id="rId12" Type="http://schemas.openxmlformats.org/officeDocument/2006/relationships/slide" Target="slides/slide7.xml"/><Relationship Id="rId56" Type="http://schemas.openxmlformats.org/officeDocument/2006/relationships/font" Target="fonts/Roboto-boldItalic.fntdata"/><Relationship Id="rId15" Type="http://schemas.openxmlformats.org/officeDocument/2006/relationships/slide" Target="slides/slide10.xml"/><Relationship Id="rId59" Type="http://schemas.openxmlformats.org/officeDocument/2006/relationships/font" Target="fonts/Lato-italic.fntdata"/><Relationship Id="rId14" Type="http://schemas.openxmlformats.org/officeDocument/2006/relationships/slide" Target="slides/slide9.xml"/><Relationship Id="rId58"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8c61b4eb8d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8c61b4eb8d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8c61b4eb8d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8c61b4eb8d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8c61b4eb8d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8c61b4eb8d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8c61b4eb8d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8c61b4eb8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8c61b4eb8d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8c61b4eb8d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a8e7c4b90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a8e7c4b90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8c61b4eb8d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8c61b4eb8d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8c61b4eb8d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8c61b4eb8d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8c61b4eb8d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8c61b4eb8d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a8e7c4b90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a8e7c4b90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8c61b4eb8d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8c61b4eb8d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a8e7c4b90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a8e7c4b90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8c61b4eb8d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8c61b4eb8d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8c61b4eb8d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8c61b4eb8d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8c61b4eb8d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8c61b4eb8d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8c61b4eb8d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8c61b4eb8d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8c61b4eb8d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8c61b4eb8d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8c61b4eb8d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8c61b4eb8d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a8e7c4b90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a8e7c4b90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a8e7c4b90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a8e7c4b90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8c61b4eb8d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8c61b4eb8d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8c61b4eb8d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8c61b4eb8d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a8e7c4b90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a8e7c4b90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a8e7c4b90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a8e7c4b90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a8e7c4b90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a8e7c4b90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a8e7c4b90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a8e7c4b90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a8e7c4b90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a8e7c4b90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a8e7c4b907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a8e7c4b90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a8e7c4b90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a8e7c4b90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a8e7c4b907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a8e7c4b907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adfed5825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adfed5825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adfed5825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adfed5825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a8e7c4b907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a8e7c4b90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b0962ad69a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b0962ad69a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b0962ad69a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b0962ad69a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adfed582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adfed582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b0962ad69a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b0962ad69a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b0962ad69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b0962ad69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8c61b4eb8d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8c61b4eb8d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8c61b4eb8d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8c61b4eb8d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8c61b4eb8d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8c61b4eb8d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8c61b4eb8d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8c61b4eb8d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www.politifact.com/crime/"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396825"/>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Predicting False information about Crime using Supervised Machine Learning </a:t>
            </a:r>
            <a:endParaRPr/>
          </a:p>
          <a:p>
            <a:pPr indent="0" lvl="0" marL="0" rtl="0" algn="l">
              <a:spcBef>
                <a:spcPts val="0"/>
              </a:spcBef>
              <a:spcAft>
                <a:spcPts val="0"/>
              </a:spcAft>
              <a:buNone/>
            </a:pPr>
            <a:r>
              <a:t/>
            </a:r>
            <a:endParaRPr/>
          </a:p>
        </p:txBody>
      </p:sp>
      <p:sp>
        <p:nvSpPr>
          <p:cNvPr id="87" name="Google Shape;87;p13"/>
          <p:cNvSpPr txBox="1"/>
          <p:nvPr/>
        </p:nvSpPr>
        <p:spPr>
          <a:xfrm>
            <a:off x="1123400" y="3611925"/>
            <a:ext cx="4277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Verdana"/>
                <a:ea typeface="Verdana"/>
                <a:cs typeface="Verdana"/>
                <a:sym typeface="Verdana"/>
              </a:rPr>
              <a:t>By :  Anusha Ayyagari</a:t>
            </a:r>
            <a:endParaRPr>
              <a:latin typeface="Verdana"/>
              <a:ea typeface="Verdana"/>
              <a:cs typeface="Verdana"/>
              <a:sym typeface="Verdana"/>
            </a:endParaRPr>
          </a:p>
          <a:p>
            <a:pPr indent="0" lvl="0" marL="0" rtl="0" algn="l">
              <a:spcBef>
                <a:spcPts val="0"/>
              </a:spcBef>
              <a:spcAft>
                <a:spcPts val="0"/>
              </a:spcAft>
              <a:buNone/>
            </a:pPr>
            <a:r>
              <a:rPr lang="en">
                <a:latin typeface="Verdana"/>
                <a:ea typeface="Verdana"/>
                <a:cs typeface="Verdana"/>
                <a:sym typeface="Verdana"/>
              </a:rPr>
              <a:t>        Harikrishna Bhumani</a:t>
            </a:r>
            <a:endParaRPr>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667475" y="562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t>
            </a:r>
            <a:r>
              <a:rPr lang="en"/>
              <a:t>entiment distribution:</a:t>
            </a:r>
            <a:endParaRPr/>
          </a:p>
        </p:txBody>
      </p:sp>
      <p:pic>
        <p:nvPicPr>
          <p:cNvPr id="146" name="Google Shape;146;p22"/>
          <p:cNvPicPr preferRelativeResize="0"/>
          <p:nvPr/>
        </p:nvPicPr>
        <p:blipFill>
          <a:blip r:embed="rId3">
            <a:alphaModFix/>
          </a:blip>
          <a:stretch>
            <a:fillRect/>
          </a:stretch>
        </p:blipFill>
        <p:spPr>
          <a:xfrm>
            <a:off x="2266849" y="1240450"/>
            <a:ext cx="3609875" cy="2984850"/>
          </a:xfrm>
          <a:prstGeom prst="rect">
            <a:avLst/>
          </a:prstGeom>
          <a:noFill/>
          <a:ln>
            <a:noFill/>
          </a:ln>
        </p:spPr>
      </p:pic>
      <p:sp>
        <p:nvSpPr>
          <p:cNvPr id="147" name="Google Shape;147;p22"/>
          <p:cNvSpPr txBox="1"/>
          <p:nvPr/>
        </p:nvSpPr>
        <p:spPr>
          <a:xfrm>
            <a:off x="2629525" y="4225300"/>
            <a:ext cx="3247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5: Sentiment Distribution</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2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655075" y="575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Sentiment Label Count:</a:t>
            </a:r>
            <a:endParaRPr/>
          </a:p>
        </p:txBody>
      </p:sp>
      <p:pic>
        <p:nvPicPr>
          <p:cNvPr id="153" name="Google Shape;153;p23"/>
          <p:cNvPicPr preferRelativeResize="0"/>
          <p:nvPr/>
        </p:nvPicPr>
        <p:blipFill>
          <a:blip r:embed="rId3">
            <a:alphaModFix/>
          </a:blip>
          <a:stretch>
            <a:fillRect/>
          </a:stretch>
        </p:blipFill>
        <p:spPr>
          <a:xfrm>
            <a:off x="2069175" y="1342350"/>
            <a:ext cx="4576675" cy="2984850"/>
          </a:xfrm>
          <a:prstGeom prst="rect">
            <a:avLst/>
          </a:prstGeom>
          <a:noFill/>
          <a:ln>
            <a:noFill/>
          </a:ln>
        </p:spPr>
      </p:pic>
      <p:sp>
        <p:nvSpPr>
          <p:cNvPr id="154" name="Google Shape;154;p23"/>
          <p:cNvSpPr txBox="1"/>
          <p:nvPr/>
        </p:nvSpPr>
        <p:spPr>
          <a:xfrm>
            <a:off x="2700450" y="4327200"/>
            <a:ext cx="3743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6: Sentiment Label Count</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0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604650" y="649375"/>
            <a:ext cx="8348400" cy="42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40">
                <a:latin typeface="Arial"/>
                <a:ea typeface="Arial"/>
                <a:cs typeface="Arial"/>
                <a:sym typeface="Arial"/>
              </a:rPr>
              <a:t>Top 10 </a:t>
            </a:r>
            <a:r>
              <a:rPr lang="en" sz="2040">
                <a:latin typeface="Arial"/>
                <a:ea typeface="Arial"/>
                <a:cs typeface="Arial"/>
                <a:sym typeface="Arial"/>
              </a:rPr>
              <a:t>information </a:t>
            </a:r>
            <a:r>
              <a:rPr lang="en" sz="2040">
                <a:latin typeface="Arial"/>
                <a:ea typeface="Arial"/>
                <a:cs typeface="Arial"/>
                <a:sym typeface="Arial"/>
              </a:rPr>
              <a:t>sources:</a:t>
            </a:r>
            <a:endParaRPr sz="2040">
              <a:latin typeface="Arial"/>
              <a:ea typeface="Arial"/>
              <a:cs typeface="Arial"/>
              <a:sym typeface="Arial"/>
            </a:endParaRPr>
          </a:p>
        </p:txBody>
      </p:sp>
      <p:pic>
        <p:nvPicPr>
          <p:cNvPr id="160" name="Google Shape;160;p24"/>
          <p:cNvPicPr preferRelativeResize="0"/>
          <p:nvPr/>
        </p:nvPicPr>
        <p:blipFill>
          <a:blip r:embed="rId3">
            <a:alphaModFix/>
          </a:blip>
          <a:stretch>
            <a:fillRect/>
          </a:stretch>
        </p:blipFill>
        <p:spPr>
          <a:xfrm>
            <a:off x="1385375" y="1326575"/>
            <a:ext cx="4791075" cy="3038475"/>
          </a:xfrm>
          <a:prstGeom prst="rect">
            <a:avLst/>
          </a:prstGeom>
          <a:noFill/>
          <a:ln>
            <a:noFill/>
          </a:ln>
        </p:spPr>
      </p:pic>
      <p:sp>
        <p:nvSpPr>
          <p:cNvPr id="161" name="Google Shape;161;p24"/>
          <p:cNvSpPr txBox="1"/>
          <p:nvPr/>
        </p:nvSpPr>
        <p:spPr>
          <a:xfrm>
            <a:off x="2863000" y="4365050"/>
            <a:ext cx="2909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7: Top 10 Information Sources</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0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667500" y="575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155"/>
              <a:t>Top 10 sources of true information </a:t>
            </a:r>
            <a:r>
              <a:rPr lang="en" sz="1155"/>
              <a:t>(people/platforms who posted the statements)</a:t>
            </a:r>
            <a:endParaRPr sz="822"/>
          </a:p>
        </p:txBody>
      </p:sp>
      <p:pic>
        <p:nvPicPr>
          <p:cNvPr id="167" name="Google Shape;167;p25"/>
          <p:cNvPicPr preferRelativeResize="0"/>
          <p:nvPr/>
        </p:nvPicPr>
        <p:blipFill>
          <a:blip r:embed="rId3">
            <a:alphaModFix/>
          </a:blip>
          <a:stretch>
            <a:fillRect/>
          </a:stretch>
        </p:blipFill>
        <p:spPr>
          <a:xfrm>
            <a:off x="1895875" y="1261100"/>
            <a:ext cx="3997727" cy="2984850"/>
          </a:xfrm>
          <a:prstGeom prst="rect">
            <a:avLst/>
          </a:prstGeom>
          <a:noFill/>
          <a:ln>
            <a:noFill/>
          </a:ln>
        </p:spPr>
      </p:pic>
      <p:sp>
        <p:nvSpPr>
          <p:cNvPr id="168" name="Google Shape;168;p25"/>
          <p:cNvSpPr txBox="1"/>
          <p:nvPr/>
        </p:nvSpPr>
        <p:spPr>
          <a:xfrm>
            <a:off x="2429225" y="4399850"/>
            <a:ext cx="3296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8: Top 10 Sources of True information</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0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617900" y="599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155"/>
              <a:t>Top 10 sources of misinformation:</a:t>
            </a:r>
            <a:endParaRPr/>
          </a:p>
        </p:txBody>
      </p:sp>
      <p:pic>
        <p:nvPicPr>
          <p:cNvPr id="174" name="Google Shape;174;p26"/>
          <p:cNvPicPr preferRelativeResize="0"/>
          <p:nvPr/>
        </p:nvPicPr>
        <p:blipFill>
          <a:blip r:embed="rId3">
            <a:alphaModFix/>
          </a:blip>
          <a:stretch>
            <a:fillRect/>
          </a:stretch>
        </p:blipFill>
        <p:spPr>
          <a:xfrm>
            <a:off x="1514150" y="1287575"/>
            <a:ext cx="4454866" cy="2984850"/>
          </a:xfrm>
          <a:prstGeom prst="rect">
            <a:avLst/>
          </a:prstGeom>
          <a:noFill/>
          <a:ln>
            <a:noFill/>
          </a:ln>
        </p:spPr>
      </p:pic>
      <p:sp>
        <p:nvSpPr>
          <p:cNvPr id="175" name="Google Shape;175;p26"/>
          <p:cNvSpPr txBox="1"/>
          <p:nvPr/>
        </p:nvSpPr>
        <p:spPr>
          <a:xfrm>
            <a:off x="2652325" y="4176775"/>
            <a:ext cx="3445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9: Top 10 Sources of misinformation</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0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481575" y="612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 sz="2400">
                <a:latin typeface="Arial"/>
                <a:ea typeface="Arial"/>
                <a:cs typeface="Arial"/>
                <a:sym typeface="Arial"/>
              </a:rPr>
              <a:t>Top 10 platforms of the dataset</a:t>
            </a:r>
            <a:endParaRPr sz="2400">
              <a:latin typeface="Arial"/>
              <a:ea typeface="Arial"/>
              <a:cs typeface="Arial"/>
              <a:sym typeface="Arial"/>
            </a:endParaRPr>
          </a:p>
        </p:txBody>
      </p:sp>
      <p:pic>
        <p:nvPicPr>
          <p:cNvPr id="181" name="Google Shape;181;p27"/>
          <p:cNvPicPr preferRelativeResize="0"/>
          <p:nvPr/>
        </p:nvPicPr>
        <p:blipFill>
          <a:blip r:embed="rId3">
            <a:alphaModFix/>
          </a:blip>
          <a:stretch>
            <a:fillRect/>
          </a:stretch>
        </p:blipFill>
        <p:spPr>
          <a:xfrm>
            <a:off x="1973613" y="1209338"/>
            <a:ext cx="3990975" cy="3038475"/>
          </a:xfrm>
          <a:prstGeom prst="rect">
            <a:avLst/>
          </a:prstGeom>
          <a:noFill/>
          <a:ln>
            <a:noFill/>
          </a:ln>
        </p:spPr>
      </p:pic>
      <p:sp>
        <p:nvSpPr>
          <p:cNvPr id="182" name="Google Shape;182;p27"/>
          <p:cNvSpPr txBox="1"/>
          <p:nvPr/>
        </p:nvSpPr>
        <p:spPr>
          <a:xfrm>
            <a:off x="2701875" y="4189175"/>
            <a:ext cx="3262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10: Top 10 platforms of the dataset</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0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617900" y="58740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40">
                <a:latin typeface="Arial"/>
                <a:ea typeface="Arial"/>
                <a:cs typeface="Arial"/>
                <a:sym typeface="Arial"/>
              </a:rPr>
              <a:t>Top 10 platforms for spreading misinformation</a:t>
            </a:r>
            <a:endParaRPr sz="2040">
              <a:latin typeface="Arial"/>
              <a:ea typeface="Arial"/>
              <a:cs typeface="Arial"/>
              <a:sym typeface="Arial"/>
            </a:endParaRPr>
          </a:p>
        </p:txBody>
      </p:sp>
      <p:pic>
        <p:nvPicPr>
          <p:cNvPr id="188" name="Google Shape;188;p28"/>
          <p:cNvPicPr preferRelativeResize="0"/>
          <p:nvPr/>
        </p:nvPicPr>
        <p:blipFill>
          <a:blip r:embed="rId3">
            <a:alphaModFix/>
          </a:blip>
          <a:stretch>
            <a:fillRect/>
          </a:stretch>
        </p:blipFill>
        <p:spPr>
          <a:xfrm>
            <a:off x="2073475" y="1209350"/>
            <a:ext cx="3890164" cy="2984850"/>
          </a:xfrm>
          <a:prstGeom prst="rect">
            <a:avLst/>
          </a:prstGeom>
          <a:noFill/>
          <a:ln>
            <a:noFill/>
          </a:ln>
        </p:spPr>
      </p:pic>
      <p:sp>
        <p:nvSpPr>
          <p:cNvPr id="189" name="Google Shape;189;p28"/>
          <p:cNvSpPr txBox="1"/>
          <p:nvPr/>
        </p:nvSpPr>
        <p:spPr>
          <a:xfrm>
            <a:off x="2557950" y="4280950"/>
            <a:ext cx="4028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11: Top 10 platforms for spreading misinformation</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0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605500" y="56260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40">
                <a:latin typeface="Arial"/>
                <a:ea typeface="Arial"/>
                <a:cs typeface="Arial"/>
                <a:sym typeface="Arial"/>
              </a:rPr>
              <a:t>Top 10 platforms for true information</a:t>
            </a:r>
            <a:endParaRPr sz="1740">
              <a:latin typeface="Arial"/>
              <a:ea typeface="Arial"/>
              <a:cs typeface="Arial"/>
              <a:sym typeface="Arial"/>
            </a:endParaRPr>
          </a:p>
        </p:txBody>
      </p:sp>
      <p:pic>
        <p:nvPicPr>
          <p:cNvPr id="195" name="Google Shape;195;p29"/>
          <p:cNvPicPr preferRelativeResize="0"/>
          <p:nvPr/>
        </p:nvPicPr>
        <p:blipFill>
          <a:blip r:embed="rId3">
            <a:alphaModFix/>
          </a:blip>
          <a:stretch>
            <a:fillRect/>
          </a:stretch>
        </p:blipFill>
        <p:spPr>
          <a:xfrm>
            <a:off x="2035500" y="1329925"/>
            <a:ext cx="3881201" cy="2984850"/>
          </a:xfrm>
          <a:prstGeom prst="rect">
            <a:avLst/>
          </a:prstGeom>
          <a:noFill/>
          <a:ln>
            <a:noFill/>
          </a:ln>
        </p:spPr>
      </p:pic>
      <p:sp>
        <p:nvSpPr>
          <p:cNvPr id="196" name="Google Shape;196;p29"/>
          <p:cNvSpPr txBox="1"/>
          <p:nvPr/>
        </p:nvSpPr>
        <p:spPr>
          <a:xfrm>
            <a:off x="2701875" y="4437050"/>
            <a:ext cx="3371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12: Top 10 platforms for True information</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0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667475" y="59980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40">
                <a:latin typeface="Arial"/>
                <a:ea typeface="Arial"/>
                <a:cs typeface="Arial"/>
                <a:sym typeface="Arial"/>
              </a:rPr>
              <a:t>Top 10 fact checkers</a:t>
            </a:r>
            <a:endParaRPr sz="2240">
              <a:latin typeface="Arial"/>
              <a:ea typeface="Arial"/>
              <a:cs typeface="Arial"/>
              <a:sym typeface="Arial"/>
            </a:endParaRPr>
          </a:p>
        </p:txBody>
      </p:sp>
      <p:pic>
        <p:nvPicPr>
          <p:cNvPr id="202" name="Google Shape;202;p30"/>
          <p:cNvPicPr preferRelativeResize="0"/>
          <p:nvPr/>
        </p:nvPicPr>
        <p:blipFill>
          <a:blip r:embed="rId3">
            <a:alphaModFix/>
          </a:blip>
          <a:stretch>
            <a:fillRect/>
          </a:stretch>
        </p:blipFill>
        <p:spPr>
          <a:xfrm>
            <a:off x="2153150" y="1358100"/>
            <a:ext cx="4221814" cy="2984850"/>
          </a:xfrm>
          <a:prstGeom prst="rect">
            <a:avLst/>
          </a:prstGeom>
          <a:noFill/>
          <a:ln>
            <a:noFill/>
          </a:ln>
        </p:spPr>
      </p:pic>
      <p:sp>
        <p:nvSpPr>
          <p:cNvPr id="203" name="Google Shape;203;p30"/>
          <p:cNvSpPr txBox="1"/>
          <p:nvPr/>
        </p:nvSpPr>
        <p:spPr>
          <a:xfrm>
            <a:off x="3172850" y="4399875"/>
            <a:ext cx="2925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Figure 12: Top 10 fact checkers</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Source: (Ayyagari &amp; Bhumani,2022)</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617900" y="587400"/>
            <a:ext cx="7688700" cy="5352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 sz="2000">
                <a:solidFill>
                  <a:srgbClr val="000000"/>
                </a:solidFill>
                <a:latin typeface="Arial"/>
                <a:ea typeface="Arial"/>
                <a:cs typeface="Arial"/>
                <a:sym typeface="Arial"/>
              </a:rPr>
              <a:t>Amount of misinformation through the years</a:t>
            </a:r>
            <a:endParaRPr sz="2000">
              <a:latin typeface="Arial"/>
              <a:ea typeface="Arial"/>
              <a:cs typeface="Arial"/>
              <a:sym typeface="Arial"/>
            </a:endParaRPr>
          </a:p>
        </p:txBody>
      </p:sp>
      <p:pic>
        <p:nvPicPr>
          <p:cNvPr id="209" name="Google Shape;209;p31"/>
          <p:cNvPicPr preferRelativeResize="0"/>
          <p:nvPr/>
        </p:nvPicPr>
        <p:blipFill>
          <a:blip r:embed="rId3">
            <a:alphaModFix/>
          </a:blip>
          <a:stretch>
            <a:fillRect/>
          </a:stretch>
        </p:blipFill>
        <p:spPr>
          <a:xfrm>
            <a:off x="2244175" y="1184600"/>
            <a:ext cx="3676650" cy="3314700"/>
          </a:xfrm>
          <a:prstGeom prst="rect">
            <a:avLst/>
          </a:prstGeom>
          <a:noFill/>
          <a:ln>
            <a:noFill/>
          </a:ln>
        </p:spPr>
      </p:pic>
      <p:sp>
        <p:nvSpPr>
          <p:cNvPr id="210" name="Google Shape;210;p31"/>
          <p:cNvSpPr txBox="1"/>
          <p:nvPr/>
        </p:nvSpPr>
        <p:spPr>
          <a:xfrm>
            <a:off x="2454000" y="4437050"/>
            <a:ext cx="3594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Figure 13: Amount of misinformation over the years</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Source: (Ayyagari &amp; Bhumani,2022)</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481050" y="636975"/>
            <a:ext cx="7935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40">
                <a:latin typeface="Arial"/>
                <a:ea typeface="Arial"/>
                <a:cs typeface="Arial"/>
                <a:sym typeface="Arial"/>
              </a:rPr>
              <a:t>Objective and Research questions: </a:t>
            </a:r>
            <a:endParaRPr sz="2440">
              <a:latin typeface="Arial"/>
              <a:ea typeface="Arial"/>
              <a:cs typeface="Arial"/>
              <a:sym typeface="Arial"/>
            </a:endParaRPr>
          </a:p>
        </p:txBody>
      </p:sp>
      <p:sp>
        <p:nvSpPr>
          <p:cNvPr id="93" name="Google Shape;93;p14"/>
          <p:cNvSpPr txBox="1"/>
          <p:nvPr/>
        </p:nvSpPr>
        <p:spPr>
          <a:xfrm>
            <a:off x="481050" y="1276575"/>
            <a:ext cx="82815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Verdana"/>
                <a:ea typeface="Verdana"/>
                <a:cs typeface="Verdana"/>
                <a:sym typeface="Verdana"/>
              </a:rPr>
              <a:t>Our research tries to answer the below questions:</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317500" lvl="0" marL="457200" rtl="0" algn="l">
              <a:spcBef>
                <a:spcPts val="0"/>
              </a:spcBef>
              <a:spcAft>
                <a:spcPts val="0"/>
              </a:spcAft>
              <a:buSzPts val="1400"/>
              <a:buFont typeface="Verdana"/>
              <a:buAutoNum type="arabicPeriod"/>
            </a:pPr>
            <a:r>
              <a:rPr lang="en">
                <a:latin typeface="Verdana"/>
                <a:ea typeface="Verdana"/>
                <a:cs typeface="Verdana"/>
                <a:sym typeface="Verdana"/>
              </a:rPr>
              <a:t>Can we determine if the given information about crime is true or false?</a:t>
            </a:r>
            <a:endParaRPr>
              <a:latin typeface="Verdana"/>
              <a:ea typeface="Verdana"/>
              <a:cs typeface="Verdana"/>
              <a:sym typeface="Verdana"/>
            </a:endParaRPr>
          </a:p>
          <a:p>
            <a:pPr indent="-317500" lvl="0" marL="457200" rtl="0" algn="l">
              <a:spcBef>
                <a:spcPts val="0"/>
              </a:spcBef>
              <a:spcAft>
                <a:spcPts val="0"/>
              </a:spcAft>
              <a:buSzPts val="1400"/>
              <a:buFont typeface="Verdana"/>
              <a:buAutoNum type="arabicPeriod"/>
            </a:pPr>
            <a:r>
              <a:rPr lang="en">
                <a:latin typeface="Verdana"/>
                <a:ea typeface="Verdana"/>
                <a:cs typeface="Verdana"/>
                <a:sym typeface="Verdana"/>
              </a:rPr>
              <a:t>Are the platforms where the statements were made and the labels  dependent ?</a:t>
            </a:r>
            <a:endParaRPr>
              <a:latin typeface="Verdana"/>
              <a:ea typeface="Verdana"/>
              <a:cs typeface="Verdana"/>
              <a:sym typeface="Verdana"/>
            </a:endParaRPr>
          </a:p>
          <a:p>
            <a:pPr indent="-317500" lvl="0" marL="457200" rtl="0" algn="l">
              <a:spcBef>
                <a:spcPts val="0"/>
              </a:spcBef>
              <a:spcAft>
                <a:spcPts val="0"/>
              </a:spcAft>
              <a:buSzPts val="1400"/>
              <a:buFont typeface="Verdana"/>
              <a:buAutoNum type="arabicPeriod"/>
            </a:pPr>
            <a:r>
              <a:rPr lang="en">
                <a:latin typeface="Verdana"/>
                <a:ea typeface="Verdana"/>
                <a:cs typeface="Verdana"/>
                <a:sym typeface="Verdana"/>
              </a:rPr>
              <a:t>Are the sources of information  and  labels d</a:t>
            </a:r>
            <a:r>
              <a:rPr lang="en">
                <a:latin typeface="Verdana"/>
                <a:ea typeface="Verdana"/>
                <a:cs typeface="Verdana"/>
                <a:sym typeface="Verdana"/>
              </a:rPr>
              <a:t>ependent?</a:t>
            </a:r>
            <a:endParaRPr>
              <a:latin typeface="Verdana"/>
              <a:ea typeface="Verdana"/>
              <a:cs typeface="Verdana"/>
              <a:sym typeface="Verdana"/>
            </a:endParaRPr>
          </a:p>
          <a:p>
            <a:pPr indent="-317500" lvl="0" marL="457200" rtl="0" algn="l">
              <a:spcBef>
                <a:spcPts val="0"/>
              </a:spcBef>
              <a:spcAft>
                <a:spcPts val="0"/>
              </a:spcAft>
              <a:buSzPts val="1400"/>
              <a:buFont typeface="Verdana"/>
              <a:buAutoNum type="arabicPeriod"/>
            </a:pPr>
            <a:r>
              <a:rPr lang="en">
                <a:latin typeface="Verdana"/>
                <a:ea typeface="Verdana"/>
                <a:cs typeface="Verdana"/>
                <a:sym typeface="Verdana"/>
              </a:rPr>
              <a:t>Are the negative sentiment and the label dependent?</a:t>
            </a:r>
            <a:endParaRPr>
              <a:latin typeface="Verdana"/>
              <a:ea typeface="Verdana"/>
              <a:cs typeface="Verdana"/>
              <a:sym typeface="Verdana"/>
            </a:endParaRPr>
          </a:p>
          <a:p>
            <a:pPr indent="-317500" lvl="0" marL="457200" rtl="0" algn="l">
              <a:spcBef>
                <a:spcPts val="0"/>
              </a:spcBef>
              <a:spcAft>
                <a:spcPts val="0"/>
              </a:spcAft>
              <a:buSzPts val="1400"/>
              <a:buFont typeface="Verdana"/>
              <a:buAutoNum type="arabicPeriod"/>
            </a:pPr>
            <a:r>
              <a:rPr lang="en">
                <a:latin typeface="Verdana"/>
                <a:ea typeface="Verdana"/>
                <a:cs typeface="Verdana"/>
                <a:sym typeface="Verdana"/>
              </a:rPr>
              <a:t>What is the average time required to check if the statement is true or false manually?</a:t>
            </a:r>
            <a:endParaRPr>
              <a:latin typeface="Verdana"/>
              <a:ea typeface="Verdana"/>
              <a:cs typeface="Verdana"/>
              <a:sym typeface="Verdana"/>
            </a:endParaRPr>
          </a:p>
          <a:p>
            <a:pPr indent="-317500" lvl="0" marL="457200" rtl="0" algn="l">
              <a:spcBef>
                <a:spcPts val="0"/>
              </a:spcBef>
              <a:spcAft>
                <a:spcPts val="0"/>
              </a:spcAft>
              <a:buSzPts val="1400"/>
              <a:buFont typeface="Verdana"/>
              <a:buAutoNum type="arabicPeriod"/>
            </a:pPr>
            <a:r>
              <a:rPr lang="en">
                <a:latin typeface="Verdana"/>
                <a:ea typeface="Verdana"/>
                <a:cs typeface="Verdana"/>
                <a:sym typeface="Verdana"/>
              </a:rPr>
              <a:t>Does machine learning algorithms perform better than deep learning algorithms for predicting the class of the statement</a:t>
            </a:r>
            <a:endParaRPr>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458575" y="599800"/>
            <a:ext cx="7897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40">
                <a:latin typeface="Arial"/>
                <a:ea typeface="Arial"/>
                <a:cs typeface="Arial"/>
                <a:sym typeface="Arial"/>
              </a:rPr>
              <a:t>Distribution of true information throughout the years:</a:t>
            </a:r>
            <a:endParaRPr sz="2140">
              <a:latin typeface="Arial"/>
              <a:ea typeface="Arial"/>
              <a:cs typeface="Arial"/>
              <a:sym typeface="Arial"/>
            </a:endParaRPr>
          </a:p>
        </p:txBody>
      </p:sp>
      <p:pic>
        <p:nvPicPr>
          <p:cNvPr id="216" name="Google Shape;216;p32"/>
          <p:cNvPicPr preferRelativeResize="0"/>
          <p:nvPr/>
        </p:nvPicPr>
        <p:blipFill>
          <a:blip r:embed="rId3">
            <a:alphaModFix/>
          </a:blip>
          <a:stretch>
            <a:fillRect/>
          </a:stretch>
        </p:blipFill>
        <p:spPr>
          <a:xfrm>
            <a:off x="2496113" y="1206525"/>
            <a:ext cx="3336513" cy="2984850"/>
          </a:xfrm>
          <a:prstGeom prst="rect">
            <a:avLst/>
          </a:prstGeom>
          <a:noFill/>
          <a:ln>
            <a:noFill/>
          </a:ln>
        </p:spPr>
      </p:pic>
      <p:sp>
        <p:nvSpPr>
          <p:cNvPr id="217" name="Google Shape;217;p32"/>
          <p:cNvSpPr txBox="1"/>
          <p:nvPr/>
        </p:nvSpPr>
        <p:spPr>
          <a:xfrm>
            <a:off x="2317650" y="4262900"/>
            <a:ext cx="4214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Figure 14: Distribution of True information through the years</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Source: (Ayyagari &amp; Bhumani,2022)</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617900" y="550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Statistical</a:t>
            </a:r>
            <a:r>
              <a:rPr lang="en"/>
              <a:t> Analysis:</a:t>
            </a:r>
            <a:endParaRPr/>
          </a:p>
        </p:txBody>
      </p:sp>
      <p:sp>
        <p:nvSpPr>
          <p:cNvPr id="223" name="Google Shape;223;p33"/>
          <p:cNvSpPr txBox="1"/>
          <p:nvPr>
            <p:ph idx="1" type="body"/>
          </p:nvPr>
        </p:nvSpPr>
        <p:spPr>
          <a:xfrm>
            <a:off x="617900" y="1397200"/>
            <a:ext cx="7688700" cy="2783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b="1" lang="en" sz="1400">
                <a:solidFill>
                  <a:srgbClr val="000000"/>
                </a:solidFill>
                <a:latin typeface="Times New Roman"/>
                <a:ea typeface="Times New Roman"/>
                <a:cs typeface="Times New Roman"/>
                <a:sym typeface="Times New Roman"/>
              </a:rPr>
              <a:t>To check the dependency between the source and the label.</a:t>
            </a:r>
            <a:endParaRPr b="1" sz="1500"/>
          </a:p>
          <a:p>
            <a:pPr indent="457200" lvl="0" marL="0" rtl="0" algn="l">
              <a:spcBef>
                <a:spcPts val="1200"/>
              </a:spcBef>
              <a:spcAft>
                <a:spcPts val="0"/>
              </a:spcAft>
              <a:buNone/>
            </a:pPr>
            <a:r>
              <a:rPr b="1" lang="en">
                <a:solidFill>
                  <a:srgbClr val="000000"/>
                </a:solidFill>
                <a:latin typeface="Times New Roman"/>
                <a:ea typeface="Times New Roman"/>
                <a:cs typeface="Times New Roman"/>
                <a:sym typeface="Times New Roman"/>
              </a:rPr>
              <a:t>Null Hypothesis:</a:t>
            </a:r>
            <a:r>
              <a:rPr lang="en">
                <a:solidFill>
                  <a:srgbClr val="000000"/>
                </a:solidFill>
                <a:latin typeface="Times New Roman"/>
                <a:ea typeface="Times New Roman"/>
                <a:cs typeface="Times New Roman"/>
                <a:sym typeface="Times New Roman"/>
              </a:rPr>
              <a:t> source and the labels are independent</a:t>
            </a:r>
            <a:endParaRPr>
              <a:solidFill>
                <a:srgbClr val="000000"/>
              </a:solidFill>
              <a:latin typeface="Times New Roman"/>
              <a:ea typeface="Times New Roman"/>
              <a:cs typeface="Times New Roman"/>
              <a:sym typeface="Times New Roman"/>
            </a:endParaRPr>
          </a:p>
          <a:p>
            <a:pPr indent="457200" lvl="0" marL="0" rtl="0" algn="l">
              <a:spcBef>
                <a:spcPts val="1200"/>
              </a:spcBef>
              <a:spcAft>
                <a:spcPts val="0"/>
              </a:spcAft>
              <a:buNone/>
            </a:pPr>
            <a:r>
              <a:rPr b="1" lang="en">
                <a:solidFill>
                  <a:srgbClr val="000000"/>
                </a:solidFill>
                <a:latin typeface="Times New Roman"/>
                <a:ea typeface="Times New Roman"/>
                <a:cs typeface="Times New Roman"/>
                <a:sym typeface="Times New Roman"/>
              </a:rPr>
              <a:t>Alternative hypothesis: </a:t>
            </a:r>
            <a:r>
              <a:rPr lang="en">
                <a:solidFill>
                  <a:srgbClr val="000000"/>
                </a:solidFill>
                <a:latin typeface="Times New Roman"/>
                <a:ea typeface="Times New Roman"/>
                <a:cs typeface="Times New Roman"/>
                <a:sym typeface="Times New Roman"/>
              </a:rPr>
              <a:t>source</a:t>
            </a:r>
            <a:r>
              <a:rPr lang="en">
                <a:solidFill>
                  <a:srgbClr val="000000"/>
                </a:solidFill>
                <a:latin typeface="Times New Roman"/>
                <a:ea typeface="Times New Roman"/>
                <a:cs typeface="Times New Roman"/>
                <a:sym typeface="Times New Roman"/>
              </a:rPr>
              <a:t> and the </a:t>
            </a:r>
            <a:r>
              <a:rPr lang="en">
                <a:solidFill>
                  <a:srgbClr val="000000"/>
                </a:solidFill>
                <a:latin typeface="Times New Roman"/>
                <a:ea typeface="Times New Roman"/>
                <a:cs typeface="Times New Roman"/>
                <a:sym typeface="Times New Roman"/>
              </a:rPr>
              <a:t>labels are dependent </a:t>
            </a:r>
            <a:endParaRPr>
              <a:solidFill>
                <a:srgbClr val="000000"/>
              </a:solidFill>
              <a:latin typeface="Times New Roman"/>
              <a:ea typeface="Times New Roman"/>
              <a:cs typeface="Times New Roman"/>
              <a:sym typeface="Times New Roman"/>
            </a:endParaRPr>
          </a:p>
          <a:p>
            <a:pPr indent="457200" lvl="0" marL="0" rtl="0" algn="l">
              <a:spcBef>
                <a:spcPts val="1200"/>
              </a:spcBef>
              <a:spcAft>
                <a:spcPts val="0"/>
              </a:spcAft>
              <a:buNone/>
            </a:pPr>
            <a:r>
              <a:t/>
            </a:r>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457200" lvl="0" marL="0" rtl="0" algn="l">
              <a:spcBef>
                <a:spcPts val="1200"/>
              </a:spcBef>
              <a:spcAft>
                <a:spcPts val="1200"/>
              </a:spcAft>
              <a:buNone/>
            </a:pPr>
            <a:r>
              <a:rPr b="1" i="1" lang="en">
                <a:solidFill>
                  <a:srgbClr val="000000"/>
                </a:solidFill>
                <a:latin typeface="Times New Roman"/>
                <a:ea typeface="Times New Roman"/>
                <a:cs typeface="Times New Roman"/>
                <a:sym typeface="Times New Roman"/>
              </a:rPr>
              <a:t>Result:</a:t>
            </a:r>
            <a:r>
              <a:rPr b="1" lang="en">
                <a:solidFill>
                  <a:srgbClr val="000000"/>
                </a:solidFill>
                <a:latin typeface="Times New Roman"/>
                <a:ea typeface="Times New Roman"/>
                <a:cs typeface="Times New Roman"/>
                <a:sym typeface="Times New Roman"/>
              </a:rPr>
              <a:t> </a:t>
            </a:r>
            <a:r>
              <a:rPr lang="en">
                <a:solidFill>
                  <a:srgbClr val="000000"/>
                </a:solidFill>
                <a:latin typeface="Times New Roman"/>
                <a:ea typeface="Times New Roman"/>
                <a:cs typeface="Times New Roman"/>
                <a:sym typeface="Times New Roman"/>
              </a:rPr>
              <a:t>p&lt;0.05, hence we reject the null hypothesis.</a:t>
            </a:r>
            <a:endParaRPr>
              <a:solidFill>
                <a:srgbClr val="000000"/>
              </a:solidFill>
              <a:latin typeface="Times New Roman"/>
              <a:ea typeface="Times New Roman"/>
              <a:cs typeface="Times New Roman"/>
              <a:sym typeface="Times New Roman"/>
            </a:endParaRPr>
          </a:p>
        </p:txBody>
      </p:sp>
      <p:pic>
        <p:nvPicPr>
          <p:cNvPr descr="Text&#10;&#10;Description automatically generated" id="224" name="Google Shape;224;p33"/>
          <p:cNvPicPr preferRelativeResize="0"/>
          <p:nvPr/>
        </p:nvPicPr>
        <p:blipFill>
          <a:blip r:embed="rId3">
            <a:alphaModFix/>
          </a:blip>
          <a:stretch>
            <a:fillRect/>
          </a:stretch>
        </p:blipFill>
        <p:spPr>
          <a:xfrm>
            <a:off x="1375750" y="2642875"/>
            <a:ext cx="3933825" cy="590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605500" y="612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sp>
        <p:nvSpPr>
          <p:cNvPr id="230" name="Google Shape;230;p34"/>
          <p:cNvSpPr txBox="1"/>
          <p:nvPr>
            <p:ph idx="1" type="body"/>
          </p:nvPr>
        </p:nvSpPr>
        <p:spPr>
          <a:xfrm>
            <a:off x="727650" y="1360025"/>
            <a:ext cx="7688700" cy="306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a:t>
            </a:r>
            <a:r>
              <a:rPr b="1" lang="en" sz="1400">
                <a:latin typeface="Times New Roman"/>
                <a:ea typeface="Times New Roman"/>
                <a:cs typeface="Times New Roman"/>
                <a:sym typeface="Times New Roman"/>
              </a:rPr>
              <a:t>      </a:t>
            </a:r>
            <a:r>
              <a:rPr b="1" lang="en" sz="1400">
                <a:solidFill>
                  <a:srgbClr val="000000"/>
                </a:solidFill>
                <a:latin typeface="Times New Roman"/>
                <a:ea typeface="Times New Roman"/>
                <a:cs typeface="Times New Roman"/>
                <a:sym typeface="Times New Roman"/>
              </a:rPr>
              <a:t>To check the dependency between the platform and the label.</a:t>
            </a:r>
            <a:endParaRPr b="1" sz="1400">
              <a:solidFill>
                <a:srgbClr val="000000"/>
              </a:solidFill>
              <a:latin typeface="Times New Roman"/>
              <a:ea typeface="Times New Roman"/>
              <a:cs typeface="Times New Roman"/>
              <a:sym typeface="Times New Roman"/>
            </a:endParaRPr>
          </a:p>
          <a:p>
            <a:pPr indent="457200" lvl="0" marL="0" rtl="0" algn="l">
              <a:spcBef>
                <a:spcPts val="1200"/>
              </a:spcBef>
              <a:spcAft>
                <a:spcPts val="0"/>
              </a:spcAft>
              <a:buNone/>
            </a:pPr>
            <a:r>
              <a:rPr b="1" lang="en">
                <a:solidFill>
                  <a:srgbClr val="000000"/>
                </a:solidFill>
                <a:latin typeface="Times New Roman"/>
                <a:ea typeface="Times New Roman"/>
                <a:cs typeface="Times New Roman"/>
                <a:sym typeface="Times New Roman"/>
              </a:rPr>
              <a:t>Null Hypothesis:</a:t>
            </a:r>
            <a:r>
              <a:rPr lang="en">
                <a:solidFill>
                  <a:srgbClr val="000000"/>
                </a:solidFill>
                <a:latin typeface="Times New Roman"/>
                <a:ea typeface="Times New Roman"/>
                <a:cs typeface="Times New Roman"/>
                <a:sym typeface="Times New Roman"/>
              </a:rPr>
              <a:t> The Label and platform where the information was posted are independent.</a:t>
            </a:r>
            <a:endParaRPr>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b="1" lang="en">
                <a:solidFill>
                  <a:srgbClr val="000000"/>
                </a:solidFill>
                <a:latin typeface="Times New Roman"/>
                <a:ea typeface="Times New Roman"/>
                <a:cs typeface="Times New Roman"/>
                <a:sym typeface="Times New Roman"/>
              </a:rPr>
              <a:t>Alternate Hypothesis: </a:t>
            </a:r>
            <a:r>
              <a:rPr lang="en">
                <a:solidFill>
                  <a:srgbClr val="000000"/>
                </a:solidFill>
                <a:latin typeface="Times New Roman"/>
                <a:ea typeface="Times New Roman"/>
                <a:cs typeface="Times New Roman"/>
                <a:sym typeface="Times New Roman"/>
              </a:rPr>
              <a:t>The Label and platform where the information was posted are dependent.</a:t>
            </a:r>
            <a:endParaRPr>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p>
          <a:p>
            <a:pPr indent="457200" lvl="0" marL="0" rtl="0" algn="l">
              <a:spcBef>
                <a:spcPts val="1200"/>
              </a:spcBef>
              <a:spcAft>
                <a:spcPts val="0"/>
              </a:spcAft>
              <a:buNone/>
            </a:pPr>
            <a:r>
              <a:t/>
            </a:r>
            <a:endParaRPr/>
          </a:p>
          <a:p>
            <a:pPr indent="0" lvl="0" marL="457200" rtl="0" algn="just">
              <a:lnSpc>
                <a:spcPct val="150000"/>
              </a:lnSpc>
              <a:spcBef>
                <a:spcPts val="1200"/>
              </a:spcBef>
              <a:spcAft>
                <a:spcPts val="800"/>
              </a:spcAft>
              <a:buNone/>
            </a:pPr>
            <a:r>
              <a:rPr b="1" i="1" lang="en">
                <a:solidFill>
                  <a:srgbClr val="000000"/>
                </a:solidFill>
                <a:latin typeface="Times New Roman"/>
                <a:ea typeface="Times New Roman"/>
                <a:cs typeface="Times New Roman"/>
                <a:sym typeface="Times New Roman"/>
              </a:rPr>
              <a:t>Result:</a:t>
            </a:r>
            <a:r>
              <a:rPr lang="en">
                <a:solidFill>
                  <a:srgbClr val="000000"/>
                </a:solidFill>
                <a:latin typeface="Times New Roman"/>
                <a:ea typeface="Times New Roman"/>
                <a:cs typeface="Times New Roman"/>
                <a:sym typeface="Times New Roman"/>
              </a:rPr>
              <a:t> p&lt;0.05, hence we reject the null hypothesis.</a:t>
            </a:r>
            <a:endParaRPr sz="1400">
              <a:solidFill>
                <a:srgbClr val="000000"/>
              </a:solidFill>
              <a:latin typeface="Times New Roman"/>
              <a:ea typeface="Times New Roman"/>
              <a:cs typeface="Times New Roman"/>
              <a:sym typeface="Times New Roman"/>
            </a:endParaRPr>
          </a:p>
        </p:txBody>
      </p:sp>
      <p:pic>
        <p:nvPicPr>
          <p:cNvPr id="231" name="Google Shape;231;p34"/>
          <p:cNvPicPr preferRelativeResize="0"/>
          <p:nvPr/>
        </p:nvPicPr>
        <p:blipFill>
          <a:blip r:embed="rId3">
            <a:alphaModFix/>
          </a:blip>
          <a:stretch>
            <a:fillRect/>
          </a:stretch>
        </p:blipFill>
        <p:spPr>
          <a:xfrm>
            <a:off x="1566475" y="2744100"/>
            <a:ext cx="4772025" cy="495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5"/>
          <p:cNvSpPr txBox="1"/>
          <p:nvPr>
            <p:ph type="title"/>
          </p:nvPr>
        </p:nvSpPr>
        <p:spPr>
          <a:xfrm>
            <a:off x="791425" y="624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sp>
        <p:nvSpPr>
          <p:cNvPr id="237" name="Google Shape;237;p35"/>
          <p:cNvSpPr txBox="1"/>
          <p:nvPr>
            <p:ph idx="1" type="body"/>
          </p:nvPr>
        </p:nvSpPr>
        <p:spPr>
          <a:xfrm>
            <a:off x="878200" y="137852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3</a:t>
            </a:r>
            <a:r>
              <a:rPr b="1" lang="en"/>
              <a:t>.          </a:t>
            </a:r>
            <a:r>
              <a:rPr b="1" lang="en" sz="1200">
                <a:solidFill>
                  <a:srgbClr val="000000"/>
                </a:solidFill>
                <a:latin typeface="Times New Roman"/>
                <a:ea typeface="Times New Roman"/>
                <a:cs typeface="Times New Roman"/>
                <a:sym typeface="Times New Roman"/>
              </a:rPr>
              <a:t>To check the dependency between the negative sentiment and the label.</a:t>
            </a:r>
            <a:endParaRPr b="1"/>
          </a:p>
          <a:p>
            <a:pPr indent="0" lvl="0" marL="457200" rtl="0" algn="just">
              <a:lnSpc>
                <a:spcPct val="150000"/>
              </a:lnSpc>
              <a:spcBef>
                <a:spcPts val="1200"/>
              </a:spcBef>
              <a:spcAft>
                <a:spcPts val="0"/>
              </a:spcAft>
              <a:buNone/>
            </a:pPr>
            <a:r>
              <a:rPr b="1" lang="en">
                <a:solidFill>
                  <a:srgbClr val="000000"/>
                </a:solidFill>
                <a:latin typeface="Times New Roman"/>
                <a:ea typeface="Times New Roman"/>
                <a:cs typeface="Times New Roman"/>
                <a:sym typeface="Times New Roman"/>
              </a:rPr>
              <a:t>Null Hypothesis:</a:t>
            </a:r>
            <a:r>
              <a:rPr lang="en">
                <a:solidFill>
                  <a:srgbClr val="000000"/>
                </a:solidFill>
                <a:latin typeface="Times New Roman"/>
                <a:ea typeface="Times New Roman"/>
                <a:cs typeface="Times New Roman"/>
                <a:sym typeface="Times New Roman"/>
              </a:rPr>
              <a:t> The Label and negative sentiment are independent.</a:t>
            </a:r>
            <a:endParaRPr>
              <a:solidFill>
                <a:srgbClr val="000000"/>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rPr b="1" lang="en">
                <a:solidFill>
                  <a:srgbClr val="000000"/>
                </a:solidFill>
                <a:latin typeface="Times New Roman"/>
                <a:ea typeface="Times New Roman"/>
                <a:cs typeface="Times New Roman"/>
                <a:sym typeface="Times New Roman"/>
              </a:rPr>
              <a:t>Alternate Hypothesis:</a:t>
            </a:r>
            <a:r>
              <a:rPr lang="en">
                <a:solidFill>
                  <a:srgbClr val="000000"/>
                </a:solidFill>
                <a:latin typeface="Times New Roman"/>
                <a:ea typeface="Times New Roman"/>
                <a:cs typeface="Times New Roman"/>
                <a:sym typeface="Times New Roman"/>
              </a:rPr>
              <a:t> The Label and negative sentiment are dependent.</a:t>
            </a:r>
            <a:endParaRPr sz="1400"/>
          </a:p>
          <a:p>
            <a:pPr indent="457200" lvl="0" marL="0" rtl="0" algn="l">
              <a:spcBef>
                <a:spcPts val="0"/>
              </a:spcBef>
              <a:spcAft>
                <a:spcPts val="0"/>
              </a:spcAft>
              <a:buNone/>
            </a:pPr>
            <a:r>
              <a:t/>
            </a:r>
            <a:endParaRPr/>
          </a:p>
          <a:p>
            <a:pPr indent="457200" lvl="0" marL="0" rtl="0" algn="l">
              <a:spcBef>
                <a:spcPts val="1200"/>
              </a:spcBef>
              <a:spcAft>
                <a:spcPts val="0"/>
              </a:spcAft>
              <a:buNone/>
            </a:pPr>
            <a:r>
              <a:t/>
            </a:r>
            <a:endParaRPr/>
          </a:p>
          <a:p>
            <a:pPr indent="457200" lvl="0" marL="0" rtl="0" algn="l">
              <a:spcBef>
                <a:spcPts val="1200"/>
              </a:spcBef>
              <a:spcAft>
                <a:spcPts val="1200"/>
              </a:spcAft>
              <a:buNone/>
            </a:pPr>
            <a:r>
              <a:rPr b="1" i="1" lang="en">
                <a:solidFill>
                  <a:srgbClr val="000000"/>
                </a:solidFill>
                <a:latin typeface="Times New Roman"/>
                <a:ea typeface="Times New Roman"/>
                <a:cs typeface="Times New Roman"/>
                <a:sym typeface="Times New Roman"/>
              </a:rPr>
              <a:t>Result:</a:t>
            </a:r>
            <a:r>
              <a:rPr lang="en">
                <a:solidFill>
                  <a:srgbClr val="000000"/>
                </a:solidFill>
                <a:latin typeface="Times New Roman"/>
                <a:ea typeface="Times New Roman"/>
                <a:cs typeface="Times New Roman"/>
                <a:sym typeface="Times New Roman"/>
              </a:rPr>
              <a:t> p&gt;0.05, hence we fail to reject the null hypothesis.</a:t>
            </a:r>
            <a:endParaRPr>
              <a:solidFill>
                <a:srgbClr val="000000"/>
              </a:solidFill>
              <a:latin typeface="Times New Roman"/>
              <a:ea typeface="Times New Roman"/>
              <a:cs typeface="Times New Roman"/>
              <a:sym typeface="Times New Roman"/>
            </a:endParaRPr>
          </a:p>
        </p:txBody>
      </p:sp>
      <p:pic>
        <p:nvPicPr>
          <p:cNvPr id="238" name="Google Shape;238;p35"/>
          <p:cNvPicPr preferRelativeResize="0"/>
          <p:nvPr/>
        </p:nvPicPr>
        <p:blipFill>
          <a:blip r:embed="rId3">
            <a:alphaModFix/>
          </a:blip>
          <a:stretch>
            <a:fillRect/>
          </a:stretch>
        </p:blipFill>
        <p:spPr>
          <a:xfrm>
            <a:off x="1774225" y="2507425"/>
            <a:ext cx="3143250" cy="4381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6"/>
          <p:cNvSpPr txBox="1"/>
          <p:nvPr>
            <p:ph type="title"/>
          </p:nvPr>
        </p:nvSpPr>
        <p:spPr>
          <a:xfrm>
            <a:off x="828600" y="612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cntd</a:t>
            </a:r>
            <a:endParaRPr/>
          </a:p>
        </p:txBody>
      </p:sp>
      <p:sp>
        <p:nvSpPr>
          <p:cNvPr id="244" name="Google Shape;244;p36"/>
          <p:cNvSpPr txBox="1"/>
          <p:nvPr>
            <p:ph idx="1" type="body"/>
          </p:nvPr>
        </p:nvSpPr>
        <p:spPr>
          <a:xfrm>
            <a:off x="828600" y="1558325"/>
            <a:ext cx="68061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Verdana"/>
              <a:buChar char="●"/>
            </a:pPr>
            <a:r>
              <a:rPr i="1" lang="en" sz="1400">
                <a:solidFill>
                  <a:srgbClr val="000000"/>
                </a:solidFill>
                <a:latin typeface="Verdana"/>
                <a:ea typeface="Verdana"/>
                <a:cs typeface="Verdana"/>
                <a:sym typeface="Verdana"/>
              </a:rPr>
              <a:t>Average time required over the years to fact check the information: 17.4 days</a:t>
            </a:r>
            <a:endParaRPr i="1" sz="1400">
              <a:solidFill>
                <a:srgbClr val="000000"/>
              </a:solidFill>
              <a:latin typeface="Verdana"/>
              <a:ea typeface="Verdana"/>
              <a:cs typeface="Verdana"/>
              <a:sym typeface="Verdana"/>
            </a:endParaRPr>
          </a:p>
          <a:p>
            <a:pPr indent="-317500" lvl="0" marL="457200" rtl="0" algn="l">
              <a:spcBef>
                <a:spcPts val="0"/>
              </a:spcBef>
              <a:spcAft>
                <a:spcPts val="0"/>
              </a:spcAft>
              <a:buClr>
                <a:srgbClr val="000000"/>
              </a:buClr>
              <a:buSzPts val="1400"/>
              <a:buFont typeface="Verdana"/>
              <a:buChar char="●"/>
            </a:pPr>
            <a:r>
              <a:rPr i="1" lang="en" sz="1400">
                <a:solidFill>
                  <a:srgbClr val="000000"/>
                </a:solidFill>
                <a:latin typeface="Verdana"/>
                <a:ea typeface="Verdana"/>
                <a:cs typeface="Verdana"/>
                <a:sym typeface="Verdana"/>
              </a:rPr>
              <a:t>Average time required over the years to check if the statement is True: 16.73 days</a:t>
            </a:r>
            <a:endParaRPr i="1" sz="1400">
              <a:solidFill>
                <a:srgbClr val="000000"/>
              </a:solidFill>
              <a:latin typeface="Verdana"/>
              <a:ea typeface="Verdana"/>
              <a:cs typeface="Verdana"/>
              <a:sym typeface="Verdana"/>
            </a:endParaRPr>
          </a:p>
          <a:p>
            <a:pPr indent="-317500" lvl="0" marL="457200" rtl="0" algn="l">
              <a:spcBef>
                <a:spcPts val="0"/>
              </a:spcBef>
              <a:spcAft>
                <a:spcPts val="0"/>
              </a:spcAft>
              <a:buClr>
                <a:srgbClr val="000000"/>
              </a:buClr>
              <a:buSzPts val="1400"/>
              <a:buFont typeface="Verdana"/>
              <a:buChar char="●"/>
            </a:pPr>
            <a:r>
              <a:rPr i="1" lang="en" sz="1400">
                <a:solidFill>
                  <a:srgbClr val="000000"/>
                </a:solidFill>
                <a:latin typeface="Verdana"/>
                <a:ea typeface="Verdana"/>
                <a:cs typeface="Verdana"/>
                <a:sym typeface="Verdana"/>
              </a:rPr>
              <a:t>Average time required over the years to check if the statement is false: 17.99 days</a:t>
            </a:r>
            <a:endParaRPr sz="1400">
              <a:latin typeface="Verdana"/>
              <a:ea typeface="Verdana"/>
              <a:cs typeface="Verdana"/>
              <a:sym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499925" y="56792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Most Frequent words associated with false label </a:t>
            </a:r>
            <a:endParaRPr sz="2000">
              <a:latin typeface="Arial"/>
              <a:ea typeface="Arial"/>
              <a:cs typeface="Arial"/>
              <a:sym typeface="Arial"/>
            </a:endParaRPr>
          </a:p>
        </p:txBody>
      </p:sp>
      <p:pic>
        <p:nvPicPr>
          <p:cNvPr id="250" name="Google Shape;250;p37"/>
          <p:cNvPicPr preferRelativeResize="0"/>
          <p:nvPr/>
        </p:nvPicPr>
        <p:blipFill>
          <a:blip r:embed="rId3">
            <a:alphaModFix/>
          </a:blip>
          <a:stretch>
            <a:fillRect/>
          </a:stretch>
        </p:blipFill>
        <p:spPr>
          <a:xfrm>
            <a:off x="1431925" y="1308775"/>
            <a:ext cx="6122096" cy="3128275"/>
          </a:xfrm>
          <a:prstGeom prst="rect">
            <a:avLst/>
          </a:prstGeom>
          <a:noFill/>
          <a:ln>
            <a:noFill/>
          </a:ln>
        </p:spPr>
      </p:pic>
      <p:sp>
        <p:nvSpPr>
          <p:cNvPr id="251" name="Google Shape;251;p37"/>
          <p:cNvSpPr txBox="1"/>
          <p:nvPr/>
        </p:nvSpPr>
        <p:spPr>
          <a:xfrm>
            <a:off x="2701875" y="4437050"/>
            <a:ext cx="3371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Figure 15: Most Frequent words of false label</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Source: (Ayyagari &amp; Bhumani,2022)</a:t>
            </a:r>
            <a:endParaRPr>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8"/>
          <p:cNvSpPr txBox="1"/>
          <p:nvPr>
            <p:ph type="title"/>
          </p:nvPr>
        </p:nvSpPr>
        <p:spPr>
          <a:xfrm>
            <a:off x="727650" y="624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66">
                <a:latin typeface="Arial"/>
                <a:ea typeface="Arial"/>
                <a:cs typeface="Arial"/>
                <a:sym typeface="Arial"/>
              </a:rPr>
              <a:t>Most Frequent words associated with True label:</a:t>
            </a:r>
            <a:r>
              <a:rPr lang="en">
                <a:latin typeface="Arial"/>
                <a:ea typeface="Arial"/>
                <a:cs typeface="Arial"/>
                <a:sym typeface="Arial"/>
              </a:rPr>
              <a:t> </a:t>
            </a:r>
            <a:endParaRPr>
              <a:latin typeface="Arial"/>
              <a:ea typeface="Arial"/>
              <a:cs typeface="Arial"/>
              <a:sym typeface="Arial"/>
            </a:endParaRPr>
          </a:p>
        </p:txBody>
      </p:sp>
      <p:pic>
        <p:nvPicPr>
          <p:cNvPr id="257" name="Google Shape;257;p38"/>
          <p:cNvPicPr preferRelativeResize="0"/>
          <p:nvPr/>
        </p:nvPicPr>
        <p:blipFill>
          <a:blip r:embed="rId3">
            <a:alphaModFix/>
          </a:blip>
          <a:stretch>
            <a:fillRect/>
          </a:stretch>
        </p:blipFill>
        <p:spPr>
          <a:xfrm>
            <a:off x="1597800" y="1306000"/>
            <a:ext cx="5841412" cy="2984850"/>
          </a:xfrm>
          <a:prstGeom prst="rect">
            <a:avLst/>
          </a:prstGeom>
          <a:noFill/>
          <a:ln>
            <a:noFill/>
          </a:ln>
        </p:spPr>
      </p:pic>
      <p:sp>
        <p:nvSpPr>
          <p:cNvPr id="258" name="Google Shape;258;p38"/>
          <p:cNvSpPr txBox="1"/>
          <p:nvPr/>
        </p:nvSpPr>
        <p:spPr>
          <a:xfrm>
            <a:off x="2739050" y="4290850"/>
            <a:ext cx="4412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Figure 16: Most Frequent words of True label</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Source: (Ayyagari &amp; Bhumani,2022)</a:t>
            </a:r>
            <a:endParaRPr>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568325" y="537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extraction for Traditional ML models</a:t>
            </a:r>
            <a:endParaRPr/>
          </a:p>
        </p:txBody>
      </p:sp>
      <p:sp>
        <p:nvSpPr>
          <p:cNvPr id="264" name="Google Shape;264;p39"/>
          <p:cNvSpPr txBox="1"/>
          <p:nvPr>
            <p:ph idx="1" type="body"/>
          </p:nvPr>
        </p:nvSpPr>
        <p:spPr>
          <a:xfrm>
            <a:off x="729450" y="1363325"/>
            <a:ext cx="7688700" cy="3432300"/>
          </a:xfrm>
          <a:prstGeom prst="rect">
            <a:avLst/>
          </a:prstGeom>
        </p:spPr>
        <p:txBody>
          <a:bodyPr anchorCtr="0" anchor="t" bIns="91425" lIns="91425" spcFirstLastPara="1" rIns="91425" wrap="square" tIns="91425">
            <a:normAutofit fontScale="55000"/>
          </a:bodyPr>
          <a:lstStyle/>
          <a:p>
            <a:pPr indent="-343835" lvl="0" marL="457200" rtl="0" algn="l">
              <a:spcBef>
                <a:spcPts val="0"/>
              </a:spcBef>
              <a:spcAft>
                <a:spcPts val="0"/>
              </a:spcAft>
              <a:buSzPct val="100000"/>
              <a:buFont typeface="Times New Roman"/>
              <a:buChar char="●"/>
            </a:pPr>
            <a:r>
              <a:rPr lang="en" sz="3299">
                <a:latin typeface="Times New Roman"/>
                <a:ea typeface="Times New Roman"/>
                <a:cs typeface="Times New Roman"/>
                <a:sym typeface="Times New Roman"/>
              </a:rPr>
              <a:t>Remove any alphanumeric and numeric characters from the text.</a:t>
            </a:r>
            <a:endParaRPr sz="3299">
              <a:latin typeface="Times New Roman"/>
              <a:ea typeface="Times New Roman"/>
              <a:cs typeface="Times New Roman"/>
              <a:sym typeface="Times New Roman"/>
            </a:endParaRPr>
          </a:p>
          <a:p>
            <a:pPr indent="-343835" lvl="0" marL="457200" rtl="0" algn="l">
              <a:spcBef>
                <a:spcPts val="0"/>
              </a:spcBef>
              <a:spcAft>
                <a:spcPts val="0"/>
              </a:spcAft>
              <a:buSzPct val="100000"/>
              <a:buFont typeface="Times New Roman"/>
              <a:buChar char="●"/>
            </a:pPr>
            <a:r>
              <a:rPr lang="en" sz="3299">
                <a:latin typeface="Times New Roman"/>
                <a:ea typeface="Times New Roman"/>
                <a:cs typeface="Times New Roman"/>
                <a:sym typeface="Times New Roman"/>
              </a:rPr>
              <a:t>We are creating variable model_training_dataset to store the information about the MsgContent and model_testing to store the labels.</a:t>
            </a:r>
            <a:endParaRPr sz="3299">
              <a:latin typeface="Times New Roman"/>
              <a:ea typeface="Times New Roman"/>
              <a:cs typeface="Times New Roman"/>
              <a:sym typeface="Times New Roman"/>
            </a:endParaRPr>
          </a:p>
          <a:p>
            <a:pPr indent="-343835" lvl="0" marL="457200" rtl="0" algn="l">
              <a:spcBef>
                <a:spcPts val="0"/>
              </a:spcBef>
              <a:spcAft>
                <a:spcPts val="0"/>
              </a:spcAft>
              <a:buSzPct val="100000"/>
              <a:buFont typeface="Times New Roman"/>
              <a:buChar char="●"/>
            </a:pPr>
            <a:r>
              <a:rPr lang="en" sz="3299">
                <a:latin typeface="Times New Roman"/>
                <a:ea typeface="Times New Roman"/>
                <a:cs typeface="Times New Roman"/>
                <a:sym typeface="Times New Roman"/>
              </a:rPr>
              <a:t>Splitting the data into training and test datasets.</a:t>
            </a:r>
            <a:endParaRPr sz="3299">
              <a:latin typeface="Times New Roman"/>
              <a:ea typeface="Times New Roman"/>
              <a:cs typeface="Times New Roman"/>
              <a:sym typeface="Times New Roman"/>
            </a:endParaRPr>
          </a:p>
          <a:p>
            <a:pPr indent="-343835" lvl="0" marL="457200" rtl="0" algn="l">
              <a:spcBef>
                <a:spcPts val="0"/>
              </a:spcBef>
              <a:spcAft>
                <a:spcPts val="0"/>
              </a:spcAft>
              <a:buSzPct val="100000"/>
              <a:buFont typeface="Times New Roman"/>
              <a:buChar char="●"/>
            </a:pPr>
            <a:r>
              <a:rPr lang="en" sz="3299">
                <a:latin typeface="Times New Roman"/>
                <a:ea typeface="Times New Roman"/>
                <a:cs typeface="Times New Roman"/>
                <a:sym typeface="Times New Roman"/>
              </a:rPr>
              <a:t>Using CountVectorizer to transform a given text into a vector on the basis of the frequency (count) of each word that occurs in the entire text.</a:t>
            </a:r>
            <a:endParaRPr sz="3299">
              <a:latin typeface="Times New Roman"/>
              <a:ea typeface="Times New Roman"/>
              <a:cs typeface="Times New Roman"/>
              <a:sym typeface="Times New Roman"/>
            </a:endParaRPr>
          </a:p>
          <a:p>
            <a:pPr indent="-343835" lvl="0" marL="457200" rtl="0" algn="l">
              <a:spcBef>
                <a:spcPts val="0"/>
              </a:spcBef>
              <a:spcAft>
                <a:spcPts val="0"/>
              </a:spcAft>
              <a:buSzPct val="100000"/>
              <a:buFont typeface="Times New Roman"/>
              <a:buChar char="●"/>
            </a:pPr>
            <a:r>
              <a:rPr lang="en" sz="3299">
                <a:latin typeface="Times New Roman"/>
                <a:ea typeface="Times New Roman"/>
                <a:cs typeface="Times New Roman"/>
                <a:sym typeface="Times New Roman"/>
              </a:rPr>
              <a:t>We use TfidfTransformer to transform text into a meaningful representation of numbers which is used to fit machine algorithm for prediction.</a:t>
            </a:r>
            <a:endParaRPr sz="3299">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0"/>
          <p:cNvSpPr txBox="1"/>
          <p:nvPr>
            <p:ph type="title"/>
          </p:nvPr>
        </p:nvSpPr>
        <p:spPr>
          <a:xfrm>
            <a:off x="630300" y="550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extraction for Deep Learning models</a:t>
            </a:r>
            <a:endParaRPr/>
          </a:p>
        </p:txBody>
      </p:sp>
      <p:sp>
        <p:nvSpPr>
          <p:cNvPr id="270" name="Google Shape;270;p40"/>
          <p:cNvSpPr txBox="1"/>
          <p:nvPr>
            <p:ph idx="1" type="body"/>
          </p:nvPr>
        </p:nvSpPr>
        <p:spPr>
          <a:xfrm>
            <a:off x="729450" y="1251800"/>
            <a:ext cx="7688700" cy="3566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We create two variables X and y that store the content and the target variables and split the dataset into training and test datasets.</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we use the ‘Tokenizer’ from TensorFlow to split the texts into tokens or words while keeping only the most occurring words in the text corpus. The num_words parameter keeps a prespecified number(in this case 5000 words) of words in the text only.</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 We  then pad the sentences using ‘pa</a:t>
            </a:r>
            <a:r>
              <a:rPr lang="en" sz="1400">
                <a:latin typeface="Times New Roman"/>
                <a:ea typeface="Times New Roman"/>
                <a:cs typeface="Times New Roman"/>
                <a:sym typeface="Times New Roman"/>
              </a:rPr>
              <a:t>d_sequences’</a:t>
            </a:r>
            <a:r>
              <a:rPr lang="en" sz="1400">
                <a:latin typeface="Times New Roman"/>
                <a:ea typeface="Times New Roman"/>
                <a:cs typeface="Times New Roman"/>
                <a:sym typeface="Times New Roman"/>
              </a:rPr>
              <a:t> function as the model expects that each sequence(each training example) will be of the same length(same number of words/tokens).</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We convert the labels to categorical values (one hot vector encoding).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1"/>
          <p:cNvSpPr txBox="1"/>
          <p:nvPr>
            <p:ph type="title"/>
          </p:nvPr>
        </p:nvSpPr>
        <p:spPr>
          <a:xfrm>
            <a:off x="637100" y="575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Bayes Classification Model:</a:t>
            </a:r>
            <a:endParaRPr/>
          </a:p>
          <a:p>
            <a:pPr indent="0" lvl="0" marL="0" rtl="0" algn="l">
              <a:spcBef>
                <a:spcPts val="0"/>
              </a:spcBef>
              <a:spcAft>
                <a:spcPts val="0"/>
              </a:spcAft>
              <a:buNone/>
            </a:pPr>
            <a:r>
              <a:t/>
            </a:r>
            <a:endParaRPr/>
          </a:p>
        </p:txBody>
      </p:sp>
      <p:pic>
        <p:nvPicPr>
          <p:cNvPr id="276" name="Google Shape;276;p41"/>
          <p:cNvPicPr preferRelativeResize="0"/>
          <p:nvPr/>
        </p:nvPicPr>
        <p:blipFill>
          <a:blip r:embed="rId3">
            <a:alphaModFix/>
          </a:blip>
          <a:stretch>
            <a:fillRect/>
          </a:stretch>
        </p:blipFill>
        <p:spPr>
          <a:xfrm>
            <a:off x="808738" y="1506400"/>
            <a:ext cx="7526526" cy="2534475"/>
          </a:xfrm>
          <a:prstGeom prst="rect">
            <a:avLst/>
          </a:prstGeom>
          <a:noFill/>
          <a:ln>
            <a:noFill/>
          </a:ln>
        </p:spPr>
      </p:pic>
      <p:sp>
        <p:nvSpPr>
          <p:cNvPr id="277" name="Google Shape;277;p41"/>
          <p:cNvSpPr txBox="1"/>
          <p:nvPr/>
        </p:nvSpPr>
        <p:spPr>
          <a:xfrm>
            <a:off x="3018950" y="4213950"/>
            <a:ext cx="3574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Figure 17: Naive Bayes model c</a:t>
            </a:r>
            <a:r>
              <a:rPr lang="en" sz="1200">
                <a:latin typeface="Times New Roman"/>
                <a:ea typeface="Times New Roman"/>
                <a:cs typeface="Times New Roman"/>
                <a:sym typeface="Times New Roman"/>
              </a:rPr>
              <a:t>lassification report</a:t>
            </a: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Source: (Ayyagari &amp; Bhumani,2022)</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91425" y="636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40">
                <a:latin typeface="Arial"/>
                <a:ea typeface="Arial"/>
                <a:cs typeface="Arial"/>
                <a:sym typeface="Arial"/>
              </a:rPr>
              <a:t>Dataset:</a:t>
            </a:r>
            <a:endParaRPr sz="2440">
              <a:latin typeface="Arial"/>
              <a:ea typeface="Arial"/>
              <a:cs typeface="Arial"/>
              <a:sym typeface="Arial"/>
            </a:endParaRPr>
          </a:p>
        </p:txBody>
      </p:sp>
      <p:sp>
        <p:nvSpPr>
          <p:cNvPr id="99" name="Google Shape;99;p15"/>
          <p:cNvSpPr txBox="1"/>
          <p:nvPr>
            <p:ph idx="1" type="body"/>
          </p:nvPr>
        </p:nvSpPr>
        <p:spPr>
          <a:xfrm>
            <a:off x="729450" y="1326150"/>
            <a:ext cx="7688700" cy="3013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Verdana"/>
              <a:buChar char="●"/>
            </a:pPr>
            <a:r>
              <a:rPr lang="en" sz="1400">
                <a:latin typeface="Verdana"/>
                <a:ea typeface="Verdana"/>
                <a:cs typeface="Verdana"/>
                <a:sym typeface="Verdana"/>
              </a:rPr>
              <a:t>PolitiFact.com is an American nonprofit project operated by the Poynter Institute in St. Petersburg, Florida.</a:t>
            </a:r>
            <a:endParaRPr sz="1400">
              <a:latin typeface="Verdana"/>
              <a:ea typeface="Verdana"/>
              <a:cs typeface="Verdana"/>
              <a:sym typeface="Verdana"/>
            </a:endParaRPr>
          </a:p>
          <a:p>
            <a:pPr indent="-317500" lvl="0" marL="457200" rtl="0" algn="l">
              <a:spcBef>
                <a:spcPts val="0"/>
              </a:spcBef>
              <a:spcAft>
                <a:spcPts val="0"/>
              </a:spcAft>
              <a:buSzPts val="1400"/>
              <a:buFont typeface="Verdana"/>
              <a:buChar char="●"/>
            </a:pPr>
            <a:r>
              <a:rPr lang="en" sz="1400">
                <a:latin typeface="Verdana"/>
                <a:ea typeface="Verdana"/>
                <a:cs typeface="Verdana"/>
                <a:sym typeface="Verdana"/>
              </a:rPr>
              <a:t>It is a reliable source of information as the statements are manually evaluated by the journalists and assign ratings which range from "True" for statements the journalists deem as accurate to "Pants on Fire" if journalists deem the post as "not accurate and makes a ridiculous claim".</a:t>
            </a:r>
            <a:endParaRPr sz="1400">
              <a:latin typeface="Verdana"/>
              <a:ea typeface="Verdana"/>
              <a:cs typeface="Verdana"/>
              <a:sym typeface="Verdana"/>
            </a:endParaRPr>
          </a:p>
          <a:p>
            <a:pPr indent="-317500" lvl="0" marL="457200" rtl="0" algn="l">
              <a:spcBef>
                <a:spcPts val="0"/>
              </a:spcBef>
              <a:spcAft>
                <a:spcPts val="0"/>
              </a:spcAft>
              <a:buSzPts val="1400"/>
              <a:buFont typeface="Verdana"/>
              <a:buChar char="●"/>
            </a:pPr>
            <a:r>
              <a:rPr lang="en" sz="1400">
                <a:latin typeface="Verdana"/>
                <a:ea typeface="Verdana"/>
                <a:cs typeface="Verdana"/>
                <a:sym typeface="Verdana"/>
              </a:rPr>
              <a:t>We are scraping the data from the </a:t>
            </a:r>
            <a:r>
              <a:rPr lang="en" sz="1400">
                <a:latin typeface="Verdana"/>
                <a:ea typeface="Verdana"/>
                <a:cs typeface="Verdana"/>
                <a:sym typeface="Verdana"/>
              </a:rPr>
              <a:t>website</a:t>
            </a:r>
            <a:r>
              <a:rPr lang="en" sz="1400">
                <a:latin typeface="Verdana"/>
                <a:ea typeface="Verdana"/>
                <a:cs typeface="Verdana"/>
                <a:sym typeface="Verdana"/>
              </a:rPr>
              <a:t> in the categories of crime,guns and marijiuna.</a:t>
            </a:r>
            <a:endParaRPr sz="1400">
              <a:latin typeface="Verdana"/>
              <a:ea typeface="Verdana"/>
              <a:cs typeface="Verdana"/>
              <a:sym typeface="Verdan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2"/>
          <p:cNvSpPr txBox="1"/>
          <p:nvPr>
            <p:ph type="title"/>
          </p:nvPr>
        </p:nvSpPr>
        <p:spPr>
          <a:xfrm>
            <a:off x="683275" y="61220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40">
                <a:latin typeface="Arial"/>
                <a:ea typeface="Arial"/>
                <a:cs typeface="Arial"/>
                <a:sym typeface="Arial"/>
              </a:rPr>
              <a:t>SVM with grid search:</a:t>
            </a:r>
            <a:endParaRPr sz="2040">
              <a:latin typeface="Arial"/>
              <a:ea typeface="Arial"/>
              <a:cs typeface="Arial"/>
              <a:sym typeface="Arial"/>
            </a:endParaRPr>
          </a:p>
        </p:txBody>
      </p:sp>
      <p:pic>
        <p:nvPicPr>
          <p:cNvPr id="283" name="Google Shape;283;p42"/>
          <p:cNvPicPr preferRelativeResize="0"/>
          <p:nvPr/>
        </p:nvPicPr>
        <p:blipFill>
          <a:blip r:embed="rId3">
            <a:alphaModFix/>
          </a:blip>
          <a:stretch>
            <a:fillRect/>
          </a:stretch>
        </p:blipFill>
        <p:spPr>
          <a:xfrm>
            <a:off x="773825" y="1410125"/>
            <a:ext cx="7596349" cy="2588225"/>
          </a:xfrm>
          <a:prstGeom prst="rect">
            <a:avLst/>
          </a:prstGeom>
          <a:noFill/>
          <a:ln>
            <a:noFill/>
          </a:ln>
        </p:spPr>
      </p:pic>
      <p:sp>
        <p:nvSpPr>
          <p:cNvPr id="284" name="Google Shape;284;p42"/>
          <p:cNvSpPr txBox="1"/>
          <p:nvPr/>
        </p:nvSpPr>
        <p:spPr>
          <a:xfrm>
            <a:off x="2949750" y="4151975"/>
            <a:ext cx="2925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Figure 18: SVM with GridSearchCV</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Source: (Ayyagari &amp; Bhumani,2022)</a:t>
            </a:r>
            <a:endParaRPr>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3"/>
          <p:cNvSpPr txBox="1"/>
          <p:nvPr>
            <p:ph type="title"/>
          </p:nvPr>
        </p:nvSpPr>
        <p:spPr>
          <a:xfrm>
            <a:off x="642700" y="612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00">
                <a:latin typeface="Arial"/>
                <a:ea typeface="Arial"/>
                <a:cs typeface="Arial"/>
                <a:sym typeface="Arial"/>
              </a:rPr>
              <a:t>Logistic Regression:</a:t>
            </a:r>
            <a:endParaRPr sz="2000">
              <a:latin typeface="Arial"/>
              <a:ea typeface="Arial"/>
              <a:cs typeface="Arial"/>
              <a:sym typeface="Arial"/>
            </a:endParaRPr>
          </a:p>
        </p:txBody>
      </p:sp>
      <p:pic>
        <p:nvPicPr>
          <p:cNvPr id="290" name="Google Shape;290;p43"/>
          <p:cNvPicPr preferRelativeResize="0"/>
          <p:nvPr/>
        </p:nvPicPr>
        <p:blipFill>
          <a:blip r:embed="rId3">
            <a:alphaModFix/>
          </a:blip>
          <a:stretch>
            <a:fillRect/>
          </a:stretch>
        </p:blipFill>
        <p:spPr>
          <a:xfrm>
            <a:off x="745250" y="1398950"/>
            <a:ext cx="7896551" cy="2521125"/>
          </a:xfrm>
          <a:prstGeom prst="rect">
            <a:avLst/>
          </a:prstGeom>
          <a:noFill/>
          <a:ln>
            <a:noFill/>
          </a:ln>
        </p:spPr>
      </p:pic>
      <p:sp>
        <p:nvSpPr>
          <p:cNvPr id="291" name="Google Shape;291;p43"/>
          <p:cNvSpPr txBox="1"/>
          <p:nvPr/>
        </p:nvSpPr>
        <p:spPr>
          <a:xfrm>
            <a:off x="2701875" y="4171625"/>
            <a:ext cx="4350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Figure 19: a) Logistic Regression Classification report</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b) ROC Curve</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Source: (Ayyagari &amp; Bhumani,2022)</a:t>
            </a:r>
            <a:endParaRPr sz="1200">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4"/>
          <p:cNvSpPr txBox="1"/>
          <p:nvPr>
            <p:ph type="title"/>
          </p:nvPr>
        </p:nvSpPr>
        <p:spPr>
          <a:xfrm>
            <a:off x="666400" y="58740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0" lang="en" sz="2283">
                <a:solidFill>
                  <a:srgbClr val="212121"/>
                </a:solidFill>
                <a:highlight>
                  <a:srgbClr val="FFFFFF"/>
                </a:highlight>
                <a:latin typeface="Times New Roman"/>
                <a:ea typeface="Times New Roman"/>
                <a:cs typeface="Times New Roman"/>
                <a:sym typeface="Times New Roman"/>
              </a:rPr>
              <a:t>XGBoost(with grid search)</a:t>
            </a:r>
            <a:endParaRPr b="0" sz="2283">
              <a:solidFill>
                <a:srgbClr val="21212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pic>
        <p:nvPicPr>
          <p:cNvPr id="297" name="Google Shape;297;p44"/>
          <p:cNvPicPr preferRelativeResize="0"/>
          <p:nvPr/>
        </p:nvPicPr>
        <p:blipFill>
          <a:blip r:embed="rId3">
            <a:alphaModFix/>
          </a:blip>
          <a:stretch>
            <a:fillRect/>
          </a:stretch>
        </p:blipFill>
        <p:spPr>
          <a:xfrm>
            <a:off x="712525" y="1421338"/>
            <a:ext cx="7718951" cy="2300825"/>
          </a:xfrm>
          <a:prstGeom prst="rect">
            <a:avLst/>
          </a:prstGeom>
          <a:noFill/>
          <a:ln>
            <a:noFill/>
          </a:ln>
        </p:spPr>
      </p:pic>
      <p:sp>
        <p:nvSpPr>
          <p:cNvPr id="298" name="Google Shape;298;p44"/>
          <p:cNvSpPr txBox="1"/>
          <p:nvPr/>
        </p:nvSpPr>
        <p:spPr>
          <a:xfrm>
            <a:off x="3048250" y="3891700"/>
            <a:ext cx="3322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Figure 20: XGBoost Model with GridSearchCV</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Source: (Ayyagari &amp; Bhumani,2022)</a:t>
            </a:r>
            <a:endParaRPr sz="1200">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5"/>
          <p:cNvSpPr txBox="1"/>
          <p:nvPr>
            <p:ph type="title"/>
          </p:nvPr>
        </p:nvSpPr>
        <p:spPr>
          <a:xfrm>
            <a:off x="727650" y="587425"/>
            <a:ext cx="7688700" cy="535200"/>
          </a:xfrm>
          <a:prstGeom prst="rect">
            <a:avLst/>
          </a:prstGeom>
        </p:spPr>
        <p:txBody>
          <a:bodyPr anchorCtr="0" anchor="t" bIns="91425" lIns="91425" spcFirstLastPara="1" rIns="91425" wrap="square" tIns="91425">
            <a:noAutofit/>
          </a:bodyPr>
          <a:lstStyle/>
          <a:p>
            <a:pPr indent="0" lvl="0" marL="0" rtl="0" algn="l">
              <a:lnSpc>
                <a:spcPct val="121000"/>
              </a:lnSpc>
              <a:spcBef>
                <a:spcPts val="0"/>
              </a:spcBef>
              <a:spcAft>
                <a:spcPts val="0"/>
              </a:spcAft>
              <a:buSzPts val="990"/>
              <a:buNone/>
            </a:pPr>
            <a:r>
              <a:rPr lang="en" sz="2200">
                <a:solidFill>
                  <a:srgbClr val="212121"/>
                </a:solidFill>
                <a:latin typeface="Arial"/>
                <a:ea typeface="Arial"/>
                <a:cs typeface="Arial"/>
                <a:sym typeface="Arial"/>
              </a:rPr>
              <a:t>Deep Learning Models</a:t>
            </a:r>
            <a:endParaRPr sz="2200">
              <a:solidFill>
                <a:srgbClr val="212121"/>
              </a:solidFill>
              <a:latin typeface="Arial"/>
              <a:ea typeface="Arial"/>
              <a:cs typeface="Arial"/>
              <a:sym typeface="Arial"/>
            </a:endParaRPr>
          </a:p>
          <a:p>
            <a:pPr indent="0" lvl="0" marL="0" rtl="0" algn="l">
              <a:spcBef>
                <a:spcPts val="0"/>
              </a:spcBef>
              <a:spcAft>
                <a:spcPts val="0"/>
              </a:spcAft>
              <a:buSzPts val="990"/>
              <a:buNone/>
            </a:pPr>
            <a:r>
              <a:t/>
            </a:r>
            <a:endParaRPr sz="2200">
              <a:latin typeface="Arial"/>
              <a:ea typeface="Arial"/>
              <a:cs typeface="Arial"/>
              <a:sym typeface="Arial"/>
            </a:endParaRPr>
          </a:p>
        </p:txBody>
      </p:sp>
      <p:pic>
        <p:nvPicPr>
          <p:cNvPr id="304" name="Google Shape;304;p45"/>
          <p:cNvPicPr preferRelativeResize="0"/>
          <p:nvPr/>
        </p:nvPicPr>
        <p:blipFill>
          <a:blip r:embed="rId3">
            <a:alphaModFix/>
          </a:blip>
          <a:stretch>
            <a:fillRect/>
          </a:stretch>
        </p:blipFill>
        <p:spPr>
          <a:xfrm>
            <a:off x="457200" y="1404775"/>
            <a:ext cx="8229600" cy="2223600"/>
          </a:xfrm>
          <a:prstGeom prst="rect">
            <a:avLst/>
          </a:prstGeom>
          <a:noFill/>
          <a:ln>
            <a:noFill/>
          </a:ln>
        </p:spPr>
      </p:pic>
      <p:sp>
        <p:nvSpPr>
          <p:cNvPr id="305" name="Google Shape;305;p45"/>
          <p:cNvSpPr txBox="1"/>
          <p:nvPr/>
        </p:nvSpPr>
        <p:spPr>
          <a:xfrm>
            <a:off x="2243300" y="3743000"/>
            <a:ext cx="5527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Figure 21: a) Bi-LSTM Model Classification Report</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b) GRU Model Clas</a:t>
            </a:r>
            <a:r>
              <a:rPr lang="en" sz="1200">
                <a:latin typeface="Times New Roman"/>
                <a:ea typeface="Times New Roman"/>
                <a:cs typeface="Times New Roman"/>
                <a:sym typeface="Times New Roman"/>
              </a:rPr>
              <a:t>sification Report</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Source: (Ayyagari &amp; Bhumani,2022)</a:t>
            </a:r>
            <a:endParaRPr>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6"/>
          <p:cNvSpPr txBox="1"/>
          <p:nvPr>
            <p:ph type="title"/>
          </p:nvPr>
        </p:nvSpPr>
        <p:spPr>
          <a:xfrm>
            <a:off x="593100" y="612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Results:</a:t>
            </a:r>
            <a:endParaRPr/>
          </a:p>
        </p:txBody>
      </p:sp>
      <p:pic>
        <p:nvPicPr>
          <p:cNvPr id="311" name="Google Shape;311;p46"/>
          <p:cNvPicPr preferRelativeResize="0"/>
          <p:nvPr/>
        </p:nvPicPr>
        <p:blipFill>
          <a:blip r:embed="rId3">
            <a:alphaModFix/>
          </a:blip>
          <a:stretch>
            <a:fillRect/>
          </a:stretch>
        </p:blipFill>
        <p:spPr>
          <a:xfrm>
            <a:off x="593100" y="1461650"/>
            <a:ext cx="7245300" cy="2220200"/>
          </a:xfrm>
          <a:prstGeom prst="rect">
            <a:avLst/>
          </a:prstGeom>
          <a:noFill/>
          <a:ln>
            <a:noFill/>
          </a:ln>
        </p:spPr>
      </p:pic>
      <p:sp>
        <p:nvSpPr>
          <p:cNvPr id="312" name="Google Shape;312;p46"/>
          <p:cNvSpPr txBox="1"/>
          <p:nvPr/>
        </p:nvSpPr>
        <p:spPr>
          <a:xfrm>
            <a:off x="2753250" y="3681850"/>
            <a:ext cx="2925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Figure 9: Model Results</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Source: (Ayyagari &amp; Bhumani,2022)</a:t>
            </a:r>
            <a:endParaRPr sz="1200">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7"/>
          <p:cNvSpPr txBox="1"/>
          <p:nvPr>
            <p:ph type="title"/>
          </p:nvPr>
        </p:nvSpPr>
        <p:spPr>
          <a:xfrm>
            <a:off x="364075" y="536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Answers to research questions:</a:t>
            </a:r>
            <a:endParaRPr/>
          </a:p>
        </p:txBody>
      </p:sp>
      <p:sp>
        <p:nvSpPr>
          <p:cNvPr id="318" name="Google Shape;318;p47"/>
          <p:cNvSpPr txBox="1"/>
          <p:nvPr>
            <p:ph idx="1" type="body"/>
          </p:nvPr>
        </p:nvSpPr>
        <p:spPr>
          <a:xfrm>
            <a:off x="729450" y="1301375"/>
            <a:ext cx="7688700" cy="3723600"/>
          </a:xfrm>
          <a:prstGeom prst="rect">
            <a:avLst/>
          </a:prstGeom>
        </p:spPr>
        <p:txBody>
          <a:bodyPr anchorCtr="0" anchor="t" bIns="91425" lIns="91425" spcFirstLastPara="1" rIns="91425" wrap="square" tIns="91425">
            <a:normAutofit/>
          </a:bodyPr>
          <a:lstStyle/>
          <a:p>
            <a:pPr indent="-317500" lvl="0" marL="457200" rtl="0" algn="l">
              <a:lnSpc>
                <a:spcPct val="80000"/>
              </a:lnSpc>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Can we determine if the given information about crime is true or false?</a:t>
            </a:r>
            <a:endParaRPr sz="1400">
              <a:solidFill>
                <a:srgbClr val="000000"/>
              </a:solidFill>
              <a:latin typeface="Times New Roman"/>
              <a:ea typeface="Times New Roman"/>
              <a:cs typeface="Times New Roman"/>
              <a:sym typeface="Times New Roman"/>
            </a:endParaRPr>
          </a:p>
          <a:p>
            <a:pPr indent="0" lvl="0" marL="0" rtl="0" algn="l">
              <a:lnSpc>
                <a:spcPct val="80000"/>
              </a:lnSpc>
              <a:spcBef>
                <a:spcPts val="0"/>
              </a:spcBef>
              <a:spcAft>
                <a:spcPts val="0"/>
              </a:spcAft>
              <a:buNone/>
            </a:pPr>
            <a:r>
              <a:rPr lang="en" sz="1400">
                <a:solidFill>
                  <a:srgbClr val="000000"/>
                </a:solidFill>
                <a:latin typeface="Times New Roman"/>
                <a:ea typeface="Times New Roman"/>
                <a:cs typeface="Times New Roman"/>
                <a:sym typeface="Times New Roman"/>
              </a:rPr>
              <a:t>            </a:t>
            </a:r>
            <a:r>
              <a:rPr lang="en" sz="1400">
                <a:solidFill>
                  <a:srgbClr val="38761D"/>
                </a:solidFill>
                <a:latin typeface="Times New Roman"/>
                <a:ea typeface="Times New Roman"/>
                <a:cs typeface="Times New Roman"/>
                <a:sym typeface="Times New Roman"/>
              </a:rPr>
              <a:t>Ans: Yes, we were able to determine the label with an accuracy of 82%</a:t>
            </a:r>
            <a:endParaRPr sz="1400">
              <a:solidFill>
                <a:srgbClr val="38761D"/>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lnSpc>
                <a:spcPct val="80000"/>
              </a:lnSpc>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Are the platforms where the statements were made and the labels  dependent ?</a:t>
            </a:r>
            <a:endParaRPr sz="1400">
              <a:solidFill>
                <a:srgbClr val="000000"/>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rPr lang="en" sz="1400">
                <a:solidFill>
                  <a:srgbClr val="38761D"/>
                </a:solidFill>
                <a:latin typeface="Times New Roman"/>
                <a:ea typeface="Times New Roman"/>
                <a:cs typeface="Times New Roman"/>
                <a:sym typeface="Times New Roman"/>
              </a:rPr>
              <a:t>Ans: Yes, they are dependent</a:t>
            </a:r>
            <a:endParaRPr sz="1400">
              <a:solidFill>
                <a:srgbClr val="38761D"/>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lnSpc>
                <a:spcPct val="80000"/>
              </a:lnSpc>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Are the sources of information  and  labels dependent?</a:t>
            </a:r>
            <a:endParaRPr sz="1400">
              <a:solidFill>
                <a:srgbClr val="000000"/>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rPr lang="en" sz="1400">
                <a:solidFill>
                  <a:srgbClr val="38761D"/>
                </a:solidFill>
                <a:latin typeface="Times New Roman"/>
                <a:ea typeface="Times New Roman"/>
                <a:cs typeface="Times New Roman"/>
                <a:sym typeface="Times New Roman"/>
              </a:rPr>
              <a:t>Ans: Yes, they are dependent</a:t>
            </a:r>
            <a:endParaRPr sz="1400">
              <a:solidFill>
                <a:srgbClr val="38761D"/>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lnSpc>
                <a:spcPct val="80000"/>
              </a:lnSpc>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Are the negative sentiment and the label dependent?</a:t>
            </a:r>
            <a:endParaRPr sz="1400">
              <a:solidFill>
                <a:srgbClr val="000000"/>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rPr lang="en" sz="1400">
                <a:solidFill>
                  <a:srgbClr val="38761D"/>
                </a:solidFill>
                <a:latin typeface="Times New Roman"/>
                <a:ea typeface="Times New Roman"/>
                <a:cs typeface="Times New Roman"/>
                <a:sym typeface="Times New Roman"/>
              </a:rPr>
              <a:t>Ans: No, they are independent </a:t>
            </a:r>
            <a:endParaRPr sz="1400">
              <a:solidFill>
                <a:srgbClr val="38761D"/>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lnSpc>
                <a:spcPct val="80000"/>
              </a:lnSpc>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What is the average time required to check if the statement is true or false manually?</a:t>
            </a:r>
            <a:endParaRPr sz="1400">
              <a:solidFill>
                <a:srgbClr val="000000"/>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rPr lang="en" sz="1400">
                <a:solidFill>
                  <a:srgbClr val="38761D"/>
                </a:solidFill>
                <a:latin typeface="Times New Roman"/>
                <a:ea typeface="Times New Roman"/>
                <a:cs typeface="Times New Roman"/>
                <a:sym typeface="Times New Roman"/>
              </a:rPr>
              <a:t>Ans: 17.4 days</a:t>
            </a:r>
            <a:endParaRPr sz="1400">
              <a:solidFill>
                <a:srgbClr val="38761D"/>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lnSpc>
                <a:spcPct val="80000"/>
              </a:lnSpc>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Does traditional machine learning algorithms perform better than deep learning algorithms for predicting the class of the statement?</a:t>
            </a:r>
            <a:endParaRPr sz="1400">
              <a:solidFill>
                <a:srgbClr val="000000"/>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rPr lang="en" sz="1400">
                <a:solidFill>
                  <a:srgbClr val="38761D"/>
                </a:solidFill>
                <a:latin typeface="Times New Roman"/>
                <a:ea typeface="Times New Roman"/>
                <a:cs typeface="Times New Roman"/>
                <a:sym typeface="Times New Roman"/>
              </a:rPr>
              <a:t>And: Yes, traditional machine learning algorithms perform better </a:t>
            </a:r>
            <a:endParaRPr sz="1400">
              <a:solidFill>
                <a:srgbClr val="38761D"/>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8"/>
          <p:cNvSpPr txBox="1"/>
          <p:nvPr>
            <p:ph type="title"/>
          </p:nvPr>
        </p:nvSpPr>
        <p:spPr>
          <a:xfrm>
            <a:off x="729450" y="575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Scope:</a:t>
            </a:r>
            <a:endParaRPr/>
          </a:p>
        </p:txBody>
      </p:sp>
      <p:sp>
        <p:nvSpPr>
          <p:cNvPr id="324" name="Google Shape;324;p48"/>
          <p:cNvSpPr txBox="1"/>
          <p:nvPr>
            <p:ph idx="1" type="body"/>
          </p:nvPr>
        </p:nvSpPr>
        <p:spPr>
          <a:xfrm>
            <a:off x="729450" y="1375725"/>
            <a:ext cx="7688700" cy="2964300"/>
          </a:xfrm>
          <a:prstGeom prst="rect">
            <a:avLst/>
          </a:prstGeom>
        </p:spPr>
        <p:txBody>
          <a:bodyPr anchorCtr="0" anchor="t" bIns="91425" lIns="91425" spcFirstLastPara="1" rIns="91425" wrap="square" tIns="91425">
            <a:normAutofit fontScale="25000"/>
          </a:bodyPr>
          <a:lstStyle/>
          <a:p>
            <a:pPr indent="-312701" lvl="0" marL="457200" rtl="0" algn="just">
              <a:lnSpc>
                <a:spcPct val="150000"/>
              </a:lnSpc>
              <a:spcBef>
                <a:spcPts val="0"/>
              </a:spcBef>
              <a:spcAft>
                <a:spcPts val="0"/>
              </a:spcAft>
              <a:buClr>
                <a:srgbClr val="000000"/>
              </a:buClr>
              <a:buSzPct val="100000"/>
              <a:buFont typeface="Times New Roman"/>
              <a:buChar char="●"/>
            </a:pPr>
            <a:r>
              <a:rPr lang="en" sz="5297">
                <a:solidFill>
                  <a:srgbClr val="000000"/>
                </a:solidFill>
                <a:latin typeface="Times New Roman"/>
                <a:ea typeface="Times New Roman"/>
                <a:cs typeface="Times New Roman"/>
                <a:sym typeface="Times New Roman"/>
              </a:rPr>
              <a:t>The model can be </a:t>
            </a:r>
            <a:r>
              <a:rPr lang="en" sz="5297">
                <a:solidFill>
                  <a:srgbClr val="000000"/>
                </a:solidFill>
                <a:latin typeface="Times New Roman"/>
                <a:ea typeface="Times New Roman"/>
                <a:cs typeface="Times New Roman"/>
                <a:sym typeface="Times New Roman"/>
              </a:rPr>
              <a:t>integrated</a:t>
            </a:r>
            <a:r>
              <a:rPr lang="en" sz="5297">
                <a:solidFill>
                  <a:srgbClr val="000000"/>
                </a:solidFill>
                <a:latin typeface="Times New Roman"/>
                <a:ea typeface="Times New Roman"/>
                <a:cs typeface="Times New Roman"/>
                <a:sym typeface="Times New Roman"/>
              </a:rPr>
              <a:t> with any social media platform or an in</a:t>
            </a:r>
            <a:r>
              <a:rPr lang="en" sz="5297">
                <a:solidFill>
                  <a:srgbClr val="000000"/>
                </a:solidFill>
                <a:latin typeface="Times New Roman"/>
                <a:ea typeface="Times New Roman"/>
                <a:cs typeface="Times New Roman"/>
                <a:sym typeface="Times New Roman"/>
              </a:rPr>
              <a:t>dependent</a:t>
            </a:r>
            <a:r>
              <a:rPr lang="en" sz="5297">
                <a:solidFill>
                  <a:srgbClr val="000000"/>
                </a:solidFill>
                <a:latin typeface="Times New Roman"/>
                <a:ea typeface="Times New Roman"/>
                <a:cs typeface="Times New Roman"/>
                <a:sym typeface="Times New Roman"/>
              </a:rPr>
              <a:t> website to validate </a:t>
            </a:r>
            <a:r>
              <a:rPr lang="en" sz="5297">
                <a:solidFill>
                  <a:srgbClr val="000000"/>
                </a:solidFill>
                <a:latin typeface="Times New Roman"/>
                <a:ea typeface="Times New Roman"/>
                <a:cs typeface="Times New Roman"/>
                <a:sym typeface="Times New Roman"/>
              </a:rPr>
              <a:t>the</a:t>
            </a:r>
            <a:r>
              <a:rPr lang="en" sz="5297">
                <a:solidFill>
                  <a:srgbClr val="000000"/>
                </a:solidFill>
                <a:latin typeface="Times New Roman"/>
                <a:ea typeface="Times New Roman"/>
                <a:cs typeface="Times New Roman"/>
                <a:sym typeface="Times New Roman"/>
              </a:rPr>
              <a:t> </a:t>
            </a:r>
            <a:r>
              <a:rPr lang="en" sz="5297">
                <a:solidFill>
                  <a:srgbClr val="000000"/>
                </a:solidFill>
                <a:latin typeface="Times New Roman"/>
                <a:ea typeface="Times New Roman"/>
                <a:cs typeface="Times New Roman"/>
                <a:sym typeface="Times New Roman"/>
              </a:rPr>
              <a:t>information</a:t>
            </a:r>
            <a:r>
              <a:rPr lang="en" sz="5297">
                <a:solidFill>
                  <a:srgbClr val="000000"/>
                </a:solidFill>
                <a:latin typeface="Times New Roman"/>
                <a:ea typeface="Times New Roman"/>
                <a:cs typeface="Times New Roman"/>
                <a:sym typeface="Times New Roman"/>
              </a:rPr>
              <a:t> posted about crime.</a:t>
            </a:r>
            <a:endParaRPr sz="5297">
              <a:solidFill>
                <a:srgbClr val="000000"/>
              </a:solidFill>
              <a:latin typeface="Times New Roman"/>
              <a:ea typeface="Times New Roman"/>
              <a:cs typeface="Times New Roman"/>
              <a:sym typeface="Times New Roman"/>
            </a:endParaRPr>
          </a:p>
          <a:p>
            <a:pPr indent="-312701" lvl="0" marL="457200" rtl="0" algn="just">
              <a:lnSpc>
                <a:spcPct val="150000"/>
              </a:lnSpc>
              <a:spcBef>
                <a:spcPts val="0"/>
              </a:spcBef>
              <a:spcAft>
                <a:spcPts val="0"/>
              </a:spcAft>
              <a:buClr>
                <a:srgbClr val="000000"/>
              </a:buClr>
              <a:buSzPct val="100000"/>
              <a:buFont typeface="Times New Roman"/>
              <a:buChar char="●"/>
            </a:pPr>
            <a:r>
              <a:rPr lang="en" sz="5297">
                <a:solidFill>
                  <a:srgbClr val="000000"/>
                </a:solidFill>
                <a:latin typeface="Times New Roman"/>
                <a:ea typeface="Times New Roman"/>
                <a:cs typeface="Times New Roman"/>
                <a:sym typeface="Times New Roman"/>
              </a:rPr>
              <a:t>The results of the model can be used to  </a:t>
            </a:r>
            <a:r>
              <a:rPr b="1" lang="en" sz="5297">
                <a:solidFill>
                  <a:srgbClr val="000000"/>
                </a:solidFill>
                <a:latin typeface="Times New Roman"/>
                <a:ea typeface="Times New Roman"/>
                <a:cs typeface="Times New Roman"/>
                <a:sym typeface="Times New Roman"/>
              </a:rPr>
              <a:t>FLAG</a:t>
            </a:r>
            <a:r>
              <a:rPr lang="en" sz="5297">
                <a:solidFill>
                  <a:srgbClr val="000000"/>
                </a:solidFill>
                <a:latin typeface="Times New Roman"/>
                <a:ea typeface="Times New Roman"/>
                <a:cs typeface="Times New Roman"/>
                <a:sym typeface="Times New Roman"/>
              </a:rPr>
              <a:t> any false information and inform the users about the nature of </a:t>
            </a:r>
            <a:r>
              <a:rPr lang="en" sz="5297">
                <a:solidFill>
                  <a:srgbClr val="000000"/>
                </a:solidFill>
                <a:latin typeface="Times New Roman"/>
                <a:ea typeface="Times New Roman"/>
                <a:cs typeface="Times New Roman"/>
                <a:sym typeface="Times New Roman"/>
              </a:rPr>
              <a:t>the</a:t>
            </a:r>
            <a:r>
              <a:rPr lang="en" sz="5297">
                <a:solidFill>
                  <a:srgbClr val="000000"/>
                </a:solidFill>
                <a:latin typeface="Times New Roman"/>
                <a:ea typeface="Times New Roman"/>
                <a:cs typeface="Times New Roman"/>
                <a:sym typeface="Times New Roman"/>
              </a:rPr>
              <a:t> </a:t>
            </a:r>
            <a:r>
              <a:rPr lang="en" sz="5297">
                <a:solidFill>
                  <a:srgbClr val="000000"/>
                </a:solidFill>
                <a:latin typeface="Times New Roman"/>
                <a:ea typeface="Times New Roman"/>
                <a:cs typeface="Times New Roman"/>
                <a:sym typeface="Times New Roman"/>
              </a:rPr>
              <a:t>information</a:t>
            </a:r>
            <a:r>
              <a:rPr lang="en" sz="5297">
                <a:solidFill>
                  <a:srgbClr val="000000"/>
                </a:solidFill>
                <a:latin typeface="Times New Roman"/>
                <a:ea typeface="Times New Roman"/>
                <a:cs typeface="Times New Roman"/>
                <a:sym typeface="Times New Roman"/>
              </a:rPr>
              <a:t>. </a:t>
            </a:r>
            <a:endParaRPr sz="5297">
              <a:solidFill>
                <a:srgbClr val="000000"/>
              </a:solidFill>
              <a:latin typeface="Times New Roman"/>
              <a:ea typeface="Times New Roman"/>
              <a:cs typeface="Times New Roman"/>
              <a:sym typeface="Times New Roman"/>
            </a:endParaRPr>
          </a:p>
          <a:p>
            <a:pPr indent="-312701" lvl="0" marL="457200" rtl="0" algn="just">
              <a:lnSpc>
                <a:spcPct val="150000"/>
              </a:lnSpc>
              <a:spcBef>
                <a:spcPts val="0"/>
              </a:spcBef>
              <a:spcAft>
                <a:spcPts val="0"/>
              </a:spcAft>
              <a:buClr>
                <a:srgbClr val="000000"/>
              </a:buClr>
              <a:buSzPct val="100000"/>
              <a:buFont typeface="Times New Roman"/>
              <a:buChar char="●"/>
            </a:pPr>
            <a:r>
              <a:rPr lang="en" sz="5297">
                <a:solidFill>
                  <a:srgbClr val="000000"/>
                </a:solidFill>
                <a:latin typeface="Times New Roman"/>
                <a:ea typeface="Times New Roman"/>
                <a:cs typeface="Times New Roman"/>
                <a:sym typeface="Times New Roman"/>
              </a:rPr>
              <a:t>The </a:t>
            </a:r>
            <a:r>
              <a:rPr lang="en" sz="5297">
                <a:solidFill>
                  <a:srgbClr val="000000"/>
                </a:solidFill>
                <a:latin typeface="Times New Roman"/>
                <a:ea typeface="Times New Roman"/>
                <a:cs typeface="Times New Roman"/>
                <a:sym typeface="Times New Roman"/>
              </a:rPr>
              <a:t>model can be trained on larger datasets to expand its scope beyond crime and can identify any false information. </a:t>
            </a:r>
            <a:endParaRPr sz="5297">
              <a:solidFill>
                <a:srgbClr val="000000"/>
              </a:solidFill>
              <a:latin typeface="Times New Roman"/>
              <a:ea typeface="Times New Roman"/>
              <a:cs typeface="Times New Roman"/>
              <a:sym typeface="Times New Roman"/>
            </a:endParaRPr>
          </a:p>
          <a:p>
            <a:pPr indent="-312701" lvl="0" marL="457200" rtl="0" algn="just">
              <a:lnSpc>
                <a:spcPct val="150000"/>
              </a:lnSpc>
              <a:spcBef>
                <a:spcPts val="0"/>
              </a:spcBef>
              <a:spcAft>
                <a:spcPts val="0"/>
              </a:spcAft>
              <a:buClr>
                <a:srgbClr val="000000"/>
              </a:buClr>
              <a:buSzPct val="100000"/>
              <a:buFont typeface="Times New Roman"/>
              <a:buChar char="●"/>
            </a:pPr>
            <a:r>
              <a:rPr lang="en" sz="5297">
                <a:solidFill>
                  <a:srgbClr val="000000"/>
                </a:solidFill>
                <a:latin typeface="Times New Roman"/>
                <a:ea typeface="Times New Roman"/>
                <a:cs typeface="Times New Roman"/>
                <a:sym typeface="Times New Roman"/>
              </a:rPr>
              <a:t>The dataset constructed for training and testing the model can be used by others to build their own model.</a:t>
            </a:r>
            <a:endParaRPr sz="5297">
              <a:solidFill>
                <a:srgbClr val="000000"/>
              </a:solidFill>
              <a:latin typeface="Times New Roman"/>
              <a:ea typeface="Times New Roman"/>
              <a:cs typeface="Times New Roman"/>
              <a:sym typeface="Times New Roman"/>
            </a:endParaRPr>
          </a:p>
          <a:p>
            <a:pPr indent="-312701" lvl="0" marL="457200" rtl="0" algn="just">
              <a:lnSpc>
                <a:spcPct val="150000"/>
              </a:lnSpc>
              <a:spcBef>
                <a:spcPts val="0"/>
              </a:spcBef>
              <a:spcAft>
                <a:spcPts val="0"/>
              </a:spcAft>
              <a:buClr>
                <a:srgbClr val="000000"/>
              </a:buClr>
              <a:buSzPct val="100000"/>
              <a:buFont typeface="Times New Roman"/>
              <a:buChar char="●"/>
            </a:pPr>
            <a:r>
              <a:rPr lang="en" sz="5297">
                <a:solidFill>
                  <a:srgbClr val="000000"/>
                </a:solidFill>
                <a:latin typeface="Times New Roman"/>
                <a:ea typeface="Times New Roman"/>
                <a:cs typeface="Times New Roman"/>
                <a:sym typeface="Times New Roman"/>
              </a:rPr>
              <a:t>Attention mechanisms and word embeddings can be used to further increase the accuracy of the model. </a:t>
            </a:r>
            <a:endParaRPr sz="5297">
              <a:solidFill>
                <a:srgbClr val="000000"/>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9"/>
          <p:cNvSpPr txBox="1"/>
          <p:nvPr>
            <p:ph type="title"/>
          </p:nvPr>
        </p:nvSpPr>
        <p:spPr>
          <a:xfrm>
            <a:off x="727650" y="612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endParaRPr/>
          </a:p>
        </p:txBody>
      </p:sp>
      <p:sp>
        <p:nvSpPr>
          <p:cNvPr id="330" name="Google Shape;330;p49"/>
          <p:cNvSpPr txBox="1"/>
          <p:nvPr>
            <p:ph idx="1" type="body"/>
          </p:nvPr>
        </p:nvSpPr>
        <p:spPr>
          <a:xfrm>
            <a:off x="828600" y="1335225"/>
            <a:ext cx="7688700" cy="3268200"/>
          </a:xfrm>
          <a:prstGeom prst="rect">
            <a:avLst/>
          </a:prstGeom>
        </p:spPr>
        <p:txBody>
          <a:bodyPr anchorCtr="0" anchor="t" bIns="91425" lIns="91425" spcFirstLastPara="1" rIns="91425" wrap="square" tIns="91425">
            <a:normAutofit lnSpcReduction="10000"/>
          </a:bodyPr>
          <a:lstStyle/>
          <a:p>
            <a:pPr indent="-330200" lvl="0" marL="457200" rtl="0" algn="l">
              <a:lnSpc>
                <a:spcPct val="2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Increasing  the size of the dataset will increase the accuracy of deep learning models.</a:t>
            </a:r>
            <a:endParaRPr sz="1600">
              <a:latin typeface="Times New Roman"/>
              <a:ea typeface="Times New Roman"/>
              <a:cs typeface="Times New Roman"/>
              <a:sym typeface="Times New Roman"/>
            </a:endParaRPr>
          </a:p>
          <a:p>
            <a:pPr indent="-330200" lvl="0" marL="457200" rtl="0" algn="l">
              <a:lnSpc>
                <a:spcPct val="2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Loss of information when </a:t>
            </a:r>
            <a:r>
              <a:rPr lang="en" sz="1600">
                <a:latin typeface="Times New Roman"/>
                <a:ea typeface="Times New Roman"/>
                <a:cs typeface="Times New Roman"/>
                <a:sym typeface="Times New Roman"/>
              </a:rPr>
              <a:t>converting</a:t>
            </a:r>
            <a:r>
              <a:rPr lang="en" sz="1600">
                <a:latin typeface="Times New Roman"/>
                <a:ea typeface="Times New Roman"/>
                <a:cs typeface="Times New Roman"/>
                <a:sym typeface="Times New Roman"/>
              </a:rPr>
              <a:t> from multi class classification </a:t>
            </a:r>
            <a:r>
              <a:rPr lang="en" sz="1600">
                <a:latin typeface="Times New Roman"/>
                <a:ea typeface="Times New Roman"/>
                <a:cs typeface="Times New Roman"/>
                <a:sym typeface="Times New Roman"/>
              </a:rPr>
              <a:t>problem</a:t>
            </a:r>
            <a:r>
              <a:rPr lang="en" sz="1600">
                <a:latin typeface="Times New Roman"/>
                <a:ea typeface="Times New Roman"/>
                <a:cs typeface="Times New Roman"/>
                <a:sym typeface="Times New Roman"/>
              </a:rPr>
              <a:t> to binary classification problem</a:t>
            </a:r>
            <a:endParaRPr sz="1600">
              <a:latin typeface="Times New Roman"/>
              <a:ea typeface="Times New Roman"/>
              <a:cs typeface="Times New Roman"/>
              <a:sym typeface="Times New Roman"/>
            </a:endParaRPr>
          </a:p>
          <a:p>
            <a:pPr indent="-330200" lvl="0" marL="457200" rtl="0" algn="l">
              <a:lnSpc>
                <a:spcPct val="2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Models trained only on Crime Specific datasets</a:t>
            </a:r>
            <a:endParaRPr sz="1600">
              <a:latin typeface="Times New Roman"/>
              <a:ea typeface="Times New Roman"/>
              <a:cs typeface="Times New Roman"/>
              <a:sym typeface="Times New Roman"/>
            </a:endParaRPr>
          </a:p>
          <a:p>
            <a:pPr indent="-330200" lvl="0" marL="457200" rtl="0" algn="l">
              <a:lnSpc>
                <a:spcPct val="2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Requires More Sophisticated Pre-Processing Algorithms</a:t>
            </a:r>
            <a:r>
              <a:rPr lang="en"/>
              <a:t>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0"/>
          <p:cNvSpPr txBox="1"/>
          <p:nvPr>
            <p:ph type="title"/>
          </p:nvPr>
        </p:nvSpPr>
        <p:spPr>
          <a:xfrm>
            <a:off x="729450" y="624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336" name="Google Shape;336;p50"/>
          <p:cNvSpPr txBox="1"/>
          <p:nvPr>
            <p:ph idx="1" type="body"/>
          </p:nvPr>
        </p:nvSpPr>
        <p:spPr>
          <a:xfrm>
            <a:off x="816225" y="1372400"/>
            <a:ext cx="7688700" cy="3250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Built the </a:t>
            </a:r>
            <a:r>
              <a:rPr lang="en"/>
              <a:t>dataset</a:t>
            </a:r>
            <a:r>
              <a:rPr lang="en"/>
              <a:t> from scratch using a </a:t>
            </a:r>
            <a:r>
              <a:rPr lang="en"/>
              <a:t>reliable</a:t>
            </a:r>
            <a:r>
              <a:rPr lang="en"/>
              <a:t> datasource </a:t>
            </a:r>
            <a:endParaRPr/>
          </a:p>
          <a:p>
            <a:pPr indent="0" lvl="0" marL="0" rtl="0" algn="l">
              <a:spcBef>
                <a:spcPts val="1200"/>
              </a:spcBef>
              <a:spcAft>
                <a:spcPts val="0"/>
              </a:spcAft>
              <a:buNone/>
            </a:pPr>
            <a:r>
              <a:rPr lang="en"/>
              <a:t>Used Sentiment analysis to check if the </a:t>
            </a:r>
            <a:r>
              <a:rPr lang="en"/>
              <a:t>sentiment affects the classification of the information.</a:t>
            </a:r>
            <a:endParaRPr/>
          </a:p>
          <a:p>
            <a:pPr indent="0" lvl="0" marL="0" rtl="0" algn="l">
              <a:spcBef>
                <a:spcPts val="1200"/>
              </a:spcBef>
              <a:spcAft>
                <a:spcPts val="0"/>
              </a:spcAft>
              <a:buNone/>
            </a:pPr>
            <a:r>
              <a:rPr lang="en"/>
              <a:t>Used different classification algorithms to predict if the given information is true or false.</a:t>
            </a:r>
            <a:endParaRPr/>
          </a:p>
          <a:p>
            <a:pPr indent="0" lvl="0" marL="0" rtl="0" algn="l">
              <a:spcBef>
                <a:spcPts val="1200"/>
              </a:spcBef>
              <a:spcAft>
                <a:spcPts val="0"/>
              </a:spcAft>
              <a:buNone/>
            </a:pPr>
            <a:r>
              <a:rPr lang="en"/>
              <a:t>The  XGBoost classifier has an accuracy of 82% and was selected as final model</a:t>
            </a:r>
            <a:endParaRPr/>
          </a:p>
          <a:p>
            <a:pPr indent="0" lvl="0" marL="0" rtl="0" algn="l">
              <a:spcBef>
                <a:spcPts val="1200"/>
              </a:spcBef>
              <a:spcAft>
                <a:spcPts val="0"/>
              </a:spcAft>
              <a:buNone/>
            </a:pPr>
            <a:r>
              <a:rPr lang="en"/>
              <a:t>As per our dataset an average of 17.4 days are required to assign a label to the information, while our model takes a few seconds to read the information,  perform feature extraction and predict the appropriate label.</a:t>
            </a:r>
            <a:endParaRPr/>
          </a:p>
          <a:p>
            <a:pPr indent="0" lvl="0" marL="0" rtl="0" algn="l">
              <a:spcBef>
                <a:spcPts val="1200"/>
              </a:spcBef>
              <a:spcAft>
                <a:spcPts val="0"/>
              </a:spcAft>
              <a:buNone/>
            </a:pPr>
            <a:r>
              <a:rPr lang="en"/>
              <a:t>Our model can be integrated by any social media platform to either flag the post or take it down, thereby slowing the spread of misinformation.</a:t>
            </a:r>
            <a:endParaRPr/>
          </a:p>
          <a:p>
            <a:pPr indent="0" lvl="0" marL="0" rtl="0" algn="l">
              <a:spcBef>
                <a:spcPts val="1200"/>
              </a:spcBef>
              <a:spcAft>
                <a:spcPts val="12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1"/>
          <p:cNvSpPr txBox="1"/>
          <p:nvPr>
            <p:ph type="title"/>
          </p:nvPr>
        </p:nvSpPr>
        <p:spPr>
          <a:xfrm>
            <a:off x="729450" y="649375"/>
            <a:ext cx="77631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Individual Contributions:</a:t>
            </a:r>
            <a:endParaRPr/>
          </a:p>
        </p:txBody>
      </p:sp>
      <p:sp>
        <p:nvSpPr>
          <p:cNvPr id="342" name="Google Shape;342;p51"/>
          <p:cNvSpPr txBox="1"/>
          <p:nvPr>
            <p:ph idx="1" type="body"/>
          </p:nvPr>
        </p:nvSpPr>
        <p:spPr>
          <a:xfrm>
            <a:off x="729450" y="1338550"/>
            <a:ext cx="7624200" cy="3671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7200">
                <a:latin typeface="Arial"/>
                <a:ea typeface="Arial"/>
                <a:cs typeface="Arial"/>
                <a:sym typeface="Arial"/>
              </a:rPr>
              <a:t>Anusha Ayyagari:</a:t>
            </a:r>
            <a:endParaRPr b="1" sz="7200">
              <a:latin typeface="Arial"/>
              <a:ea typeface="Arial"/>
              <a:cs typeface="Arial"/>
              <a:sym typeface="Arial"/>
            </a:endParaRPr>
          </a:p>
          <a:p>
            <a:pPr indent="-304800" lvl="0" marL="457200" rtl="0" algn="l">
              <a:lnSpc>
                <a:spcPct val="150000"/>
              </a:lnSpc>
              <a:spcBef>
                <a:spcPts val="1200"/>
              </a:spcBef>
              <a:spcAft>
                <a:spcPts val="0"/>
              </a:spcAft>
              <a:buSzPct val="100000"/>
              <a:buFont typeface="Arial"/>
              <a:buChar char="●"/>
            </a:pPr>
            <a:r>
              <a:rPr lang="en" sz="4800">
                <a:latin typeface="Arial"/>
                <a:ea typeface="Arial"/>
                <a:cs typeface="Arial"/>
                <a:sym typeface="Arial"/>
              </a:rPr>
              <a:t>Project selection</a:t>
            </a:r>
            <a:endParaRPr sz="4800">
              <a:latin typeface="Arial"/>
              <a:ea typeface="Arial"/>
              <a:cs typeface="Arial"/>
              <a:sym typeface="Arial"/>
            </a:endParaRPr>
          </a:p>
          <a:p>
            <a:pPr indent="-304800" lvl="0" marL="457200" rtl="0" algn="l">
              <a:lnSpc>
                <a:spcPct val="150000"/>
              </a:lnSpc>
              <a:spcBef>
                <a:spcPts val="0"/>
              </a:spcBef>
              <a:spcAft>
                <a:spcPts val="0"/>
              </a:spcAft>
              <a:buSzPct val="100000"/>
              <a:buFont typeface="Arial"/>
              <a:buChar char="●"/>
            </a:pPr>
            <a:r>
              <a:rPr lang="en" sz="4800">
                <a:latin typeface="Arial"/>
                <a:ea typeface="Arial"/>
                <a:cs typeface="Arial"/>
                <a:sym typeface="Arial"/>
              </a:rPr>
              <a:t>Defining problem statement </a:t>
            </a:r>
            <a:endParaRPr sz="4800">
              <a:latin typeface="Arial"/>
              <a:ea typeface="Arial"/>
              <a:cs typeface="Arial"/>
              <a:sym typeface="Arial"/>
            </a:endParaRPr>
          </a:p>
          <a:p>
            <a:pPr indent="-304800" lvl="0" marL="457200" rtl="0" algn="l">
              <a:lnSpc>
                <a:spcPct val="150000"/>
              </a:lnSpc>
              <a:spcBef>
                <a:spcPts val="0"/>
              </a:spcBef>
              <a:spcAft>
                <a:spcPts val="0"/>
              </a:spcAft>
              <a:buSzPct val="100000"/>
              <a:buFont typeface="Arial"/>
              <a:buChar char="●"/>
            </a:pPr>
            <a:r>
              <a:rPr lang="en" sz="4800">
                <a:latin typeface="Arial"/>
                <a:ea typeface="Arial"/>
                <a:cs typeface="Arial"/>
                <a:sym typeface="Arial"/>
              </a:rPr>
              <a:t>Selecting the </a:t>
            </a:r>
            <a:r>
              <a:rPr lang="en" sz="4800">
                <a:latin typeface="Arial"/>
                <a:ea typeface="Arial"/>
                <a:cs typeface="Arial"/>
                <a:sym typeface="Arial"/>
              </a:rPr>
              <a:t>appropriate</a:t>
            </a:r>
            <a:r>
              <a:rPr lang="en" sz="4800">
                <a:latin typeface="Arial"/>
                <a:ea typeface="Arial"/>
                <a:cs typeface="Arial"/>
                <a:sym typeface="Arial"/>
              </a:rPr>
              <a:t> dataset for the project.</a:t>
            </a:r>
            <a:endParaRPr sz="4800">
              <a:latin typeface="Arial"/>
              <a:ea typeface="Arial"/>
              <a:cs typeface="Arial"/>
              <a:sym typeface="Arial"/>
            </a:endParaRPr>
          </a:p>
          <a:p>
            <a:pPr indent="-304800" lvl="0" marL="457200" rtl="0" algn="l">
              <a:lnSpc>
                <a:spcPct val="150000"/>
              </a:lnSpc>
              <a:spcBef>
                <a:spcPts val="0"/>
              </a:spcBef>
              <a:spcAft>
                <a:spcPts val="0"/>
              </a:spcAft>
              <a:buSzPct val="100000"/>
              <a:buFont typeface="Arial"/>
              <a:buChar char="●"/>
            </a:pPr>
            <a:r>
              <a:rPr lang="en" sz="4800">
                <a:latin typeface="Arial"/>
                <a:ea typeface="Arial"/>
                <a:cs typeface="Arial"/>
                <a:sym typeface="Arial"/>
              </a:rPr>
              <a:t>Coding for Exploratory data analysis, </a:t>
            </a:r>
            <a:r>
              <a:rPr lang="en" sz="4800">
                <a:latin typeface="Arial"/>
                <a:ea typeface="Arial"/>
                <a:cs typeface="Arial"/>
                <a:sym typeface="Arial"/>
              </a:rPr>
              <a:t>Statistical</a:t>
            </a:r>
            <a:r>
              <a:rPr lang="en" sz="4800">
                <a:latin typeface="Arial"/>
                <a:ea typeface="Arial"/>
                <a:cs typeface="Arial"/>
                <a:sym typeface="Arial"/>
              </a:rPr>
              <a:t> Analysis, Feature extraction and model development sections.</a:t>
            </a:r>
            <a:endParaRPr sz="4800">
              <a:latin typeface="Arial"/>
              <a:ea typeface="Arial"/>
              <a:cs typeface="Arial"/>
              <a:sym typeface="Arial"/>
            </a:endParaRPr>
          </a:p>
          <a:p>
            <a:pPr indent="-304800" lvl="0" marL="457200" rtl="0" algn="l">
              <a:lnSpc>
                <a:spcPct val="150000"/>
              </a:lnSpc>
              <a:spcBef>
                <a:spcPts val="0"/>
              </a:spcBef>
              <a:spcAft>
                <a:spcPts val="0"/>
              </a:spcAft>
              <a:buSzPct val="100000"/>
              <a:buFont typeface="Arial"/>
              <a:buChar char="●"/>
            </a:pPr>
            <a:r>
              <a:rPr lang="en" sz="4800">
                <a:latin typeface="Arial"/>
                <a:ea typeface="Arial"/>
                <a:cs typeface="Arial"/>
                <a:sym typeface="Arial"/>
              </a:rPr>
              <a:t>Code review</a:t>
            </a:r>
            <a:endParaRPr sz="4800">
              <a:latin typeface="Arial"/>
              <a:ea typeface="Arial"/>
              <a:cs typeface="Arial"/>
              <a:sym typeface="Arial"/>
            </a:endParaRPr>
          </a:p>
          <a:p>
            <a:pPr indent="-304800" lvl="0" marL="457200" rtl="0" algn="l">
              <a:lnSpc>
                <a:spcPct val="150000"/>
              </a:lnSpc>
              <a:spcBef>
                <a:spcPts val="0"/>
              </a:spcBef>
              <a:spcAft>
                <a:spcPts val="0"/>
              </a:spcAft>
              <a:buSzPct val="100000"/>
              <a:buFont typeface="Arial"/>
              <a:buChar char="●"/>
            </a:pPr>
            <a:r>
              <a:rPr lang="en" sz="4800">
                <a:latin typeface="Arial"/>
                <a:ea typeface="Arial"/>
                <a:cs typeface="Arial"/>
                <a:sym typeface="Arial"/>
              </a:rPr>
              <a:t>Authored sections Literature review,Methodology,Data Analysis and Model Design </a:t>
            </a:r>
            <a:r>
              <a:rPr lang="en" sz="4800">
                <a:latin typeface="Arial"/>
                <a:ea typeface="Arial"/>
                <a:cs typeface="Arial"/>
                <a:sym typeface="Arial"/>
              </a:rPr>
              <a:t>actions</a:t>
            </a:r>
            <a:r>
              <a:rPr lang="en" sz="4800">
                <a:latin typeface="Arial"/>
                <a:ea typeface="Arial"/>
                <a:cs typeface="Arial"/>
                <a:sym typeface="Arial"/>
              </a:rPr>
              <a:t> of the paper</a:t>
            </a:r>
            <a:r>
              <a:rPr b="1" lang="en" sz="4800">
                <a:latin typeface="Arial"/>
                <a:ea typeface="Arial"/>
                <a:cs typeface="Arial"/>
                <a:sym typeface="Arial"/>
              </a:rPr>
              <a:t> “</a:t>
            </a:r>
            <a:r>
              <a:rPr lang="en" sz="4800">
                <a:latin typeface="Arial"/>
                <a:ea typeface="Arial"/>
                <a:cs typeface="Arial"/>
                <a:sym typeface="Arial"/>
              </a:rPr>
              <a:t>Predicting False information About Crime Using Supervised Machine Learning”</a:t>
            </a:r>
            <a:endParaRPr sz="4800">
              <a:latin typeface="Arial"/>
              <a:ea typeface="Arial"/>
              <a:cs typeface="Arial"/>
              <a:sym typeface="Arial"/>
            </a:endParaRPr>
          </a:p>
          <a:p>
            <a:pPr indent="-304800" lvl="0" marL="457200" rtl="0" algn="l">
              <a:lnSpc>
                <a:spcPct val="150000"/>
              </a:lnSpc>
              <a:spcBef>
                <a:spcPts val="0"/>
              </a:spcBef>
              <a:spcAft>
                <a:spcPts val="0"/>
              </a:spcAft>
              <a:buSzPct val="100000"/>
              <a:buFont typeface="Arial"/>
              <a:buChar char="●"/>
            </a:pPr>
            <a:r>
              <a:rPr lang="en" sz="4800">
                <a:latin typeface="Arial"/>
                <a:ea typeface="Arial"/>
                <a:cs typeface="Arial"/>
                <a:sym typeface="Arial"/>
              </a:rPr>
              <a:t>Co-developer for the project website </a:t>
            </a:r>
            <a:endParaRPr sz="4800">
              <a:latin typeface="Arial"/>
              <a:ea typeface="Arial"/>
              <a:cs typeface="Arial"/>
              <a:sym typeface="Arial"/>
            </a:endParaRPr>
          </a:p>
          <a:p>
            <a:pPr indent="-304800" lvl="0" marL="457200" rtl="0" algn="l">
              <a:lnSpc>
                <a:spcPct val="150000"/>
              </a:lnSpc>
              <a:spcBef>
                <a:spcPts val="0"/>
              </a:spcBef>
              <a:spcAft>
                <a:spcPts val="0"/>
              </a:spcAft>
              <a:buSzPct val="100000"/>
              <a:buFont typeface="Arial"/>
              <a:buChar char="●"/>
            </a:pPr>
            <a:r>
              <a:rPr lang="en" sz="4800">
                <a:latin typeface="Arial"/>
                <a:ea typeface="Arial"/>
                <a:cs typeface="Arial"/>
                <a:sym typeface="Arial"/>
              </a:rPr>
              <a:t>Co-author for the project presentation</a:t>
            </a:r>
            <a:endParaRPr sz="4800">
              <a:latin typeface="Arial"/>
              <a:ea typeface="Arial"/>
              <a:cs typeface="Arial"/>
              <a:sym typeface="Arial"/>
            </a:endParaRPr>
          </a:p>
          <a:p>
            <a:pPr indent="-304800" lvl="0" marL="457200" rtl="0" algn="l">
              <a:lnSpc>
                <a:spcPct val="150000"/>
              </a:lnSpc>
              <a:spcBef>
                <a:spcPts val="0"/>
              </a:spcBef>
              <a:spcAft>
                <a:spcPts val="0"/>
              </a:spcAft>
              <a:buSzPct val="100000"/>
              <a:buFont typeface="Arial"/>
              <a:buChar char="●"/>
            </a:pPr>
            <a:r>
              <a:rPr lang="en" sz="4800">
                <a:latin typeface="Arial"/>
                <a:ea typeface="Arial"/>
                <a:cs typeface="Arial"/>
                <a:sym typeface="Arial"/>
              </a:rPr>
              <a:t>Model evaluation and saving the model.</a:t>
            </a:r>
            <a:endParaRPr sz="4800">
              <a:latin typeface="Arial"/>
              <a:ea typeface="Arial"/>
              <a:cs typeface="Arial"/>
              <a:sym typeface="Arial"/>
            </a:endParaRPr>
          </a:p>
          <a:p>
            <a:pPr indent="0" lvl="0" marL="457200" rtl="0" algn="l">
              <a:lnSpc>
                <a:spcPct val="150000"/>
              </a:lnSpc>
              <a:spcBef>
                <a:spcPts val="1200"/>
              </a:spcBef>
              <a:spcAft>
                <a:spcPts val="0"/>
              </a:spcAft>
              <a:buNone/>
            </a:pPr>
            <a:r>
              <a:t/>
            </a:r>
            <a:endParaRPr sz="4600">
              <a:latin typeface="Arial"/>
              <a:ea typeface="Arial"/>
              <a:cs typeface="Arial"/>
              <a:sym typeface="Arial"/>
            </a:endParaRPr>
          </a:p>
          <a:p>
            <a:pPr indent="0" lvl="0" marL="457200" rtl="0" algn="l">
              <a:lnSpc>
                <a:spcPct val="200000"/>
              </a:lnSpc>
              <a:spcBef>
                <a:spcPts val="1200"/>
              </a:spcBef>
              <a:spcAft>
                <a:spcPts val="0"/>
              </a:spcAft>
              <a:buNone/>
            </a:pPr>
            <a:r>
              <a:t/>
            </a:r>
            <a:endParaRPr sz="4600">
              <a:latin typeface="Arial"/>
              <a:ea typeface="Arial"/>
              <a:cs typeface="Arial"/>
              <a:sym typeface="Arial"/>
            </a:endParaRPr>
          </a:p>
          <a:p>
            <a:pPr indent="0" lvl="0" marL="0" rtl="0" algn="l">
              <a:spcBef>
                <a:spcPts val="1200"/>
              </a:spcBef>
              <a:spcAft>
                <a:spcPts val="0"/>
              </a:spcAft>
              <a:buNone/>
            </a:pPr>
            <a:r>
              <a:t/>
            </a:r>
            <a:endParaRPr b="1" sz="6600">
              <a:latin typeface="Arial"/>
              <a:ea typeface="Arial"/>
              <a:cs typeface="Arial"/>
              <a:sym typeface="Arial"/>
            </a:endParaRPr>
          </a:p>
          <a:p>
            <a:pPr indent="0" lvl="0" marL="0" rtl="0" algn="l">
              <a:spcBef>
                <a:spcPts val="1200"/>
              </a:spcBef>
              <a:spcAft>
                <a:spcPts val="0"/>
              </a:spcAft>
              <a:buNone/>
            </a:pPr>
            <a:r>
              <a:t/>
            </a:r>
            <a:endParaRPr b="1" sz="1800">
              <a:latin typeface="Arial"/>
              <a:ea typeface="Arial"/>
              <a:cs typeface="Arial"/>
              <a:sym typeface="Arial"/>
            </a:endParaRPr>
          </a:p>
          <a:p>
            <a:pPr indent="0" lvl="0" marL="0" rtl="0" algn="l">
              <a:spcBef>
                <a:spcPts val="1200"/>
              </a:spcBef>
              <a:spcAft>
                <a:spcPts val="0"/>
              </a:spcAft>
              <a:buNone/>
            </a:pPr>
            <a:r>
              <a:t/>
            </a:r>
            <a:endParaRPr b="1" sz="1800">
              <a:latin typeface="Arial"/>
              <a:ea typeface="Arial"/>
              <a:cs typeface="Arial"/>
              <a:sym typeface="Arial"/>
            </a:endParaRPr>
          </a:p>
          <a:p>
            <a:pPr indent="0" lvl="0" marL="0" rtl="0" algn="l">
              <a:spcBef>
                <a:spcPts val="1200"/>
              </a:spcBef>
              <a:spcAft>
                <a:spcPts val="0"/>
              </a:spcAft>
              <a:buNone/>
            </a:pPr>
            <a:r>
              <a:t/>
            </a:r>
            <a:endParaRPr b="1" sz="4446">
              <a:latin typeface="Arial"/>
              <a:ea typeface="Arial"/>
              <a:cs typeface="Arial"/>
              <a:sym typeface="Arial"/>
            </a:endParaRPr>
          </a:p>
          <a:p>
            <a:pPr indent="0" lvl="0" marL="0" rtl="0" algn="l">
              <a:spcBef>
                <a:spcPts val="1200"/>
              </a:spcBef>
              <a:spcAft>
                <a:spcPts val="0"/>
              </a:spcAft>
              <a:buNone/>
            </a:pPr>
            <a:r>
              <a:t/>
            </a:r>
            <a:endParaRPr b="1" sz="1800">
              <a:latin typeface="Arial"/>
              <a:ea typeface="Arial"/>
              <a:cs typeface="Arial"/>
              <a:sym typeface="Arial"/>
            </a:endParaRPr>
          </a:p>
          <a:p>
            <a:pPr indent="0" lvl="0" marL="0" rtl="0" algn="l">
              <a:spcBef>
                <a:spcPts val="1200"/>
              </a:spcBef>
              <a:spcAft>
                <a:spcPts val="0"/>
              </a:spcAft>
              <a:buNone/>
            </a:pPr>
            <a:r>
              <a:t/>
            </a:r>
            <a:endParaRPr b="1" sz="1800">
              <a:latin typeface="Arial"/>
              <a:ea typeface="Arial"/>
              <a:cs typeface="Arial"/>
              <a:sym typeface="Arial"/>
            </a:endParaRPr>
          </a:p>
          <a:p>
            <a:pPr indent="0" lvl="0" marL="0" rtl="0" algn="l">
              <a:spcBef>
                <a:spcPts val="1200"/>
              </a:spcBef>
              <a:spcAft>
                <a:spcPts val="0"/>
              </a:spcAft>
              <a:buNone/>
            </a:pPr>
            <a:r>
              <a:t/>
            </a:r>
            <a:endParaRPr b="1" sz="1800">
              <a:latin typeface="Arial"/>
              <a:ea typeface="Arial"/>
              <a:cs typeface="Arial"/>
              <a:sym typeface="Arial"/>
            </a:endParaRPr>
          </a:p>
          <a:p>
            <a:pPr indent="0" lvl="0" marL="0" rtl="0" algn="l">
              <a:spcBef>
                <a:spcPts val="1200"/>
              </a:spcBef>
              <a:spcAft>
                <a:spcPts val="0"/>
              </a:spcAft>
              <a:buNone/>
            </a:pPr>
            <a:r>
              <a:t/>
            </a:r>
            <a:endParaRPr b="1" sz="1800">
              <a:latin typeface="Arial"/>
              <a:ea typeface="Arial"/>
              <a:cs typeface="Arial"/>
              <a:sym typeface="Arial"/>
            </a:endParaRPr>
          </a:p>
          <a:p>
            <a:pPr indent="0" lvl="0" marL="0" rtl="0" algn="l">
              <a:spcBef>
                <a:spcPts val="1200"/>
              </a:spcBef>
              <a:spcAft>
                <a:spcPts val="0"/>
              </a:spcAft>
              <a:buNone/>
            </a:pPr>
            <a:r>
              <a:t/>
            </a:r>
            <a:endParaRPr b="1" sz="1800">
              <a:latin typeface="Arial"/>
              <a:ea typeface="Arial"/>
              <a:cs typeface="Arial"/>
              <a:sym typeface="Arial"/>
            </a:endParaRPr>
          </a:p>
          <a:p>
            <a:pPr indent="0" lvl="0" marL="0" rtl="0" algn="l">
              <a:spcBef>
                <a:spcPts val="1200"/>
              </a:spcBef>
              <a:spcAft>
                <a:spcPts val="0"/>
              </a:spcAft>
              <a:buNone/>
            </a:pPr>
            <a:r>
              <a:t/>
            </a:r>
            <a:endParaRPr b="1" sz="1800">
              <a:latin typeface="Arial"/>
              <a:ea typeface="Arial"/>
              <a:cs typeface="Arial"/>
              <a:sym typeface="Arial"/>
            </a:endParaRPr>
          </a:p>
          <a:p>
            <a:pPr indent="0" lvl="0" marL="0" rtl="0" algn="l">
              <a:spcBef>
                <a:spcPts val="1200"/>
              </a:spcBef>
              <a:spcAft>
                <a:spcPts val="0"/>
              </a:spcAft>
              <a:buNone/>
            </a:pPr>
            <a:r>
              <a:t/>
            </a:r>
            <a:endParaRPr b="1" sz="1800">
              <a:latin typeface="Arial"/>
              <a:ea typeface="Arial"/>
              <a:cs typeface="Arial"/>
              <a:sym typeface="Arial"/>
            </a:endParaRPr>
          </a:p>
          <a:p>
            <a:pPr indent="0" lvl="0" marL="0" rtl="0" algn="l">
              <a:spcBef>
                <a:spcPts val="1200"/>
              </a:spcBef>
              <a:spcAft>
                <a:spcPts val="0"/>
              </a:spcAft>
              <a:buNone/>
            </a:pPr>
            <a:r>
              <a:t/>
            </a:r>
            <a:endParaRPr b="1" sz="1800">
              <a:latin typeface="Arial"/>
              <a:ea typeface="Arial"/>
              <a:cs typeface="Arial"/>
              <a:sym typeface="Arial"/>
            </a:endParaRPr>
          </a:p>
          <a:p>
            <a:pPr indent="0" lvl="0" marL="0" rtl="0" algn="l">
              <a:spcBef>
                <a:spcPts val="1200"/>
              </a:spcBef>
              <a:spcAft>
                <a:spcPts val="1200"/>
              </a:spcAft>
              <a:buNone/>
            </a:pPr>
            <a:r>
              <a:t/>
            </a:r>
            <a:endParaRPr b="1" sz="18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601300" y="570125"/>
            <a:ext cx="7688700" cy="65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40">
                <a:latin typeface="Arial"/>
                <a:ea typeface="Arial"/>
                <a:cs typeface="Arial"/>
                <a:sym typeface="Arial"/>
              </a:rPr>
              <a:t>Proposed Model Architecture</a:t>
            </a:r>
            <a:endParaRPr sz="2440">
              <a:latin typeface="Arial"/>
              <a:ea typeface="Arial"/>
              <a:cs typeface="Arial"/>
              <a:sym typeface="Arial"/>
            </a:endParaRPr>
          </a:p>
        </p:txBody>
      </p:sp>
      <p:sp>
        <p:nvSpPr>
          <p:cNvPr id="105" name="Google Shape;105;p16"/>
          <p:cNvSpPr txBox="1"/>
          <p:nvPr/>
        </p:nvSpPr>
        <p:spPr>
          <a:xfrm>
            <a:off x="2829450" y="4484675"/>
            <a:ext cx="3485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1 Proposed Model Architecture.</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000">
              <a:latin typeface="Times New Roman"/>
              <a:ea typeface="Times New Roman"/>
              <a:cs typeface="Times New Roman"/>
              <a:sym typeface="Times New Roman"/>
            </a:endParaRPr>
          </a:p>
        </p:txBody>
      </p:sp>
      <p:pic>
        <p:nvPicPr>
          <p:cNvPr id="106" name="Google Shape;106;p16"/>
          <p:cNvPicPr preferRelativeResize="0"/>
          <p:nvPr/>
        </p:nvPicPr>
        <p:blipFill>
          <a:blip r:embed="rId3">
            <a:alphaModFix/>
          </a:blip>
          <a:stretch>
            <a:fillRect/>
          </a:stretch>
        </p:blipFill>
        <p:spPr>
          <a:xfrm>
            <a:off x="2680775" y="1380725"/>
            <a:ext cx="3209879" cy="295154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1800">
                <a:solidFill>
                  <a:schemeClr val="accent1"/>
                </a:solidFill>
                <a:latin typeface="Arial"/>
                <a:ea typeface="Arial"/>
                <a:cs typeface="Arial"/>
                <a:sym typeface="Arial"/>
              </a:rPr>
              <a:t>Harikrishna Bhumani:</a:t>
            </a:r>
            <a:endParaRPr/>
          </a:p>
        </p:txBody>
      </p:sp>
      <p:sp>
        <p:nvSpPr>
          <p:cNvPr id="348" name="Google Shape;348;p52"/>
          <p:cNvSpPr txBox="1"/>
          <p:nvPr>
            <p:ph idx="1" type="body"/>
          </p:nvPr>
        </p:nvSpPr>
        <p:spPr>
          <a:xfrm>
            <a:off x="729450" y="1853850"/>
            <a:ext cx="7688700" cy="24861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SzPts val="1200"/>
              <a:buFont typeface="Arial"/>
              <a:buChar char="●"/>
            </a:pPr>
            <a:r>
              <a:rPr lang="en" sz="1200">
                <a:latin typeface="Arial"/>
                <a:ea typeface="Arial"/>
                <a:cs typeface="Arial"/>
                <a:sym typeface="Arial"/>
              </a:rPr>
              <a:t>Project selection</a:t>
            </a:r>
            <a:endParaRPr sz="1200">
              <a:latin typeface="Arial"/>
              <a:ea typeface="Arial"/>
              <a:cs typeface="Arial"/>
              <a:sym typeface="Arial"/>
            </a:endParaRPr>
          </a:p>
          <a:p>
            <a:pPr indent="-304800" lvl="0" marL="457200" rtl="0" algn="l">
              <a:lnSpc>
                <a:spcPct val="150000"/>
              </a:lnSpc>
              <a:spcBef>
                <a:spcPts val="0"/>
              </a:spcBef>
              <a:spcAft>
                <a:spcPts val="0"/>
              </a:spcAft>
              <a:buSzPts val="1200"/>
              <a:buFont typeface="Arial"/>
              <a:buChar char="●"/>
            </a:pPr>
            <a:r>
              <a:rPr lang="en" sz="1200">
                <a:latin typeface="Arial"/>
                <a:ea typeface="Arial"/>
                <a:cs typeface="Arial"/>
                <a:sym typeface="Arial"/>
              </a:rPr>
              <a:t>Formulating research questions </a:t>
            </a:r>
            <a:endParaRPr sz="1200">
              <a:latin typeface="Arial"/>
              <a:ea typeface="Arial"/>
              <a:cs typeface="Arial"/>
              <a:sym typeface="Arial"/>
            </a:endParaRPr>
          </a:p>
          <a:p>
            <a:pPr indent="-304800" lvl="0" marL="457200" rtl="0" algn="l">
              <a:lnSpc>
                <a:spcPct val="150000"/>
              </a:lnSpc>
              <a:spcBef>
                <a:spcPts val="0"/>
              </a:spcBef>
              <a:spcAft>
                <a:spcPts val="0"/>
              </a:spcAft>
              <a:buSzPts val="1200"/>
              <a:buFont typeface="Arial"/>
              <a:buChar char="●"/>
            </a:pPr>
            <a:r>
              <a:rPr lang="en" sz="1200">
                <a:latin typeface="Arial"/>
                <a:ea typeface="Arial"/>
                <a:cs typeface="Arial"/>
                <a:sym typeface="Arial"/>
              </a:rPr>
              <a:t>Refining the dataset to include more content</a:t>
            </a:r>
            <a:endParaRPr sz="1200">
              <a:latin typeface="Arial"/>
              <a:ea typeface="Arial"/>
              <a:cs typeface="Arial"/>
              <a:sym typeface="Arial"/>
            </a:endParaRPr>
          </a:p>
          <a:p>
            <a:pPr indent="-304800" lvl="0" marL="457200" rtl="0" algn="l">
              <a:lnSpc>
                <a:spcPct val="150000"/>
              </a:lnSpc>
              <a:spcBef>
                <a:spcPts val="0"/>
              </a:spcBef>
              <a:spcAft>
                <a:spcPts val="0"/>
              </a:spcAft>
              <a:buSzPts val="1200"/>
              <a:buFont typeface="Arial"/>
              <a:buChar char="●"/>
            </a:pPr>
            <a:r>
              <a:rPr lang="en" sz="1200">
                <a:latin typeface="Arial"/>
                <a:ea typeface="Arial"/>
                <a:cs typeface="Arial"/>
                <a:sym typeface="Arial"/>
              </a:rPr>
              <a:t>Coding for data collection,Data Cleaning, Feature extraction and code enhancements.</a:t>
            </a:r>
            <a:endParaRPr sz="1200">
              <a:latin typeface="Arial"/>
              <a:ea typeface="Arial"/>
              <a:cs typeface="Arial"/>
              <a:sym typeface="Arial"/>
            </a:endParaRPr>
          </a:p>
          <a:p>
            <a:pPr indent="-304800" lvl="0" marL="457200" rtl="0" algn="l">
              <a:lnSpc>
                <a:spcPct val="150000"/>
              </a:lnSpc>
              <a:spcBef>
                <a:spcPts val="0"/>
              </a:spcBef>
              <a:spcAft>
                <a:spcPts val="0"/>
              </a:spcAft>
              <a:buSzPts val="1200"/>
              <a:buFont typeface="Arial"/>
              <a:buChar char="●"/>
            </a:pPr>
            <a:r>
              <a:rPr lang="en" sz="1200">
                <a:latin typeface="Arial"/>
                <a:ea typeface="Arial"/>
                <a:cs typeface="Arial"/>
                <a:sym typeface="Arial"/>
              </a:rPr>
              <a:t>Authored introduction, dataset and limitations and future scope.</a:t>
            </a:r>
            <a:endParaRPr sz="1200">
              <a:latin typeface="Arial"/>
              <a:ea typeface="Arial"/>
              <a:cs typeface="Arial"/>
              <a:sym typeface="Arial"/>
            </a:endParaRPr>
          </a:p>
          <a:p>
            <a:pPr indent="-304800" lvl="0" marL="457200" rtl="0" algn="l">
              <a:lnSpc>
                <a:spcPct val="150000"/>
              </a:lnSpc>
              <a:spcBef>
                <a:spcPts val="0"/>
              </a:spcBef>
              <a:spcAft>
                <a:spcPts val="0"/>
              </a:spcAft>
              <a:buSzPts val="1200"/>
              <a:buFont typeface="Arial"/>
              <a:buChar char="●"/>
            </a:pPr>
            <a:r>
              <a:rPr lang="en" sz="1200">
                <a:latin typeface="Arial"/>
                <a:ea typeface="Arial"/>
                <a:cs typeface="Arial"/>
                <a:sym typeface="Arial"/>
              </a:rPr>
              <a:t>Final paper alignment and format.</a:t>
            </a:r>
            <a:endParaRPr sz="1200">
              <a:latin typeface="Arial"/>
              <a:ea typeface="Arial"/>
              <a:cs typeface="Arial"/>
              <a:sym typeface="Arial"/>
            </a:endParaRPr>
          </a:p>
          <a:p>
            <a:pPr indent="-304800" lvl="0" marL="457200" rtl="0" algn="l">
              <a:lnSpc>
                <a:spcPct val="150000"/>
              </a:lnSpc>
              <a:spcBef>
                <a:spcPts val="0"/>
              </a:spcBef>
              <a:spcAft>
                <a:spcPts val="0"/>
              </a:spcAft>
              <a:buSzPts val="1200"/>
              <a:buFont typeface="Arial"/>
              <a:buChar char="●"/>
            </a:pPr>
            <a:r>
              <a:rPr lang="en" sz="1200">
                <a:latin typeface="Arial"/>
                <a:ea typeface="Arial"/>
                <a:cs typeface="Arial"/>
                <a:sym typeface="Arial"/>
              </a:rPr>
              <a:t>Co-developer of the website and presentation.</a:t>
            </a:r>
            <a:endParaRPr sz="1200">
              <a:latin typeface="Arial"/>
              <a:ea typeface="Arial"/>
              <a:cs typeface="Arial"/>
              <a:sym typeface="Arial"/>
            </a:endParaRPr>
          </a:p>
          <a:p>
            <a:pPr indent="-304800" lvl="0" marL="457200" rtl="0" algn="l">
              <a:lnSpc>
                <a:spcPct val="150000"/>
              </a:lnSpc>
              <a:spcBef>
                <a:spcPts val="0"/>
              </a:spcBef>
              <a:spcAft>
                <a:spcPts val="0"/>
              </a:spcAft>
              <a:buSzPts val="1200"/>
              <a:buFont typeface="Arial"/>
              <a:buChar char="●"/>
            </a:pPr>
            <a:r>
              <a:rPr lang="en" sz="1200">
                <a:latin typeface="Arial"/>
                <a:ea typeface="Arial"/>
                <a:cs typeface="Arial"/>
                <a:sym typeface="Arial"/>
              </a:rPr>
              <a:t>Created the GitHub repository for the project.</a:t>
            </a:r>
            <a:endParaRPr sz="1200">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pic>
        <p:nvPicPr>
          <p:cNvPr id="353" name="Google Shape;353;p53"/>
          <p:cNvPicPr preferRelativeResize="0"/>
          <p:nvPr/>
        </p:nvPicPr>
        <p:blipFill>
          <a:blip r:embed="rId3">
            <a:alphaModFix/>
          </a:blip>
          <a:stretch>
            <a:fillRect/>
          </a:stretch>
        </p:blipFill>
        <p:spPr>
          <a:xfrm>
            <a:off x="0" y="1475325"/>
            <a:ext cx="8602125" cy="4104300"/>
          </a:xfrm>
          <a:prstGeom prst="rect">
            <a:avLst/>
          </a:prstGeom>
          <a:noFill/>
          <a:ln>
            <a:noFill/>
          </a:ln>
        </p:spPr>
      </p:pic>
      <p:sp>
        <p:nvSpPr>
          <p:cNvPr id="354" name="Google Shape;354;p53"/>
          <p:cNvSpPr txBox="1"/>
          <p:nvPr/>
        </p:nvSpPr>
        <p:spPr>
          <a:xfrm>
            <a:off x="693350" y="677200"/>
            <a:ext cx="6344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latin typeface="Lato"/>
                <a:ea typeface="Lato"/>
                <a:cs typeface="Lato"/>
                <a:sym typeface="Lato"/>
              </a:rPr>
              <a:t>Q&amp;A</a:t>
            </a:r>
            <a:endParaRPr b="1" sz="2400">
              <a:latin typeface="Lato"/>
              <a:ea typeface="Lato"/>
              <a:cs typeface="Lato"/>
              <a:sym typeface="La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4"/>
          <p:cNvSpPr txBox="1"/>
          <p:nvPr>
            <p:ph type="title"/>
          </p:nvPr>
        </p:nvSpPr>
        <p:spPr>
          <a:xfrm>
            <a:off x="630300" y="5254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360" name="Google Shape;360;p54"/>
          <p:cNvSpPr txBox="1"/>
          <p:nvPr>
            <p:ph idx="1" type="body"/>
          </p:nvPr>
        </p:nvSpPr>
        <p:spPr>
          <a:xfrm>
            <a:off x="727650" y="1347625"/>
            <a:ext cx="7688700" cy="2261100"/>
          </a:xfrm>
          <a:prstGeom prst="rect">
            <a:avLst/>
          </a:prstGeom>
        </p:spPr>
        <p:txBody>
          <a:bodyPr anchorCtr="0" anchor="t" bIns="91425" lIns="91425" spcFirstLastPara="1" rIns="91425" wrap="square" tIns="91425">
            <a:normAutofit fontScale="25000" lnSpcReduction="20000"/>
          </a:bodyPr>
          <a:lstStyle/>
          <a:p>
            <a:pPr indent="-300037" lvl="0" marL="457200" rtl="0" algn="l">
              <a:lnSpc>
                <a:spcPct val="200000"/>
              </a:lnSpc>
              <a:spcBef>
                <a:spcPts val="1200"/>
              </a:spcBef>
              <a:spcAft>
                <a:spcPts val="0"/>
              </a:spcAft>
              <a:buSzPct val="100000"/>
              <a:buAutoNum type="arabicPeriod"/>
            </a:pPr>
            <a:r>
              <a:rPr lang="en" sz="4500"/>
              <a:t>Anusha Ayyagari and Harikrishna </a:t>
            </a:r>
            <a:r>
              <a:rPr lang="en" sz="4500"/>
              <a:t>Bhumani.(2022). Predicting false information about Crime using Supervised Learning.</a:t>
            </a:r>
            <a:endParaRPr sz="4500"/>
          </a:p>
          <a:p>
            <a:pPr indent="-300037" lvl="0" marL="457200" rtl="0" algn="l">
              <a:lnSpc>
                <a:spcPct val="200000"/>
              </a:lnSpc>
              <a:spcBef>
                <a:spcPts val="0"/>
              </a:spcBef>
              <a:spcAft>
                <a:spcPts val="0"/>
              </a:spcAft>
              <a:buSzPct val="102272"/>
              <a:buAutoNum type="arabicPeriod"/>
            </a:pPr>
            <a:r>
              <a:rPr lang="en" sz="4400" u="sng">
                <a:solidFill>
                  <a:srgbClr val="212121"/>
                </a:solidFill>
                <a:latin typeface="Roboto"/>
                <a:ea typeface="Roboto"/>
                <a:cs typeface="Roboto"/>
                <a:sym typeface="Roboto"/>
                <a:hlinkClick r:id="rId3">
                  <a:extLst>
                    <a:ext uri="{A12FA001-AC4F-418D-AE19-62706E023703}">
                      <ahyp:hlinkClr val="tx"/>
                    </a:ext>
                  </a:extLst>
                </a:hlinkClick>
              </a:rPr>
              <a:t>https://www.politifact.com/crime/</a:t>
            </a:r>
            <a:endParaRPr sz="4400" u="sng">
              <a:solidFill>
                <a:srgbClr val="212121"/>
              </a:solidFill>
              <a:latin typeface="Roboto"/>
              <a:ea typeface="Roboto"/>
              <a:cs typeface="Roboto"/>
              <a:sym typeface="Roboto"/>
            </a:endParaRPr>
          </a:p>
          <a:p>
            <a:pPr indent="-300037" lvl="0" marL="457200" rtl="0" algn="l">
              <a:lnSpc>
                <a:spcPct val="200000"/>
              </a:lnSpc>
              <a:spcBef>
                <a:spcPts val="0"/>
              </a:spcBef>
              <a:spcAft>
                <a:spcPts val="0"/>
              </a:spcAft>
              <a:buSzPct val="100000"/>
              <a:buAutoNum type="arabicPeriod"/>
            </a:pPr>
            <a:r>
              <a:rPr lang="en" sz="4500"/>
              <a:t>B. N. A. S. a. M. R. Z Khanam, "Fake News Detection Using Machine Learning," IOP Conference Series: Materials Science and Engineering, 2020. </a:t>
            </a:r>
            <a:endParaRPr sz="4500"/>
          </a:p>
          <a:p>
            <a:pPr indent="-300037" lvl="0" marL="457200" rtl="0" algn="l">
              <a:lnSpc>
                <a:spcPct val="200000"/>
              </a:lnSpc>
              <a:spcBef>
                <a:spcPts val="0"/>
              </a:spcBef>
              <a:spcAft>
                <a:spcPts val="0"/>
              </a:spcAft>
              <a:buSzPct val="100000"/>
              <a:buAutoNum type="arabicPeriod"/>
            </a:pPr>
            <a:r>
              <a:rPr lang="en" sz="4500"/>
              <a:t>S. Pappas, "Fighting fake news in the classroom," Monitor on Psychology, p. 53, 2022. </a:t>
            </a:r>
            <a:endParaRPr sz="4500"/>
          </a:p>
          <a:p>
            <a:pPr indent="-300037" lvl="0" marL="457200" rtl="0" algn="l">
              <a:lnSpc>
                <a:spcPct val="200000"/>
              </a:lnSpc>
              <a:spcBef>
                <a:spcPts val="0"/>
              </a:spcBef>
              <a:spcAft>
                <a:spcPts val="0"/>
              </a:spcAft>
              <a:buSzPct val="100000"/>
              <a:buAutoNum type="arabicPeriod"/>
            </a:pPr>
            <a:r>
              <a:rPr lang="en" sz="4500"/>
              <a:t>W. Y. Wang, "Liar, Liar Pants on Fire: A New Benchmark Dataset for Fake News Detection," Proceedings of the 55th Annual Meeting of the Association for Computational Linguistics (Volume 2: Short Papers), 2017</a:t>
            </a:r>
            <a:endParaRPr sz="4500"/>
          </a:p>
          <a:p>
            <a:pPr indent="-300037" lvl="0" marL="457200" rtl="0" algn="l">
              <a:lnSpc>
                <a:spcPct val="200000"/>
              </a:lnSpc>
              <a:spcBef>
                <a:spcPts val="0"/>
              </a:spcBef>
              <a:spcAft>
                <a:spcPts val="0"/>
              </a:spcAft>
              <a:buSzPct val="100000"/>
              <a:buAutoNum type="arabicPeriod"/>
            </a:pPr>
            <a:r>
              <a:rPr lang="en" sz="4500"/>
              <a:t>K. a. M. D. a. W. S. a. L. D. a. L. H. Shu, "FakeNewsNet: A Data Repository with News Content, Social Context and Spatialtemporal Information for Studying Fake News on Social Media," arXiv, 2018. </a:t>
            </a:r>
            <a:endParaRPr sz="4500"/>
          </a:p>
          <a:p>
            <a:pPr indent="0" lvl="0" marL="457200" rtl="0" algn="l">
              <a:spcBef>
                <a:spcPts val="1200"/>
              </a:spcBef>
              <a:spcAft>
                <a:spcPts val="0"/>
              </a:spcAft>
              <a:buNone/>
            </a:pPr>
            <a:r>
              <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pic>
        <p:nvPicPr>
          <p:cNvPr id="365" name="Google Shape;365;p55"/>
          <p:cNvPicPr preferRelativeResize="0"/>
          <p:nvPr/>
        </p:nvPicPr>
        <p:blipFill>
          <a:blip r:embed="rId3">
            <a:alphaModFix/>
          </a:blip>
          <a:stretch>
            <a:fillRect/>
          </a:stretch>
        </p:blipFill>
        <p:spPr>
          <a:xfrm>
            <a:off x="0" y="499850"/>
            <a:ext cx="9144000" cy="4538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544025" y="649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112" name="Google Shape;112;p17"/>
          <p:cNvSpPr txBox="1"/>
          <p:nvPr>
            <p:ph idx="1" type="body"/>
          </p:nvPr>
        </p:nvSpPr>
        <p:spPr>
          <a:xfrm>
            <a:off x="729450" y="1338275"/>
            <a:ext cx="7688700" cy="3644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latin typeface="Verdana"/>
                <a:ea typeface="Verdana"/>
                <a:cs typeface="Verdana"/>
                <a:sym typeface="Verdana"/>
              </a:rPr>
              <a:t>Data Collection:</a:t>
            </a:r>
            <a:r>
              <a:rPr lang="en">
                <a:latin typeface="Verdana"/>
                <a:ea typeface="Verdana"/>
                <a:cs typeface="Verdana"/>
                <a:sym typeface="Verdana"/>
              </a:rPr>
              <a:t> We extract labeled data from the section’s of crime, guns, and marijuana of the PolitiFact website. </a:t>
            </a:r>
            <a:endParaRPr>
              <a:latin typeface="Verdana"/>
              <a:ea typeface="Verdana"/>
              <a:cs typeface="Verdana"/>
              <a:sym typeface="Verdana"/>
            </a:endParaRPr>
          </a:p>
          <a:p>
            <a:pPr indent="0" lvl="0" marL="0" rtl="0" algn="l">
              <a:spcBef>
                <a:spcPts val="1200"/>
              </a:spcBef>
              <a:spcAft>
                <a:spcPts val="0"/>
              </a:spcAft>
              <a:buNone/>
            </a:pPr>
            <a:r>
              <a:rPr b="1" lang="en">
                <a:latin typeface="Verdana"/>
                <a:ea typeface="Verdana"/>
                <a:cs typeface="Verdana"/>
                <a:sym typeface="Verdana"/>
              </a:rPr>
              <a:t>Data Cleaning:</a:t>
            </a:r>
            <a:r>
              <a:rPr lang="en">
                <a:latin typeface="Verdana"/>
                <a:ea typeface="Verdana"/>
                <a:cs typeface="Verdana"/>
                <a:sym typeface="Verdana"/>
              </a:rPr>
              <a:t> We clean the data so that we can derive insights from it and then convert it into a format suitable for classification algorithms.</a:t>
            </a:r>
            <a:endParaRPr>
              <a:latin typeface="Verdana"/>
              <a:ea typeface="Verdana"/>
              <a:cs typeface="Verdana"/>
              <a:sym typeface="Verdana"/>
            </a:endParaRPr>
          </a:p>
          <a:p>
            <a:pPr indent="0" lvl="0" marL="0" rtl="0" algn="l">
              <a:spcBef>
                <a:spcPts val="1200"/>
              </a:spcBef>
              <a:spcAft>
                <a:spcPts val="0"/>
              </a:spcAft>
              <a:buNone/>
            </a:pPr>
            <a:r>
              <a:rPr b="1" lang="en">
                <a:latin typeface="Verdana"/>
                <a:ea typeface="Verdana"/>
                <a:cs typeface="Verdana"/>
                <a:sym typeface="Verdana"/>
              </a:rPr>
              <a:t>Exploratory Data Analysis (EDA):</a:t>
            </a:r>
            <a:r>
              <a:rPr lang="en">
                <a:latin typeface="Verdana"/>
                <a:ea typeface="Verdana"/>
                <a:cs typeface="Verdana"/>
                <a:sym typeface="Verdana"/>
              </a:rPr>
              <a:t> We use statistics and visualizations to analyze and identify trends in data set.</a:t>
            </a:r>
            <a:endParaRPr>
              <a:latin typeface="Verdana"/>
              <a:ea typeface="Verdana"/>
              <a:cs typeface="Verdana"/>
              <a:sym typeface="Verdana"/>
            </a:endParaRPr>
          </a:p>
          <a:p>
            <a:pPr indent="0" lvl="0" marL="0" rtl="0" algn="l">
              <a:spcBef>
                <a:spcPts val="1200"/>
              </a:spcBef>
              <a:spcAft>
                <a:spcPts val="0"/>
              </a:spcAft>
              <a:buNone/>
            </a:pPr>
            <a:r>
              <a:rPr b="1" lang="en">
                <a:latin typeface="Verdana"/>
                <a:ea typeface="Verdana"/>
                <a:cs typeface="Verdana"/>
                <a:sym typeface="Verdana"/>
              </a:rPr>
              <a:t>Statistical Analysis:</a:t>
            </a:r>
            <a:r>
              <a:rPr lang="en">
                <a:latin typeface="Verdana"/>
                <a:ea typeface="Verdana"/>
                <a:cs typeface="Verdana"/>
                <a:sym typeface="Verdana"/>
              </a:rPr>
              <a:t> We use in-built python libraries to perform Hypothesis testing and derive insights from the data</a:t>
            </a:r>
            <a:endParaRPr>
              <a:latin typeface="Verdana"/>
              <a:ea typeface="Verdana"/>
              <a:cs typeface="Verdana"/>
              <a:sym typeface="Verdana"/>
            </a:endParaRPr>
          </a:p>
          <a:p>
            <a:pPr indent="0" lvl="0" marL="0" rtl="0" algn="l">
              <a:spcBef>
                <a:spcPts val="1200"/>
              </a:spcBef>
              <a:spcAft>
                <a:spcPts val="0"/>
              </a:spcAft>
              <a:buNone/>
            </a:pPr>
            <a:r>
              <a:rPr b="1" lang="en">
                <a:latin typeface="Verdana"/>
                <a:ea typeface="Verdana"/>
                <a:cs typeface="Verdana"/>
                <a:sym typeface="Verdana"/>
              </a:rPr>
              <a:t>Feature extraction:</a:t>
            </a:r>
            <a:r>
              <a:rPr lang="en">
                <a:latin typeface="Verdana"/>
                <a:ea typeface="Verdana"/>
                <a:cs typeface="Verdana"/>
                <a:sym typeface="Verdana"/>
              </a:rPr>
              <a:t> We make use of various natural language processing methodologies to transform the text data into data suitable for machine learning models to process.</a:t>
            </a:r>
            <a:endParaRPr>
              <a:latin typeface="Verdana"/>
              <a:ea typeface="Verdana"/>
              <a:cs typeface="Verdana"/>
              <a:sym typeface="Verdana"/>
            </a:endParaRPr>
          </a:p>
          <a:p>
            <a:pPr indent="0" lvl="0" marL="0" rtl="0" algn="l">
              <a:spcBef>
                <a:spcPts val="1200"/>
              </a:spcBef>
              <a:spcAft>
                <a:spcPts val="0"/>
              </a:spcAft>
              <a:buNone/>
            </a:pPr>
            <a:r>
              <a:rPr b="1" lang="en">
                <a:latin typeface="Verdana"/>
                <a:ea typeface="Verdana"/>
                <a:cs typeface="Verdana"/>
                <a:sym typeface="Verdana"/>
              </a:rPr>
              <a:t>Prediction:</a:t>
            </a:r>
            <a:r>
              <a:rPr lang="en">
                <a:latin typeface="Verdana"/>
                <a:ea typeface="Verdana"/>
                <a:cs typeface="Verdana"/>
                <a:sym typeface="Verdana"/>
              </a:rPr>
              <a:t> We build and evaluate various traditional machine learning algorithms as well as a few deep learning algorithms to classify if the given statement is true information or not. The best model is selected and deployed for further use.</a:t>
            </a:r>
            <a:endParaRPr>
              <a:latin typeface="Verdana"/>
              <a:ea typeface="Verdana"/>
              <a:cs typeface="Verdana"/>
              <a:sym typeface="Verdana"/>
            </a:endParaRPr>
          </a:p>
          <a:p>
            <a:pPr indent="0" lvl="0" marL="0" rtl="0" algn="l">
              <a:spcBef>
                <a:spcPts val="1200"/>
              </a:spcBef>
              <a:spcAft>
                <a:spcPts val="1200"/>
              </a:spcAft>
              <a:buNone/>
            </a:pPr>
            <a:r>
              <a:t/>
            </a:r>
            <a:endParaRPr>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642700" y="612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Before cleaning:</a:t>
            </a:r>
            <a:endParaRPr/>
          </a:p>
        </p:txBody>
      </p:sp>
      <p:sp>
        <p:nvSpPr>
          <p:cNvPr id="118" name="Google Shape;118;p18"/>
          <p:cNvSpPr txBox="1"/>
          <p:nvPr/>
        </p:nvSpPr>
        <p:spPr>
          <a:xfrm>
            <a:off x="2664700" y="3481750"/>
            <a:ext cx="3000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2: Data Before Cleaning</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000">
              <a:latin typeface="Lato"/>
              <a:ea typeface="Lato"/>
              <a:cs typeface="Lato"/>
              <a:sym typeface="Lato"/>
            </a:endParaRPr>
          </a:p>
        </p:txBody>
      </p:sp>
      <p:pic>
        <p:nvPicPr>
          <p:cNvPr id="119" name="Google Shape;119;p18"/>
          <p:cNvPicPr preferRelativeResize="0"/>
          <p:nvPr/>
        </p:nvPicPr>
        <p:blipFill>
          <a:blip r:embed="rId3">
            <a:alphaModFix/>
          </a:blip>
          <a:stretch>
            <a:fillRect/>
          </a:stretch>
        </p:blipFill>
        <p:spPr>
          <a:xfrm>
            <a:off x="152400" y="1299800"/>
            <a:ext cx="8839200" cy="19742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506350" y="4634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data frame </a:t>
            </a:r>
            <a:endParaRPr/>
          </a:p>
        </p:txBody>
      </p:sp>
      <p:pic>
        <p:nvPicPr>
          <p:cNvPr id="125" name="Google Shape;125;p19"/>
          <p:cNvPicPr preferRelativeResize="0"/>
          <p:nvPr/>
        </p:nvPicPr>
        <p:blipFill>
          <a:blip r:embed="rId3">
            <a:alphaModFix/>
          </a:blip>
          <a:stretch>
            <a:fillRect/>
          </a:stretch>
        </p:blipFill>
        <p:spPr>
          <a:xfrm>
            <a:off x="226750" y="1436063"/>
            <a:ext cx="8839198" cy="2271375"/>
          </a:xfrm>
          <a:prstGeom prst="rect">
            <a:avLst/>
          </a:prstGeom>
          <a:noFill/>
          <a:ln>
            <a:noFill/>
          </a:ln>
        </p:spPr>
      </p:pic>
      <p:sp>
        <p:nvSpPr>
          <p:cNvPr id="126" name="Google Shape;126;p19"/>
          <p:cNvSpPr txBox="1"/>
          <p:nvPr/>
        </p:nvSpPr>
        <p:spPr>
          <a:xfrm>
            <a:off x="2689900" y="4327875"/>
            <a:ext cx="3321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3: Final Dataframe</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000">
              <a:latin typeface="Lato"/>
              <a:ea typeface="Lato"/>
              <a:cs typeface="Lato"/>
              <a:sym typeface="Lato"/>
            </a:endParaRPr>
          </a:p>
        </p:txBody>
      </p:sp>
      <p:pic>
        <p:nvPicPr>
          <p:cNvPr id="127" name="Google Shape;127;p19"/>
          <p:cNvPicPr preferRelativeResize="0"/>
          <p:nvPr/>
        </p:nvPicPr>
        <p:blipFill>
          <a:blip r:embed="rId4">
            <a:alphaModFix/>
          </a:blip>
          <a:stretch>
            <a:fillRect/>
          </a:stretch>
        </p:blipFill>
        <p:spPr>
          <a:xfrm>
            <a:off x="226750" y="1063025"/>
            <a:ext cx="8762874" cy="3200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627175" y="583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sp>
        <p:nvSpPr>
          <p:cNvPr id="133" name="Google Shape;133;p20"/>
          <p:cNvSpPr txBox="1"/>
          <p:nvPr/>
        </p:nvSpPr>
        <p:spPr>
          <a:xfrm>
            <a:off x="707050" y="1251800"/>
            <a:ext cx="6860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Verdana"/>
                <a:ea typeface="Verdana"/>
                <a:cs typeface="Verdana"/>
                <a:sym typeface="Verdana"/>
              </a:rPr>
              <a:t>For EDA we are making the below transformations:</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317500" lvl="0" marL="457200" rtl="0" algn="l">
              <a:spcBef>
                <a:spcPts val="0"/>
              </a:spcBef>
              <a:spcAft>
                <a:spcPts val="0"/>
              </a:spcAft>
              <a:buSzPts val="1400"/>
              <a:buFont typeface="Verdana"/>
              <a:buAutoNum type="arabicPeriod"/>
            </a:pPr>
            <a:r>
              <a:rPr lang="en">
                <a:latin typeface="Verdana"/>
                <a:ea typeface="Verdana"/>
                <a:cs typeface="Verdana"/>
                <a:sym typeface="Verdana"/>
              </a:rPr>
              <a:t>Use the VADER library to get the sentiment for the statements to see if sentiments a</a:t>
            </a:r>
            <a:r>
              <a:rPr lang="en">
                <a:latin typeface="Verdana"/>
                <a:ea typeface="Verdana"/>
                <a:cs typeface="Verdana"/>
                <a:sym typeface="Verdana"/>
              </a:rPr>
              <a:t>ffect the labels.</a:t>
            </a:r>
            <a:endParaRPr>
              <a:latin typeface="Verdana"/>
              <a:ea typeface="Verdana"/>
              <a:cs typeface="Verdana"/>
              <a:sym typeface="Verdana"/>
            </a:endParaRPr>
          </a:p>
          <a:p>
            <a:pPr indent="0" lvl="0" marL="457200" rtl="0" algn="l">
              <a:spcBef>
                <a:spcPts val="0"/>
              </a:spcBef>
              <a:spcAft>
                <a:spcPts val="0"/>
              </a:spcAft>
              <a:buNone/>
            </a:pPr>
            <a:r>
              <a:t/>
            </a:r>
            <a:endParaRPr>
              <a:latin typeface="Verdana"/>
              <a:ea typeface="Verdana"/>
              <a:cs typeface="Verdana"/>
              <a:sym typeface="Verdana"/>
            </a:endParaRPr>
          </a:p>
          <a:p>
            <a:pPr indent="-317500" lvl="0" marL="457200" rtl="0" algn="l">
              <a:spcBef>
                <a:spcPts val="0"/>
              </a:spcBef>
              <a:spcAft>
                <a:spcPts val="0"/>
              </a:spcAft>
              <a:buSzPts val="1400"/>
              <a:buFont typeface="Verdana"/>
              <a:buAutoNum type="arabicPeriod"/>
            </a:pPr>
            <a:r>
              <a:rPr lang="en">
                <a:latin typeface="Verdana"/>
                <a:ea typeface="Verdana"/>
                <a:cs typeface="Verdana"/>
                <a:sym typeface="Verdana"/>
              </a:rPr>
              <a:t>The labels 'barely-true','pants-fire' and 'false' labels are converted to false and 'half-true',’mostly-true’ and ‘true’ are converted to True to build a model.</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7650" y="525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t>
            </a:r>
            <a:r>
              <a:rPr lang="en"/>
              <a:t>abel distribution:</a:t>
            </a:r>
            <a:endParaRPr/>
          </a:p>
        </p:txBody>
      </p:sp>
      <p:pic>
        <p:nvPicPr>
          <p:cNvPr id="139" name="Google Shape;139;p21"/>
          <p:cNvPicPr preferRelativeResize="0"/>
          <p:nvPr/>
        </p:nvPicPr>
        <p:blipFill>
          <a:blip r:embed="rId3">
            <a:alphaModFix/>
          </a:blip>
          <a:stretch>
            <a:fillRect/>
          </a:stretch>
        </p:blipFill>
        <p:spPr>
          <a:xfrm>
            <a:off x="2527875" y="1079325"/>
            <a:ext cx="2968081" cy="2984850"/>
          </a:xfrm>
          <a:prstGeom prst="rect">
            <a:avLst/>
          </a:prstGeom>
          <a:noFill/>
          <a:ln>
            <a:noFill/>
          </a:ln>
        </p:spPr>
      </p:pic>
      <p:sp>
        <p:nvSpPr>
          <p:cNvPr id="140" name="Google Shape;140;p21"/>
          <p:cNvSpPr txBox="1"/>
          <p:nvPr/>
        </p:nvSpPr>
        <p:spPr>
          <a:xfrm>
            <a:off x="2379650" y="3966050"/>
            <a:ext cx="3433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4: Label Distribution</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0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