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aleway"/>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c61b4eb8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c61b4eb8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c61b4eb8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c61b4eb8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c61b4eb8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c61b4eb8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c61b4eb8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c61b4eb8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8e7c4b9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a8e7c4b9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8c61b4eb8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8c61b4eb8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8c61b4eb8d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8c61b4eb8d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8c61b4eb8d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8c61b4eb8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a8e7c4b90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a8e7c4b90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a8e7c4b90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a8e7c4b90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c61b4eb8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c61b4eb8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8c61b4eb8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8c61b4eb8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c61b4eb8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8c61b4eb8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8c61b4eb8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8c61b4eb8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c61b4eb8d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8c61b4eb8d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8c61b4eb8d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8c61b4eb8d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8c61b4eb8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8c61b4eb8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a8e7c4b90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a8e7c4b90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8e7c4b90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a8e7c4b90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8c61b4eb8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8c61b4eb8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a8e7c4b90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a8e7c4b90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c61b4eb8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c61b4eb8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a8e7c4b90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a8e7c4b90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8e7c4b90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8e7c4b90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8e7c4b90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8e7c4b90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a8e7c4b90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a8e7c4b90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a8e7c4b90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a8e7c4b90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a8e7c4b90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a8e7c4b90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a8e7c4b90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a8e7c4b90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adfed582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adfed582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adfed5825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adfed5825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adfed582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adfed582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8e7c4b90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8e7c4b90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c61b4eb8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8c61b4eb8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c61b4eb8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8c61b4eb8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c61b4eb8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c61b4eb8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8c61b4eb8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8c61b4eb8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c61b4eb8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c61b4eb8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96825"/>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False information about Crime using Supervised Learning </a:t>
            </a:r>
            <a:endParaRPr/>
          </a:p>
          <a:p>
            <a:pPr indent="0" lvl="0" marL="0" rtl="0" algn="l">
              <a:spcBef>
                <a:spcPts val="0"/>
              </a:spcBef>
              <a:spcAft>
                <a:spcPts val="0"/>
              </a:spcAft>
              <a:buNone/>
            </a:pPr>
            <a:r>
              <a:t/>
            </a:r>
            <a:endParaRPr/>
          </a:p>
        </p:txBody>
      </p:sp>
      <p:sp>
        <p:nvSpPr>
          <p:cNvPr id="87" name="Google Shape;87;p13"/>
          <p:cNvSpPr txBox="1"/>
          <p:nvPr/>
        </p:nvSpPr>
        <p:spPr>
          <a:xfrm>
            <a:off x="1123400" y="3611925"/>
            <a:ext cx="427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By :  Anusha Ayyagari</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Harikrishna Bhumani</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655075" y="57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Label Count:</a:t>
            </a:r>
            <a:endParaRPr/>
          </a:p>
        </p:txBody>
      </p:sp>
      <p:pic>
        <p:nvPicPr>
          <p:cNvPr id="146" name="Google Shape;146;p22"/>
          <p:cNvPicPr preferRelativeResize="0"/>
          <p:nvPr/>
        </p:nvPicPr>
        <p:blipFill>
          <a:blip r:embed="rId3">
            <a:alphaModFix/>
          </a:blip>
          <a:stretch>
            <a:fillRect/>
          </a:stretch>
        </p:blipFill>
        <p:spPr>
          <a:xfrm>
            <a:off x="2069175" y="1342350"/>
            <a:ext cx="4576675" cy="2984850"/>
          </a:xfrm>
          <a:prstGeom prst="rect">
            <a:avLst/>
          </a:prstGeom>
          <a:noFill/>
          <a:ln>
            <a:noFill/>
          </a:ln>
        </p:spPr>
      </p:pic>
      <p:sp>
        <p:nvSpPr>
          <p:cNvPr id="147" name="Google Shape;147;p22"/>
          <p:cNvSpPr txBox="1"/>
          <p:nvPr/>
        </p:nvSpPr>
        <p:spPr>
          <a:xfrm>
            <a:off x="2700450" y="4327200"/>
            <a:ext cx="3743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6: Sentiment Label Count</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604650" y="649375"/>
            <a:ext cx="8348400" cy="4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latin typeface="Arial"/>
                <a:ea typeface="Arial"/>
                <a:cs typeface="Arial"/>
                <a:sym typeface="Arial"/>
              </a:rPr>
              <a:t>Top 10 </a:t>
            </a:r>
            <a:r>
              <a:rPr lang="en" sz="2040">
                <a:latin typeface="Arial"/>
                <a:ea typeface="Arial"/>
                <a:cs typeface="Arial"/>
                <a:sym typeface="Arial"/>
              </a:rPr>
              <a:t>information </a:t>
            </a:r>
            <a:r>
              <a:rPr lang="en" sz="2040">
                <a:latin typeface="Arial"/>
                <a:ea typeface="Arial"/>
                <a:cs typeface="Arial"/>
                <a:sym typeface="Arial"/>
              </a:rPr>
              <a:t>sources:</a:t>
            </a:r>
            <a:endParaRPr sz="2040">
              <a:latin typeface="Arial"/>
              <a:ea typeface="Arial"/>
              <a:cs typeface="Arial"/>
              <a:sym typeface="Arial"/>
            </a:endParaRPr>
          </a:p>
        </p:txBody>
      </p:sp>
      <p:pic>
        <p:nvPicPr>
          <p:cNvPr id="153" name="Google Shape;153;p23"/>
          <p:cNvPicPr preferRelativeResize="0"/>
          <p:nvPr/>
        </p:nvPicPr>
        <p:blipFill>
          <a:blip r:embed="rId3">
            <a:alphaModFix/>
          </a:blip>
          <a:stretch>
            <a:fillRect/>
          </a:stretch>
        </p:blipFill>
        <p:spPr>
          <a:xfrm>
            <a:off x="1385375" y="1326575"/>
            <a:ext cx="4791075" cy="3038475"/>
          </a:xfrm>
          <a:prstGeom prst="rect">
            <a:avLst/>
          </a:prstGeom>
          <a:noFill/>
          <a:ln>
            <a:noFill/>
          </a:ln>
        </p:spPr>
      </p:pic>
      <p:sp>
        <p:nvSpPr>
          <p:cNvPr id="154" name="Google Shape;154;p23"/>
          <p:cNvSpPr txBox="1"/>
          <p:nvPr/>
        </p:nvSpPr>
        <p:spPr>
          <a:xfrm>
            <a:off x="2863000" y="4365050"/>
            <a:ext cx="2909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7: Top 10 Information Sources</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667500" y="57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55"/>
              <a:t>Top 10 sources of true information </a:t>
            </a:r>
            <a:r>
              <a:rPr lang="en" sz="1155"/>
              <a:t>(people/platforms who posted the statements)</a:t>
            </a:r>
            <a:endParaRPr sz="822"/>
          </a:p>
        </p:txBody>
      </p:sp>
      <p:pic>
        <p:nvPicPr>
          <p:cNvPr id="160" name="Google Shape;160;p24"/>
          <p:cNvPicPr preferRelativeResize="0"/>
          <p:nvPr/>
        </p:nvPicPr>
        <p:blipFill>
          <a:blip r:embed="rId3">
            <a:alphaModFix/>
          </a:blip>
          <a:stretch>
            <a:fillRect/>
          </a:stretch>
        </p:blipFill>
        <p:spPr>
          <a:xfrm>
            <a:off x="1895875" y="1261100"/>
            <a:ext cx="3997727" cy="2984850"/>
          </a:xfrm>
          <a:prstGeom prst="rect">
            <a:avLst/>
          </a:prstGeom>
          <a:noFill/>
          <a:ln>
            <a:noFill/>
          </a:ln>
        </p:spPr>
      </p:pic>
      <p:sp>
        <p:nvSpPr>
          <p:cNvPr id="161" name="Google Shape;161;p24"/>
          <p:cNvSpPr txBox="1"/>
          <p:nvPr/>
        </p:nvSpPr>
        <p:spPr>
          <a:xfrm>
            <a:off x="2429225" y="4399850"/>
            <a:ext cx="3296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8: Top 10 Sources of True 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617900" y="59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55"/>
              <a:t>Top 10 sources of misinformation:</a:t>
            </a:r>
            <a:endParaRPr/>
          </a:p>
        </p:txBody>
      </p:sp>
      <p:pic>
        <p:nvPicPr>
          <p:cNvPr id="167" name="Google Shape;167;p25"/>
          <p:cNvPicPr preferRelativeResize="0"/>
          <p:nvPr/>
        </p:nvPicPr>
        <p:blipFill>
          <a:blip r:embed="rId3">
            <a:alphaModFix/>
          </a:blip>
          <a:stretch>
            <a:fillRect/>
          </a:stretch>
        </p:blipFill>
        <p:spPr>
          <a:xfrm>
            <a:off x="1514150" y="1287575"/>
            <a:ext cx="4454866" cy="2984850"/>
          </a:xfrm>
          <a:prstGeom prst="rect">
            <a:avLst/>
          </a:prstGeom>
          <a:noFill/>
          <a:ln>
            <a:noFill/>
          </a:ln>
        </p:spPr>
      </p:pic>
      <p:sp>
        <p:nvSpPr>
          <p:cNvPr id="168" name="Google Shape;168;p25"/>
          <p:cNvSpPr txBox="1"/>
          <p:nvPr/>
        </p:nvSpPr>
        <p:spPr>
          <a:xfrm>
            <a:off x="2652325" y="4176775"/>
            <a:ext cx="3445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9: Top 10 Sources of misinformation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481575" y="61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400">
                <a:latin typeface="Arial"/>
                <a:ea typeface="Arial"/>
                <a:cs typeface="Arial"/>
                <a:sym typeface="Arial"/>
              </a:rPr>
              <a:t>Top 10 platforms of the dataset</a:t>
            </a:r>
            <a:endParaRPr sz="2400">
              <a:latin typeface="Arial"/>
              <a:ea typeface="Arial"/>
              <a:cs typeface="Arial"/>
              <a:sym typeface="Arial"/>
            </a:endParaRPr>
          </a:p>
        </p:txBody>
      </p:sp>
      <p:pic>
        <p:nvPicPr>
          <p:cNvPr id="174" name="Google Shape;174;p26"/>
          <p:cNvPicPr preferRelativeResize="0"/>
          <p:nvPr/>
        </p:nvPicPr>
        <p:blipFill>
          <a:blip r:embed="rId3">
            <a:alphaModFix/>
          </a:blip>
          <a:stretch>
            <a:fillRect/>
          </a:stretch>
        </p:blipFill>
        <p:spPr>
          <a:xfrm>
            <a:off x="1973613" y="1209338"/>
            <a:ext cx="3990975" cy="3038475"/>
          </a:xfrm>
          <a:prstGeom prst="rect">
            <a:avLst/>
          </a:prstGeom>
          <a:noFill/>
          <a:ln>
            <a:noFill/>
          </a:ln>
        </p:spPr>
      </p:pic>
      <p:sp>
        <p:nvSpPr>
          <p:cNvPr id="175" name="Google Shape;175;p26"/>
          <p:cNvSpPr txBox="1"/>
          <p:nvPr/>
        </p:nvSpPr>
        <p:spPr>
          <a:xfrm>
            <a:off x="2701875" y="4189175"/>
            <a:ext cx="3262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10: Top 10 platforms of the dataset</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617900" y="5874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Top 10 platforms for spreading misinformation</a:t>
            </a:r>
            <a:endParaRPr sz="2040">
              <a:latin typeface="Arial"/>
              <a:ea typeface="Arial"/>
              <a:cs typeface="Arial"/>
              <a:sym typeface="Arial"/>
            </a:endParaRPr>
          </a:p>
        </p:txBody>
      </p:sp>
      <p:pic>
        <p:nvPicPr>
          <p:cNvPr id="181" name="Google Shape;181;p27"/>
          <p:cNvPicPr preferRelativeResize="0"/>
          <p:nvPr/>
        </p:nvPicPr>
        <p:blipFill>
          <a:blip r:embed="rId3">
            <a:alphaModFix/>
          </a:blip>
          <a:stretch>
            <a:fillRect/>
          </a:stretch>
        </p:blipFill>
        <p:spPr>
          <a:xfrm>
            <a:off x="2073475" y="1209350"/>
            <a:ext cx="3890164" cy="2984850"/>
          </a:xfrm>
          <a:prstGeom prst="rect">
            <a:avLst/>
          </a:prstGeom>
          <a:noFill/>
          <a:ln>
            <a:noFill/>
          </a:ln>
        </p:spPr>
      </p:pic>
      <p:sp>
        <p:nvSpPr>
          <p:cNvPr id="182" name="Google Shape;182;p27"/>
          <p:cNvSpPr txBox="1"/>
          <p:nvPr/>
        </p:nvSpPr>
        <p:spPr>
          <a:xfrm>
            <a:off x="2557950" y="4280950"/>
            <a:ext cx="4028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11: Top 10 platforms for spreading misinformation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605500" y="5626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Top 10 platforms for true information</a:t>
            </a:r>
            <a:endParaRPr sz="1740">
              <a:latin typeface="Arial"/>
              <a:ea typeface="Arial"/>
              <a:cs typeface="Arial"/>
              <a:sym typeface="Arial"/>
            </a:endParaRPr>
          </a:p>
        </p:txBody>
      </p:sp>
      <p:pic>
        <p:nvPicPr>
          <p:cNvPr id="188" name="Google Shape;188;p28"/>
          <p:cNvPicPr preferRelativeResize="0"/>
          <p:nvPr/>
        </p:nvPicPr>
        <p:blipFill>
          <a:blip r:embed="rId3">
            <a:alphaModFix/>
          </a:blip>
          <a:stretch>
            <a:fillRect/>
          </a:stretch>
        </p:blipFill>
        <p:spPr>
          <a:xfrm>
            <a:off x="2035500" y="1329925"/>
            <a:ext cx="3881201" cy="2984850"/>
          </a:xfrm>
          <a:prstGeom prst="rect">
            <a:avLst/>
          </a:prstGeom>
          <a:noFill/>
          <a:ln>
            <a:noFill/>
          </a:ln>
        </p:spPr>
      </p:pic>
      <p:sp>
        <p:nvSpPr>
          <p:cNvPr id="189" name="Google Shape;189;p28"/>
          <p:cNvSpPr txBox="1"/>
          <p:nvPr/>
        </p:nvSpPr>
        <p:spPr>
          <a:xfrm>
            <a:off x="2701875" y="4437050"/>
            <a:ext cx="3371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12: Top 10 platforms for True 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667475" y="5998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latin typeface="Arial"/>
                <a:ea typeface="Arial"/>
                <a:cs typeface="Arial"/>
                <a:sym typeface="Arial"/>
              </a:rPr>
              <a:t>Top 10 fact checkers</a:t>
            </a:r>
            <a:endParaRPr sz="2240">
              <a:latin typeface="Arial"/>
              <a:ea typeface="Arial"/>
              <a:cs typeface="Arial"/>
              <a:sym typeface="Arial"/>
            </a:endParaRPr>
          </a:p>
        </p:txBody>
      </p:sp>
      <p:pic>
        <p:nvPicPr>
          <p:cNvPr id="195" name="Google Shape;195;p29"/>
          <p:cNvPicPr preferRelativeResize="0"/>
          <p:nvPr/>
        </p:nvPicPr>
        <p:blipFill>
          <a:blip r:embed="rId3">
            <a:alphaModFix/>
          </a:blip>
          <a:stretch>
            <a:fillRect/>
          </a:stretch>
        </p:blipFill>
        <p:spPr>
          <a:xfrm>
            <a:off x="2153150" y="1358100"/>
            <a:ext cx="4221814" cy="2984850"/>
          </a:xfrm>
          <a:prstGeom prst="rect">
            <a:avLst/>
          </a:prstGeom>
          <a:noFill/>
          <a:ln>
            <a:noFill/>
          </a:ln>
        </p:spPr>
      </p:pic>
      <p:sp>
        <p:nvSpPr>
          <p:cNvPr id="196" name="Google Shape;196;p29"/>
          <p:cNvSpPr txBox="1"/>
          <p:nvPr/>
        </p:nvSpPr>
        <p:spPr>
          <a:xfrm>
            <a:off x="3172850" y="4399875"/>
            <a:ext cx="292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12: Top 10 fact checkers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617900" y="587400"/>
            <a:ext cx="7688700" cy="535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2000">
                <a:solidFill>
                  <a:srgbClr val="000000"/>
                </a:solidFill>
                <a:latin typeface="Arial"/>
                <a:ea typeface="Arial"/>
                <a:cs typeface="Arial"/>
                <a:sym typeface="Arial"/>
              </a:rPr>
              <a:t>Amount of misinformation through the years</a:t>
            </a:r>
            <a:endParaRPr sz="2000">
              <a:latin typeface="Arial"/>
              <a:ea typeface="Arial"/>
              <a:cs typeface="Arial"/>
              <a:sym typeface="Arial"/>
            </a:endParaRPr>
          </a:p>
        </p:txBody>
      </p:sp>
      <p:pic>
        <p:nvPicPr>
          <p:cNvPr id="202" name="Google Shape;202;p30"/>
          <p:cNvPicPr preferRelativeResize="0"/>
          <p:nvPr/>
        </p:nvPicPr>
        <p:blipFill>
          <a:blip r:embed="rId3">
            <a:alphaModFix/>
          </a:blip>
          <a:stretch>
            <a:fillRect/>
          </a:stretch>
        </p:blipFill>
        <p:spPr>
          <a:xfrm>
            <a:off x="2244175" y="1184600"/>
            <a:ext cx="3676650" cy="3314700"/>
          </a:xfrm>
          <a:prstGeom prst="rect">
            <a:avLst/>
          </a:prstGeom>
          <a:noFill/>
          <a:ln>
            <a:noFill/>
          </a:ln>
        </p:spPr>
      </p:pic>
      <p:sp>
        <p:nvSpPr>
          <p:cNvPr id="203" name="Google Shape;203;p30"/>
          <p:cNvSpPr txBox="1"/>
          <p:nvPr/>
        </p:nvSpPr>
        <p:spPr>
          <a:xfrm>
            <a:off x="2454000" y="4437050"/>
            <a:ext cx="359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13: Amount of misinformation over the years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458575" y="599800"/>
            <a:ext cx="7897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latin typeface="Arial"/>
                <a:ea typeface="Arial"/>
                <a:cs typeface="Arial"/>
                <a:sym typeface="Arial"/>
              </a:rPr>
              <a:t>Distribution of true information throughout the years:</a:t>
            </a:r>
            <a:endParaRPr sz="2140">
              <a:latin typeface="Arial"/>
              <a:ea typeface="Arial"/>
              <a:cs typeface="Arial"/>
              <a:sym typeface="Arial"/>
            </a:endParaRPr>
          </a:p>
        </p:txBody>
      </p:sp>
      <p:pic>
        <p:nvPicPr>
          <p:cNvPr id="209" name="Google Shape;209;p31"/>
          <p:cNvPicPr preferRelativeResize="0"/>
          <p:nvPr/>
        </p:nvPicPr>
        <p:blipFill>
          <a:blip r:embed="rId3">
            <a:alphaModFix/>
          </a:blip>
          <a:stretch>
            <a:fillRect/>
          </a:stretch>
        </p:blipFill>
        <p:spPr>
          <a:xfrm>
            <a:off x="2496113" y="1206525"/>
            <a:ext cx="3336513" cy="2984850"/>
          </a:xfrm>
          <a:prstGeom prst="rect">
            <a:avLst/>
          </a:prstGeom>
          <a:noFill/>
          <a:ln>
            <a:noFill/>
          </a:ln>
        </p:spPr>
      </p:pic>
      <p:sp>
        <p:nvSpPr>
          <p:cNvPr id="210" name="Google Shape;210;p31"/>
          <p:cNvSpPr txBox="1"/>
          <p:nvPr/>
        </p:nvSpPr>
        <p:spPr>
          <a:xfrm>
            <a:off x="2317650" y="4262900"/>
            <a:ext cx="4214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14: Distribution of True information through the years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81050" y="636975"/>
            <a:ext cx="7935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Arial"/>
                <a:ea typeface="Arial"/>
                <a:cs typeface="Arial"/>
                <a:sym typeface="Arial"/>
              </a:rPr>
              <a:t>Objective and Research questions: </a:t>
            </a:r>
            <a:endParaRPr sz="2440">
              <a:latin typeface="Arial"/>
              <a:ea typeface="Arial"/>
              <a:cs typeface="Arial"/>
              <a:sym typeface="Arial"/>
            </a:endParaRPr>
          </a:p>
        </p:txBody>
      </p:sp>
      <p:sp>
        <p:nvSpPr>
          <p:cNvPr id="93" name="Google Shape;93;p14"/>
          <p:cNvSpPr txBox="1"/>
          <p:nvPr/>
        </p:nvSpPr>
        <p:spPr>
          <a:xfrm>
            <a:off x="481050" y="1276575"/>
            <a:ext cx="8281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Our research tries to answer the below questions: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Can we determine if the given information about crime is true or false?</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Are the platforms where the statements were made and the labels  dependent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Are the sources of information  and  labels d</a:t>
            </a:r>
            <a:r>
              <a:rPr lang="en">
                <a:latin typeface="Verdana"/>
                <a:ea typeface="Verdana"/>
                <a:cs typeface="Verdana"/>
                <a:sym typeface="Verdana"/>
              </a:rPr>
              <a:t>ependent?</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Are the negative sentiment and the label dependent?</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What is the average time required to check if the statement is true or false manually?</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Does machine learning algorithms perform better than deep learning algorithms for predicting the class of the statement</a:t>
            </a:r>
            <a:endParaRPr>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617900" y="55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a:t>
            </a:r>
            <a:r>
              <a:rPr lang="en"/>
              <a:t> Analysis:</a:t>
            </a:r>
            <a:endParaRPr/>
          </a:p>
        </p:txBody>
      </p:sp>
      <p:sp>
        <p:nvSpPr>
          <p:cNvPr id="216" name="Google Shape;216;p32"/>
          <p:cNvSpPr txBox="1"/>
          <p:nvPr>
            <p:ph idx="1" type="body"/>
          </p:nvPr>
        </p:nvSpPr>
        <p:spPr>
          <a:xfrm>
            <a:off x="617900" y="1397200"/>
            <a:ext cx="7688700" cy="278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b="1" lang="en" sz="1400">
                <a:solidFill>
                  <a:srgbClr val="000000"/>
                </a:solidFill>
                <a:latin typeface="Times New Roman"/>
                <a:ea typeface="Times New Roman"/>
                <a:cs typeface="Times New Roman"/>
                <a:sym typeface="Times New Roman"/>
              </a:rPr>
              <a:t>To check the dependency between the source and the label.</a:t>
            </a:r>
            <a:endParaRPr b="1" sz="1500"/>
          </a:p>
          <a:p>
            <a:pPr indent="45720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Null Hypothesis:</a:t>
            </a:r>
            <a:r>
              <a:rPr lang="en">
                <a:solidFill>
                  <a:srgbClr val="000000"/>
                </a:solidFill>
                <a:latin typeface="Times New Roman"/>
                <a:ea typeface="Times New Roman"/>
                <a:cs typeface="Times New Roman"/>
                <a:sym typeface="Times New Roman"/>
              </a:rPr>
              <a:t> platform and the labels are independent</a:t>
            </a:r>
            <a:endParaRPr>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Alternative hypothesis: </a:t>
            </a:r>
            <a:r>
              <a:rPr lang="en">
                <a:solidFill>
                  <a:srgbClr val="000000"/>
                </a:solidFill>
                <a:latin typeface="Times New Roman"/>
                <a:ea typeface="Times New Roman"/>
                <a:cs typeface="Times New Roman"/>
                <a:sym typeface="Times New Roman"/>
              </a:rPr>
              <a:t>platform and the </a:t>
            </a:r>
            <a:r>
              <a:rPr lang="en">
                <a:solidFill>
                  <a:srgbClr val="000000"/>
                </a:solidFill>
                <a:latin typeface="Times New Roman"/>
                <a:ea typeface="Times New Roman"/>
                <a:cs typeface="Times New Roman"/>
                <a:sym typeface="Times New Roman"/>
              </a:rPr>
              <a:t>labels are dependent </a:t>
            </a:r>
            <a:endParaRPr>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t/>
            </a:r>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457200" lvl="0" marL="0" rtl="0" algn="l">
              <a:spcBef>
                <a:spcPts val="1200"/>
              </a:spcBef>
              <a:spcAft>
                <a:spcPts val="1200"/>
              </a:spcAft>
              <a:buNone/>
            </a:pPr>
            <a:r>
              <a:rPr b="1" i="1" lang="en">
                <a:solidFill>
                  <a:srgbClr val="000000"/>
                </a:solidFill>
                <a:latin typeface="Times New Roman"/>
                <a:ea typeface="Times New Roman"/>
                <a:cs typeface="Times New Roman"/>
                <a:sym typeface="Times New Roman"/>
              </a:rPr>
              <a:t>Result:</a:t>
            </a:r>
            <a:r>
              <a:rPr b="1" lang="en">
                <a:solidFill>
                  <a:srgbClr val="000000"/>
                </a:solidFill>
                <a:latin typeface="Times New Roman"/>
                <a:ea typeface="Times New Roman"/>
                <a:cs typeface="Times New Roman"/>
                <a:sym typeface="Times New Roman"/>
              </a:rPr>
              <a:t> p&lt;0.05, hence we reject the null hypothesis.</a:t>
            </a:r>
            <a:endParaRPr b="1">
              <a:solidFill>
                <a:srgbClr val="000000"/>
              </a:solidFill>
              <a:latin typeface="Times New Roman"/>
              <a:ea typeface="Times New Roman"/>
              <a:cs typeface="Times New Roman"/>
              <a:sym typeface="Times New Roman"/>
            </a:endParaRPr>
          </a:p>
        </p:txBody>
      </p:sp>
      <p:pic>
        <p:nvPicPr>
          <p:cNvPr descr="Text&#10;&#10;Description automatically generated" id="217" name="Google Shape;217;p32"/>
          <p:cNvPicPr preferRelativeResize="0"/>
          <p:nvPr/>
        </p:nvPicPr>
        <p:blipFill>
          <a:blip r:embed="rId3">
            <a:alphaModFix/>
          </a:blip>
          <a:stretch>
            <a:fillRect/>
          </a:stretch>
        </p:blipFill>
        <p:spPr>
          <a:xfrm>
            <a:off x="1375750" y="2642875"/>
            <a:ext cx="3933825" cy="590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605500" y="61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223" name="Google Shape;223;p33"/>
          <p:cNvSpPr txBox="1"/>
          <p:nvPr>
            <p:ph idx="1" type="body"/>
          </p:nvPr>
        </p:nvSpPr>
        <p:spPr>
          <a:xfrm>
            <a:off x="727650" y="136002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b="1" lang="en" sz="1400">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To check the dependency between the platform and the label.</a:t>
            </a:r>
            <a:endParaRPr b="1"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Null Hypothesis:</a:t>
            </a:r>
            <a:r>
              <a:rPr lang="en">
                <a:solidFill>
                  <a:srgbClr val="000000"/>
                </a:solidFill>
                <a:latin typeface="Times New Roman"/>
                <a:ea typeface="Times New Roman"/>
                <a:cs typeface="Times New Roman"/>
                <a:sym typeface="Times New Roman"/>
              </a:rPr>
              <a:t> The Label and platform where the information was posted are independent.</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b="1" lang="en">
                <a:solidFill>
                  <a:srgbClr val="000000"/>
                </a:solidFill>
                <a:latin typeface="Times New Roman"/>
                <a:ea typeface="Times New Roman"/>
                <a:cs typeface="Times New Roman"/>
                <a:sym typeface="Times New Roman"/>
              </a:rPr>
              <a:t>Alternate Hypothesis: </a:t>
            </a:r>
            <a:r>
              <a:rPr lang="en">
                <a:solidFill>
                  <a:srgbClr val="000000"/>
                </a:solidFill>
                <a:latin typeface="Times New Roman"/>
                <a:ea typeface="Times New Roman"/>
                <a:cs typeface="Times New Roman"/>
                <a:sym typeface="Times New Roman"/>
              </a:rPr>
              <a:t>The Label and platform where the information was posted are dependent.</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p>
          <a:p>
            <a:pPr indent="457200" lvl="0" marL="0" rtl="0" algn="l">
              <a:spcBef>
                <a:spcPts val="1200"/>
              </a:spcBef>
              <a:spcAft>
                <a:spcPts val="0"/>
              </a:spcAft>
              <a:buNone/>
            </a:pPr>
            <a:r>
              <a:t/>
            </a:r>
            <a:endParaRPr/>
          </a:p>
          <a:p>
            <a:pPr indent="0" lvl="0" marL="457200" rtl="0" algn="just">
              <a:lnSpc>
                <a:spcPct val="150000"/>
              </a:lnSpc>
              <a:spcBef>
                <a:spcPts val="1200"/>
              </a:spcBef>
              <a:spcAft>
                <a:spcPts val="800"/>
              </a:spcAft>
              <a:buNone/>
            </a:pPr>
            <a:r>
              <a:rPr b="1" i="1" lang="en">
                <a:solidFill>
                  <a:srgbClr val="000000"/>
                </a:solidFill>
                <a:latin typeface="Times New Roman"/>
                <a:ea typeface="Times New Roman"/>
                <a:cs typeface="Times New Roman"/>
                <a:sym typeface="Times New Roman"/>
              </a:rPr>
              <a:t>Result:</a:t>
            </a:r>
            <a:r>
              <a:rPr lang="en">
                <a:solidFill>
                  <a:srgbClr val="000000"/>
                </a:solidFill>
                <a:latin typeface="Times New Roman"/>
                <a:ea typeface="Times New Roman"/>
                <a:cs typeface="Times New Roman"/>
                <a:sym typeface="Times New Roman"/>
              </a:rPr>
              <a:t> We reject the null hypothesis as the p value is less than 0.05</a:t>
            </a:r>
            <a:endParaRPr sz="1400">
              <a:solidFill>
                <a:srgbClr val="000000"/>
              </a:solidFill>
              <a:latin typeface="Times New Roman"/>
              <a:ea typeface="Times New Roman"/>
              <a:cs typeface="Times New Roman"/>
              <a:sym typeface="Times New Roman"/>
            </a:endParaRPr>
          </a:p>
        </p:txBody>
      </p:sp>
      <p:pic>
        <p:nvPicPr>
          <p:cNvPr id="224" name="Google Shape;224;p33"/>
          <p:cNvPicPr preferRelativeResize="0"/>
          <p:nvPr/>
        </p:nvPicPr>
        <p:blipFill>
          <a:blip r:embed="rId3">
            <a:alphaModFix/>
          </a:blip>
          <a:stretch>
            <a:fillRect/>
          </a:stretch>
        </p:blipFill>
        <p:spPr>
          <a:xfrm>
            <a:off x="1566475" y="2744100"/>
            <a:ext cx="4772025" cy="495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791425" y="62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230" name="Google Shape;230;p34"/>
          <p:cNvSpPr txBox="1"/>
          <p:nvPr>
            <p:ph idx="1" type="body"/>
          </p:nvPr>
        </p:nvSpPr>
        <p:spPr>
          <a:xfrm>
            <a:off x="878200" y="13785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a:t>
            </a:r>
            <a:r>
              <a:rPr b="1" lang="en"/>
              <a:t>.          </a:t>
            </a:r>
            <a:r>
              <a:rPr b="1" lang="en" sz="1200">
                <a:solidFill>
                  <a:srgbClr val="000000"/>
                </a:solidFill>
                <a:latin typeface="Times New Roman"/>
                <a:ea typeface="Times New Roman"/>
                <a:cs typeface="Times New Roman"/>
                <a:sym typeface="Times New Roman"/>
              </a:rPr>
              <a:t>To check the dependency between the negative sentiment and the label.</a:t>
            </a:r>
            <a:endParaRPr b="1"/>
          </a:p>
          <a:p>
            <a:pPr indent="0" lvl="0" marL="457200" rtl="0" algn="just">
              <a:lnSpc>
                <a:spcPct val="150000"/>
              </a:lnSpc>
              <a:spcBef>
                <a:spcPts val="1200"/>
              </a:spcBef>
              <a:spcAft>
                <a:spcPts val="0"/>
              </a:spcAft>
              <a:buNone/>
            </a:pPr>
            <a:r>
              <a:rPr b="1" lang="en">
                <a:solidFill>
                  <a:srgbClr val="000000"/>
                </a:solidFill>
                <a:latin typeface="Times New Roman"/>
                <a:ea typeface="Times New Roman"/>
                <a:cs typeface="Times New Roman"/>
                <a:sym typeface="Times New Roman"/>
              </a:rPr>
              <a:t>Null Hypothesis:</a:t>
            </a:r>
            <a:r>
              <a:rPr lang="en">
                <a:solidFill>
                  <a:srgbClr val="000000"/>
                </a:solidFill>
                <a:latin typeface="Times New Roman"/>
                <a:ea typeface="Times New Roman"/>
                <a:cs typeface="Times New Roman"/>
                <a:sym typeface="Times New Roman"/>
              </a:rPr>
              <a:t> The Label and negative sentiment are independent.</a:t>
            </a:r>
            <a:endParaRPr>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b="1" lang="en">
                <a:solidFill>
                  <a:srgbClr val="000000"/>
                </a:solidFill>
                <a:latin typeface="Times New Roman"/>
                <a:ea typeface="Times New Roman"/>
                <a:cs typeface="Times New Roman"/>
                <a:sym typeface="Times New Roman"/>
              </a:rPr>
              <a:t>Alternate Hypothesis:</a:t>
            </a:r>
            <a:r>
              <a:rPr lang="en">
                <a:solidFill>
                  <a:srgbClr val="000000"/>
                </a:solidFill>
                <a:latin typeface="Times New Roman"/>
                <a:ea typeface="Times New Roman"/>
                <a:cs typeface="Times New Roman"/>
                <a:sym typeface="Times New Roman"/>
              </a:rPr>
              <a:t> The Label and negative sentiment are dependent.</a:t>
            </a:r>
            <a:endParaRPr sz="1400"/>
          </a:p>
          <a:p>
            <a:pPr indent="457200" lvl="0" marL="0" rtl="0" algn="l">
              <a:spcBef>
                <a:spcPts val="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1200"/>
              </a:spcAft>
              <a:buNone/>
            </a:pPr>
            <a:r>
              <a:rPr b="1" i="1" lang="en">
                <a:solidFill>
                  <a:srgbClr val="000000"/>
                </a:solidFill>
                <a:latin typeface="Times New Roman"/>
                <a:ea typeface="Times New Roman"/>
                <a:cs typeface="Times New Roman"/>
                <a:sym typeface="Times New Roman"/>
              </a:rPr>
              <a:t>Result:</a:t>
            </a:r>
            <a:r>
              <a:rPr lang="en">
                <a:solidFill>
                  <a:srgbClr val="000000"/>
                </a:solidFill>
                <a:latin typeface="Times New Roman"/>
                <a:ea typeface="Times New Roman"/>
                <a:cs typeface="Times New Roman"/>
                <a:sym typeface="Times New Roman"/>
              </a:rPr>
              <a:t> p&gt;0.05, hence we fail to reject the null hypothesis.</a:t>
            </a:r>
            <a:endParaRPr>
              <a:solidFill>
                <a:srgbClr val="000000"/>
              </a:solidFill>
              <a:latin typeface="Times New Roman"/>
              <a:ea typeface="Times New Roman"/>
              <a:cs typeface="Times New Roman"/>
              <a:sym typeface="Times New Roman"/>
            </a:endParaRPr>
          </a:p>
        </p:txBody>
      </p:sp>
      <p:pic>
        <p:nvPicPr>
          <p:cNvPr id="231" name="Google Shape;231;p34"/>
          <p:cNvPicPr preferRelativeResize="0"/>
          <p:nvPr/>
        </p:nvPicPr>
        <p:blipFill>
          <a:blip r:embed="rId3">
            <a:alphaModFix/>
          </a:blip>
          <a:stretch>
            <a:fillRect/>
          </a:stretch>
        </p:blipFill>
        <p:spPr>
          <a:xfrm>
            <a:off x="1774225" y="2507425"/>
            <a:ext cx="3143250" cy="438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828600" y="61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cntd</a:t>
            </a:r>
            <a:endParaRPr/>
          </a:p>
        </p:txBody>
      </p:sp>
      <p:sp>
        <p:nvSpPr>
          <p:cNvPr id="237" name="Google Shape;237;p35"/>
          <p:cNvSpPr txBox="1"/>
          <p:nvPr>
            <p:ph idx="1" type="body"/>
          </p:nvPr>
        </p:nvSpPr>
        <p:spPr>
          <a:xfrm>
            <a:off x="828600" y="1558325"/>
            <a:ext cx="68061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Verdana"/>
              <a:buChar char="●"/>
            </a:pPr>
            <a:r>
              <a:rPr i="1" lang="en" sz="1400">
                <a:solidFill>
                  <a:srgbClr val="000000"/>
                </a:solidFill>
                <a:latin typeface="Verdana"/>
                <a:ea typeface="Verdana"/>
                <a:cs typeface="Verdana"/>
                <a:sym typeface="Verdana"/>
              </a:rPr>
              <a:t>Average time required over the years to fact check the information: 17.4 days</a:t>
            </a:r>
            <a:endParaRPr i="1"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i="1" lang="en" sz="1400">
                <a:solidFill>
                  <a:srgbClr val="000000"/>
                </a:solidFill>
                <a:latin typeface="Verdana"/>
                <a:ea typeface="Verdana"/>
                <a:cs typeface="Verdana"/>
                <a:sym typeface="Verdana"/>
              </a:rPr>
              <a:t>Average time required over the years to check if the statement is True: 16.73 days</a:t>
            </a:r>
            <a:endParaRPr i="1"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i="1" lang="en" sz="1400">
                <a:solidFill>
                  <a:srgbClr val="000000"/>
                </a:solidFill>
                <a:latin typeface="Verdana"/>
                <a:ea typeface="Verdana"/>
                <a:cs typeface="Verdana"/>
                <a:sym typeface="Verdana"/>
              </a:rPr>
              <a:t>Average time required over the years to check if the statement is false: 17.99 days</a:t>
            </a:r>
            <a:endParaRPr sz="1400">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99925" y="5679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Most Frequent words associated with false label </a:t>
            </a:r>
            <a:endParaRPr sz="2000">
              <a:latin typeface="Arial"/>
              <a:ea typeface="Arial"/>
              <a:cs typeface="Arial"/>
              <a:sym typeface="Arial"/>
            </a:endParaRPr>
          </a:p>
        </p:txBody>
      </p:sp>
      <p:pic>
        <p:nvPicPr>
          <p:cNvPr id="243" name="Google Shape;243;p36"/>
          <p:cNvPicPr preferRelativeResize="0"/>
          <p:nvPr/>
        </p:nvPicPr>
        <p:blipFill>
          <a:blip r:embed="rId3">
            <a:alphaModFix/>
          </a:blip>
          <a:stretch>
            <a:fillRect/>
          </a:stretch>
        </p:blipFill>
        <p:spPr>
          <a:xfrm>
            <a:off x="1431925" y="1308775"/>
            <a:ext cx="6122096" cy="3128275"/>
          </a:xfrm>
          <a:prstGeom prst="rect">
            <a:avLst/>
          </a:prstGeom>
          <a:noFill/>
          <a:ln>
            <a:noFill/>
          </a:ln>
        </p:spPr>
      </p:pic>
      <p:sp>
        <p:nvSpPr>
          <p:cNvPr id="244" name="Google Shape;244;p36"/>
          <p:cNvSpPr txBox="1"/>
          <p:nvPr/>
        </p:nvSpPr>
        <p:spPr>
          <a:xfrm>
            <a:off x="2701875" y="4437050"/>
            <a:ext cx="337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15: Most Frequent words of false label</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727650" y="62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66">
                <a:latin typeface="Arial"/>
                <a:ea typeface="Arial"/>
                <a:cs typeface="Arial"/>
                <a:sym typeface="Arial"/>
              </a:rPr>
              <a:t>Most Frequent words associated with True label:</a:t>
            </a:r>
            <a:r>
              <a:rPr lang="en">
                <a:latin typeface="Arial"/>
                <a:ea typeface="Arial"/>
                <a:cs typeface="Arial"/>
                <a:sym typeface="Arial"/>
              </a:rPr>
              <a:t> </a:t>
            </a:r>
            <a:endParaRPr>
              <a:latin typeface="Arial"/>
              <a:ea typeface="Arial"/>
              <a:cs typeface="Arial"/>
              <a:sym typeface="Arial"/>
            </a:endParaRPr>
          </a:p>
        </p:txBody>
      </p:sp>
      <p:pic>
        <p:nvPicPr>
          <p:cNvPr id="250" name="Google Shape;250;p37"/>
          <p:cNvPicPr preferRelativeResize="0"/>
          <p:nvPr/>
        </p:nvPicPr>
        <p:blipFill>
          <a:blip r:embed="rId3">
            <a:alphaModFix/>
          </a:blip>
          <a:stretch>
            <a:fillRect/>
          </a:stretch>
        </p:blipFill>
        <p:spPr>
          <a:xfrm>
            <a:off x="1597800" y="1306000"/>
            <a:ext cx="5841412" cy="2984850"/>
          </a:xfrm>
          <a:prstGeom prst="rect">
            <a:avLst/>
          </a:prstGeom>
          <a:noFill/>
          <a:ln>
            <a:noFill/>
          </a:ln>
        </p:spPr>
      </p:pic>
      <p:sp>
        <p:nvSpPr>
          <p:cNvPr id="251" name="Google Shape;251;p37"/>
          <p:cNvSpPr txBox="1"/>
          <p:nvPr/>
        </p:nvSpPr>
        <p:spPr>
          <a:xfrm>
            <a:off x="2739050" y="4290850"/>
            <a:ext cx="4412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16: Most Frequent words of True label</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568325" y="537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for Traditional ML models</a:t>
            </a:r>
            <a:endParaRPr/>
          </a:p>
        </p:txBody>
      </p:sp>
      <p:sp>
        <p:nvSpPr>
          <p:cNvPr id="257" name="Google Shape;257;p38"/>
          <p:cNvSpPr txBox="1"/>
          <p:nvPr>
            <p:ph idx="1" type="body"/>
          </p:nvPr>
        </p:nvSpPr>
        <p:spPr>
          <a:xfrm>
            <a:off x="729450" y="1363325"/>
            <a:ext cx="7688700" cy="3432300"/>
          </a:xfrm>
          <a:prstGeom prst="rect">
            <a:avLst/>
          </a:prstGeom>
        </p:spPr>
        <p:txBody>
          <a:bodyPr anchorCtr="0" anchor="t" bIns="91425" lIns="91425" spcFirstLastPara="1" rIns="91425" wrap="square" tIns="91425">
            <a:normAutofit fontScale="55000"/>
          </a:bodyPr>
          <a:lstStyle/>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Remove any alphanumeric and numeric characters from the text.</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We are creating variable model_training_dataset to store the information about the MsgContent and model_testing to store the labels.</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Splitting the data into training and test datasets.</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Using CountVectorizer() to transform a given text into a vector on the basis of the frequency (count) of each word that occurs in the entire text.</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We use TfidfTransformer()to transform text into a meaningful representation of numbers which is used to fit machine algorithm for prediction.</a:t>
            </a:r>
            <a:endParaRPr sz="3299">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630300" y="55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for Deep Learning models</a:t>
            </a:r>
            <a:endParaRPr/>
          </a:p>
        </p:txBody>
      </p:sp>
      <p:sp>
        <p:nvSpPr>
          <p:cNvPr id="263" name="Google Shape;263;p39"/>
          <p:cNvSpPr txBox="1"/>
          <p:nvPr>
            <p:ph idx="1" type="body"/>
          </p:nvPr>
        </p:nvSpPr>
        <p:spPr>
          <a:xfrm>
            <a:off x="729450" y="1251800"/>
            <a:ext cx="7688700" cy="3566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create two variables X and y that store the content and the target variables and split the dataset into training and test datasets.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use the ‘Tokenizer’ from TensorFlow to split the texts into tokens or words while keeping only the most occurring words in the text corpus. The num_words parameter keeps a prespecified number(in this case 5000 words) of words in the text only.</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 We  then pad the sentences using ‘pa</a:t>
            </a:r>
            <a:r>
              <a:rPr lang="en" sz="1400">
                <a:latin typeface="Times New Roman"/>
                <a:ea typeface="Times New Roman"/>
                <a:cs typeface="Times New Roman"/>
                <a:sym typeface="Times New Roman"/>
              </a:rPr>
              <a:t>d_sequences’</a:t>
            </a:r>
            <a:r>
              <a:rPr lang="en" sz="1400">
                <a:latin typeface="Times New Roman"/>
                <a:ea typeface="Times New Roman"/>
                <a:cs typeface="Times New Roman"/>
                <a:sym typeface="Times New Roman"/>
              </a:rPr>
              <a:t> function as the model expects that each sequence(each training example) will be of the same length(same number of words/tokens).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convert the labels to categorical values (one hot vector encoding).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637100" y="57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Classification Model:</a:t>
            </a:r>
            <a:endParaRPr/>
          </a:p>
          <a:p>
            <a:pPr indent="0" lvl="0" marL="0" rtl="0" algn="l">
              <a:spcBef>
                <a:spcPts val="0"/>
              </a:spcBef>
              <a:spcAft>
                <a:spcPts val="0"/>
              </a:spcAft>
              <a:buNone/>
            </a:pPr>
            <a:r>
              <a:t/>
            </a:r>
            <a:endParaRPr/>
          </a:p>
        </p:txBody>
      </p:sp>
      <p:pic>
        <p:nvPicPr>
          <p:cNvPr id="269" name="Google Shape;269;p40"/>
          <p:cNvPicPr preferRelativeResize="0"/>
          <p:nvPr/>
        </p:nvPicPr>
        <p:blipFill>
          <a:blip r:embed="rId3">
            <a:alphaModFix/>
          </a:blip>
          <a:stretch>
            <a:fillRect/>
          </a:stretch>
        </p:blipFill>
        <p:spPr>
          <a:xfrm>
            <a:off x="808738" y="1506400"/>
            <a:ext cx="7526526" cy="2534475"/>
          </a:xfrm>
          <a:prstGeom prst="rect">
            <a:avLst/>
          </a:prstGeom>
          <a:noFill/>
          <a:ln>
            <a:noFill/>
          </a:ln>
        </p:spPr>
      </p:pic>
      <p:sp>
        <p:nvSpPr>
          <p:cNvPr id="270" name="Google Shape;270;p40"/>
          <p:cNvSpPr txBox="1"/>
          <p:nvPr/>
        </p:nvSpPr>
        <p:spPr>
          <a:xfrm>
            <a:off x="3018950" y="4213950"/>
            <a:ext cx="3574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17: Naive Bayes model c</a:t>
            </a:r>
            <a:r>
              <a:rPr lang="en" sz="1200">
                <a:latin typeface="Times New Roman"/>
                <a:ea typeface="Times New Roman"/>
                <a:cs typeface="Times New Roman"/>
                <a:sym typeface="Times New Roman"/>
              </a:rPr>
              <a:t>lassification report</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683275" y="6122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SVM with grid search:</a:t>
            </a:r>
            <a:endParaRPr sz="2040">
              <a:latin typeface="Arial"/>
              <a:ea typeface="Arial"/>
              <a:cs typeface="Arial"/>
              <a:sym typeface="Arial"/>
            </a:endParaRPr>
          </a:p>
        </p:txBody>
      </p:sp>
      <p:pic>
        <p:nvPicPr>
          <p:cNvPr id="276" name="Google Shape;276;p41"/>
          <p:cNvPicPr preferRelativeResize="0"/>
          <p:nvPr/>
        </p:nvPicPr>
        <p:blipFill>
          <a:blip r:embed="rId3">
            <a:alphaModFix/>
          </a:blip>
          <a:stretch>
            <a:fillRect/>
          </a:stretch>
        </p:blipFill>
        <p:spPr>
          <a:xfrm>
            <a:off x="773825" y="1410125"/>
            <a:ext cx="7596349" cy="2588225"/>
          </a:xfrm>
          <a:prstGeom prst="rect">
            <a:avLst/>
          </a:prstGeom>
          <a:noFill/>
          <a:ln>
            <a:noFill/>
          </a:ln>
        </p:spPr>
      </p:pic>
      <p:sp>
        <p:nvSpPr>
          <p:cNvPr id="277" name="Google Shape;277;p41"/>
          <p:cNvSpPr txBox="1"/>
          <p:nvPr/>
        </p:nvSpPr>
        <p:spPr>
          <a:xfrm>
            <a:off x="2949750" y="4151975"/>
            <a:ext cx="292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18: SVM with GridSearchCV</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91425" y="636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Arial"/>
                <a:ea typeface="Arial"/>
                <a:cs typeface="Arial"/>
                <a:sym typeface="Arial"/>
              </a:rPr>
              <a:t>Dataset:</a:t>
            </a:r>
            <a:endParaRPr sz="2440">
              <a:latin typeface="Arial"/>
              <a:ea typeface="Arial"/>
              <a:cs typeface="Arial"/>
              <a:sym typeface="Arial"/>
            </a:endParaRPr>
          </a:p>
        </p:txBody>
      </p:sp>
      <p:sp>
        <p:nvSpPr>
          <p:cNvPr id="99" name="Google Shape;99;p15"/>
          <p:cNvSpPr txBox="1"/>
          <p:nvPr>
            <p:ph idx="1" type="body"/>
          </p:nvPr>
        </p:nvSpPr>
        <p:spPr>
          <a:xfrm>
            <a:off x="729450" y="1326150"/>
            <a:ext cx="7688700" cy="301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Verdana"/>
              <a:buChar char="●"/>
            </a:pPr>
            <a:r>
              <a:rPr lang="en" sz="1400">
                <a:latin typeface="Verdana"/>
                <a:ea typeface="Verdana"/>
                <a:cs typeface="Verdana"/>
                <a:sym typeface="Verdana"/>
              </a:rPr>
              <a:t>PolitiFact.com is an American nonprofit project operated by the Poynter Institute in St. Petersburg, Florida.</a:t>
            </a:r>
            <a:endParaRPr sz="14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sz="1400">
                <a:latin typeface="Verdana"/>
                <a:ea typeface="Verdana"/>
                <a:cs typeface="Verdana"/>
                <a:sym typeface="Verdana"/>
              </a:rPr>
              <a:t>It is a reliable source of information as the statements are manually evaluated by the journalists and assign ratings which range from "True" for statements the journalists deem as accurate to "Pants on Fire" if journalists deem the post as "not accurate and makes a ridiculous claim".</a:t>
            </a:r>
            <a:endParaRPr sz="14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sz="1400">
                <a:latin typeface="Verdana"/>
                <a:ea typeface="Verdana"/>
                <a:cs typeface="Verdana"/>
                <a:sym typeface="Verdana"/>
              </a:rPr>
              <a:t>We are scraping the data from the </a:t>
            </a:r>
            <a:r>
              <a:rPr lang="en" sz="1400">
                <a:latin typeface="Verdana"/>
                <a:ea typeface="Verdana"/>
                <a:cs typeface="Verdana"/>
                <a:sym typeface="Verdana"/>
              </a:rPr>
              <a:t>website</a:t>
            </a:r>
            <a:r>
              <a:rPr lang="en" sz="1400">
                <a:latin typeface="Verdana"/>
                <a:ea typeface="Verdana"/>
                <a:cs typeface="Verdana"/>
                <a:sym typeface="Verdana"/>
              </a:rPr>
              <a:t> in the categories of crime,guns and marijiuna.</a:t>
            </a:r>
            <a:endParaRPr sz="1400">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642700" y="61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latin typeface="Arial"/>
                <a:ea typeface="Arial"/>
                <a:cs typeface="Arial"/>
                <a:sym typeface="Arial"/>
              </a:rPr>
              <a:t>Logistic Regression:</a:t>
            </a:r>
            <a:endParaRPr sz="2000">
              <a:latin typeface="Arial"/>
              <a:ea typeface="Arial"/>
              <a:cs typeface="Arial"/>
              <a:sym typeface="Arial"/>
            </a:endParaRPr>
          </a:p>
        </p:txBody>
      </p:sp>
      <p:pic>
        <p:nvPicPr>
          <p:cNvPr id="283" name="Google Shape;283;p42"/>
          <p:cNvPicPr preferRelativeResize="0"/>
          <p:nvPr/>
        </p:nvPicPr>
        <p:blipFill>
          <a:blip r:embed="rId3">
            <a:alphaModFix/>
          </a:blip>
          <a:stretch>
            <a:fillRect/>
          </a:stretch>
        </p:blipFill>
        <p:spPr>
          <a:xfrm>
            <a:off x="745250" y="1398950"/>
            <a:ext cx="7896551" cy="2521125"/>
          </a:xfrm>
          <a:prstGeom prst="rect">
            <a:avLst/>
          </a:prstGeom>
          <a:noFill/>
          <a:ln>
            <a:noFill/>
          </a:ln>
        </p:spPr>
      </p:pic>
      <p:sp>
        <p:nvSpPr>
          <p:cNvPr id="284" name="Google Shape;284;p42"/>
          <p:cNvSpPr txBox="1"/>
          <p:nvPr/>
        </p:nvSpPr>
        <p:spPr>
          <a:xfrm>
            <a:off x="2701875" y="4171625"/>
            <a:ext cx="4350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19: a) Logistic Regression Classification report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b) ROC Curve</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sz="12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666400" y="5874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0" lang="en" sz="2283">
                <a:solidFill>
                  <a:srgbClr val="212121"/>
                </a:solidFill>
                <a:highlight>
                  <a:srgbClr val="FFFFFF"/>
                </a:highlight>
                <a:latin typeface="Times New Roman"/>
                <a:ea typeface="Times New Roman"/>
                <a:cs typeface="Times New Roman"/>
                <a:sym typeface="Times New Roman"/>
              </a:rPr>
              <a:t>XGBoost(with grid search)</a:t>
            </a:r>
            <a:endParaRPr b="0" sz="2283">
              <a:solidFill>
                <a:srgbClr val="21212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pic>
        <p:nvPicPr>
          <p:cNvPr id="290" name="Google Shape;290;p43"/>
          <p:cNvPicPr preferRelativeResize="0"/>
          <p:nvPr/>
        </p:nvPicPr>
        <p:blipFill>
          <a:blip r:embed="rId3">
            <a:alphaModFix/>
          </a:blip>
          <a:stretch>
            <a:fillRect/>
          </a:stretch>
        </p:blipFill>
        <p:spPr>
          <a:xfrm>
            <a:off x="712525" y="1421338"/>
            <a:ext cx="7718951" cy="2300825"/>
          </a:xfrm>
          <a:prstGeom prst="rect">
            <a:avLst/>
          </a:prstGeom>
          <a:noFill/>
          <a:ln>
            <a:noFill/>
          </a:ln>
        </p:spPr>
      </p:pic>
      <p:sp>
        <p:nvSpPr>
          <p:cNvPr id="291" name="Google Shape;291;p43"/>
          <p:cNvSpPr txBox="1"/>
          <p:nvPr/>
        </p:nvSpPr>
        <p:spPr>
          <a:xfrm>
            <a:off x="3048250" y="3891700"/>
            <a:ext cx="3322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20: XGBoost Model with GridSearchCV</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sz="12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727650" y="587425"/>
            <a:ext cx="7688700" cy="535200"/>
          </a:xfrm>
          <a:prstGeom prst="rect">
            <a:avLst/>
          </a:prstGeom>
        </p:spPr>
        <p:txBody>
          <a:bodyPr anchorCtr="0" anchor="t" bIns="91425" lIns="91425" spcFirstLastPara="1" rIns="91425" wrap="square" tIns="91425">
            <a:noAutofit/>
          </a:bodyPr>
          <a:lstStyle/>
          <a:p>
            <a:pPr indent="0" lvl="0" marL="0" rtl="0" algn="l">
              <a:lnSpc>
                <a:spcPct val="121000"/>
              </a:lnSpc>
              <a:spcBef>
                <a:spcPts val="0"/>
              </a:spcBef>
              <a:spcAft>
                <a:spcPts val="0"/>
              </a:spcAft>
              <a:buSzPts val="990"/>
              <a:buNone/>
            </a:pPr>
            <a:r>
              <a:rPr lang="en" sz="2200">
                <a:solidFill>
                  <a:srgbClr val="212121"/>
                </a:solidFill>
                <a:latin typeface="Arial"/>
                <a:ea typeface="Arial"/>
                <a:cs typeface="Arial"/>
                <a:sym typeface="Arial"/>
              </a:rPr>
              <a:t>Deep Learning Models</a:t>
            </a:r>
            <a:endParaRPr sz="2200">
              <a:solidFill>
                <a:srgbClr val="212121"/>
              </a:solidFill>
              <a:latin typeface="Arial"/>
              <a:ea typeface="Arial"/>
              <a:cs typeface="Arial"/>
              <a:sym typeface="Arial"/>
            </a:endParaRPr>
          </a:p>
          <a:p>
            <a:pPr indent="0" lvl="0" marL="0" rtl="0" algn="l">
              <a:spcBef>
                <a:spcPts val="0"/>
              </a:spcBef>
              <a:spcAft>
                <a:spcPts val="0"/>
              </a:spcAft>
              <a:buSzPts val="990"/>
              <a:buNone/>
            </a:pPr>
            <a:r>
              <a:t/>
            </a:r>
            <a:endParaRPr sz="2200">
              <a:latin typeface="Arial"/>
              <a:ea typeface="Arial"/>
              <a:cs typeface="Arial"/>
              <a:sym typeface="Arial"/>
            </a:endParaRPr>
          </a:p>
        </p:txBody>
      </p:sp>
      <p:pic>
        <p:nvPicPr>
          <p:cNvPr id="297" name="Google Shape;297;p44"/>
          <p:cNvPicPr preferRelativeResize="0"/>
          <p:nvPr/>
        </p:nvPicPr>
        <p:blipFill>
          <a:blip r:embed="rId3">
            <a:alphaModFix/>
          </a:blip>
          <a:stretch>
            <a:fillRect/>
          </a:stretch>
        </p:blipFill>
        <p:spPr>
          <a:xfrm>
            <a:off x="457200" y="1404775"/>
            <a:ext cx="8229600" cy="2223600"/>
          </a:xfrm>
          <a:prstGeom prst="rect">
            <a:avLst/>
          </a:prstGeom>
          <a:noFill/>
          <a:ln>
            <a:noFill/>
          </a:ln>
        </p:spPr>
      </p:pic>
      <p:sp>
        <p:nvSpPr>
          <p:cNvPr id="298" name="Google Shape;298;p44"/>
          <p:cNvSpPr txBox="1"/>
          <p:nvPr/>
        </p:nvSpPr>
        <p:spPr>
          <a:xfrm>
            <a:off x="2243300" y="3743000"/>
            <a:ext cx="552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21: a) Bi-LSTM Model Classification Report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b) GRU Model Clas</a:t>
            </a:r>
            <a:r>
              <a:rPr lang="en" sz="1200">
                <a:latin typeface="Times New Roman"/>
                <a:ea typeface="Times New Roman"/>
                <a:cs typeface="Times New Roman"/>
                <a:sym typeface="Times New Roman"/>
              </a:rPr>
              <a:t>sification Report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593100" y="61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a:t>
            </a:r>
            <a:endParaRPr/>
          </a:p>
        </p:txBody>
      </p:sp>
      <p:pic>
        <p:nvPicPr>
          <p:cNvPr id="304" name="Google Shape;304;p45"/>
          <p:cNvPicPr preferRelativeResize="0"/>
          <p:nvPr/>
        </p:nvPicPr>
        <p:blipFill>
          <a:blip r:embed="rId3">
            <a:alphaModFix/>
          </a:blip>
          <a:stretch>
            <a:fillRect/>
          </a:stretch>
        </p:blipFill>
        <p:spPr>
          <a:xfrm>
            <a:off x="593100" y="1461650"/>
            <a:ext cx="7245300" cy="2220200"/>
          </a:xfrm>
          <a:prstGeom prst="rect">
            <a:avLst/>
          </a:prstGeom>
          <a:noFill/>
          <a:ln>
            <a:noFill/>
          </a:ln>
        </p:spPr>
      </p:pic>
      <p:sp>
        <p:nvSpPr>
          <p:cNvPr id="305" name="Google Shape;305;p45"/>
          <p:cNvSpPr txBox="1"/>
          <p:nvPr/>
        </p:nvSpPr>
        <p:spPr>
          <a:xfrm>
            <a:off x="2753250" y="3681850"/>
            <a:ext cx="292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9: Model Results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sz="12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364075" y="53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Answers to research questions:</a:t>
            </a:r>
            <a:endParaRPr/>
          </a:p>
        </p:txBody>
      </p:sp>
      <p:sp>
        <p:nvSpPr>
          <p:cNvPr id="311" name="Google Shape;311;p46"/>
          <p:cNvSpPr txBox="1"/>
          <p:nvPr>
            <p:ph idx="1" type="body"/>
          </p:nvPr>
        </p:nvSpPr>
        <p:spPr>
          <a:xfrm>
            <a:off x="729450" y="1301375"/>
            <a:ext cx="7688700" cy="3723600"/>
          </a:xfrm>
          <a:prstGeom prst="rect">
            <a:avLst/>
          </a:prstGeom>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Can we determine if the given information about crime is true or false?</a:t>
            </a:r>
            <a:endParaRPr sz="140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38761D"/>
                </a:solidFill>
                <a:latin typeface="Times New Roman"/>
                <a:ea typeface="Times New Roman"/>
                <a:cs typeface="Times New Roman"/>
                <a:sym typeface="Times New Roman"/>
              </a:rPr>
              <a:t>Ans: Yes, we were able to determine the label with an accuracy of 82%</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Are the platforms where the statements were made and the labels  dependent ?</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Yes, they are dependent</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Are the sources of information  and  labels dependent?</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Yes, they are dependent</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Are the negative sentiment and the label dependent?</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No, they are independent </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What is the average time required to check if the statement is true or false manually?</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17.4 days</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Does traditional machine learning algorithms perform better than deep learning algorithms for predicting the class of the statement?</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And: No, traditional machine learning algorithms perform better </a:t>
            </a:r>
            <a:endParaRPr sz="1400">
              <a:solidFill>
                <a:srgbClr val="38761D"/>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729450" y="57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317" name="Google Shape;317;p47"/>
          <p:cNvSpPr txBox="1"/>
          <p:nvPr>
            <p:ph idx="1" type="body"/>
          </p:nvPr>
        </p:nvSpPr>
        <p:spPr>
          <a:xfrm>
            <a:off x="729450" y="1375725"/>
            <a:ext cx="7688700" cy="2964300"/>
          </a:xfrm>
          <a:prstGeom prst="rect">
            <a:avLst/>
          </a:prstGeom>
        </p:spPr>
        <p:txBody>
          <a:bodyPr anchorCtr="0" anchor="t" bIns="91425" lIns="91425" spcFirstLastPara="1" rIns="91425" wrap="square" tIns="91425">
            <a:normAutofit fontScale="25000"/>
          </a:bodyPr>
          <a:lstStyle/>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model can be </a:t>
            </a:r>
            <a:r>
              <a:rPr lang="en" sz="5297">
                <a:solidFill>
                  <a:srgbClr val="000000"/>
                </a:solidFill>
                <a:latin typeface="Times New Roman"/>
                <a:ea typeface="Times New Roman"/>
                <a:cs typeface="Times New Roman"/>
                <a:sym typeface="Times New Roman"/>
              </a:rPr>
              <a:t>integrated</a:t>
            </a:r>
            <a:r>
              <a:rPr lang="en" sz="5297">
                <a:solidFill>
                  <a:srgbClr val="000000"/>
                </a:solidFill>
                <a:latin typeface="Times New Roman"/>
                <a:ea typeface="Times New Roman"/>
                <a:cs typeface="Times New Roman"/>
                <a:sym typeface="Times New Roman"/>
              </a:rPr>
              <a:t> with any social media platform or an in</a:t>
            </a:r>
            <a:r>
              <a:rPr lang="en" sz="5297">
                <a:solidFill>
                  <a:srgbClr val="000000"/>
                </a:solidFill>
                <a:latin typeface="Times New Roman"/>
                <a:ea typeface="Times New Roman"/>
                <a:cs typeface="Times New Roman"/>
                <a:sym typeface="Times New Roman"/>
              </a:rPr>
              <a:t>dependent</a:t>
            </a:r>
            <a:r>
              <a:rPr lang="en" sz="5297">
                <a:solidFill>
                  <a:srgbClr val="000000"/>
                </a:solidFill>
                <a:latin typeface="Times New Roman"/>
                <a:ea typeface="Times New Roman"/>
                <a:cs typeface="Times New Roman"/>
                <a:sym typeface="Times New Roman"/>
              </a:rPr>
              <a:t> website to validate </a:t>
            </a:r>
            <a:r>
              <a:rPr lang="en" sz="5297">
                <a:solidFill>
                  <a:srgbClr val="000000"/>
                </a:solidFill>
                <a:latin typeface="Times New Roman"/>
                <a:ea typeface="Times New Roman"/>
                <a:cs typeface="Times New Roman"/>
                <a:sym typeface="Times New Roman"/>
              </a:rPr>
              <a:t>the</a:t>
            </a:r>
            <a:r>
              <a:rPr lang="en" sz="5297">
                <a:solidFill>
                  <a:srgbClr val="000000"/>
                </a:solidFill>
                <a:latin typeface="Times New Roman"/>
                <a:ea typeface="Times New Roman"/>
                <a:cs typeface="Times New Roman"/>
                <a:sym typeface="Times New Roman"/>
              </a:rPr>
              <a:t> </a:t>
            </a:r>
            <a:r>
              <a:rPr lang="en" sz="5297">
                <a:solidFill>
                  <a:srgbClr val="000000"/>
                </a:solidFill>
                <a:latin typeface="Times New Roman"/>
                <a:ea typeface="Times New Roman"/>
                <a:cs typeface="Times New Roman"/>
                <a:sym typeface="Times New Roman"/>
              </a:rPr>
              <a:t>information</a:t>
            </a:r>
            <a:r>
              <a:rPr lang="en" sz="5297">
                <a:solidFill>
                  <a:srgbClr val="000000"/>
                </a:solidFill>
                <a:latin typeface="Times New Roman"/>
                <a:ea typeface="Times New Roman"/>
                <a:cs typeface="Times New Roman"/>
                <a:sym typeface="Times New Roman"/>
              </a:rPr>
              <a:t> posted about crime.</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results of the model can be used to  </a:t>
            </a:r>
            <a:r>
              <a:rPr b="1" lang="en" sz="5297">
                <a:solidFill>
                  <a:srgbClr val="000000"/>
                </a:solidFill>
                <a:latin typeface="Times New Roman"/>
                <a:ea typeface="Times New Roman"/>
                <a:cs typeface="Times New Roman"/>
                <a:sym typeface="Times New Roman"/>
              </a:rPr>
              <a:t>FLAG</a:t>
            </a:r>
            <a:r>
              <a:rPr lang="en" sz="5297">
                <a:solidFill>
                  <a:srgbClr val="000000"/>
                </a:solidFill>
                <a:latin typeface="Times New Roman"/>
                <a:ea typeface="Times New Roman"/>
                <a:cs typeface="Times New Roman"/>
                <a:sym typeface="Times New Roman"/>
              </a:rPr>
              <a:t> any false information and inform the users about the nature of </a:t>
            </a:r>
            <a:r>
              <a:rPr lang="en" sz="5297">
                <a:solidFill>
                  <a:srgbClr val="000000"/>
                </a:solidFill>
                <a:latin typeface="Times New Roman"/>
                <a:ea typeface="Times New Roman"/>
                <a:cs typeface="Times New Roman"/>
                <a:sym typeface="Times New Roman"/>
              </a:rPr>
              <a:t>the</a:t>
            </a:r>
            <a:r>
              <a:rPr lang="en" sz="5297">
                <a:solidFill>
                  <a:srgbClr val="000000"/>
                </a:solidFill>
                <a:latin typeface="Times New Roman"/>
                <a:ea typeface="Times New Roman"/>
                <a:cs typeface="Times New Roman"/>
                <a:sym typeface="Times New Roman"/>
              </a:rPr>
              <a:t> </a:t>
            </a:r>
            <a:r>
              <a:rPr lang="en" sz="5297">
                <a:solidFill>
                  <a:srgbClr val="000000"/>
                </a:solidFill>
                <a:latin typeface="Times New Roman"/>
                <a:ea typeface="Times New Roman"/>
                <a:cs typeface="Times New Roman"/>
                <a:sym typeface="Times New Roman"/>
              </a:rPr>
              <a:t>information</a:t>
            </a:r>
            <a:r>
              <a:rPr lang="en" sz="5297">
                <a:solidFill>
                  <a:srgbClr val="000000"/>
                </a:solidFill>
                <a:latin typeface="Times New Roman"/>
                <a:ea typeface="Times New Roman"/>
                <a:cs typeface="Times New Roman"/>
                <a:sym typeface="Times New Roman"/>
              </a:rPr>
              <a:t>. </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a:t>
            </a:r>
            <a:r>
              <a:rPr lang="en" sz="5297">
                <a:solidFill>
                  <a:srgbClr val="000000"/>
                </a:solidFill>
                <a:latin typeface="Times New Roman"/>
                <a:ea typeface="Times New Roman"/>
                <a:cs typeface="Times New Roman"/>
                <a:sym typeface="Times New Roman"/>
              </a:rPr>
              <a:t>model can be trained on larger datasets to expand its scope beyond crime and can identify any false information. </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dataset constructed for training and testing the model can be used by others to build their own model.</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Attention mechanisms and word embeddings can be used to further increase the accuracy of the model. </a:t>
            </a:r>
            <a:endParaRPr sz="5297">
              <a:solidFill>
                <a:srgbClr val="000000"/>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727650" y="61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323" name="Google Shape;323;p48"/>
          <p:cNvSpPr txBox="1"/>
          <p:nvPr>
            <p:ph idx="1" type="body"/>
          </p:nvPr>
        </p:nvSpPr>
        <p:spPr>
          <a:xfrm>
            <a:off x="828600" y="1335225"/>
            <a:ext cx="7688700" cy="22611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Limited words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Multiple Labels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Crime Specific</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Requires More Sophisticated Pre-Processing Algorithms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Customized Dataset</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729450" y="62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29" name="Google Shape;329;p49"/>
          <p:cNvSpPr txBox="1"/>
          <p:nvPr>
            <p:ph idx="1" type="body"/>
          </p:nvPr>
        </p:nvSpPr>
        <p:spPr>
          <a:xfrm>
            <a:off x="816225" y="1372400"/>
            <a:ext cx="7688700" cy="325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729450" y="649375"/>
            <a:ext cx="7763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Contributions:</a:t>
            </a:r>
            <a:endParaRPr/>
          </a:p>
        </p:txBody>
      </p:sp>
      <p:sp>
        <p:nvSpPr>
          <p:cNvPr id="335" name="Google Shape;335;p50"/>
          <p:cNvSpPr txBox="1"/>
          <p:nvPr>
            <p:ph idx="1" type="body"/>
          </p:nvPr>
        </p:nvSpPr>
        <p:spPr>
          <a:xfrm>
            <a:off x="729450" y="1338550"/>
            <a:ext cx="7624200" cy="318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Arial"/>
                <a:ea typeface="Arial"/>
                <a:cs typeface="Arial"/>
                <a:sym typeface="Arial"/>
              </a:rPr>
              <a:t>Anusha Ayyagari:</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1200"/>
              </a:spcAft>
              <a:buNone/>
            </a:pPr>
            <a:r>
              <a:rPr b="1" lang="en" sz="1800">
                <a:latin typeface="Arial"/>
                <a:ea typeface="Arial"/>
                <a:cs typeface="Arial"/>
                <a:sym typeface="Arial"/>
              </a:rPr>
              <a:t>Harikrishna Bhumani:</a:t>
            </a:r>
            <a:endParaRPr b="1" sz="18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630300" y="525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41" name="Google Shape;341;p51"/>
          <p:cNvSpPr txBox="1"/>
          <p:nvPr>
            <p:ph idx="1" type="body"/>
          </p:nvPr>
        </p:nvSpPr>
        <p:spPr>
          <a:xfrm>
            <a:off x="727650" y="1347625"/>
            <a:ext cx="7688700" cy="22611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AutoNum type="arabicPeriod"/>
            </a:pPr>
            <a:r>
              <a:rPr lang="en"/>
              <a:t>Anusha Ayyagari and Harikrishna </a:t>
            </a:r>
            <a:r>
              <a:rPr lang="en"/>
              <a:t>Bhumani.(2022). Supervised Learning to predict false information about crime.</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01300" y="570125"/>
            <a:ext cx="7688700" cy="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Arial"/>
                <a:ea typeface="Arial"/>
                <a:cs typeface="Arial"/>
                <a:sym typeface="Arial"/>
              </a:rPr>
              <a:t>Proposed Model Architecture</a:t>
            </a:r>
            <a:endParaRPr sz="2440">
              <a:latin typeface="Arial"/>
              <a:ea typeface="Arial"/>
              <a:cs typeface="Arial"/>
              <a:sym typeface="Arial"/>
            </a:endParaRPr>
          </a:p>
        </p:txBody>
      </p:sp>
      <p:pic>
        <p:nvPicPr>
          <p:cNvPr descr="Diagram&#10;&#10;Description automatically generated" id="105" name="Google Shape;105;p16"/>
          <p:cNvPicPr preferRelativeResize="0"/>
          <p:nvPr/>
        </p:nvPicPr>
        <p:blipFill>
          <a:blip r:embed="rId3">
            <a:alphaModFix/>
          </a:blip>
          <a:stretch>
            <a:fillRect/>
          </a:stretch>
        </p:blipFill>
        <p:spPr>
          <a:xfrm>
            <a:off x="1607462" y="1228325"/>
            <a:ext cx="5676375" cy="3356250"/>
          </a:xfrm>
          <a:prstGeom prst="rect">
            <a:avLst/>
          </a:prstGeom>
          <a:noFill/>
          <a:ln>
            <a:noFill/>
          </a:ln>
        </p:spPr>
      </p:pic>
      <p:sp>
        <p:nvSpPr>
          <p:cNvPr id="106" name="Google Shape;106;p16"/>
          <p:cNvSpPr txBox="1"/>
          <p:nvPr/>
        </p:nvSpPr>
        <p:spPr>
          <a:xfrm>
            <a:off x="2829450" y="4484675"/>
            <a:ext cx="3485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 Proposed Model Architecture.</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42700" y="61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Before cleaning:</a:t>
            </a:r>
            <a:endParaRPr/>
          </a:p>
        </p:txBody>
      </p:sp>
      <p:pic>
        <p:nvPicPr>
          <p:cNvPr id="112" name="Google Shape;112;p17"/>
          <p:cNvPicPr preferRelativeResize="0"/>
          <p:nvPr/>
        </p:nvPicPr>
        <p:blipFill>
          <a:blip r:embed="rId3">
            <a:alphaModFix/>
          </a:blip>
          <a:stretch>
            <a:fillRect/>
          </a:stretch>
        </p:blipFill>
        <p:spPr>
          <a:xfrm>
            <a:off x="228575" y="1543050"/>
            <a:ext cx="8636989" cy="1507750"/>
          </a:xfrm>
          <a:prstGeom prst="rect">
            <a:avLst/>
          </a:prstGeom>
          <a:noFill/>
          <a:ln>
            <a:noFill/>
          </a:ln>
        </p:spPr>
      </p:pic>
      <p:sp>
        <p:nvSpPr>
          <p:cNvPr id="113" name="Google Shape;113;p17"/>
          <p:cNvSpPr txBox="1"/>
          <p:nvPr/>
        </p:nvSpPr>
        <p:spPr>
          <a:xfrm>
            <a:off x="2664700" y="3481750"/>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2: Data Before Cleaning</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543525" y="61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data frame </a:t>
            </a:r>
            <a:endParaRPr/>
          </a:p>
        </p:txBody>
      </p:sp>
      <p:pic>
        <p:nvPicPr>
          <p:cNvPr id="119" name="Google Shape;119;p18"/>
          <p:cNvPicPr preferRelativeResize="0"/>
          <p:nvPr/>
        </p:nvPicPr>
        <p:blipFill>
          <a:blip r:embed="rId3">
            <a:alphaModFix/>
          </a:blip>
          <a:stretch>
            <a:fillRect/>
          </a:stretch>
        </p:blipFill>
        <p:spPr>
          <a:xfrm>
            <a:off x="226750" y="1436063"/>
            <a:ext cx="8839198" cy="2271375"/>
          </a:xfrm>
          <a:prstGeom prst="rect">
            <a:avLst/>
          </a:prstGeom>
          <a:noFill/>
          <a:ln>
            <a:noFill/>
          </a:ln>
        </p:spPr>
      </p:pic>
      <p:sp>
        <p:nvSpPr>
          <p:cNvPr id="120" name="Google Shape;120;p18"/>
          <p:cNvSpPr txBox="1"/>
          <p:nvPr/>
        </p:nvSpPr>
        <p:spPr>
          <a:xfrm>
            <a:off x="2639925" y="4015650"/>
            <a:ext cx="332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3: Final Dataframe</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627175" y="583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26" name="Google Shape;126;p19"/>
          <p:cNvSpPr txBox="1"/>
          <p:nvPr/>
        </p:nvSpPr>
        <p:spPr>
          <a:xfrm>
            <a:off x="707050" y="1251800"/>
            <a:ext cx="6860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For EDA we are making the below transformations: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Use the VADER library to get the sentiment for the statements to see if sentiments a</a:t>
            </a:r>
            <a:r>
              <a:rPr lang="en">
                <a:latin typeface="Verdana"/>
                <a:ea typeface="Verdana"/>
                <a:cs typeface="Verdana"/>
                <a:sym typeface="Verdana"/>
              </a:rPr>
              <a:t>ffect the labels.</a:t>
            </a:r>
            <a:endParaRPr>
              <a:latin typeface="Verdana"/>
              <a:ea typeface="Verdana"/>
              <a:cs typeface="Verdana"/>
              <a:sym typeface="Verdana"/>
            </a:endParaRPr>
          </a:p>
          <a:p>
            <a:pPr indent="0" lvl="0" marL="457200" rtl="0" algn="l">
              <a:spcBef>
                <a:spcPts val="0"/>
              </a:spcBef>
              <a:spcAft>
                <a:spcPts val="0"/>
              </a:spcAft>
              <a:buNone/>
            </a:pPr>
            <a:r>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The labels 'barely-true','pants-fire','false' and 'half-true' labels are converted to false and mostly-true and true are converted to True to build a model.</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7650" y="525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abel distribution:</a:t>
            </a:r>
            <a:endParaRPr/>
          </a:p>
        </p:txBody>
      </p:sp>
      <p:pic>
        <p:nvPicPr>
          <p:cNvPr id="132" name="Google Shape;132;p20"/>
          <p:cNvPicPr preferRelativeResize="0"/>
          <p:nvPr/>
        </p:nvPicPr>
        <p:blipFill>
          <a:blip r:embed="rId3">
            <a:alphaModFix/>
          </a:blip>
          <a:stretch>
            <a:fillRect/>
          </a:stretch>
        </p:blipFill>
        <p:spPr>
          <a:xfrm>
            <a:off x="2527875" y="1079325"/>
            <a:ext cx="2968081" cy="2984850"/>
          </a:xfrm>
          <a:prstGeom prst="rect">
            <a:avLst/>
          </a:prstGeom>
          <a:noFill/>
          <a:ln>
            <a:noFill/>
          </a:ln>
        </p:spPr>
      </p:pic>
      <p:sp>
        <p:nvSpPr>
          <p:cNvPr id="133" name="Google Shape;133;p20"/>
          <p:cNvSpPr txBox="1"/>
          <p:nvPr/>
        </p:nvSpPr>
        <p:spPr>
          <a:xfrm>
            <a:off x="2379650" y="3966050"/>
            <a:ext cx="3433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4: Label Distribution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667475" y="562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entiment distribution:</a:t>
            </a:r>
            <a:endParaRPr/>
          </a:p>
        </p:txBody>
      </p:sp>
      <p:pic>
        <p:nvPicPr>
          <p:cNvPr id="139" name="Google Shape;139;p21"/>
          <p:cNvPicPr preferRelativeResize="0"/>
          <p:nvPr/>
        </p:nvPicPr>
        <p:blipFill>
          <a:blip r:embed="rId3">
            <a:alphaModFix/>
          </a:blip>
          <a:stretch>
            <a:fillRect/>
          </a:stretch>
        </p:blipFill>
        <p:spPr>
          <a:xfrm>
            <a:off x="2266849" y="1240450"/>
            <a:ext cx="3609875" cy="2984850"/>
          </a:xfrm>
          <a:prstGeom prst="rect">
            <a:avLst/>
          </a:prstGeom>
          <a:noFill/>
          <a:ln>
            <a:noFill/>
          </a:ln>
        </p:spPr>
      </p:pic>
      <p:sp>
        <p:nvSpPr>
          <p:cNvPr id="140" name="Google Shape;140;p21"/>
          <p:cNvSpPr txBox="1"/>
          <p:nvPr/>
        </p:nvSpPr>
        <p:spPr>
          <a:xfrm>
            <a:off x="2629525" y="4225300"/>
            <a:ext cx="3247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5: Sentiment Distribution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2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